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Jason Anderson"/>
  <p:cmAuthor clrIdx="1" id="1" initials="" lastIdx="7" name="Tyrone Collin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Montserrat-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slideMaster" Target="slideMasters/slideMaster1.xml"/><Relationship Id="rId19" Type="http://schemas.openxmlformats.org/officeDocument/2006/relationships/font" Target="fonts/Lato-italic.fntdata"/><Relationship Id="rId6" Type="http://schemas.openxmlformats.org/officeDocument/2006/relationships/notesMaster" Target="notesMasters/notesMaster1.xml"/><Relationship Id="rId18"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0-17T13:46:57.400">
    <p:pos x="817" y="987"/>
    <p:text>I think we want to get across that the Gluco App is an intermediary and serves the following functions:
1. Ingests CGM data (and other data) from Apple Health, direct user input, or Dexcom's API
2. Ingests spectral data from the Gluco device
3. Structures incoming data into a format suitable for analysis
4. Sends data to cloud database for further data analysis, visualization, and ML model development
5. (Lower Priority) Provides users insights on data captured</p:text>
  </p:cm>
  <p:cm authorId="0" idx="2" dt="2024-10-17T13:46:57.400">
    <p:pos x="817" y="987"/>
    <p:text>This seems more relevant for the next slide</p:text>
  </p:cm>
  <p:cm authorId="0" idx="3" dt="2024-10-18T19:31:30.086">
    <p:pos x="407" y="2630"/>
    <p:text>This is good! Let's highlight the uniqueness of this. There is no dataset that will pair glucose concentration with spectral data on a large scale.</p:text>
  </p:cm>
  <p:cm authorId="1" idx="1" dt="2024-10-18T19:31:30.086">
    <p:pos x="407" y="2630"/>
    <p:text>i agree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10-17T13:49:38.395">
    <p:pos x="407" y="2740"/>
    <p:text>If aligned with what was mentioned in the comment on the prior slide, this can highlight "software captures CGM data (among other types) from a multitude of sources, captures spectral data from the gluco devices, structures data for further analysis and ml model development, and provides users with insights."</p:text>
  </p:cm>
  <p:cm authorId="0" idx="5" dt="2024-10-18T19:28:55.521">
    <p:pos x="817" y="552"/>
    <p:text>Both of these should be placed in the data usage category I believe.</p:text>
  </p:cm>
  <p:cm authorId="1" idx="2" dt="2024-10-18T19:28:55.521">
    <p:pos x="817" y="552"/>
    <p:text>i agree</p:text>
  </p:cm>
  <p:cm authorId="0" idx="6" dt="2024-10-18T19:38:29.648">
    <p:pos x="817" y="652"/>
    <p:text>What is meant by this? It seems like you are trying to say the blood glucose concentration  data coming from the CGMs is of higher importance than the Apple Health data, but in the beginning the CGM data will be coming from Apple Health.
I think maybe it's CGM data (whether from Apple Health or through Dexcom's API) is of higher priority than non-CGM data such as ppg, resting heart rate, etc.
authority of truth implies an overlap, say you have heart rate data coming from a watch and someone's phone. However, in this case there is no overlap because there's only one set of CGM data.</p:text>
  </p:cm>
  <p:cm authorId="1" idx="3" dt="2024-10-18T19:28:39.791">
    <p:pos x="817" y="652"/>
    <p:text>right What i was trying to say was that there is an overlap of glucose data. Our glucose data from the hardware and glucose data from FDA approved devices. All glucose data from FDA approved devices should be held at a higher standard than our predictive data and other data like PPG, heart rate etc. There could be FDA data in the apple health app if say the user enters in glucose from an FDA device.</p:text>
  </p:cm>
  <p:cm authorId="1" idx="4" dt="2024-10-18T19:29:19.522">
    <p:pos x="817" y="652"/>
    <p:text>I think that this is a great point and I should make this idea more clear</p:text>
  </p:cm>
  <p:cm authorId="1" idx="5" dt="2024-10-18T19:38:29.648">
    <p:pos x="817" y="652"/>
    <p:text>I now think the spectral data should be in a category of its own and not really be in the tiered data. Like it doesn't have an established tier yet since we don't know what it will provide. But tier 1 is CGM data and tier 2 is related data. Just a high level way to organize data, i'm not sure if it will really matter until we develop the ML with the spectral data. We can do some sort of PCA or similar model to see which items have the most bearing on the model.</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10-17T13:50:22.216">
    <p:pos x="817" y="248"/>
    <p:text>Great!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4-10-18T19:41:32.347">
    <p:pos x="407" y="2646"/>
    <p:text>What does this mean?
Overall think it's good to cal out the difficulty that we will come across. Let's add some more specific examples:
https://www.healthline.com/diabetesmine/non-invasive-diabetes-technology
https://www.wareable.com/health-and-wellbeing/noninvasive-glucose-tracking-impossible-valencell-1268
https://journals.sagepub.com/doi/10.1177/19322968211046326</p:text>
  </p:cm>
  <p:cm authorId="1" idx="6" dt="2024-10-18T19:41:32.347">
    <p:pos x="407" y="2646"/>
    <p:text>It means that naturally in science you test some hypothesis using empirical methods. Some well known science law or theory and obtain expected results. I think we can use this formula and science to a degree, but we are using it for a tangential purpose so it wont give us too much utility. So i wanted to call out that we cant solely rely on this empirical method to determine success. Which makes sense since if this method worked well enough, we would already have non-invasive CGM stuff. But anyways it kinda highlights where the science left off and where we are building from.</p:text>
  </p:cm>
  <p:cm authorId="0" idx="9" dt="2024-10-18T19:39:01.117">
    <p:pos x="407" y="2746"/>
    <p:text>heterogenous?</p:text>
  </p:cm>
  <p:cm authorId="1" idx="7" dt="2024-10-18T19:39:01.117">
    <p:pos x="407" y="2746"/>
    <p:text>correct lol ty for catching this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aa1c7bed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aa1c7bed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aa1c7bed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aa1c7bed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aa1c7bed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aa1c7bed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aa1c7bed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aa1c7bed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aa1c7bed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aa1c7bed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3.xml"/><Relationship Id="rId4" Type="http://schemas.openxmlformats.org/officeDocument/2006/relationships/hyperlink" Target="https://lifesciences.danaher.com/us/en/library/spectrophotometry.html#:~:text=Spectrophotometry%20analysis%20is%20widely%20used,the%20chemical%20composition%20of%20substances." TargetMode="External"/><Relationship Id="rId5" Type="http://schemas.openxmlformats.org/officeDocument/2006/relationships/hyperlink" Target="https://en.wikipedia.org/wiki/Beer%E2%80%93Lambert_law" TargetMode="External"/><Relationship Id="rId6" Type="http://schemas.openxmlformats.org/officeDocument/2006/relationships/image" Target="../media/image2.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competitions/brist1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Gluco </a:t>
            </a:r>
            <a:r>
              <a:rPr lang="en"/>
              <a:t>High Level Tech Foundation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Last Revised: 10/15/24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Non-invasive Glucose Monitoring</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main technological pieces: </a:t>
            </a:r>
            <a:endParaRPr/>
          </a:p>
          <a:p>
            <a:pPr indent="-311150" lvl="0" marL="457200" rtl="0" algn="l">
              <a:spcBef>
                <a:spcPts val="1200"/>
              </a:spcBef>
              <a:spcAft>
                <a:spcPts val="0"/>
              </a:spcAft>
              <a:buSzPts val="1300"/>
              <a:buAutoNum type="arabicPeriod"/>
            </a:pPr>
            <a:r>
              <a:rPr lang="en"/>
              <a:t>Software</a:t>
            </a:r>
            <a:r>
              <a:rPr lang="en"/>
              <a:t> (app &amp; data acquisition)</a:t>
            </a:r>
            <a:endParaRPr/>
          </a:p>
          <a:p>
            <a:pPr indent="-298450" lvl="1" marL="914400" rtl="0" algn="l">
              <a:spcBef>
                <a:spcPts val="0"/>
              </a:spcBef>
              <a:spcAft>
                <a:spcPts val="0"/>
              </a:spcAft>
              <a:buSzPts val="1100"/>
              <a:buAutoNum type="alphaLcPeriod"/>
            </a:pPr>
            <a:r>
              <a:rPr lang="en"/>
              <a:t>Gluco app, data entry from other CGM and health apps (Apple Health)</a:t>
            </a:r>
            <a:endParaRPr/>
          </a:p>
          <a:p>
            <a:pPr indent="-311150" lvl="0" marL="457200" rtl="0" algn="l">
              <a:spcBef>
                <a:spcPts val="0"/>
              </a:spcBef>
              <a:spcAft>
                <a:spcPts val="0"/>
              </a:spcAft>
              <a:buSzPts val="1300"/>
              <a:buAutoNum type="arabicPeriod"/>
            </a:pPr>
            <a:r>
              <a:rPr lang="en"/>
              <a:t>Hardware (data acquisition)</a:t>
            </a:r>
            <a:endParaRPr/>
          </a:p>
          <a:p>
            <a:pPr indent="-298450" lvl="1" marL="914400" rtl="0" algn="l">
              <a:spcBef>
                <a:spcPts val="0"/>
              </a:spcBef>
              <a:spcAft>
                <a:spcPts val="0"/>
              </a:spcAft>
              <a:buSzPts val="1100"/>
              <a:buAutoNum type="alphaLcPeriod"/>
            </a:pPr>
            <a:r>
              <a:rPr lang="en"/>
              <a:t>Spectroscopy data from nsp23m (PSD, absorption spectra data) </a:t>
            </a:r>
            <a:endParaRPr/>
          </a:p>
          <a:p>
            <a:pPr indent="-311150" lvl="0" marL="457200" rtl="0" algn="l">
              <a:spcBef>
                <a:spcPts val="0"/>
              </a:spcBef>
              <a:spcAft>
                <a:spcPts val="0"/>
              </a:spcAft>
              <a:buSzPts val="1300"/>
              <a:buAutoNum type="arabicPeriod"/>
            </a:pPr>
            <a:r>
              <a:rPr lang="en"/>
              <a:t>Machine Learning (data analysis) </a:t>
            </a:r>
            <a:endParaRPr/>
          </a:p>
          <a:p>
            <a:pPr indent="-298450" lvl="1" marL="914400" rtl="0" algn="l">
              <a:spcBef>
                <a:spcPts val="0"/>
              </a:spcBef>
              <a:spcAft>
                <a:spcPts val="0"/>
              </a:spcAft>
              <a:buSzPts val="1100"/>
              <a:buAutoNum type="alphaLcPeriod"/>
            </a:pPr>
            <a:r>
              <a:rPr lang="en"/>
              <a:t>Data pre-processing and ML for estimation/prediction</a:t>
            </a:r>
            <a:endParaRPr/>
          </a:p>
          <a:p>
            <a:pPr indent="-298450" lvl="1" marL="914400" rtl="0" algn="l">
              <a:spcBef>
                <a:spcPts val="0"/>
              </a:spcBef>
              <a:spcAft>
                <a:spcPts val="0"/>
              </a:spcAft>
              <a:buSzPts val="1100"/>
              <a:buAutoNum type="alphaLcPeriod"/>
            </a:pPr>
            <a:r>
              <a:rPr lang="en"/>
              <a:t>Uses both SW add HW data for training, testing &amp; evaluation</a:t>
            </a:r>
            <a:endParaRPr/>
          </a:p>
        </p:txBody>
      </p:sp>
      <p:sp>
        <p:nvSpPr>
          <p:cNvPr id="142" name="Google Shape;142;p14"/>
          <p:cNvSpPr txBox="1"/>
          <p:nvPr/>
        </p:nvSpPr>
        <p:spPr>
          <a:xfrm>
            <a:off x="647250" y="4175450"/>
            <a:ext cx="7849500" cy="781500"/>
          </a:xfrm>
          <a:prstGeom prst="rect">
            <a:avLst/>
          </a:prstGeom>
          <a:solidFill>
            <a:srgbClr val="45818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Key Takeaway: Software and Hardware are both means of data acquisition, both data sets will be used to train ML model to predict glucose. There is currently no dataset that pairs glucose with spectral data on a large scale. </a:t>
            </a:r>
            <a:endParaRPr b="1" sz="13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(Gluco App) </a:t>
            </a:r>
            <a:endParaRPr/>
          </a:p>
        </p:txBody>
      </p:sp>
      <p:sp>
        <p:nvSpPr>
          <p:cNvPr id="148" name="Google Shape;148;p15"/>
          <p:cNvSpPr txBox="1"/>
          <p:nvPr>
            <p:ph idx="1" type="body"/>
          </p:nvPr>
        </p:nvSpPr>
        <p:spPr>
          <a:xfrm>
            <a:off x="1297500" y="876325"/>
            <a:ext cx="7038900" cy="32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Data Collection: </a:t>
            </a:r>
            <a:endParaRPr sz="1000"/>
          </a:p>
          <a:p>
            <a:pPr indent="-292100" lvl="0" marL="457200" rtl="0" algn="l">
              <a:spcBef>
                <a:spcPts val="1200"/>
              </a:spcBef>
              <a:spcAft>
                <a:spcPts val="0"/>
              </a:spcAft>
              <a:buSzPts val="1000"/>
              <a:buChar char="-"/>
            </a:pPr>
            <a:r>
              <a:rPr lang="en" sz="1000"/>
              <a:t>Ingests CGM data (and other data) from Apple Health, direct user input, or Dexcom's API</a:t>
            </a:r>
            <a:endParaRPr sz="1000"/>
          </a:p>
          <a:p>
            <a:pPr indent="-292100" lvl="0" marL="457200" rtl="0" algn="l">
              <a:spcBef>
                <a:spcPts val="0"/>
              </a:spcBef>
              <a:spcAft>
                <a:spcPts val="0"/>
              </a:spcAft>
              <a:buSzPts val="1000"/>
              <a:buChar char="-"/>
            </a:pPr>
            <a:r>
              <a:rPr lang="en" sz="1000"/>
              <a:t>Ingests spectral data from the Gluco device</a:t>
            </a:r>
            <a:endParaRPr sz="1000"/>
          </a:p>
          <a:p>
            <a:pPr indent="-292100" lvl="0" marL="457200" rtl="0" algn="l">
              <a:spcBef>
                <a:spcPts val="0"/>
              </a:spcBef>
              <a:spcAft>
                <a:spcPts val="0"/>
              </a:spcAft>
              <a:buSzPts val="1000"/>
              <a:buChar char="-"/>
            </a:pPr>
            <a:r>
              <a:rPr lang="en" sz="1000"/>
              <a:t>Structures incoming data into a format suitable for analysis</a:t>
            </a:r>
            <a:endParaRPr sz="1000"/>
          </a:p>
          <a:p>
            <a:pPr indent="-292100" lvl="1" marL="914400" rtl="0" algn="l">
              <a:spcBef>
                <a:spcPts val="0"/>
              </a:spcBef>
              <a:spcAft>
                <a:spcPts val="0"/>
              </a:spcAft>
              <a:buSzPts val="1000"/>
              <a:buChar char="-"/>
            </a:pPr>
            <a:r>
              <a:rPr lang="en" sz="1000"/>
              <a:t>CGM d</a:t>
            </a:r>
            <a:r>
              <a:rPr lang="en" sz="1000"/>
              <a:t>ata </a:t>
            </a:r>
            <a:r>
              <a:rPr lang="en" sz="1000"/>
              <a:t>has higher status as authority of truth</a:t>
            </a:r>
            <a:r>
              <a:rPr lang="en" sz="1000"/>
              <a:t> (assuming CGM devices are FDA approved) </a:t>
            </a:r>
            <a:endParaRPr sz="1000"/>
          </a:p>
          <a:p>
            <a:pPr indent="-292100" lvl="1" marL="914400" rtl="0" algn="l">
              <a:spcBef>
                <a:spcPts val="0"/>
              </a:spcBef>
              <a:spcAft>
                <a:spcPts val="0"/>
              </a:spcAft>
              <a:buSzPts val="1000"/>
              <a:buChar char="-"/>
            </a:pPr>
            <a:r>
              <a:rPr lang="en" sz="1000"/>
              <a:t>Other related  data (Apple Health, HRV, etc.)</a:t>
            </a:r>
            <a:endParaRPr sz="1000"/>
          </a:p>
          <a:p>
            <a:pPr indent="-292100" lvl="0" marL="457200" rtl="0" algn="l">
              <a:spcBef>
                <a:spcPts val="0"/>
              </a:spcBef>
              <a:spcAft>
                <a:spcPts val="0"/>
              </a:spcAft>
              <a:buSzPts val="1000"/>
              <a:buChar char="-"/>
            </a:pPr>
            <a:r>
              <a:rPr lang="en" sz="1000"/>
              <a:t>Sends data to cloud database for further data analysis, visualization, and ML model developmen</a:t>
            </a:r>
            <a:r>
              <a:rPr lang="en" sz="1000"/>
              <a:t>t</a:t>
            </a:r>
            <a:endParaRPr sz="1000"/>
          </a:p>
          <a:p>
            <a:pPr indent="-292100" lvl="0" marL="457200" rtl="0" algn="l">
              <a:spcBef>
                <a:spcPts val="0"/>
              </a:spcBef>
              <a:spcAft>
                <a:spcPts val="0"/>
              </a:spcAft>
              <a:buSzPts val="1000"/>
              <a:buChar char="-"/>
            </a:pPr>
            <a:r>
              <a:rPr lang="en" sz="1000"/>
              <a:t>(Lower Priority) Provides users insights on data captured</a:t>
            </a:r>
            <a:endParaRPr sz="1000"/>
          </a:p>
          <a:p>
            <a:pPr indent="0" lvl="0" marL="0" rtl="0" algn="l">
              <a:spcBef>
                <a:spcPts val="1200"/>
              </a:spcBef>
              <a:spcAft>
                <a:spcPts val="0"/>
              </a:spcAft>
              <a:buNone/>
            </a:pPr>
            <a:r>
              <a:rPr lang="en" sz="1000"/>
              <a:t>Data Usage: </a:t>
            </a:r>
            <a:endParaRPr sz="1000"/>
          </a:p>
          <a:p>
            <a:pPr indent="-292100" lvl="0" marL="457200" rtl="0" algn="l">
              <a:spcBef>
                <a:spcPts val="1200"/>
              </a:spcBef>
              <a:spcAft>
                <a:spcPts val="0"/>
              </a:spcAft>
              <a:buSzPts val="1000"/>
              <a:buChar char="-"/>
            </a:pPr>
            <a:r>
              <a:rPr lang="en" sz="1000"/>
              <a:t>Used in ML training, testing and </a:t>
            </a:r>
            <a:r>
              <a:rPr lang="en" sz="1000"/>
              <a:t>evaluation</a:t>
            </a:r>
            <a:r>
              <a:rPr lang="en" sz="1000"/>
              <a:t>.</a:t>
            </a:r>
            <a:endParaRPr sz="1000"/>
          </a:p>
          <a:p>
            <a:pPr indent="-292100" lvl="0" marL="457200" rtl="0" algn="l">
              <a:spcBef>
                <a:spcPts val="0"/>
              </a:spcBef>
              <a:spcAft>
                <a:spcPts val="0"/>
              </a:spcAft>
              <a:buSzPts val="1000"/>
              <a:buChar char="-"/>
            </a:pPr>
            <a:r>
              <a:rPr lang="en" sz="1000"/>
              <a:t>Used in reports &amp; trends for past.</a:t>
            </a:r>
            <a:endParaRPr sz="1000"/>
          </a:p>
          <a:p>
            <a:pPr indent="-292100" lvl="0" marL="457200" rtl="0" algn="l">
              <a:spcBef>
                <a:spcPts val="0"/>
              </a:spcBef>
              <a:spcAft>
                <a:spcPts val="0"/>
              </a:spcAft>
              <a:buSzPts val="1000"/>
              <a:buChar char="-"/>
            </a:pPr>
            <a:r>
              <a:rPr lang="en" sz="1000"/>
              <a:t>Provide user insights and trends on existing data</a:t>
            </a:r>
            <a:endParaRPr sz="1000"/>
          </a:p>
          <a:p>
            <a:pPr indent="-292100" lvl="0" marL="457200" rtl="0" algn="l">
              <a:spcBef>
                <a:spcPts val="0"/>
              </a:spcBef>
              <a:spcAft>
                <a:spcPts val="0"/>
              </a:spcAft>
              <a:buSzPts val="1000"/>
              <a:buChar char="-"/>
            </a:pPr>
            <a:r>
              <a:rPr lang="en" sz="1000"/>
              <a:t>Possible LLM in app for general* glucose and health related questions</a:t>
            </a:r>
            <a:endParaRPr sz="1000"/>
          </a:p>
        </p:txBody>
      </p:sp>
      <p:sp>
        <p:nvSpPr>
          <p:cNvPr id="149" name="Google Shape;149;p15"/>
          <p:cNvSpPr txBox="1"/>
          <p:nvPr/>
        </p:nvSpPr>
        <p:spPr>
          <a:xfrm>
            <a:off x="647250" y="4350400"/>
            <a:ext cx="7925100" cy="711300"/>
          </a:xfrm>
          <a:prstGeom prst="rect">
            <a:avLst/>
          </a:prstGeom>
          <a:solidFill>
            <a:srgbClr val="45818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EFEFEF"/>
                </a:solidFill>
                <a:latin typeface="Lato"/>
                <a:ea typeface="Lato"/>
                <a:cs typeface="Lato"/>
                <a:sym typeface="Lato"/>
              </a:rPr>
              <a:t>Key Takeaway: S</a:t>
            </a:r>
            <a:r>
              <a:rPr b="1" lang="en" sz="1300">
                <a:solidFill>
                  <a:srgbClr val="EFEFEF"/>
                </a:solidFill>
                <a:latin typeface="Lato"/>
                <a:ea typeface="Lato"/>
                <a:cs typeface="Lato"/>
                <a:sym typeface="Lato"/>
              </a:rPr>
              <a:t>oftware captures CGM data (among other types) from a multitude of sources, captures spectral data from the gluco devices, structures data for further analysis and ML model development, and provides users with insights.</a:t>
            </a:r>
            <a:endParaRPr b="1" sz="1300">
              <a:solidFill>
                <a:srgbClr val="EFEFE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(Gluco Device) </a:t>
            </a:r>
            <a:endParaRPr/>
          </a:p>
        </p:txBody>
      </p:sp>
      <p:sp>
        <p:nvSpPr>
          <p:cNvPr id="155" name="Google Shape;155;p16"/>
          <p:cNvSpPr txBox="1"/>
          <p:nvPr>
            <p:ph idx="1" type="body"/>
          </p:nvPr>
        </p:nvSpPr>
        <p:spPr>
          <a:xfrm>
            <a:off x="1297500" y="13809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a:t>
            </a:r>
            <a:endParaRPr/>
          </a:p>
          <a:p>
            <a:pPr indent="-311150" lvl="0" marL="457200" rtl="0" algn="l">
              <a:spcBef>
                <a:spcPts val="1200"/>
              </a:spcBef>
              <a:spcAft>
                <a:spcPts val="0"/>
              </a:spcAft>
              <a:buSzPts val="1300"/>
              <a:buChar char="-"/>
            </a:pPr>
            <a:r>
              <a:rPr lang="en"/>
              <a:t>Spectroscopy, nsp32m, used for chemical analysis by </a:t>
            </a:r>
            <a:r>
              <a:rPr lang="en" u="sng">
                <a:solidFill>
                  <a:schemeClr val="hlink"/>
                </a:solidFill>
                <a:hlinkClick r:id="rId4"/>
              </a:rPr>
              <a:t>spectrophotometry.</a:t>
            </a:r>
            <a:r>
              <a:rPr lang="en"/>
              <a:t> </a:t>
            </a:r>
            <a:endParaRPr/>
          </a:p>
          <a:p>
            <a:pPr indent="-298450" lvl="1" marL="914400" rtl="0" algn="l">
              <a:spcBef>
                <a:spcPts val="0"/>
              </a:spcBef>
              <a:spcAft>
                <a:spcPts val="0"/>
              </a:spcAft>
              <a:buSzPts val="1100"/>
              <a:buChar char="-"/>
            </a:pPr>
            <a:r>
              <a:rPr lang="en"/>
              <a:t>Measure contents of interstitial </a:t>
            </a:r>
            <a:r>
              <a:rPr lang="en"/>
              <a:t>fluid</a:t>
            </a:r>
            <a:r>
              <a:rPr lang="en"/>
              <a:t> (ISF) using near infrared and infrared LED’s and nsp32m</a:t>
            </a:r>
            <a:endParaRPr/>
          </a:p>
          <a:p>
            <a:pPr indent="-298450" lvl="1" marL="914400" rtl="0" algn="l">
              <a:spcBef>
                <a:spcPts val="0"/>
              </a:spcBef>
              <a:spcAft>
                <a:spcPts val="0"/>
              </a:spcAft>
              <a:buSzPts val="1100"/>
              <a:buChar char="-"/>
            </a:pPr>
            <a:r>
              <a:rPr lang="en"/>
              <a:t>Glucose absorptivity or molar </a:t>
            </a:r>
            <a:r>
              <a:rPr lang="en"/>
              <a:t>attenuation</a:t>
            </a:r>
            <a:r>
              <a:rPr lang="en"/>
              <a:t> coefficients: </a:t>
            </a:r>
            <a:endParaRPr/>
          </a:p>
          <a:p>
            <a:pPr indent="-298450" lvl="2" marL="1371600" rtl="0" algn="l">
              <a:spcBef>
                <a:spcPts val="0"/>
              </a:spcBef>
              <a:spcAft>
                <a:spcPts val="0"/>
              </a:spcAft>
              <a:buSzPts val="1100"/>
              <a:buChar char="-"/>
            </a:pPr>
            <a:r>
              <a:rPr lang="en"/>
              <a:t>0.0002				</a:t>
            </a:r>
            <a:r>
              <a:rPr b="1" lang="en"/>
              <a:t>at 660 nm</a:t>
            </a:r>
            <a:endParaRPr b="1"/>
          </a:p>
          <a:p>
            <a:pPr indent="-298450" lvl="2" marL="1371600" rtl="0" algn="l">
              <a:spcBef>
                <a:spcPts val="0"/>
              </a:spcBef>
              <a:spcAft>
                <a:spcPts val="0"/>
              </a:spcAft>
              <a:buSzPts val="1100"/>
              <a:buChar char="-"/>
            </a:pPr>
            <a:r>
              <a:rPr lang="en"/>
              <a:t>0.0001				</a:t>
            </a:r>
            <a:r>
              <a:rPr b="1" lang="en"/>
              <a:t>at 940 nm </a:t>
            </a:r>
            <a:endParaRPr b="1"/>
          </a:p>
          <a:p>
            <a:pPr indent="-298450" lvl="1" marL="914400" rtl="0" algn="l">
              <a:spcBef>
                <a:spcPts val="0"/>
              </a:spcBef>
              <a:spcAft>
                <a:spcPts val="0"/>
              </a:spcAft>
              <a:buSzPts val="1100"/>
              <a:buChar char="-"/>
            </a:pPr>
            <a:r>
              <a:rPr lang="en" u="sng">
                <a:solidFill>
                  <a:schemeClr val="hlink"/>
                </a:solidFill>
                <a:hlinkClick r:id="rId5"/>
              </a:rPr>
              <a:t>Beer-Lambert Law</a:t>
            </a:r>
            <a:r>
              <a:rPr lang="en"/>
              <a:t> - chemical analysis measurements to determine concentration of chemical species  that absorbs light </a:t>
            </a:r>
            <a:endParaRPr/>
          </a:p>
          <a:p>
            <a:pPr indent="-311150" lvl="0" marL="1371600" rtl="0" algn="l">
              <a:spcBef>
                <a:spcPts val="0"/>
              </a:spcBef>
              <a:spcAft>
                <a:spcPts val="0"/>
              </a:spcAft>
              <a:buSzPts val="1300"/>
              <a:buChar char="-"/>
            </a:pPr>
            <a:r>
              <a:rPr lang="en"/>
              <a:t>Where epsilon = </a:t>
            </a:r>
            <a:r>
              <a:rPr lang="en"/>
              <a:t>absorptivity (values above) </a:t>
            </a:r>
            <a:endParaRPr/>
          </a:p>
          <a:p>
            <a:pPr indent="-311150" lvl="0" marL="1371600" rtl="0" algn="l">
              <a:spcBef>
                <a:spcPts val="0"/>
              </a:spcBef>
              <a:spcAft>
                <a:spcPts val="0"/>
              </a:spcAft>
              <a:buSzPts val="1300"/>
              <a:buChar char="-"/>
            </a:pPr>
            <a:r>
              <a:rPr lang="en"/>
              <a:t>L = sample length ( cm)</a:t>
            </a:r>
            <a:endParaRPr/>
          </a:p>
          <a:p>
            <a:pPr indent="-311150" lvl="0" marL="1371600" rtl="0" algn="l">
              <a:spcBef>
                <a:spcPts val="0"/>
              </a:spcBef>
              <a:spcAft>
                <a:spcPts val="0"/>
              </a:spcAft>
              <a:buSzPts val="1300"/>
              <a:buChar char="-"/>
            </a:pPr>
            <a:r>
              <a:rPr lang="en"/>
              <a:t>C = concentration</a:t>
            </a:r>
            <a:endParaRPr/>
          </a:p>
          <a:p>
            <a:pPr indent="-311150" lvl="0" marL="1371600" rtl="0" algn="l">
              <a:spcBef>
                <a:spcPts val="0"/>
              </a:spcBef>
              <a:spcAft>
                <a:spcPts val="0"/>
              </a:spcAft>
              <a:buSzPts val="1300"/>
              <a:buChar char="-"/>
            </a:pPr>
            <a:r>
              <a:rPr lang="en"/>
              <a:t>I_0 = Light transmitted through pure solvent</a:t>
            </a:r>
            <a:endParaRPr/>
          </a:p>
          <a:p>
            <a:pPr indent="-311150" lvl="0" marL="1371600" rtl="0" algn="l">
              <a:spcBef>
                <a:spcPts val="0"/>
              </a:spcBef>
              <a:spcAft>
                <a:spcPts val="0"/>
              </a:spcAft>
              <a:buSzPts val="1300"/>
              <a:buChar char="-"/>
            </a:pPr>
            <a:r>
              <a:rPr lang="en"/>
              <a:t>I = Light traveled through sample</a:t>
            </a:r>
            <a:endParaRPr/>
          </a:p>
          <a:p>
            <a:pPr indent="0" lvl="0" marL="0" rtl="0" algn="l">
              <a:spcBef>
                <a:spcPts val="1200"/>
              </a:spcBef>
              <a:spcAft>
                <a:spcPts val="1200"/>
              </a:spcAft>
              <a:buNone/>
            </a:pPr>
            <a:r>
              <a:t/>
            </a:r>
            <a:endParaRPr sz="1100"/>
          </a:p>
        </p:txBody>
      </p:sp>
      <p:pic>
        <p:nvPicPr>
          <p:cNvPr id="156" name="Google Shape;156;p16" title="[255,255,255,&quot;https://www.codecogs.com/eqnedit.php?latex=%20L%20*%20mol%5E-1%20*%20cm%5E-1#0&quot;]"/>
          <p:cNvPicPr preferRelativeResize="0"/>
          <p:nvPr/>
        </p:nvPicPr>
        <p:blipFill>
          <a:blip r:embed="rId6">
            <a:alphaModFix/>
          </a:blip>
          <a:stretch>
            <a:fillRect/>
          </a:stretch>
        </p:blipFill>
        <p:spPr>
          <a:xfrm>
            <a:off x="3256925" y="2513538"/>
            <a:ext cx="1246213" cy="116417"/>
          </a:xfrm>
          <a:prstGeom prst="rect">
            <a:avLst/>
          </a:prstGeom>
          <a:noFill/>
          <a:ln>
            <a:noFill/>
          </a:ln>
        </p:spPr>
      </p:pic>
      <p:pic>
        <p:nvPicPr>
          <p:cNvPr id="157" name="Google Shape;157;p16" title="[255,255,255,&quot;https://www.codecogs.com/eqnedit.php?latex=%20L%20*%20mol%5E-1%20*%20cm%5E-1#0&quot;]"/>
          <p:cNvPicPr preferRelativeResize="0"/>
          <p:nvPr/>
        </p:nvPicPr>
        <p:blipFill>
          <a:blip r:embed="rId6">
            <a:alphaModFix/>
          </a:blip>
          <a:stretch>
            <a:fillRect/>
          </a:stretch>
        </p:blipFill>
        <p:spPr>
          <a:xfrm>
            <a:off x="3256925" y="2685013"/>
            <a:ext cx="1246213" cy="116417"/>
          </a:xfrm>
          <a:prstGeom prst="rect">
            <a:avLst/>
          </a:prstGeom>
          <a:noFill/>
          <a:ln>
            <a:noFill/>
          </a:ln>
        </p:spPr>
      </p:pic>
      <p:pic>
        <p:nvPicPr>
          <p:cNvPr id="158" name="Google Shape;158;p16"/>
          <p:cNvPicPr preferRelativeResize="0"/>
          <p:nvPr/>
        </p:nvPicPr>
        <p:blipFill>
          <a:blip r:embed="rId7">
            <a:alphaModFix/>
          </a:blip>
          <a:stretch>
            <a:fillRect/>
          </a:stretch>
        </p:blipFill>
        <p:spPr>
          <a:xfrm>
            <a:off x="6120462" y="3266575"/>
            <a:ext cx="2215943" cy="359950"/>
          </a:xfrm>
          <a:prstGeom prst="rect">
            <a:avLst/>
          </a:prstGeom>
          <a:noFill/>
          <a:ln>
            <a:noFill/>
          </a:ln>
        </p:spPr>
      </p:pic>
      <p:sp>
        <p:nvSpPr>
          <p:cNvPr id="159" name="Google Shape;159;p16"/>
          <p:cNvSpPr txBox="1"/>
          <p:nvPr/>
        </p:nvSpPr>
        <p:spPr>
          <a:xfrm>
            <a:off x="647250" y="4446900"/>
            <a:ext cx="7849500" cy="618000"/>
          </a:xfrm>
          <a:prstGeom prst="rect">
            <a:avLst/>
          </a:prstGeom>
          <a:solidFill>
            <a:srgbClr val="45818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Key Takeaway: Leveraging existing field of chemical analysis by spectrophotometry to measure concentration of glucose in ISF. </a:t>
            </a:r>
            <a:endParaRPr b="1"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 Hardware Sources of Error</a:t>
            </a:r>
            <a:endParaRPr/>
          </a:p>
        </p:txBody>
      </p:sp>
      <p:sp>
        <p:nvSpPr>
          <p:cNvPr id="165" name="Google Shape;165;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Beer-Lambert Law is used for homogenous solutions, ISF and blood are not homogenous although regulated. </a:t>
            </a:r>
            <a:endParaRPr/>
          </a:p>
          <a:p>
            <a:pPr indent="-311150" lvl="0" marL="457200" rtl="0" algn="l">
              <a:spcBef>
                <a:spcPts val="0"/>
              </a:spcBef>
              <a:spcAft>
                <a:spcPts val="0"/>
              </a:spcAft>
              <a:buSzPts val="1300"/>
              <a:buChar char="-"/>
            </a:pPr>
            <a:r>
              <a:rPr lang="en"/>
              <a:t>We need to develop a calibration curve for Beer-Lambert Law to apply*</a:t>
            </a:r>
            <a:endParaRPr/>
          </a:p>
          <a:p>
            <a:pPr indent="0" lvl="0" marL="0" rtl="0" algn="l">
              <a:spcBef>
                <a:spcPts val="1200"/>
              </a:spcBef>
              <a:spcAft>
                <a:spcPts val="1200"/>
              </a:spcAft>
              <a:buNone/>
            </a:pPr>
            <a:r>
              <a:t/>
            </a:r>
            <a:endParaRPr/>
          </a:p>
        </p:txBody>
      </p:sp>
      <p:sp>
        <p:nvSpPr>
          <p:cNvPr id="166" name="Google Shape;166;p17"/>
          <p:cNvSpPr txBox="1"/>
          <p:nvPr/>
        </p:nvSpPr>
        <p:spPr>
          <a:xfrm>
            <a:off x="647250" y="4201950"/>
            <a:ext cx="7849500" cy="618000"/>
          </a:xfrm>
          <a:prstGeom prst="rect">
            <a:avLst/>
          </a:prstGeom>
          <a:solidFill>
            <a:srgbClr val="45818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Key Takeaway: Empirical methods may not be successful due to their limited applications in </a:t>
            </a:r>
            <a:r>
              <a:rPr b="1" lang="en" sz="1300">
                <a:solidFill>
                  <a:schemeClr val="lt1"/>
                </a:solidFill>
                <a:latin typeface="Lato"/>
                <a:ea typeface="Lato"/>
                <a:cs typeface="Lato"/>
                <a:sym typeface="Lato"/>
              </a:rPr>
              <a:t>heterogeneous</a:t>
            </a:r>
            <a:r>
              <a:rPr b="1" lang="en" sz="1300">
                <a:solidFill>
                  <a:schemeClr val="lt1"/>
                </a:solidFill>
                <a:latin typeface="Lato"/>
                <a:ea typeface="Lato"/>
                <a:cs typeface="Lato"/>
                <a:sym typeface="Lato"/>
              </a:rPr>
              <a:t> solutions. Still we are mainly using this data for ML, not empirical analysis. </a:t>
            </a:r>
            <a:endParaRPr b="1"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a:t>
            </a:r>
            <a:endParaRPr/>
          </a:p>
        </p:txBody>
      </p:sp>
      <p:sp>
        <p:nvSpPr>
          <p:cNvPr id="172" name="Google Shape;172;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Mainly focused on </a:t>
            </a:r>
            <a:r>
              <a:rPr lang="en"/>
              <a:t>prediction</a:t>
            </a:r>
            <a:r>
              <a:rPr lang="en"/>
              <a:t> algorithms</a:t>
            </a:r>
            <a:endParaRPr/>
          </a:p>
          <a:p>
            <a:pPr indent="-311150" lvl="0" marL="457200" rtl="0" algn="l">
              <a:spcBef>
                <a:spcPts val="1200"/>
              </a:spcBef>
              <a:spcAft>
                <a:spcPts val="0"/>
              </a:spcAft>
              <a:buSzPts val="1300"/>
              <a:buChar char="-"/>
            </a:pPr>
            <a:r>
              <a:rPr lang="en"/>
              <a:t>Using both R and Python</a:t>
            </a:r>
            <a:endParaRPr/>
          </a:p>
          <a:p>
            <a:pPr indent="-298450" lvl="1" marL="914400" rtl="0" algn="l">
              <a:spcBef>
                <a:spcPts val="0"/>
              </a:spcBef>
              <a:spcAft>
                <a:spcPts val="0"/>
              </a:spcAft>
              <a:buSzPts val="1100"/>
              <a:buChar char="-"/>
            </a:pPr>
            <a:r>
              <a:rPr lang="en"/>
              <a:t>R for data visualization and statistical analysis</a:t>
            </a:r>
            <a:endParaRPr/>
          </a:p>
          <a:p>
            <a:pPr indent="-298450" lvl="1" marL="914400" rtl="0" algn="l">
              <a:spcBef>
                <a:spcPts val="0"/>
              </a:spcBef>
              <a:spcAft>
                <a:spcPts val="0"/>
              </a:spcAft>
              <a:buSzPts val="1100"/>
              <a:buChar char="-"/>
            </a:pPr>
            <a:r>
              <a:rPr lang="en"/>
              <a:t>Python for production and efficiency. Will contain main </a:t>
            </a:r>
            <a:r>
              <a:rPr lang="en"/>
              <a:t>algorithm</a:t>
            </a:r>
            <a:endParaRPr/>
          </a:p>
          <a:p>
            <a:pPr indent="-311150" lvl="0" marL="457200" rtl="0" algn="l">
              <a:spcBef>
                <a:spcPts val="0"/>
              </a:spcBef>
              <a:spcAft>
                <a:spcPts val="0"/>
              </a:spcAft>
              <a:buSzPts val="1300"/>
              <a:buChar char="-"/>
            </a:pPr>
            <a:r>
              <a:rPr lang="en"/>
              <a:t>Data coming from software and hardware data collection</a:t>
            </a:r>
            <a:endParaRPr/>
          </a:p>
          <a:p>
            <a:pPr indent="-298450" lvl="1" marL="914400" rtl="0" algn="l">
              <a:spcBef>
                <a:spcPts val="0"/>
              </a:spcBef>
              <a:spcAft>
                <a:spcPts val="0"/>
              </a:spcAft>
              <a:buSzPts val="1100"/>
              <a:buChar char="-"/>
            </a:pPr>
            <a:r>
              <a:rPr lang="en"/>
              <a:t>Data used for training, testing and evaluation</a:t>
            </a:r>
            <a:endParaRPr/>
          </a:p>
          <a:p>
            <a:pPr indent="-311150" lvl="0" marL="457200" rtl="0" algn="l">
              <a:spcBef>
                <a:spcPts val="0"/>
              </a:spcBef>
              <a:spcAft>
                <a:spcPts val="0"/>
              </a:spcAft>
              <a:buSzPts val="1300"/>
              <a:buChar char="-"/>
            </a:pPr>
            <a:r>
              <a:rPr lang="en"/>
              <a:t>Starting ML algorithms with data from </a:t>
            </a:r>
            <a:r>
              <a:rPr lang="en" u="sng">
                <a:solidFill>
                  <a:schemeClr val="hlink"/>
                </a:solidFill>
                <a:hlinkClick r:id="rId3"/>
              </a:rPr>
              <a:t>Kaggle Competition</a:t>
            </a:r>
            <a:endParaRPr/>
          </a:p>
          <a:p>
            <a:pPr indent="-298450" lvl="1" marL="914400" rtl="0" algn="l">
              <a:spcBef>
                <a:spcPts val="0"/>
              </a:spcBef>
              <a:spcAft>
                <a:spcPts val="0"/>
              </a:spcAft>
              <a:buSzPts val="1100"/>
              <a:buChar char="-"/>
            </a:pPr>
            <a:r>
              <a:rPr lang="en"/>
              <a:t>Glucose estimation, from recorded glucose data</a:t>
            </a:r>
            <a:endParaRPr/>
          </a:p>
          <a:p>
            <a:pPr indent="-298450" lvl="1" marL="914400" rtl="0" algn="l">
              <a:spcBef>
                <a:spcPts val="0"/>
              </a:spcBef>
              <a:spcAft>
                <a:spcPts val="0"/>
              </a:spcAft>
              <a:buSzPts val="1100"/>
              <a:buChar char="-"/>
            </a:pPr>
            <a:r>
              <a:rPr lang="en"/>
              <a:t>Capture and leverage learnings to build preliminary ML algorithms </a:t>
            </a:r>
            <a:endParaRPr/>
          </a:p>
        </p:txBody>
      </p:sp>
      <p:sp>
        <p:nvSpPr>
          <p:cNvPr id="173" name="Google Shape;173;p18"/>
          <p:cNvSpPr txBox="1"/>
          <p:nvPr/>
        </p:nvSpPr>
        <p:spPr>
          <a:xfrm>
            <a:off x="647250" y="4201950"/>
            <a:ext cx="7849500" cy="618000"/>
          </a:xfrm>
          <a:prstGeom prst="rect">
            <a:avLst/>
          </a:prstGeom>
          <a:solidFill>
            <a:srgbClr val="45818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Key Takeaway: Use prediction algorithms trained with SW and HW data. Before SW and HW data acquisition, build preliminary ML algo  from Kaggle dataset. </a:t>
            </a:r>
            <a:endParaRPr b="1"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