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67" r:id="rId16"/>
    <p:sldId id="268" r:id="rId17"/>
    <p:sldId id="269" r:id="rId18"/>
    <p:sldId id="271" r:id="rId19"/>
    <p:sldId id="272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494" autoAdjust="0"/>
  </p:normalViewPr>
  <p:slideViewPr>
    <p:cSldViewPr>
      <p:cViewPr>
        <p:scale>
          <a:sx n="60" d="100"/>
          <a:sy n="60" d="100"/>
        </p:scale>
        <p:origin x="-163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534D63-656D-4FBD-B21D-B345E1978506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DF6965-A326-4209-B443-29463EEDD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1B9FE9-B0D3-4C65-BA7F-09E9B27075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643CB9-76DE-47C6-9294-95C158CD7A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7DAB6-E169-4A4D-9175-3D787DCBEA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D64A9-592F-456F-B4AC-1AF882ED1E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C373E-4144-443C-888B-D1A62EB78C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518498-EE4A-469C-A619-80B8821DED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We</a:t>
            </a:r>
            <a:r>
              <a:rPr lang="en-US" baseline="0" dirty="0" smtClean="0"/>
              <a:t> included a number of tests to measure proficiency in a couple of different ways, using different methods</a:t>
            </a: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ACE196-83F4-4461-9674-7E6624F56C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D2BD4-B255-4F19-AF48-540CEE88C3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6D533-BFE6-44C4-8DE1-F4B7C2A240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3FB21-DDAE-4A50-A42F-8E71E2F46B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E46DEC-2799-4488-A1FC-4BC3C6E19B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AA273-A225-4B25-BF0F-ED0A275226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0CD309-D0C0-455B-B134-20349FDCD4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F98EE-87B3-40FB-B3FB-87DBB8EDF6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6BD345-385A-41F1-A756-DF398B9D69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77189-8F3B-45A9-9A09-785EEE6EF2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DB2B76-0ED8-452B-8A69-37A129E7E8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8DC7EE-0C0A-49E3-9186-4AE14A56F6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DBF5F6F-3E68-42D3-B7DA-F892FDBD85F0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888CFE1-C741-46DD-809B-5D3D5CD8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13343-75C2-4687-8F39-9F4E8E0B3232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E00-B4B1-4A6A-AD21-05BEB4A7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402B2-77D9-4E8C-B32F-D5097E0F4386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ACA7-6B1E-4232-951B-CB2937AAE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769A0-C796-4D1F-8870-79327A176ACC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EA01-4D67-4B56-85E9-CD0926EA2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CD17E5-6CC7-4715-80B4-D67B1E3ECF21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D93BD5-68D2-4F5F-9176-958F7D91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352BBE-2F39-4AB1-873F-754336EF00B8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2DDF5E-01AB-4A60-9999-8604BB671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1942D1-B796-448F-AECB-5707A0E298EB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85293C-3493-4A9F-A8DB-1C488C3B2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A54ECE-BBD0-421E-916C-18B4FBE04026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F3687-CB8B-455D-9BD6-7FADB97B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AFB84-9253-4F8E-94FF-2DE0A0BB5A62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B098-DB1F-4C51-97ED-8C20A0261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5F8E4A-975C-419F-8239-F17E9472E4C9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8096E0-9CA8-4EFD-BBB7-E03D0AEC1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1AD7A1-D849-4FA0-AC5F-E7561EE61B4D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56D827-DFE1-445B-AA80-141C11CEA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A030BA3-9AF7-44C2-9371-B2A0E06E8A97}" type="datetimeFigureOut">
              <a:rPr lang="en-US"/>
              <a:pPr>
                <a:defRPr/>
              </a:pPr>
              <a:t>6/8/2011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A717E8B-44C5-4E5A-87C9-724A505B2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1" r:id="rId2"/>
    <p:sldLayoutId id="2147483816" r:id="rId3"/>
    <p:sldLayoutId id="2147483817" r:id="rId4"/>
    <p:sldLayoutId id="2147483818" r:id="rId5"/>
    <p:sldLayoutId id="2147483819" r:id="rId6"/>
    <p:sldLayoutId id="2147483812" r:id="rId7"/>
    <p:sldLayoutId id="2147483820" r:id="rId8"/>
    <p:sldLayoutId id="2147483821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z="3200" b="1" dirty="0" smtClean="0">
                <a:solidFill>
                  <a:schemeClr val="accent1"/>
                </a:solidFill>
              </a:rPr>
              <a:t>Does cognate status help?</a:t>
            </a:r>
          </a:p>
          <a:p>
            <a:pPr marR="0" eaLnBrk="1" hangingPunct="1"/>
            <a:r>
              <a:rPr lang="en-US" sz="3200" b="1" dirty="0" smtClean="0">
                <a:solidFill>
                  <a:schemeClr val="accent1"/>
                </a:solidFill>
              </a:rPr>
              <a:t>Does gender transparency enhance processing?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2976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</a:rPr>
              <a:t>Grammatical gender processing in L2 speakers of </a:t>
            </a:r>
            <a:r>
              <a:rPr lang="en-US" dirty="0" smtClean="0">
                <a:effectLst/>
              </a:rPr>
              <a:t>Spanish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13" y="6324600"/>
            <a:ext cx="9107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Lauren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Perrotti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&amp; Nathan Hollister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Participants will be played an audio recording of the carrier phrase </a:t>
            </a:r>
          </a:p>
          <a:p>
            <a:pPr lvl="1" eaLnBrk="1" hangingPunct="1"/>
            <a:r>
              <a:rPr lang="en-US" i="1" dirty="0" err="1" smtClean="0"/>
              <a:t>Encuentra</a:t>
            </a:r>
            <a:r>
              <a:rPr lang="en-US" i="1" dirty="0" smtClean="0"/>
              <a:t> el/la</a:t>
            </a:r>
            <a:r>
              <a:rPr lang="en-US" dirty="0" smtClean="0"/>
              <a:t>___________ while presented with a 2-picture display</a:t>
            </a:r>
          </a:p>
          <a:p>
            <a:pPr lvl="1" eaLnBrk="1" hangingPunct="1"/>
            <a:r>
              <a:rPr lang="en-US" dirty="0" smtClean="0"/>
              <a:t>One of the 2 items presented on the computer screen will be named in the carrier phrase</a:t>
            </a:r>
          </a:p>
          <a:p>
            <a:pPr eaLnBrk="1" hangingPunct="1"/>
            <a:r>
              <a:rPr lang="en-US" dirty="0" smtClean="0"/>
              <a:t> Recordings</a:t>
            </a:r>
          </a:p>
          <a:p>
            <a:pPr lvl="1" eaLnBrk="1" hangingPunct="1"/>
            <a:r>
              <a:rPr lang="en-US" dirty="0" smtClean="0"/>
              <a:t>Average of 10 recordings for article duration</a:t>
            </a:r>
          </a:p>
          <a:p>
            <a:pPr lvl="1" eaLnBrk="1" hangingPunct="1"/>
            <a:r>
              <a:rPr lang="en-US" dirty="0" smtClean="0"/>
              <a:t>Article is time locked to verb- timestamp of the occurrence of the article is known</a:t>
            </a:r>
          </a:p>
          <a:p>
            <a:pPr lvl="2" eaLnBrk="1" hangingPunct="1"/>
            <a:r>
              <a:rPr lang="en-US" dirty="0" smtClean="0"/>
              <a:t>2 parts: “</a:t>
            </a:r>
            <a:r>
              <a:rPr lang="en-US" dirty="0" err="1" smtClean="0"/>
              <a:t>encuentra</a:t>
            </a:r>
            <a:r>
              <a:rPr lang="en-US" dirty="0" smtClean="0"/>
              <a:t> el/la” + noun</a:t>
            </a:r>
          </a:p>
          <a:p>
            <a:pPr lvl="2" eaLnBrk="1" hangingPunct="1"/>
            <a:r>
              <a:rPr lang="en-US" dirty="0" smtClean="0"/>
              <a:t>Avoid information of noun onset influencing the article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Participants will hear an auditory command and will be asked to click on the corresponding image on a computer screen </a:t>
            </a:r>
          </a:p>
          <a:p>
            <a:pPr eaLnBrk="1" hangingPunct="1"/>
            <a:r>
              <a:rPr lang="en-US" dirty="0" smtClean="0"/>
              <a:t>Eye-tracking equipment will record all eye movements and duration </a:t>
            </a:r>
          </a:p>
          <a:p>
            <a:pPr eaLnBrk="1" hangingPunct="1"/>
            <a:r>
              <a:rPr lang="en-US" dirty="0" smtClean="0"/>
              <a:t>We predict hearing the definite article before hearing the noun itself will cause the participant to anticipate and execute preliminarily looks at the target image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20484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457325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Isosceles Triangle 16"/>
          <p:cNvSpPr/>
          <p:nvPr/>
        </p:nvSpPr>
        <p:spPr>
          <a:xfrm>
            <a:off x="4876800" y="3505200"/>
            <a:ext cx="533400" cy="5334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2133600"/>
            <a:ext cx="42545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8" descr="con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6764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19400" y="14478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Masculine-Masculine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Feminine-Feminine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Masculine-Feminine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838200" y="33528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700" dirty="0">
                <a:latin typeface="+mn-lt"/>
              </a:rPr>
              <a:t>Cognates are always paired with cognates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700" dirty="0" smtClean="0">
                <a:latin typeface="+mn-lt"/>
              </a:rPr>
              <a:t>Transparent </a:t>
            </a:r>
            <a:r>
              <a:rPr lang="en-US" sz="2700" dirty="0">
                <a:latin typeface="+mn-lt"/>
              </a:rPr>
              <a:t>words are always paired with </a:t>
            </a:r>
            <a:r>
              <a:rPr lang="en-US" sz="2700" dirty="0" smtClean="0">
                <a:latin typeface="+mn-lt"/>
              </a:rPr>
              <a:t>transparent words</a:t>
            </a:r>
            <a:endParaRPr lang="en-US" sz="2700" dirty="0">
              <a:latin typeface="+mn-lt"/>
            </a:endParaRPr>
          </a:p>
        </p:txBody>
      </p:sp>
      <p:sp>
        <p:nvSpPr>
          <p:cNvPr id="9" name="Right Triangle 8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Potentially, there are classes of words or </a:t>
            </a:r>
            <a:r>
              <a:rPr lang="en-US" dirty="0" err="1" smtClean="0"/>
              <a:t>morphophonological</a:t>
            </a:r>
            <a:r>
              <a:rPr lang="en-US" dirty="0" smtClean="0"/>
              <a:t> features that permit ease of processing, e.g. cognates and transparency</a:t>
            </a:r>
          </a:p>
          <a:p>
            <a:r>
              <a:rPr lang="en-US" dirty="0" smtClean="0"/>
              <a:t>If the gender is being using anticipatorily, then we should see it in these classes of words (cognates and transparent nouns)</a:t>
            </a:r>
          </a:p>
          <a:p>
            <a:r>
              <a:rPr lang="en-US" dirty="0" smtClean="0"/>
              <a:t>For monolinguals, we expect no difference for the cognate </a:t>
            </a:r>
            <a:r>
              <a:rPr lang="en-US" dirty="0" smtClean="0"/>
              <a:t>manipulation; however</a:t>
            </a:r>
            <a:r>
              <a:rPr lang="en-US" dirty="0" smtClean="0"/>
              <a:t>, there may be a faster anticipatory effect for transparency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EyeLink 1000 measures </a:t>
            </a:r>
          </a:p>
          <a:p>
            <a:pPr lvl="1" eaLnBrk="1" hangingPunct="1"/>
            <a:r>
              <a:rPr lang="en-US" smtClean="0"/>
              <a:t>Fixation point of a participant </a:t>
            </a:r>
          </a:p>
          <a:p>
            <a:pPr lvl="1" eaLnBrk="1" hangingPunct="1"/>
            <a:r>
              <a:rPr lang="en-US" smtClean="0"/>
              <a:t>Duration with which he views an object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 video camera records eye movements</a:t>
            </a:r>
          </a:p>
          <a:p>
            <a:pPr lvl="1" eaLnBrk="1" hangingPunct="1"/>
            <a:r>
              <a:rPr lang="en-US" smtClean="0"/>
              <a:t>Infrared light reflects off the cornea of the eye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Eye movements can be time-locked to the presentation of auditory material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</a:rPr>
              <a:t>Eye-tracking: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visual world </a:t>
            </a:r>
            <a:r>
              <a:rPr lang="en-US" dirty="0" smtClean="0">
                <a:effectLst/>
              </a:rPr>
              <a:t>paradigm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</a:rPr>
              <a:t>Eye-tracking: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 visual world paradigm</a:t>
            </a:r>
            <a:endParaRPr lang="en-US" dirty="0"/>
          </a:p>
        </p:txBody>
      </p:sp>
      <p:grpSp>
        <p:nvGrpSpPr>
          <p:cNvPr id="23555" name="Group 36"/>
          <p:cNvGrpSpPr>
            <a:grpSpLocks/>
          </p:cNvGrpSpPr>
          <p:nvPr/>
        </p:nvGrpSpPr>
        <p:grpSpPr bwMode="auto">
          <a:xfrm>
            <a:off x="117271800" y="115104863"/>
            <a:ext cx="3624263" cy="1531937"/>
            <a:chOff x="110262203" y="115104913"/>
            <a:chExt cx="10561319" cy="4424417"/>
          </a:xfrm>
        </p:grpSpPr>
        <p:sp>
          <p:nvSpPr>
            <p:cNvPr id="23559" name="AutoShape 37"/>
            <p:cNvSpPr>
              <a:spLocks noChangeArrowheads="1"/>
            </p:cNvSpPr>
            <p:nvPr/>
          </p:nvSpPr>
          <p:spPr bwMode="auto">
            <a:xfrm>
              <a:off x="110262203" y="115104913"/>
              <a:ext cx="10561319" cy="4337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algn="in">
              <a:solidFill>
                <a:srgbClr val="B8DB4D"/>
              </a:solidFill>
              <a:round/>
              <a:headEnd/>
              <a:tailEnd/>
            </a:ln>
          </p:spPr>
          <p:txBody>
            <a:bodyPr lIns="36576" tIns="36576" rIns="36576" bIns="36576"/>
            <a:lstStyle/>
            <a:p>
              <a:endParaRPr lang="en-US">
                <a:latin typeface="Lucida Sans Unicode" pitchFamily="34" charset="0"/>
              </a:endParaRPr>
            </a:p>
          </p:txBody>
        </p:sp>
        <p:grpSp>
          <p:nvGrpSpPr>
            <p:cNvPr id="23560" name="Group 38"/>
            <p:cNvGrpSpPr>
              <a:grpSpLocks/>
            </p:cNvGrpSpPr>
            <p:nvPr/>
          </p:nvGrpSpPr>
          <p:grpSpPr bwMode="auto">
            <a:xfrm>
              <a:off x="110647750" y="115243610"/>
              <a:ext cx="4882510" cy="3988783"/>
              <a:chOff x="110537388" y="115243610"/>
              <a:chExt cx="4882510" cy="3988783"/>
            </a:xfrm>
          </p:grpSpPr>
          <p:pic>
            <p:nvPicPr>
              <p:cNvPr id="2087" name="Picture 39" descr="eye track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/>
                </a:extLst>
              </a:blip>
              <a:srcRect/>
              <a:stretch>
                <a:fillRect/>
              </a:stretch>
            </p:blipFill>
            <p:spPr bwMode="auto">
              <a:xfrm>
                <a:off x="110537388" y="115243610"/>
                <a:ext cx="4882510" cy="3988783"/>
              </a:xfrm>
              <a:prstGeom prst="roundRect">
                <a:avLst>
                  <a:gd name="adj" fmla="val 16667"/>
                </a:avLst>
              </a:prstGeom>
              <a:noFill/>
              <a:ln w="63500" algn="in">
                <a:solidFill>
                  <a:srgbClr val="77085A"/>
                </a:solidFill>
                <a:round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/>
              </a:extLst>
            </p:spPr>
          </p:pic>
          <p:grpSp>
            <p:nvGrpSpPr>
              <p:cNvPr id="23579" name="Group 40"/>
              <p:cNvGrpSpPr>
                <a:grpSpLocks/>
              </p:cNvGrpSpPr>
              <p:nvPr/>
            </p:nvGrpSpPr>
            <p:grpSpPr bwMode="auto">
              <a:xfrm>
                <a:off x="111986411" y="115628242"/>
                <a:ext cx="472966" cy="425672"/>
                <a:chOff x="116148507" y="115360228"/>
                <a:chExt cx="472966" cy="425672"/>
              </a:xfrm>
            </p:grpSpPr>
            <p:sp>
              <p:nvSpPr>
                <p:cNvPr id="23592" name="AutoShape 41"/>
                <p:cNvSpPr>
                  <a:spLocks noChangeArrowheads="1"/>
                </p:cNvSpPr>
                <p:nvPr/>
              </p:nvSpPr>
              <p:spPr bwMode="auto">
                <a:xfrm>
                  <a:off x="116148507" y="1154390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9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16274631" y="1153602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1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80" name="Group 43"/>
              <p:cNvGrpSpPr>
                <a:grpSpLocks/>
              </p:cNvGrpSpPr>
              <p:nvPr/>
            </p:nvGrpSpPr>
            <p:grpSpPr bwMode="auto">
              <a:xfrm>
                <a:off x="112715567" y="116861894"/>
                <a:ext cx="472966" cy="425672"/>
                <a:chOff x="116262807" y="115474528"/>
                <a:chExt cx="472966" cy="425672"/>
              </a:xfrm>
            </p:grpSpPr>
            <p:sp>
              <p:nvSpPr>
                <p:cNvPr id="23590" name="AutoShape 44"/>
                <p:cNvSpPr>
                  <a:spLocks noChangeArrowheads="1"/>
                </p:cNvSpPr>
                <p:nvPr/>
              </p:nvSpPr>
              <p:spPr bwMode="auto">
                <a:xfrm>
                  <a:off x="116262807" y="1155533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9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6388931" y="1154745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2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81" name="Group 46"/>
              <p:cNvGrpSpPr>
                <a:grpSpLocks/>
              </p:cNvGrpSpPr>
              <p:nvPr/>
            </p:nvGrpSpPr>
            <p:grpSpPr bwMode="auto">
              <a:xfrm>
                <a:off x="111229667" y="117457042"/>
                <a:ext cx="472966" cy="425672"/>
                <a:chOff x="116984079" y="115817428"/>
                <a:chExt cx="472966" cy="425672"/>
              </a:xfrm>
            </p:grpSpPr>
            <p:sp>
              <p:nvSpPr>
                <p:cNvPr id="23588" name="AutoShape 47"/>
                <p:cNvSpPr>
                  <a:spLocks noChangeArrowheads="1"/>
                </p:cNvSpPr>
                <p:nvPr/>
              </p:nvSpPr>
              <p:spPr bwMode="auto">
                <a:xfrm>
                  <a:off x="116984079" y="1158962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8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17110203" y="1158174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3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82" name="Group 49"/>
              <p:cNvGrpSpPr>
                <a:grpSpLocks/>
              </p:cNvGrpSpPr>
              <p:nvPr/>
            </p:nvGrpSpPr>
            <p:grpSpPr bwMode="auto">
              <a:xfrm>
                <a:off x="113192474" y="117890593"/>
                <a:ext cx="472966" cy="425672"/>
                <a:chOff x="117338803" y="116046028"/>
                <a:chExt cx="472966" cy="425672"/>
              </a:xfrm>
            </p:grpSpPr>
            <p:sp>
              <p:nvSpPr>
                <p:cNvPr id="23586" name="AutoShape 50"/>
                <p:cNvSpPr>
                  <a:spLocks noChangeArrowheads="1"/>
                </p:cNvSpPr>
                <p:nvPr/>
              </p:nvSpPr>
              <p:spPr bwMode="auto">
                <a:xfrm>
                  <a:off x="117338803" y="1161248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7464927" y="1160460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4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83" name="Group 52"/>
              <p:cNvGrpSpPr>
                <a:grpSpLocks/>
              </p:cNvGrpSpPr>
              <p:nvPr/>
            </p:nvGrpSpPr>
            <p:grpSpPr bwMode="auto">
              <a:xfrm>
                <a:off x="113180650" y="118635514"/>
                <a:ext cx="472966" cy="425672"/>
                <a:chOff x="117453103" y="116160328"/>
                <a:chExt cx="472966" cy="425672"/>
              </a:xfrm>
            </p:grpSpPr>
            <p:sp>
              <p:nvSpPr>
                <p:cNvPr id="23584" name="AutoShape 53"/>
                <p:cNvSpPr>
                  <a:spLocks noChangeArrowheads="1"/>
                </p:cNvSpPr>
                <p:nvPr/>
              </p:nvSpPr>
              <p:spPr bwMode="auto">
                <a:xfrm>
                  <a:off x="117453103" y="1162391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8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17579227" y="1161603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5</a:t>
                  </a:r>
                  <a:endParaRPr lang="en-US">
                    <a:cs typeface="Arial" charset="0"/>
                  </a:endParaRPr>
                </a:p>
              </p:txBody>
            </p:sp>
          </p:grpSp>
        </p:grpSp>
        <p:grpSp>
          <p:nvGrpSpPr>
            <p:cNvPr id="23561" name="Group 55"/>
            <p:cNvGrpSpPr>
              <a:grpSpLocks/>
            </p:cNvGrpSpPr>
            <p:nvPr/>
          </p:nvGrpSpPr>
          <p:grpSpPr bwMode="auto">
            <a:xfrm>
              <a:off x="115939611" y="115191947"/>
              <a:ext cx="4775246" cy="4337383"/>
              <a:chOff x="116034207" y="115191947"/>
              <a:chExt cx="4775246" cy="4337383"/>
            </a:xfrm>
          </p:grpSpPr>
          <p:sp>
            <p:nvSpPr>
              <p:cNvPr id="23562" name="Text Box 56"/>
              <p:cNvSpPr txBox="1">
                <a:spLocks noChangeArrowheads="1"/>
              </p:cNvSpPr>
              <p:nvPr/>
            </p:nvSpPr>
            <p:spPr bwMode="auto">
              <a:xfrm>
                <a:off x="116647433" y="115191947"/>
                <a:ext cx="4162020" cy="4337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576" tIns="36576" rIns="36576" bIns="36576"/>
              <a:lstStyle/>
              <a:p>
                <a:r>
                  <a:rPr lang="en-US" sz="33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Computer screen where pictures appear</a:t>
                </a:r>
              </a:p>
              <a:p>
                <a:r>
                  <a:rPr lang="en-US" sz="33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Chin rest</a:t>
                </a:r>
              </a:p>
              <a:p>
                <a:r>
                  <a:rPr lang="en-US" sz="33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Eye-tracker</a:t>
                </a:r>
              </a:p>
              <a:p>
                <a:r>
                  <a:rPr lang="en-US" sz="33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Computer mouse</a:t>
                </a:r>
              </a:p>
              <a:p>
                <a:r>
                  <a:rPr lang="en-US" sz="33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Participant’s chair</a:t>
                </a:r>
                <a:endParaRPr lang="en-US">
                  <a:cs typeface="Arial" charset="0"/>
                </a:endParaRPr>
              </a:p>
            </p:txBody>
          </p:sp>
          <p:grpSp>
            <p:nvGrpSpPr>
              <p:cNvPr id="23563" name="Group 57"/>
              <p:cNvGrpSpPr>
                <a:grpSpLocks/>
              </p:cNvGrpSpPr>
              <p:nvPr/>
            </p:nvGrpSpPr>
            <p:grpSpPr bwMode="auto">
              <a:xfrm>
                <a:off x="116034207" y="115245928"/>
                <a:ext cx="472966" cy="425672"/>
                <a:chOff x="116034207" y="115245928"/>
                <a:chExt cx="472966" cy="425672"/>
              </a:xfrm>
            </p:grpSpPr>
            <p:sp>
              <p:nvSpPr>
                <p:cNvPr id="23576" name="AutoShape 58"/>
                <p:cNvSpPr>
                  <a:spLocks noChangeArrowheads="1"/>
                </p:cNvSpPr>
                <p:nvPr/>
              </p:nvSpPr>
              <p:spPr bwMode="auto">
                <a:xfrm>
                  <a:off x="116034207" y="1153247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7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16160331" y="1152459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1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64" name="Group 60"/>
              <p:cNvGrpSpPr>
                <a:grpSpLocks/>
              </p:cNvGrpSpPr>
              <p:nvPr/>
            </p:nvGrpSpPr>
            <p:grpSpPr bwMode="auto">
              <a:xfrm>
                <a:off x="116046032" y="116550525"/>
                <a:ext cx="472966" cy="425672"/>
                <a:chOff x="116503231" y="115588828"/>
                <a:chExt cx="472966" cy="425672"/>
              </a:xfrm>
            </p:grpSpPr>
            <p:sp>
              <p:nvSpPr>
                <p:cNvPr id="23574" name="AutoShape 61"/>
                <p:cNvSpPr>
                  <a:spLocks noChangeArrowheads="1"/>
                </p:cNvSpPr>
                <p:nvPr/>
              </p:nvSpPr>
              <p:spPr bwMode="auto">
                <a:xfrm>
                  <a:off x="116503231" y="1156676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7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6629355" y="1155888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2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65" name="Group 63"/>
              <p:cNvGrpSpPr>
                <a:grpSpLocks/>
              </p:cNvGrpSpPr>
              <p:nvPr/>
            </p:nvGrpSpPr>
            <p:grpSpPr bwMode="auto">
              <a:xfrm>
                <a:off x="116034208" y="117232384"/>
                <a:ext cx="472966" cy="425672"/>
                <a:chOff x="116743655" y="115703128"/>
                <a:chExt cx="472966" cy="425672"/>
              </a:xfrm>
            </p:grpSpPr>
            <p:sp>
              <p:nvSpPr>
                <p:cNvPr id="23572" name="AutoShape 64"/>
                <p:cNvSpPr>
                  <a:spLocks noChangeArrowheads="1"/>
                </p:cNvSpPr>
                <p:nvPr/>
              </p:nvSpPr>
              <p:spPr bwMode="auto">
                <a:xfrm>
                  <a:off x="116743655" y="1157819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16869779" y="1157031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3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66" name="Group 66"/>
              <p:cNvGrpSpPr>
                <a:grpSpLocks/>
              </p:cNvGrpSpPr>
              <p:nvPr/>
            </p:nvGrpSpPr>
            <p:grpSpPr bwMode="auto">
              <a:xfrm>
                <a:off x="116042091" y="117886652"/>
                <a:ext cx="472966" cy="425672"/>
                <a:chOff x="117098379" y="115931728"/>
                <a:chExt cx="472966" cy="425672"/>
              </a:xfrm>
            </p:grpSpPr>
            <p:sp>
              <p:nvSpPr>
                <p:cNvPr id="23570" name="AutoShape 67"/>
                <p:cNvSpPr>
                  <a:spLocks noChangeArrowheads="1"/>
                </p:cNvSpPr>
                <p:nvPr/>
              </p:nvSpPr>
              <p:spPr bwMode="auto">
                <a:xfrm>
                  <a:off x="117098379" y="1160105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7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7224503" y="1159317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4</a:t>
                  </a: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3567" name="Group 69"/>
              <p:cNvGrpSpPr>
                <a:grpSpLocks/>
              </p:cNvGrpSpPr>
              <p:nvPr/>
            </p:nvGrpSpPr>
            <p:grpSpPr bwMode="auto">
              <a:xfrm>
                <a:off x="116038150" y="118639455"/>
                <a:ext cx="472966" cy="425672"/>
                <a:chOff x="117693527" y="116274628"/>
                <a:chExt cx="472966" cy="425672"/>
              </a:xfrm>
            </p:grpSpPr>
            <p:sp>
              <p:nvSpPr>
                <p:cNvPr id="23568" name="AutoShape 70"/>
                <p:cNvSpPr>
                  <a:spLocks noChangeArrowheads="1"/>
                </p:cNvSpPr>
                <p:nvPr/>
              </p:nvSpPr>
              <p:spPr bwMode="auto">
                <a:xfrm>
                  <a:off x="117693527" y="116353459"/>
                  <a:ext cx="472966" cy="34684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FFFF"/>
                </a:solidFill>
                <a:ln w="9525" algn="in">
                  <a:solidFill>
                    <a:srgbClr val="77085A"/>
                  </a:solidFill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356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17819651" y="116274628"/>
                  <a:ext cx="315310" cy="394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576" tIns="36576" rIns="36576" bIns="36576"/>
                <a:lstStyle/>
                <a:p>
                  <a:r>
                    <a:rPr lang="en-US" sz="2600">
                      <a:solidFill>
                        <a:srgbClr val="77085A"/>
                      </a:solidFill>
                      <a:latin typeface="Calibri" pitchFamily="34" charset="0"/>
                      <a:cs typeface="Arial" charset="0"/>
                    </a:rPr>
                    <a:t>5</a:t>
                  </a:r>
                  <a:endParaRPr lang="en-US">
                    <a:cs typeface="Arial" charset="0"/>
                  </a:endParaRPr>
                </a:p>
              </p:txBody>
            </p:sp>
          </p:grpSp>
        </p:grpSp>
      </p:grpSp>
      <p:sp>
        <p:nvSpPr>
          <p:cNvPr id="2091" name="Rectangle 2090"/>
          <p:cNvSpPr/>
          <p:nvPr/>
        </p:nvSpPr>
        <p:spPr>
          <a:xfrm rot="17734189">
            <a:off x="-866512" y="3145315"/>
            <a:ext cx="451437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Eyelink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1000</a:t>
            </a:r>
          </a:p>
        </p:txBody>
      </p:sp>
      <p:sp>
        <p:nvSpPr>
          <p:cNvPr id="41" name="Right Triangle 40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44" descr="IMG_279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676400"/>
            <a:ext cx="6121400" cy="4591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4" name="Group 43"/>
          <p:cNvGrpSpPr/>
          <p:nvPr/>
        </p:nvGrpSpPr>
        <p:grpSpPr>
          <a:xfrm>
            <a:off x="2514600" y="2743200"/>
            <a:ext cx="6060596" cy="2438400"/>
            <a:chOff x="2667000" y="3124200"/>
            <a:chExt cx="6060596" cy="2438400"/>
          </a:xfrm>
        </p:grpSpPr>
        <p:sp>
          <p:nvSpPr>
            <p:cNvPr id="43" name="Rounded Rectangle 42"/>
            <p:cNvSpPr/>
            <p:nvPr/>
          </p:nvSpPr>
          <p:spPr>
            <a:xfrm>
              <a:off x="3200400" y="3124200"/>
              <a:ext cx="5257800" cy="2438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67000" y="3352800"/>
              <a:ext cx="6060596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¡</a:t>
              </a:r>
              <a:r>
                <a:rPr lang="en-US" sz="54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Gracias </a:t>
              </a:r>
              <a:r>
                <a:rPr lang="en-US" sz="54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por</a:t>
              </a:r>
              <a:r>
                <a:rPr lang="en-US" sz="54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</a:t>
              </a:r>
              <a:r>
                <a:rPr lang="en-US" sz="54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compartir</a:t>
              </a:r>
              <a:r>
                <a:rPr lang="en-US" sz="54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382!</a:t>
              </a:r>
              <a:endPara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Tasks</a:t>
            </a:r>
          </a:p>
          <a:p>
            <a:pPr lvl="1" eaLnBrk="1" hangingPunct="1"/>
            <a:r>
              <a:rPr lang="en-US" dirty="0" smtClean="0"/>
              <a:t>Language History Questionnaire</a:t>
            </a:r>
          </a:p>
          <a:p>
            <a:pPr lvl="1" eaLnBrk="1" hangingPunct="1"/>
            <a:r>
              <a:rPr lang="en-US" dirty="0" smtClean="0"/>
              <a:t>O-Span</a:t>
            </a:r>
          </a:p>
          <a:p>
            <a:pPr lvl="1" eaLnBrk="1" hangingPunct="1"/>
            <a:r>
              <a:rPr lang="en-US" dirty="0" smtClean="0"/>
              <a:t>Lexical Decision Task</a:t>
            </a:r>
          </a:p>
          <a:p>
            <a:pPr lvl="1" eaLnBrk="1" hangingPunct="1"/>
            <a:r>
              <a:rPr lang="en-US" dirty="0" smtClean="0"/>
              <a:t>Picture Naming</a:t>
            </a:r>
          </a:p>
          <a:p>
            <a:pPr lvl="1" eaLnBrk="1" hangingPunct="1"/>
            <a:r>
              <a:rPr lang="en-US" dirty="0" smtClean="0"/>
              <a:t>Spanish Proficiency- Grammar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Behavioral Tasks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Collaboration</a:t>
            </a:r>
          </a:p>
          <a:p>
            <a:pPr lvl="1" eaLnBrk="1" hangingPunct="1"/>
            <a:r>
              <a:rPr lang="en-US" dirty="0" smtClean="0"/>
              <a:t>Universidad de Granada</a:t>
            </a:r>
          </a:p>
          <a:p>
            <a:pPr lvl="1" eaLnBrk="1" hangingPunct="1"/>
            <a:r>
              <a:rPr lang="en-US" dirty="0" smtClean="0"/>
              <a:t>Pennsylvania State University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Allows us to broaden our study</a:t>
            </a:r>
          </a:p>
          <a:p>
            <a:pPr lvl="1" eaLnBrk="1" hangingPunct="1"/>
            <a:r>
              <a:rPr lang="en-US" dirty="0" smtClean="0"/>
              <a:t>Control group – L1 Spanish speakers</a:t>
            </a:r>
          </a:p>
          <a:p>
            <a:pPr lvl="1" eaLnBrk="1" hangingPunct="1"/>
            <a:r>
              <a:rPr lang="en-US" dirty="0" smtClean="0"/>
              <a:t>Using our materials and method here, we’re hoping to find that native speakers:</a:t>
            </a:r>
          </a:p>
          <a:p>
            <a:pPr lvl="2" eaLnBrk="1" hangingPunct="1"/>
            <a:r>
              <a:rPr lang="en-US" dirty="0" smtClean="0"/>
              <a:t>Use grammatical gender in articles to anticipate nouns</a:t>
            </a:r>
          </a:p>
          <a:p>
            <a:pPr lvl="2" eaLnBrk="1" hangingPunct="1"/>
            <a:r>
              <a:rPr lang="en-US" dirty="0" smtClean="0"/>
              <a:t>No preference to cognate status, but possibly a faster anticipatory effect for transparency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</a:rPr>
              <a:t>Partnerships for International Research and </a:t>
            </a:r>
            <a:r>
              <a:rPr lang="en-US" dirty="0" smtClean="0">
                <a:effectLst/>
              </a:rPr>
              <a:t>Education (PIRE)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Highly proficient bilinguals</a:t>
            </a:r>
          </a:p>
          <a:p>
            <a:pPr lvl="1" eaLnBrk="1" hangingPunct="1"/>
            <a:r>
              <a:rPr lang="en-US" dirty="0" smtClean="0"/>
              <a:t>Use grammatical gender to anticipate nouns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New method</a:t>
            </a:r>
          </a:p>
          <a:p>
            <a:pPr lvl="1" eaLnBrk="1" hangingPunct="1"/>
            <a:r>
              <a:rPr lang="en-US" dirty="0" smtClean="0"/>
              <a:t>Visual world paradigm to investigate processing speed</a:t>
            </a:r>
          </a:p>
          <a:p>
            <a:pPr lvl="2" eaLnBrk="1" hangingPunct="1"/>
            <a:r>
              <a:rPr lang="en-US" dirty="0" smtClean="0"/>
              <a:t>The dependent measure is not an action</a:t>
            </a:r>
          </a:p>
          <a:p>
            <a:pPr lvl="2" eaLnBrk="1" hangingPunct="1"/>
            <a:r>
              <a:rPr lang="en-US" dirty="0" smtClean="0"/>
              <a:t>Measuring eye movements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purpose of this research is to investigate the spoken-word processing of grammatical gender in English-Spanish bilinguals using eye-tracking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study will investigate whether or not it is modulated by cognate status or gender transparency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Facilitate processing</a:t>
            </a:r>
          </a:p>
          <a:p>
            <a:pPr lvl="1" eaLnBrk="1" hangingPunct="1"/>
            <a:r>
              <a:rPr lang="en-US" smtClean="0"/>
              <a:t>Nouns with transparent gender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Cognates</a:t>
            </a:r>
          </a:p>
          <a:p>
            <a:pPr lvl="2" eaLnBrk="1" hangingPunct="1"/>
            <a:r>
              <a:rPr lang="en-US" smtClean="0"/>
              <a:t>Easily committed to memory</a:t>
            </a:r>
          </a:p>
          <a:p>
            <a:pPr lvl="2" eaLnBrk="1" hangingPunct="1"/>
            <a:r>
              <a:rPr lang="en-US" smtClean="0"/>
              <a:t>No rule to apply</a:t>
            </a:r>
          </a:p>
          <a:p>
            <a:pPr lvl="1" eaLnBrk="1" hangingPunct="1">
              <a:buFont typeface="Verdana" pitchFamily="34" charset="0"/>
              <a:buNone/>
            </a:pPr>
            <a:endParaRPr lang="en-US" smtClean="0"/>
          </a:p>
          <a:p>
            <a:pPr lvl="2" eaLnBrk="1" hangingPunct="1"/>
            <a:r>
              <a:rPr lang="en-US" smtClean="0"/>
              <a:t>However, it is possible that it can engage both languages, employing conflicting information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5715000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¡Gracias!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latin typeface="+mn-lt"/>
              </a:rPr>
              <a:t>Giuli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Dussias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+mn-lt"/>
              </a:rPr>
              <a:t>∙</a:t>
            </a:r>
            <a:r>
              <a:rPr lang="en-US" sz="3200" dirty="0">
                <a:latin typeface="+mn-lt"/>
              </a:rPr>
              <a:t> Jorge Valdes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Chip </a:t>
            </a:r>
            <a:r>
              <a:rPr lang="en-US" sz="3200" dirty="0" err="1">
                <a:latin typeface="+mn-lt"/>
              </a:rPr>
              <a:t>Gerfen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∙</a:t>
            </a:r>
            <a:r>
              <a:rPr lang="en-US" sz="3200" dirty="0">
                <a:latin typeface="+mn-lt"/>
              </a:rPr>
              <a:t> Jason </a:t>
            </a:r>
            <a:r>
              <a:rPr lang="en-US" sz="3200" dirty="0" err="1">
                <a:latin typeface="+mn-lt"/>
              </a:rPr>
              <a:t>Gullifer</a:t>
            </a:r>
            <a:endParaRPr lang="en-US" sz="32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Teresa </a:t>
            </a:r>
            <a:r>
              <a:rPr lang="en-US" sz="3200" dirty="0" err="1">
                <a:latin typeface="+mj-lt"/>
              </a:rPr>
              <a:t>Bajo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chemeClr val="accent3"/>
                </a:solidFill>
                <a:latin typeface="+mn-lt"/>
              </a:rPr>
              <a:t>∙</a:t>
            </a:r>
            <a:r>
              <a:rPr lang="en-US" sz="3200" dirty="0">
                <a:latin typeface="+mn-lt"/>
              </a:rPr>
              <a:t> James Graham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Center for Language Sciences at Penn State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Universidad de Granada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/>
                </a:solidFill>
                <a:latin typeface="+mn-lt"/>
              </a:rPr>
              <a:t>-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/>
              <a:t>Facultad</a:t>
            </a:r>
            <a:r>
              <a:rPr lang="en-US" sz="3200" dirty="0"/>
              <a:t> de </a:t>
            </a:r>
            <a:r>
              <a:rPr lang="en-US" sz="3200" dirty="0" err="1"/>
              <a:t>Psicolog</a:t>
            </a:r>
            <a:r>
              <a:rPr lang="es-ES" sz="3200" dirty="0"/>
              <a:t>í</a:t>
            </a:r>
            <a:r>
              <a:rPr lang="en-US" sz="3200" dirty="0"/>
              <a:t>a</a:t>
            </a:r>
            <a:endParaRPr lang="en-US" sz="32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Partnerships for International Research and Education (PIRE)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09600" y="5334000"/>
            <a:ext cx="822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Funding provided by NSF BCS 0821924 grant to Paola Dussias and Chip Gerfen and by NSF OISE 0968369 PIRE grant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English-Spanish bilinguals do not generally use grammatical gender in articles to facilitate the processing of upcoming nouns as native speakers do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Lew-Williams and Fernald (2010) </a:t>
            </a:r>
          </a:p>
          <a:p>
            <a:pPr lvl="1" eaLnBrk="1" hangingPunct="1"/>
            <a:r>
              <a:rPr lang="en-US" dirty="0" smtClean="0"/>
              <a:t>Head Turning Preference Paradigm</a:t>
            </a:r>
          </a:p>
          <a:p>
            <a:pPr lvl="1" eaLnBrk="1" hangingPunct="1"/>
            <a:r>
              <a:rPr lang="en-US" dirty="0" smtClean="0"/>
              <a:t>Low proficiency</a:t>
            </a:r>
          </a:p>
          <a:p>
            <a:pPr lvl="1" eaLnBrk="1" hangingPunct="1"/>
            <a:r>
              <a:rPr lang="en-US" dirty="0" smtClean="0"/>
              <a:t>Age level (M=18.8 yrs)</a:t>
            </a:r>
          </a:p>
          <a:p>
            <a:pPr lvl="1" eaLnBrk="1" hangingPunct="1"/>
            <a:r>
              <a:rPr lang="en-US" dirty="0" smtClean="0"/>
              <a:t>Word </a:t>
            </a:r>
            <a:r>
              <a:rPr lang="en-US" dirty="0" smtClean="0"/>
              <a:t>type</a:t>
            </a:r>
          </a:p>
          <a:p>
            <a:pPr lvl="1" eaLnBrk="1" hangingPunct="1"/>
            <a:r>
              <a:rPr lang="en-US" dirty="0" err="1" smtClean="0"/>
              <a:t>Overgeneralized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Preliminary findings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Cognates are words that share form and meaning between languages</a:t>
            </a:r>
          </a:p>
          <a:p>
            <a:pPr lvl="1" eaLnBrk="1" hangingPunct="1"/>
            <a:r>
              <a:rPr lang="en-US" sz="2400" i="1" dirty="0" smtClean="0"/>
              <a:t>guitar and </a:t>
            </a:r>
            <a:r>
              <a:rPr lang="en-US" sz="2400" i="1" dirty="0" err="1" smtClean="0"/>
              <a:t>guitarra</a:t>
            </a:r>
            <a:endParaRPr lang="en-US" dirty="0" smtClean="0"/>
          </a:p>
          <a:p>
            <a:pPr eaLnBrk="1" hangingPunct="1"/>
            <a:r>
              <a:rPr lang="en-US" dirty="0" smtClean="0"/>
              <a:t>Research shows that cognates are easy to learn</a:t>
            </a:r>
          </a:p>
          <a:p>
            <a:pPr eaLnBrk="1" hangingPunct="1"/>
            <a:r>
              <a:rPr lang="en-US" dirty="0" smtClean="0"/>
              <a:t>Results have shown that cognates behave differently than non-cognates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Cognates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Can native English speakers </a:t>
            </a:r>
            <a:r>
              <a:rPr lang="en-US" dirty="0" smtClean="0"/>
              <a:t>— who are highly proficient speakers of Spanish, and who have demonstrated mastery of the Spanish grammatical gender system in production — </a:t>
            </a:r>
            <a:r>
              <a:rPr lang="en-US" b="1" dirty="0" smtClean="0"/>
              <a:t>use grammatical gender in Spanish to facilitate the processing of nouns as native Spanish speakers do</a:t>
            </a:r>
            <a:r>
              <a:rPr lang="en-US" dirty="0" smtClean="0"/>
              <a:t>, i.e. anticipatory effects (Lew-Williams &amp; Fernald, 2007)?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Is the grammatical gender of cognates and/or transparent nouns easier to access?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Cognate </a:t>
            </a:r>
            <a:r>
              <a:rPr lang="en-US" b="1" dirty="0" err="1" smtClean="0"/>
              <a:t>vs</a:t>
            </a:r>
            <a:r>
              <a:rPr lang="en-US" b="1" dirty="0" smtClean="0"/>
              <a:t> Non-cognate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Transparent </a:t>
            </a:r>
            <a:r>
              <a:rPr lang="en-US" b="1" dirty="0" err="1" smtClean="0"/>
              <a:t>vs</a:t>
            </a:r>
            <a:r>
              <a:rPr lang="en-US" b="1" dirty="0" smtClean="0"/>
              <a:t> Opaque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English-Spanish, highly proficient bilinguals from the Department of Spanish, Italian, and Portuguese at Penn State University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dirty="0" smtClean="0"/>
              <a:t>Data will be collected in the fall of 2011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Native Spanish speakers from the Universidad de Granada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dirty="0" smtClean="0"/>
              <a:t>60 monolingual participants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7262"/>
          </a:xfrm>
        </p:spPr>
        <p:txBody>
          <a:bodyPr/>
          <a:lstStyle/>
          <a:p>
            <a:pPr eaLnBrk="1" hangingPunct="1"/>
            <a:r>
              <a:rPr lang="en-US" dirty="0" smtClean="0"/>
              <a:t>Pictures</a:t>
            </a:r>
          </a:p>
          <a:p>
            <a:pPr lvl="1" eaLnBrk="1" hangingPunct="1"/>
            <a:r>
              <a:rPr lang="en-US" dirty="0" smtClean="0"/>
              <a:t>Line drawings proved insufficient</a:t>
            </a:r>
          </a:p>
          <a:p>
            <a:pPr lvl="2" eaLnBrk="1" hangingPunct="1"/>
            <a:r>
              <a:rPr lang="en-US" dirty="0" smtClean="0"/>
              <a:t>Difficult to recognize</a:t>
            </a:r>
          </a:p>
          <a:p>
            <a:pPr lvl="2" eaLnBrk="1" hangingPunct="1"/>
            <a:r>
              <a:rPr lang="en-US" dirty="0" smtClean="0"/>
              <a:t>Not enough of quality</a:t>
            </a:r>
          </a:p>
          <a:p>
            <a:pPr lvl="1" eaLnBrk="1" hangingPunct="1"/>
            <a:r>
              <a:rPr lang="en-US" dirty="0" smtClean="0"/>
              <a:t>Real pictures</a:t>
            </a:r>
          </a:p>
          <a:p>
            <a:pPr lvl="2" eaLnBrk="1" hangingPunct="1"/>
            <a:r>
              <a:rPr lang="en-US" dirty="0" smtClean="0"/>
              <a:t>Less limitation</a:t>
            </a:r>
          </a:p>
          <a:p>
            <a:pPr lvl="2" eaLnBrk="1" hangingPunct="1"/>
            <a:r>
              <a:rPr lang="en-US" dirty="0" err="1" smtClean="0"/>
              <a:t>Normed</a:t>
            </a:r>
            <a:r>
              <a:rPr lang="en-US" dirty="0" smtClean="0"/>
              <a:t> for naming agreement by picture naming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3" descr="C:\Nathan Hollister_Files\Nathan Hollister behavioral tasks\Materials\Picture Naming_Spanish\walle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609600"/>
            <a:ext cx="2744787" cy="2744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Word List and Picture Controls</a:t>
            </a:r>
          </a:p>
          <a:p>
            <a:pPr lvl="1" eaLnBrk="1" hangingPunct="1"/>
            <a:r>
              <a:rPr lang="en-US" dirty="0" smtClean="0"/>
              <a:t>Tangible items to picture</a:t>
            </a:r>
          </a:p>
          <a:p>
            <a:pPr lvl="1" eaLnBrk="1" hangingPunct="1"/>
            <a:r>
              <a:rPr lang="en-US" dirty="0" smtClean="0"/>
              <a:t>Gender </a:t>
            </a:r>
            <a:r>
              <a:rPr lang="en-US" dirty="0" smtClean="0"/>
              <a:t>transparency</a:t>
            </a:r>
          </a:p>
          <a:p>
            <a:pPr lvl="1" eaLnBrk="1" hangingPunct="1"/>
            <a:r>
              <a:rPr lang="en-US" dirty="0" smtClean="0"/>
              <a:t>Cognate </a:t>
            </a:r>
            <a:r>
              <a:rPr lang="en-US" dirty="0" smtClean="0"/>
              <a:t>status</a:t>
            </a:r>
            <a:endParaRPr lang="en-US" dirty="0" smtClean="0"/>
          </a:p>
          <a:p>
            <a:pPr lvl="1" eaLnBrk="1" hangingPunct="1"/>
            <a:r>
              <a:rPr lang="en-US" dirty="0" smtClean="0"/>
              <a:t>Frequency</a:t>
            </a:r>
          </a:p>
          <a:p>
            <a:pPr lvl="1" eaLnBrk="1" hangingPunct="1"/>
            <a:r>
              <a:rPr lang="en-US" dirty="0" smtClean="0"/>
              <a:t>Plurality </a:t>
            </a:r>
            <a:r>
              <a:rPr lang="en-US" dirty="0" smtClean="0"/>
              <a:t>/collective nouns (e.g. </a:t>
            </a:r>
            <a:r>
              <a:rPr lang="en-US" dirty="0" smtClean="0"/>
              <a:t>chalk, people)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6248400"/>
            <a:ext cx="1676400" cy="60960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3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805</Words>
  <Application>Microsoft Office PowerPoint</Application>
  <PresentationFormat>On-screen Show (4:3)</PresentationFormat>
  <Paragraphs>169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Grammatical gender processing in L2 speakers of Spanish</vt:lpstr>
      <vt:lpstr>Introduction</vt:lpstr>
      <vt:lpstr>Preliminary findings</vt:lpstr>
      <vt:lpstr>Cognates</vt:lpstr>
      <vt:lpstr>Research Questions</vt:lpstr>
      <vt:lpstr>Research Questions</vt:lpstr>
      <vt:lpstr>Participants</vt:lpstr>
      <vt:lpstr>Materials</vt:lpstr>
      <vt:lpstr>Materials</vt:lpstr>
      <vt:lpstr>Materials</vt:lpstr>
      <vt:lpstr>Method</vt:lpstr>
      <vt:lpstr>Method</vt:lpstr>
      <vt:lpstr>Method</vt:lpstr>
      <vt:lpstr>Predictions</vt:lpstr>
      <vt:lpstr>Eye-tracking:  The visual world paradigm</vt:lpstr>
      <vt:lpstr>Eye-tracking:  The visual world paradigm</vt:lpstr>
      <vt:lpstr>Behavioral Tasks</vt:lpstr>
      <vt:lpstr>Partnerships for International Research and Education (PIRE)</vt:lpstr>
      <vt:lpstr>Significance</vt:lpstr>
      <vt:lpstr>Significance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Grammatical gender processing in L2 speakers of Spanish</dc:title>
  <dc:creator>Joe Perrotti</dc:creator>
  <cp:lastModifiedBy>KrollLab</cp:lastModifiedBy>
  <cp:revision>43</cp:revision>
  <dcterms:created xsi:type="dcterms:W3CDTF">2011-04-20T06:02:42Z</dcterms:created>
  <dcterms:modified xsi:type="dcterms:W3CDTF">2011-06-08T10:36:24Z</dcterms:modified>
</cp:coreProperties>
</file>