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66" r:id="rId3"/>
    <p:sldId id="264" r:id="rId4"/>
    <p:sldId id="274" r:id="rId5"/>
    <p:sldId id="258" r:id="rId6"/>
    <p:sldId id="259" r:id="rId7"/>
    <p:sldId id="260" r:id="rId8"/>
    <p:sldId id="273" r:id="rId9"/>
    <p:sldId id="261" r:id="rId10"/>
    <p:sldId id="275" r:id="rId11"/>
    <p:sldId id="269" r:id="rId12"/>
    <p:sldId id="271" r:id="rId13"/>
    <p:sldId id="262" r:id="rId14"/>
    <p:sldId id="263" r:id="rId15"/>
    <p:sldId id="257" r:id="rId16"/>
    <p:sldId id="272" r:id="rId17"/>
    <p:sldId id="268" r:id="rId18"/>
    <p:sldId id="270" r:id="rId19"/>
    <p:sldId id="276" r:id="rId20"/>
    <p:sldId id="267"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60"/>
  </p:normalViewPr>
  <p:slideViewPr>
    <p:cSldViewPr>
      <p:cViewPr varScale="1">
        <p:scale>
          <a:sx n="69" d="100"/>
          <a:sy n="69" d="100"/>
        </p:scale>
        <p:origin x="-142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B8BBC-B1BB-4391-9F2C-75797CF94A90}" type="datetimeFigureOut">
              <a:rPr lang="en-US" smtClean="0"/>
              <a:pPr/>
              <a:t>6/3/2011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2F5B0-172E-44EC-B329-AFB5DAF83B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Tested</a:t>
            </a:r>
            <a:r>
              <a:rPr lang="en-US" baseline="0" dirty="0" smtClean="0"/>
              <a:t> the model with </a:t>
            </a:r>
            <a:r>
              <a:rPr lang="en-US" baseline="0" dirty="0" err="1" smtClean="0"/>
              <a:t>reconocimiento</a:t>
            </a:r>
            <a:r>
              <a:rPr lang="en-US" baseline="0" dirty="0" smtClean="0"/>
              <a:t> de </a:t>
            </a:r>
            <a:r>
              <a:rPr lang="en-US" baseline="0" dirty="0" err="1" smtClean="0"/>
              <a:t>traducciones</a:t>
            </a:r>
            <a:r>
              <a:rPr lang="en-US" baseline="0" dirty="0" smtClean="0"/>
              <a:t> task</a:t>
            </a:r>
            <a:endParaRPr lang="en-US" dirty="0"/>
          </a:p>
        </p:txBody>
      </p:sp>
      <p:sp>
        <p:nvSpPr>
          <p:cNvPr id="4" name="Slide Number Placeholder 3"/>
          <p:cNvSpPr>
            <a:spLocks noGrp="1"/>
          </p:cNvSpPr>
          <p:nvPr>
            <p:ph type="sldNum" sz="quarter" idx="10"/>
          </p:nvPr>
        </p:nvSpPr>
        <p:spPr/>
        <p:txBody>
          <a:bodyPr/>
          <a:lstStyle/>
          <a:p>
            <a:fld id="{DCA2F5B0-172E-44EC-B329-AFB5DAF83BFF}"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300 has</a:t>
            </a:r>
            <a:r>
              <a:rPr lang="en-US" baseline="0" dirty="0" smtClean="0"/>
              <a:t> little time to access </a:t>
            </a:r>
            <a:r>
              <a:rPr lang="en-US" baseline="0" dirty="0" err="1" smtClean="0"/>
              <a:t>semantical</a:t>
            </a:r>
            <a:r>
              <a:rPr lang="en-US" baseline="0" dirty="0" smtClean="0"/>
              <a:t> meaning</a:t>
            </a:r>
            <a:endParaRPr lang="en-US" dirty="0"/>
          </a:p>
        </p:txBody>
      </p:sp>
      <p:sp>
        <p:nvSpPr>
          <p:cNvPr id="4" name="Slide Number Placeholder 3"/>
          <p:cNvSpPr>
            <a:spLocks noGrp="1"/>
          </p:cNvSpPr>
          <p:nvPr>
            <p:ph type="sldNum" sz="quarter" idx="10"/>
          </p:nvPr>
        </p:nvSpPr>
        <p:spPr/>
        <p:txBody>
          <a:bodyPr/>
          <a:lstStyle/>
          <a:p>
            <a:fld id="{DCA2F5B0-172E-44EC-B329-AFB5DAF83BFF}"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1616517-52E8-4BCE-A6D6-B52830831B37}" type="datetimeFigureOut">
              <a:rPr lang="en-US" smtClean="0"/>
              <a:pPr/>
              <a:t>6/3/2011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72C2EA0-AD78-41AE-A152-1C70D5276B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616517-52E8-4BCE-A6D6-B52830831B37}" type="datetimeFigureOut">
              <a:rPr lang="en-US" smtClean="0"/>
              <a:pPr/>
              <a:t>6/3/2011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C2EA0-AD78-41AE-A152-1C70D5276B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616517-52E8-4BCE-A6D6-B52830831B37}" type="datetimeFigureOut">
              <a:rPr lang="en-US" smtClean="0"/>
              <a:pPr/>
              <a:t>6/3/2011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C2EA0-AD78-41AE-A152-1C70D5276B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1616517-52E8-4BCE-A6D6-B52830831B37}" type="datetimeFigureOut">
              <a:rPr lang="en-US" smtClean="0"/>
              <a:pPr/>
              <a:t>6/3/2011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72C2EA0-AD78-41AE-A152-1C70D5276B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1616517-52E8-4BCE-A6D6-B52830831B37}" type="datetimeFigureOut">
              <a:rPr lang="en-US" smtClean="0"/>
              <a:pPr/>
              <a:t>6/3/2011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72C2EA0-AD78-41AE-A152-1C70D5276BEA}"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1616517-52E8-4BCE-A6D6-B52830831B37}" type="datetimeFigureOut">
              <a:rPr lang="en-US" smtClean="0"/>
              <a:pPr/>
              <a:t>6/3/2011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72C2EA0-AD78-41AE-A152-1C70D5276B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1616517-52E8-4BCE-A6D6-B52830831B37}" type="datetimeFigureOut">
              <a:rPr lang="en-US" smtClean="0"/>
              <a:pPr/>
              <a:t>6/3/2011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72C2EA0-AD78-41AE-A152-1C70D5276B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616517-52E8-4BCE-A6D6-B52830831B37}" type="datetimeFigureOut">
              <a:rPr lang="en-US" smtClean="0"/>
              <a:pPr/>
              <a:t>6/3/2011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C2EA0-AD78-41AE-A152-1C70D5276B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1616517-52E8-4BCE-A6D6-B52830831B37}" type="datetimeFigureOut">
              <a:rPr lang="en-US" smtClean="0"/>
              <a:pPr/>
              <a:t>6/3/2011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72C2EA0-AD78-41AE-A152-1C70D5276B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1616517-52E8-4BCE-A6D6-B52830831B37}" type="datetimeFigureOut">
              <a:rPr lang="en-US" smtClean="0"/>
              <a:pPr/>
              <a:t>6/3/2011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72C2EA0-AD78-41AE-A152-1C70D5276B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1616517-52E8-4BCE-A6D6-B52830831B37}" type="datetimeFigureOut">
              <a:rPr lang="en-US" smtClean="0"/>
              <a:pPr/>
              <a:t>6/3/2011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72C2EA0-AD78-41AE-A152-1C70D5276B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1616517-52E8-4BCE-A6D6-B52830831B37}" type="datetimeFigureOut">
              <a:rPr lang="en-US" smtClean="0"/>
              <a:pPr/>
              <a:t>6/3/2011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72C2EA0-AD78-41AE-A152-1C70D5276BE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8062912" cy="1470025"/>
          </a:xfrm>
        </p:spPr>
        <p:txBody>
          <a:bodyPr>
            <a:noAutofit/>
          </a:bodyPr>
          <a:lstStyle/>
          <a:p>
            <a:pPr algn="ctr"/>
            <a:r>
              <a:rPr lang="en-US" sz="3600" i="1" dirty="0" smtClean="0"/>
              <a:t>The role of proficiency and language experience in recognizing and speaking words in a second language</a:t>
            </a:r>
            <a:r>
              <a:rPr lang="en-US" sz="3600" dirty="0" smtClean="0"/>
              <a:t/>
            </a:r>
            <a:br>
              <a:rPr lang="en-US" sz="3600" dirty="0" smtClean="0"/>
            </a:br>
            <a:endParaRPr lang="en-US" sz="3600" dirty="0"/>
          </a:p>
        </p:txBody>
      </p:sp>
      <p:sp>
        <p:nvSpPr>
          <p:cNvPr id="3" name="Subtitle 2"/>
          <p:cNvSpPr>
            <a:spLocks noGrp="1"/>
          </p:cNvSpPr>
          <p:nvPr>
            <p:ph type="subTitle" idx="1"/>
          </p:nvPr>
        </p:nvSpPr>
        <p:spPr>
          <a:xfrm>
            <a:off x="457200" y="3581400"/>
            <a:ext cx="8062912" cy="1752600"/>
          </a:xfrm>
        </p:spPr>
        <p:txBody>
          <a:bodyPr/>
          <a:lstStyle/>
          <a:p>
            <a:r>
              <a:rPr lang="en-US" dirty="0" smtClean="0"/>
              <a:t>Kylee Cook</a:t>
            </a:r>
          </a:p>
          <a:p>
            <a:r>
              <a:rPr lang="en-US" dirty="0" smtClean="0"/>
              <a:t>The Pennsylvania State University</a:t>
            </a:r>
          </a:p>
          <a:p>
            <a:r>
              <a:rPr lang="en-US" dirty="0" err="1" smtClean="0"/>
              <a:t>Universitat</a:t>
            </a:r>
            <a:r>
              <a:rPr lang="en-US" dirty="0" smtClean="0"/>
              <a:t> </a:t>
            </a:r>
            <a:r>
              <a:rPr lang="en-US" dirty="0" err="1" smtClean="0"/>
              <a:t>Rovira</a:t>
            </a:r>
            <a:r>
              <a:rPr lang="en-US" dirty="0" smtClean="0"/>
              <a:t> </a:t>
            </a:r>
            <a:r>
              <a:rPr lang="en-US" dirty="0" err="1" smtClean="0"/>
              <a:t>i</a:t>
            </a:r>
            <a:r>
              <a:rPr lang="en-US" dirty="0" smtClean="0"/>
              <a:t> </a:t>
            </a:r>
            <a:r>
              <a:rPr lang="en-US" dirty="0" err="1" smtClean="0"/>
              <a:t>Virgili</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905000"/>
            <a:ext cx="3657600" cy="400110"/>
          </a:xfrm>
          <a:prstGeom prst="rect">
            <a:avLst/>
          </a:prstGeom>
          <a:noFill/>
        </p:spPr>
        <p:txBody>
          <a:bodyPr wrap="square" rtlCol="0">
            <a:spAutoFit/>
          </a:bodyPr>
          <a:lstStyle/>
          <a:p>
            <a:r>
              <a:rPr lang="en-US" sz="2000" b="1" dirty="0" err="1" smtClean="0">
                <a:solidFill>
                  <a:schemeClr val="accent3"/>
                </a:solidFill>
              </a:rPr>
              <a:t>Talamas</a:t>
            </a:r>
            <a:r>
              <a:rPr lang="en-US" sz="2000" b="1" dirty="0" smtClean="0">
                <a:solidFill>
                  <a:schemeClr val="accent3"/>
                </a:solidFill>
              </a:rPr>
              <a:t>, et. al,  (1999)</a:t>
            </a:r>
            <a:endParaRPr lang="en-US" sz="2000" dirty="0">
              <a:solidFill>
                <a:schemeClr val="accent3"/>
              </a:solidFill>
            </a:endParaRPr>
          </a:p>
        </p:txBody>
      </p:sp>
      <p:sp>
        <p:nvSpPr>
          <p:cNvPr id="36" name="TextBox 35"/>
          <p:cNvSpPr txBox="1"/>
          <p:nvPr/>
        </p:nvSpPr>
        <p:spPr>
          <a:xfrm>
            <a:off x="3733800" y="2133600"/>
            <a:ext cx="1447800" cy="461665"/>
          </a:xfrm>
          <a:prstGeom prst="rect">
            <a:avLst/>
          </a:prstGeom>
          <a:noFill/>
        </p:spPr>
        <p:txBody>
          <a:bodyPr wrap="square" rtlCol="0">
            <a:spAutoFit/>
          </a:bodyPr>
          <a:lstStyle/>
          <a:p>
            <a:pPr algn="ctr"/>
            <a:r>
              <a:rPr lang="en-US" sz="2400" b="1" dirty="0" smtClean="0">
                <a:solidFill>
                  <a:schemeClr val="bg1"/>
                </a:solidFill>
              </a:rPr>
              <a:t>SOA</a:t>
            </a:r>
            <a:endParaRPr lang="en-US" sz="2400" b="1" dirty="0">
              <a:solidFill>
                <a:schemeClr val="bg1"/>
              </a:solidFill>
            </a:endParaRPr>
          </a:p>
        </p:txBody>
      </p:sp>
      <p:sp>
        <p:nvSpPr>
          <p:cNvPr id="41" name="TextBox 40"/>
          <p:cNvSpPr txBox="1"/>
          <p:nvPr/>
        </p:nvSpPr>
        <p:spPr>
          <a:xfrm rot="16200000">
            <a:off x="-912166" y="4112568"/>
            <a:ext cx="2286000" cy="461665"/>
          </a:xfrm>
          <a:prstGeom prst="rect">
            <a:avLst/>
          </a:prstGeom>
          <a:noFill/>
        </p:spPr>
        <p:txBody>
          <a:bodyPr wrap="square" rtlCol="0">
            <a:spAutoFit/>
          </a:bodyPr>
          <a:lstStyle/>
          <a:p>
            <a:r>
              <a:rPr lang="en-US" sz="2400" b="1" dirty="0" smtClean="0">
                <a:solidFill>
                  <a:schemeClr val="bg1"/>
                </a:solidFill>
              </a:rPr>
              <a:t>Proficiency</a:t>
            </a:r>
            <a:endParaRPr lang="en-US" sz="2400" b="1" dirty="0">
              <a:solidFill>
                <a:schemeClr val="bg1"/>
              </a:solidFill>
            </a:endParaRPr>
          </a:p>
        </p:txBody>
      </p:sp>
      <p:sp>
        <p:nvSpPr>
          <p:cNvPr id="44" name="TextBox 43"/>
          <p:cNvSpPr txBox="1"/>
          <p:nvPr/>
        </p:nvSpPr>
        <p:spPr>
          <a:xfrm>
            <a:off x="5105400" y="1905000"/>
            <a:ext cx="3886200" cy="400110"/>
          </a:xfrm>
          <a:prstGeom prst="rect">
            <a:avLst/>
          </a:prstGeom>
          <a:noFill/>
        </p:spPr>
        <p:txBody>
          <a:bodyPr wrap="square" rtlCol="0">
            <a:spAutoFit/>
          </a:bodyPr>
          <a:lstStyle/>
          <a:p>
            <a:r>
              <a:rPr lang="en-US" sz="2000" b="1" dirty="0" smtClean="0">
                <a:solidFill>
                  <a:schemeClr val="accent3"/>
                </a:solidFill>
              </a:rPr>
              <a:t>Moldovan, et. al, (in press) </a:t>
            </a:r>
            <a:r>
              <a:rPr lang="en-US" sz="2000" b="1" dirty="0" smtClean="0"/>
              <a:t> </a:t>
            </a:r>
            <a:endParaRPr lang="en-US" sz="2000" b="1" dirty="0"/>
          </a:p>
        </p:txBody>
      </p:sp>
      <p:grpSp>
        <p:nvGrpSpPr>
          <p:cNvPr id="51" name="Group 50"/>
          <p:cNvGrpSpPr/>
          <p:nvPr/>
        </p:nvGrpSpPr>
        <p:grpSpPr>
          <a:xfrm>
            <a:off x="762000" y="2667000"/>
            <a:ext cx="7543800" cy="3277394"/>
            <a:chOff x="762000" y="1219200"/>
            <a:chExt cx="7543800" cy="3277394"/>
          </a:xfrm>
        </p:grpSpPr>
        <p:sp>
          <p:nvSpPr>
            <p:cNvPr id="3" name="Rectangle 2"/>
            <p:cNvSpPr/>
            <p:nvPr/>
          </p:nvSpPr>
          <p:spPr>
            <a:xfrm>
              <a:off x="762000" y="1219200"/>
              <a:ext cx="75438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rot="16200000" flipH="1">
              <a:off x="3315494" y="2856706"/>
              <a:ext cx="3276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62000" y="1219200"/>
              <a:ext cx="7543800" cy="1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H="1">
              <a:off x="115094" y="2856706"/>
              <a:ext cx="32766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 y="1901825"/>
              <a:ext cx="7543800" cy="1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3130550"/>
              <a:ext cx="7543800" cy="1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2379663"/>
              <a:ext cx="838200" cy="330860"/>
            </a:xfrm>
            <a:prstGeom prst="rect">
              <a:avLst/>
            </a:prstGeom>
            <a:noFill/>
          </p:spPr>
          <p:txBody>
            <a:bodyPr wrap="square" rtlCol="0">
              <a:spAutoFit/>
            </a:bodyPr>
            <a:lstStyle/>
            <a:p>
              <a:pPr algn="ctr"/>
              <a:r>
                <a:rPr lang="en-US" b="1" dirty="0" smtClean="0">
                  <a:solidFill>
                    <a:schemeClr val="bg1"/>
                  </a:solidFill>
                </a:rPr>
                <a:t>Low</a:t>
              </a:r>
              <a:endParaRPr lang="en-US" b="1" dirty="0">
                <a:solidFill>
                  <a:schemeClr val="bg1"/>
                </a:solidFill>
              </a:endParaRPr>
            </a:p>
          </p:txBody>
        </p:sp>
        <p:sp>
          <p:nvSpPr>
            <p:cNvPr id="12" name="TextBox 11"/>
            <p:cNvSpPr txBox="1"/>
            <p:nvPr/>
          </p:nvSpPr>
          <p:spPr>
            <a:xfrm>
              <a:off x="838200" y="3676650"/>
              <a:ext cx="838200" cy="330860"/>
            </a:xfrm>
            <a:prstGeom prst="rect">
              <a:avLst/>
            </a:prstGeom>
            <a:noFill/>
          </p:spPr>
          <p:txBody>
            <a:bodyPr wrap="square" rtlCol="0">
              <a:spAutoFit/>
            </a:bodyPr>
            <a:lstStyle/>
            <a:p>
              <a:pPr algn="ctr"/>
              <a:r>
                <a:rPr lang="en-US" b="1" dirty="0" smtClean="0">
                  <a:solidFill>
                    <a:schemeClr val="bg1"/>
                  </a:solidFill>
                </a:rPr>
                <a:t>High</a:t>
              </a:r>
              <a:endParaRPr lang="en-US" b="1" dirty="0">
                <a:solidFill>
                  <a:schemeClr val="bg1"/>
                </a:solidFill>
              </a:endParaRPr>
            </a:p>
          </p:txBody>
        </p:sp>
        <p:cxnSp>
          <p:nvCxnSpPr>
            <p:cNvPr id="14" name="Straight Connector 13"/>
            <p:cNvCxnSpPr/>
            <p:nvPr/>
          </p:nvCxnSpPr>
          <p:spPr>
            <a:xfrm rot="5400000">
              <a:off x="6288881" y="1559719"/>
              <a:ext cx="68262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1355725"/>
              <a:ext cx="1219200" cy="330860"/>
            </a:xfrm>
            <a:prstGeom prst="rect">
              <a:avLst/>
            </a:prstGeom>
            <a:noFill/>
          </p:spPr>
          <p:txBody>
            <a:bodyPr wrap="square" rtlCol="0">
              <a:spAutoFit/>
            </a:bodyPr>
            <a:lstStyle/>
            <a:p>
              <a:pPr algn="ctr"/>
              <a:r>
                <a:rPr lang="en-US" b="1" dirty="0" smtClean="0">
                  <a:solidFill>
                    <a:schemeClr val="bg1"/>
                  </a:solidFill>
                </a:rPr>
                <a:t>Form</a:t>
              </a:r>
              <a:endParaRPr lang="en-US" b="1" dirty="0">
                <a:solidFill>
                  <a:schemeClr val="bg1"/>
                </a:solidFill>
              </a:endParaRPr>
            </a:p>
          </p:txBody>
        </p:sp>
        <p:sp>
          <p:nvSpPr>
            <p:cNvPr id="16" name="TextBox 15"/>
            <p:cNvSpPr txBox="1"/>
            <p:nvPr/>
          </p:nvSpPr>
          <p:spPr>
            <a:xfrm>
              <a:off x="5181600" y="1355725"/>
              <a:ext cx="1219200" cy="330860"/>
            </a:xfrm>
            <a:prstGeom prst="rect">
              <a:avLst/>
            </a:prstGeom>
            <a:noFill/>
          </p:spPr>
          <p:txBody>
            <a:bodyPr wrap="square" rtlCol="0">
              <a:spAutoFit/>
            </a:bodyPr>
            <a:lstStyle/>
            <a:p>
              <a:pPr algn="ctr"/>
              <a:r>
                <a:rPr lang="en-US" b="1" dirty="0" smtClean="0">
                  <a:solidFill>
                    <a:schemeClr val="bg1"/>
                  </a:solidFill>
                </a:rPr>
                <a:t>Form</a:t>
              </a:r>
              <a:endParaRPr lang="en-US" b="1" dirty="0">
                <a:solidFill>
                  <a:schemeClr val="bg1"/>
                </a:solidFill>
              </a:endParaRPr>
            </a:p>
          </p:txBody>
        </p:sp>
        <p:sp>
          <p:nvSpPr>
            <p:cNvPr id="17" name="TextBox 16"/>
            <p:cNvSpPr txBox="1"/>
            <p:nvPr/>
          </p:nvSpPr>
          <p:spPr>
            <a:xfrm>
              <a:off x="3352800" y="1355725"/>
              <a:ext cx="1295400" cy="330860"/>
            </a:xfrm>
            <a:prstGeom prst="rect">
              <a:avLst/>
            </a:prstGeom>
            <a:noFill/>
          </p:spPr>
          <p:txBody>
            <a:bodyPr wrap="square" rtlCol="0">
              <a:spAutoFit/>
            </a:bodyPr>
            <a:lstStyle/>
            <a:p>
              <a:pPr algn="ctr"/>
              <a:r>
                <a:rPr lang="en-US" b="1" dirty="0" smtClean="0">
                  <a:solidFill>
                    <a:schemeClr val="bg1"/>
                  </a:solidFill>
                </a:rPr>
                <a:t>Semantic</a:t>
              </a:r>
              <a:endParaRPr lang="en-US" b="1" dirty="0">
                <a:solidFill>
                  <a:schemeClr val="bg1"/>
                </a:solidFill>
              </a:endParaRPr>
            </a:p>
          </p:txBody>
        </p:sp>
        <p:sp>
          <p:nvSpPr>
            <p:cNvPr id="18" name="TextBox 17"/>
            <p:cNvSpPr txBox="1"/>
            <p:nvPr/>
          </p:nvSpPr>
          <p:spPr>
            <a:xfrm>
              <a:off x="6781800" y="1355725"/>
              <a:ext cx="1295400" cy="330860"/>
            </a:xfrm>
            <a:prstGeom prst="rect">
              <a:avLst/>
            </a:prstGeom>
            <a:noFill/>
          </p:spPr>
          <p:txBody>
            <a:bodyPr wrap="square" rtlCol="0">
              <a:spAutoFit/>
            </a:bodyPr>
            <a:lstStyle/>
            <a:p>
              <a:pPr algn="ctr"/>
              <a:r>
                <a:rPr lang="en-US" b="1" dirty="0" smtClean="0">
                  <a:solidFill>
                    <a:schemeClr val="bg1"/>
                  </a:solidFill>
                </a:rPr>
                <a:t>Semantic</a:t>
              </a:r>
              <a:endParaRPr lang="en-US" b="1" dirty="0">
                <a:solidFill>
                  <a:schemeClr val="bg1"/>
                </a:solidFill>
              </a:endParaRPr>
            </a:p>
          </p:txBody>
        </p:sp>
        <p:cxnSp>
          <p:nvCxnSpPr>
            <p:cNvPr id="19" name="Straight Connector 18"/>
            <p:cNvCxnSpPr/>
            <p:nvPr/>
          </p:nvCxnSpPr>
          <p:spPr>
            <a:xfrm rot="5400000">
              <a:off x="1637506" y="2857500"/>
              <a:ext cx="3277394"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299075" y="3163887"/>
              <a:ext cx="2662238"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lus 20"/>
            <p:cNvSpPr/>
            <p:nvPr/>
          </p:nvSpPr>
          <p:spPr>
            <a:xfrm>
              <a:off x="1905000" y="2174875"/>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lus 21"/>
            <p:cNvSpPr/>
            <p:nvPr/>
          </p:nvSpPr>
          <p:spPr>
            <a:xfrm>
              <a:off x="2514600" y="2174875"/>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lus 22"/>
            <p:cNvSpPr/>
            <p:nvPr/>
          </p:nvSpPr>
          <p:spPr>
            <a:xfrm>
              <a:off x="3352800" y="2174875"/>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lus 23"/>
            <p:cNvSpPr/>
            <p:nvPr/>
          </p:nvSpPr>
          <p:spPr>
            <a:xfrm>
              <a:off x="1752600" y="3471863"/>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lus 25"/>
            <p:cNvSpPr/>
            <p:nvPr/>
          </p:nvSpPr>
          <p:spPr>
            <a:xfrm>
              <a:off x="3505200" y="3471863"/>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lus 26"/>
            <p:cNvSpPr/>
            <p:nvPr/>
          </p:nvSpPr>
          <p:spPr>
            <a:xfrm>
              <a:off x="4114800" y="3471863"/>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lus 31"/>
            <p:cNvSpPr/>
            <p:nvPr/>
          </p:nvSpPr>
          <p:spPr>
            <a:xfrm>
              <a:off x="5105400" y="3471863"/>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lus 32"/>
            <p:cNvSpPr/>
            <p:nvPr/>
          </p:nvSpPr>
          <p:spPr>
            <a:xfrm>
              <a:off x="5715000" y="3471863"/>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lus 33"/>
            <p:cNvSpPr/>
            <p:nvPr/>
          </p:nvSpPr>
          <p:spPr>
            <a:xfrm>
              <a:off x="6858000" y="3471863"/>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lus 34"/>
            <p:cNvSpPr/>
            <p:nvPr/>
          </p:nvSpPr>
          <p:spPr>
            <a:xfrm>
              <a:off x="7467600" y="3471863"/>
              <a:ext cx="609600" cy="5461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4953000" y="1905000"/>
              <a:ext cx="1676400" cy="121920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9400" y="1905000"/>
              <a:ext cx="1676400" cy="121920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3" name="Rectangle 52"/>
          <p:cNvSpPr/>
          <p:nvPr/>
        </p:nvSpPr>
        <p:spPr>
          <a:xfrm>
            <a:off x="304800" y="381000"/>
            <a:ext cx="4533613" cy="923330"/>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solidFill>
                  <a:schemeClr val="accent5"/>
                </a:solidFill>
                <a:effectLst>
                  <a:outerShdw blurRad="41275" dist="20320" dir="1800000" algn="tl" rotWithShape="0">
                    <a:srgbClr val="000000">
                      <a:alpha val="40000"/>
                    </a:srgbClr>
                  </a:outerShdw>
                </a:effectLst>
              </a:rPr>
              <a:t>In Summary..</a:t>
            </a:r>
            <a:endParaRPr lang="en-US" sz="5400" b="1" cap="none" spc="0" dirty="0">
              <a:ln w="12700">
                <a:solidFill>
                  <a:schemeClr val="accent5"/>
                </a:solidFill>
                <a:prstDash val="solid"/>
              </a:ln>
              <a:solidFill>
                <a:schemeClr val="accent5"/>
              </a:solidFill>
              <a:effectLst>
                <a:outerShdw blurRad="41275" dist="20320" dir="1800000" algn="tl" rotWithShape="0">
                  <a:srgbClr val="000000">
                    <a:alpha val="4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3733800" cy="707886"/>
          </a:xfrm>
          <a:prstGeom prst="rect">
            <a:avLst/>
          </a:prstGeom>
          <a:noFill/>
        </p:spPr>
        <p:txBody>
          <a:bodyPr wrap="square" rtlCol="0">
            <a:spAutoFit/>
          </a:bodyPr>
          <a:lstStyle/>
          <a:p>
            <a:r>
              <a:rPr lang="en-US" sz="4000" b="1" dirty="0" smtClean="0">
                <a:solidFill>
                  <a:schemeClr val="accent3"/>
                </a:solidFill>
              </a:rPr>
              <a:t>Specific goal</a:t>
            </a:r>
            <a:endParaRPr lang="en-US" sz="4000" b="1" dirty="0">
              <a:solidFill>
                <a:schemeClr val="accent3"/>
              </a:solidFill>
            </a:endParaRPr>
          </a:p>
        </p:txBody>
      </p:sp>
      <p:sp>
        <p:nvSpPr>
          <p:cNvPr id="3" name="TextBox 2"/>
          <p:cNvSpPr txBox="1"/>
          <p:nvPr/>
        </p:nvSpPr>
        <p:spPr>
          <a:xfrm>
            <a:off x="381000" y="1524000"/>
            <a:ext cx="7620000" cy="4154984"/>
          </a:xfrm>
          <a:prstGeom prst="rect">
            <a:avLst/>
          </a:prstGeom>
          <a:noFill/>
        </p:spPr>
        <p:txBody>
          <a:bodyPr wrap="square" rtlCol="0">
            <a:spAutoFit/>
          </a:bodyPr>
          <a:lstStyle/>
          <a:p>
            <a:pPr>
              <a:buFont typeface="Arial" pitchFamily="34" charset="0"/>
              <a:buChar char="•"/>
            </a:pPr>
            <a:r>
              <a:rPr lang="en-US" sz="2400" dirty="0" smtClean="0"/>
              <a:t> to determine if interference effects are observed in words which are semantically or form related</a:t>
            </a:r>
          </a:p>
          <a:p>
            <a:pPr>
              <a:buFont typeface="Arial" pitchFamily="34" charset="0"/>
              <a:buChar char="•"/>
            </a:pPr>
            <a:endParaRPr lang="en-US" sz="2400" dirty="0" smtClean="0"/>
          </a:p>
          <a:p>
            <a:pPr>
              <a:buFont typeface="Arial" pitchFamily="34" charset="0"/>
              <a:buChar char="•"/>
            </a:pPr>
            <a:r>
              <a:rPr lang="en-US" sz="2400" dirty="0" smtClean="0"/>
              <a:t> to observe if the pattern of interference effect is the same, using 300ms or 750ms for the SOA (the time the first word is presented to the time the second word appears)</a:t>
            </a:r>
          </a:p>
          <a:p>
            <a:pPr>
              <a:buFont typeface="Arial" pitchFamily="34" charset="0"/>
              <a:buChar char="•"/>
            </a:pPr>
            <a:endParaRPr lang="en-US" sz="2400" dirty="0" smtClean="0"/>
          </a:p>
          <a:p>
            <a:pPr>
              <a:buFont typeface="Arial" pitchFamily="34" charset="0"/>
              <a:buChar char="•"/>
            </a:pPr>
            <a:r>
              <a:rPr lang="en-US" sz="2400" dirty="0" smtClean="0"/>
              <a:t> the test the prediction of the bilingual model (RHM) using 2 different levels of proficiency, intermediate and high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04800"/>
            <a:ext cx="2776722" cy="923330"/>
          </a:xfrm>
          <a:prstGeom prst="rect">
            <a:avLst/>
          </a:prstGeom>
          <a:noFill/>
        </p:spPr>
        <p:txBody>
          <a:bodyPr wrap="none" lIns="91440" tIns="45720" rIns="91440" bIns="45720">
            <a:spAutoFit/>
          </a:bodyPr>
          <a:lstStyle/>
          <a:p>
            <a:pPr algn="ctr"/>
            <a:r>
              <a:rPr lang="en-US" sz="5400" b="1" cap="none" spc="0" dirty="0" smtClean="0">
                <a:ln w="38100">
                  <a:solidFill>
                    <a:schemeClr val="accent6">
                      <a:lumMod val="60000"/>
                      <a:lumOff val="40000"/>
                    </a:schemeClr>
                  </a:solidFill>
                  <a:prstDash val="solid"/>
                  <a:miter lim="800000"/>
                </a:ln>
                <a:effectLst>
                  <a:outerShdw blurRad="25500" dist="23000" dir="7020000" algn="tl">
                    <a:srgbClr val="000000">
                      <a:alpha val="50000"/>
                    </a:srgbClr>
                  </a:outerShdw>
                </a:effectLst>
              </a:rPr>
              <a:t>Method</a:t>
            </a:r>
            <a:endParaRPr lang="en-US" sz="5400" b="1" cap="none" spc="0" dirty="0">
              <a:ln w="38100">
                <a:solidFill>
                  <a:schemeClr val="accent6">
                    <a:lumMod val="60000"/>
                    <a:lumOff val="40000"/>
                  </a:schemeClr>
                </a:solidFill>
                <a:prstDash val="solid"/>
                <a:miter lim="800000"/>
              </a:ln>
              <a:effectLst>
                <a:outerShdw blurRad="25500" dist="23000" dir="7020000" algn="tl">
                  <a:srgbClr val="000000">
                    <a:alpha val="50000"/>
                  </a:srgbClr>
                </a:outerShdw>
              </a:effectLst>
            </a:endParaRPr>
          </a:p>
        </p:txBody>
      </p:sp>
      <p:sp>
        <p:nvSpPr>
          <p:cNvPr id="5" name="TextBox 4"/>
          <p:cNvSpPr txBox="1"/>
          <p:nvPr/>
        </p:nvSpPr>
        <p:spPr>
          <a:xfrm>
            <a:off x="609600" y="1752600"/>
            <a:ext cx="7162800" cy="2062103"/>
          </a:xfrm>
          <a:prstGeom prst="rect">
            <a:avLst/>
          </a:prstGeom>
          <a:noFill/>
        </p:spPr>
        <p:txBody>
          <a:bodyPr wrap="square" rtlCol="0">
            <a:spAutoFit/>
          </a:bodyPr>
          <a:lstStyle/>
          <a:p>
            <a:r>
              <a:rPr lang="en-US" sz="2000" b="1" dirty="0" smtClean="0"/>
              <a:t>Participants:  </a:t>
            </a:r>
          </a:p>
          <a:p>
            <a:endParaRPr lang="en-US" dirty="0" smtClean="0"/>
          </a:p>
          <a:p>
            <a:pPr>
              <a:buFont typeface="Arial" pitchFamily="34" charset="0"/>
              <a:buChar char="•"/>
            </a:pPr>
            <a:r>
              <a:rPr lang="en-US" dirty="0" smtClean="0"/>
              <a:t> A group of intermediate proficient bilinguals of Spanish (native) and English.  </a:t>
            </a:r>
          </a:p>
          <a:p>
            <a:endParaRPr lang="en-US" dirty="0" smtClean="0"/>
          </a:p>
          <a:p>
            <a:pPr>
              <a:buFont typeface="Arial" pitchFamily="34" charset="0"/>
              <a:buChar char="•"/>
            </a:pPr>
            <a:r>
              <a:rPr lang="en-US" dirty="0" smtClean="0"/>
              <a:t>A group of highly proficient bilinguals of Spanish (native) and English </a:t>
            </a:r>
            <a:endParaRPr lang="en-US" dirty="0"/>
          </a:p>
        </p:txBody>
      </p:sp>
      <p:sp>
        <p:nvSpPr>
          <p:cNvPr id="6" name="TextBox 5"/>
          <p:cNvSpPr txBox="1"/>
          <p:nvPr/>
        </p:nvSpPr>
        <p:spPr>
          <a:xfrm>
            <a:off x="762000" y="4114800"/>
            <a:ext cx="5029200" cy="2246769"/>
          </a:xfrm>
          <a:prstGeom prst="rect">
            <a:avLst/>
          </a:prstGeom>
          <a:noFill/>
        </p:spPr>
        <p:txBody>
          <a:bodyPr wrap="square" rtlCol="0">
            <a:spAutoFit/>
          </a:bodyPr>
          <a:lstStyle/>
          <a:p>
            <a:r>
              <a:rPr lang="en-US" sz="2000" b="1" dirty="0" smtClean="0"/>
              <a:t>Tasks:</a:t>
            </a:r>
          </a:p>
          <a:p>
            <a:endParaRPr lang="en-US" sz="2000" dirty="0" smtClean="0"/>
          </a:p>
          <a:p>
            <a:r>
              <a:rPr lang="en-US" sz="2000" dirty="0" smtClean="0"/>
              <a:t>Translation Recognition</a:t>
            </a:r>
          </a:p>
          <a:p>
            <a:r>
              <a:rPr lang="en-US" sz="2000" dirty="0" smtClean="0"/>
              <a:t>O Span</a:t>
            </a:r>
          </a:p>
          <a:p>
            <a:r>
              <a:rPr lang="en-US" sz="2000" dirty="0" smtClean="0"/>
              <a:t>Flanker</a:t>
            </a:r>
          </a:p>
          <a:p>
            <a:r>
              <a:rPr lang="en-US" sz="2000" dirty="0" smtClean="0"/>
              <a:t>Lexical Decision Task</a:t>
            </a:r>
          </a:p>
          <a:p>
            <a:r>
              <a:rPr lang="en-US" sz="2000" dirty="0" smtClean="0"/>
              <a:t>Verbal Fluency</a:t>
            </a:r>
            <a:endParaRPr lang="en-US" sz="2000" dirty="0"/>
          </a:p>
        </p:txBody>
      </p:sp>
      <p:pic>
        <p:nvPicPr>
          <p:cNvPr id="28674" name="Picture 2" descr="C:\Users\KrollLab\AppData\Local\Microsoft\Windows\Temporary Internet Files\Content.IE5\82OHRAYG\MC900431585[1].png"/>
          <p:cNvPicPr>
            <a:picLocks noChangeAspect="1" noChangeArrowheads="1"/>
          </p:cNvPicPr>
          <p:nvPr/>
        </p:nvPicPr>
        <p:blipFill>
          <a:blip r:embed="rId2"/>
          <a:srcRect/>
          <a:stretch>
            <a:fillRect/>
          </a:stretch>
        </p:blipFill>
        <p:spPr bwMode="auto">
          <a:xfrm>
            <a:off x="5791200" y="4114800"/>
            <a:ext cx="2133372" cy="213337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620000" cy="646331"/>
          </a:xfrm>
          <a:prstGeom prst="rect">
            <a:avLst/>
          </a:prstGeom>
          <a:noFill/>
        </p:spPr>
        <p:txBody>
          <a:bodyPr wrap="square" rtlCol="0">
            <a:spAutoFit/>
          </a:bodyPr>
          <a:lstStyle/>
          <a:p>
            <a:pPr algn="ctr"/>
            <a:r>
              <a:rPr lang="en-US" sz="3600" dirty="0" smtClean="0">
                <a:solidFill>
                  <a:schemeClr val="accent3"/>
                </a:solidFill>
              </a:rPr>
              <a:t>Measures of Cognitive Resources</a:t>
            </a:r>
            <a:endParaRPr lang="en-US" sz="3600" dirty="0">
              <a:solidFill>
                <a:schemeClr val="accent3"/>
              </a:solidFill>
            </a:endParaRPr>
          </a:p>
        </p:txBody>
      </p:sp>
      <p:sp>
        <p:nvSpPr>
          <p:cNvPr id="3" name="Rectangle 1"/>
          <p:cNvSpPr txBox="1">
            <a:spLocks noChangeArrowheads="1"/>
          </p:cNvSpPr>
          <p:nvPr/>
        </p:nvSpPr>
        <p:spPr>
          <a:xfrm>
            <a:off x="-152400" y="1524000"/>
            <a:ext cx="9296400" cy="4038600"/>
          </a:xfrm>
          <a:prstGeom prst="rect">
            <a:avLst/>
          </a:prstGeom>
          <a:ln/>
        </p:spPr>
        <p:txBody>
          <a:bodyPr/>
          <a:lstStyle/>
          <a:p>
            <a:pPr marL="904875" marR="0" lvl="0" indent="-384048" algn="l" defTabSz="914400" rtl="0" eaLnBrk="1" fontAlgn="auto" latinLnBrk="0" hangingPunct="1">
              <a:lnSpc>
                <a:spcPct val="100000"/>
              </a:lnSpc>
              <a:spcBef>
                <a:spcPct val="20000"/>
              </a:spcBef>
              <a:spcAft>
                <a:spcPts val="0"/>
              </a:spcAft>
              <a:buClr>
                <a:schemeClr val="accent1"/>
              </a:buClr>
              <a:buSzPct val="80000"/>
              <a:tabLst/>
              <a:defRPr/>
            </a:pPr>
            <a:endParaRPr kumimoji="0" lang="en-US" sz="1600" b="1" i="0" u="none" strike="noStrike" kern="1200" cap="none" spc="0" normalizeH="0" baseline="0" noProof="0" dirty="0" smtClean="0">
              <a:ln>
                <a:noFill/>
              </a:ln>
              <a:solidFill>
                <a:schemeClr val="tx1"/>
              </a:solidFill>
              <a:effectLst/>
              <a:uLnTx/>
              <a:uFillTx/>
              <a:latin typeface="Lucida Grande" charset="0"/>
              <a:ea typeface="ヒラギノ角ゴ ProN W6" charset="0"/>
              <a:cs typeface="ヒラギノ角ゴ ProN W6" charset="0"/>
              <a:sym typeface="Lucida Grande" charset="0"/>
            </a:endParaRPr>
          </a:p>
          <a:p>
            <a:pPr marL="904875"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chemeClr val="tx2"/>
                </a:solidFill>
                <a:effectLst/>
                <a:uLnTx/>
                <a:uFillTx/>
                <a:latin typeface="Lucida Grande" charset="0"/>
                <a:ea typeface="+mn-ea"/>
                <a:cs typeface="Lucida Grande" charset="0"/>
                <a:sym typeface="Lucida Grande" charset="0"/>
              </a:rPr>
              <a:t>Operation Span Task:  Working Memory</a:t>
            </a:r>
            <a:endParaRPr kumimoji="0" lang="en-US" sz="2400" b="1" i="0" u="none" strike="noStrike" kern="1200" cap="none" spc="0" normalizeH="0" baseline="0" noProof="0" dirty="0" smtClean="0">
              <a:ln>
                <a:noFill/>
              </a:ln>
              <a:solidFill>
                <a:schemeClr val="tx2"/>
              </a:solidFill>
              <a:effectLst/>
              <a:uLnTx/>
              <a:uFillTx/>
              <a:latin typeface="Lucida Grande" charset="0"/>
              <a:ea typeface="ヒラギノ角ゴ ProN W6" charset="0"/>
              <a:cs typeface="ヒラギノ角ゴ ProN W6" charset="0"/>
              <a:sym typeface="Lucida Grande" charset="0"/>
            </a:endParaRPr>
          </a:p>
          <a:p>
            <a:pPr marL="904875" marR="0" lvl="0" indent="-384048" algn="l" defTabSz="914400" rtl="0" eaLnBrk="1" fontAlgn="auto" latinLnBrk="0" hangingPunct="1">
              <a:lnSpc>
                <a:spcPct val="100000"/>
              </a:lnSpc>
              <a:spcBef>
                <a:spcPct val="20000"/>
              </a:spcBef>
              <a:spcAft>
                <a:spcPts val="0"/>
              </a:spcAft>
              <a:buClr>
                <a:srgbClr val="F1F1F1"/>
              </a:buClr>
              <a:buSzPct val="80000"/>
              <a:buFont typeface="Lucida Grande" charset="0"/>
              <a:buChar char="-"/>
              <a:tabLst/>
              <a:defRPr/>
            </a:pPr>
            <a:r>
              <a:rPr kumimoji="0" lang="en-US" sz="2000" b="0" i="0" u="none" strike="noStrike" kern="1200" cap="none" spc="0" normalizeH="0" baseline="0" noProof="0" dirty="0" smtClean="0">
                <a:ln>
                  <a:noFill/>
                </a:ln>
                <a:solidFill>
                  <a:schemeClr val="tx1"/>
                </a:solidFill>
                <a:effectLst/>
                <a:uLnTx/>
                <a:uFillTx/>
                <a:latin typeface="Lucida Grande" charset="0"/>
                <a:ea typeface="+mn-ea"/>
                <a:cs typeface="Lucida Grande" charset="0"/>
                <a:sym typeface="Lucida Grande" charset="0"/>
              </a:rPr>
              <a:t>presented with a numerical calculation, must determine if the equation is correct</a:t>
            </a:r>
            <a:endParaRPr kumimoji="0" lang="en-US" sz="2000" b="0" i="0" u="none" strike="noStrike" kern="1200" cap="none" spc="0" normalizeH="0" baseline="0" noProof="0" dirty="0" smtClean="0">
              <a:ln>
                <a:noFill/>
              </a:ln>
              <a:solidFill>
                <a:schemeClr val="tx1"/>
              </a:solidFill>
              <a:effectLst/>
              <a:uLnTx/>
              <a:uFillTx/>
              <a:latin typeface="Lucida Grande" charset="0"/>
              <a:ea typeface="+mn-ea"/>
              <a:cs typeface="+mn-cs"/>
              <a:sym typeface="Lucida Grande" charset="0"/>
            </a:endParaRPr>
          </a:p>
          <a:p>
            <a:pPr marL="904875" marR="0" lvl="0" indent="-384048" algn="l" defTabSz="914400" rtl="0" eaLnBrk="1" fontAlgn="auto" latinLnBrk="0" hangingPunct="1">
              <a:lnSpc>
                <a:spcPct val="100000"/>
              </a:lnSpc>
              <a:spcBef>
                <a:spcPct val="20000"/>
              </a:spcBef>
              <a:spcAft>
                <a:spcPts val="0"/>
              </a:spcAft>
              <a:buClr>
                <a:srgbClr val="FFFFFF"/>
              </a:buClr>
              <a:buSzPct val="80000"/>
              <a:buFont typeface="Lucida Grande" charset="0"/>
              <a:buChar char="-"/>
              <a:tabLst/>
              <a:defRPr/>
            </a:pPr>
            <a:r>
              <a:rPr kumimoji="0" lang="en-US" sz="2000" b="0" i="0" u="none" strike="noStrike" kern="1200" cap="none" spc="0" normalizeH="0" baseline="0" noProof="0" dirty="0" smtClean="0">
                <a:ln>
                  <a:noFill/>
                </a:ln>
                <a:solidFill>
                  <a:schemeClr val="tx1"/>
                </a:solidFill>
                <a:effectLst/>
                <a:uLnTx/>
                <a:uFillTx/>
                <a:latin typeface="Lucida Grande" charset="0"/>
                <a:ea typeface="+mn-ea"/>
                <a:cs typeface="Lucida Grande" charset="0"/>
                <a:sym typeface="Lucida Grande" charset="0"/>
              </a:rPr>
              <a:t>after a certain number of equations are presented, must type the retained words</a:t>
            </a:r>
            <a:endParaRPr kumimoji="0" lang="en-US" sz="2000" b="0" i="0" u="none" strike="noStrike" kern="1200" cap="none" spc="0" normalizeH="0" baseline="0" noProof="0" dirty="0" smtClean="0">
              <a:ln>
                <a:noFill/>
              </a:ln>
              <a:solidFill>
                <a:schemeClr val="tx1"/>
              </a:solidFill>
              <a:effectLst/>
              <a:uLnTx/>
              <a:uFillTx/>
              <a:latin typeface="Lucida Grande" charset="0"/>
              <a:ea typeface="+mn-ea"/>
              <a:cs typeface="+mn-cs"/>
              <a:sym typeface="Lucida Grande" charset="0"/>
            </a:endParaRPr>
          </a:p>
          <a:p>
            <a:pPr marL="904875" marR="0" lvl="0" indent="-384048" algn="l" defTabSz="914400" rtl="0" eaLnBrk="1" fontAlgn="auto" latinLnBrk="0" hangingPunct="1">
              <a:lnSpc>
                <a:spcPct val="100000"/>
              </a:lnSpc>
              <a:spcBef>
                <a:spcPct val="20000"/>
              </a:spcBef>
              <a:spcAft>
                <a:spcPts val="0"/>
              </a:spcAft>
              <a:buClr>
                <a:srgbClr val="FDFDFD"/>
              </a:buClr>
              <a:buSzPct val="80000"/>
              <a:buFont typeface="Lucida Grande" charset="0"/>
              <a:buChar char="-"/>
              <a:tabLst/>
              <a:defRPr/>
            </a:pPr>
            <a:r>
              <a:rPr kumimoji="0" lang="en-US" sz="2000" b="0" i="0" u="none" strike="noStrike" kern="1200" cap="none" spc="0" normalizeH="0" baseline="0" noProof="0" dirty="0" smtClean="0">
                <a:ln>
                  <a:noFill/>
                </a:ln>
                <a:solidFill>
                  <a:schemeClr val="tx1"/>
                </a:solidFill>
                <a:effectLst/>
                <a:uLnTx/>
                <a:uFillTx/>
                <a:latin typeface="Lucida Grande" charset="0"/>
                <a:ea typeface="+mn-ea"/>
                <a:cs typeface="Lucida Grande" charset="0"/>
                <a:sym typeface="Lucida Grande" charset="0"/>
              </a:rPr>
              <a:t>How </a:t>
            </a:r>
            <a:r>
              <a:rPr kumimoji="0" lang="en-US" sz="2000" b="0" i="0" u="none" strike="noStrike" kern="1200" cap="none" spc="0" normalizeH="0" baseline="0" noProof="0" dirty="0" smtClean="0">
                <a:ln>
                  <a:noFill/>
                </a:ln>
                <a:effectLst/>
                <a:uLnTx/>
                <a:uFillTx/>
                <a:latin typeface="Lucida Grande" charset="0"/>
                <a:ea typeface="+mn-ea"/>
                <a:cs typeface="Lucida Grande" charset="0"/>
                <a:sym typeface="Lucida Grande" charset="0"/>
              </a:rPr>
              <a:t>many words can be retained while processing the equations?</a:t>
            </a:r>
          </a:p>
          <a:p>
            <a:pPr marL="904875" marR="0" lvl="0" indent="-384048" algn="l" defTabSz="914400" rtl="0" eaLnBrk="1" fontAlgn="auto" latinLnBrk="0" hangingPunct="1">
              <a:lnSpc>
                <a:spcPct val="100000"/>
              </a:lnSpc>
              <a:spcBef>
                <a:spcPct val="20000"/>
              </a:spcBef>
              <a:spcAft>
                <a:spcPts val="0"/>
              </a:spcAft>
              <a:buClr>
                <a:srgbClr val="FDFDFD"/>
              </a:buClr>
              <a:buSzPct val="80000"/>
              <a:buFont typeface="Lucida Grande" charset="0"/>
              <a:buChar char="-"/>
              <a:tabLst/>
              <a:defRPr/>
            </a:pPr>
            <a:endParaRPr kumimoji="0" lang="en-US" sz="2000" b="0" i="0" u="none" strike="noStrike" kern="1200" cap="none" spc="0" normalizeH="0" baseline="0" noProof="0" dirty="0" smtClean="0">
              <a:ln>
                <a:noFill/>
              </a:ln>
              <a:effectLst/>
              <a:uLnTx/>
              <a:uFillTx/>
              <a:latin typeface="Lucida Grande" charset="0"/>
              <a:ea typeface="+mn-ea"/>
              <a:cs typeface="+mn-cs"/>
              <a:sym typeface="Lucida Grande" charset="0"/>
            </a:endParaRPr>
          </a:p>
          <a:p>
            <a:pPr marL="904875"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chemeClr val="tx2"/>
                </a:solidFill>
                <a:effectLst/>
                <a:uLnTx/>
                <a:uFillTx/>
                <a:latin typeface="Lucida Grande" charset="0"/>
                <a:ea typeface="+mn-ea"/>
                <a:cs typeface="Lucida Grande" charset="0"/>
                <a:sym typeface="Lucida Grande" charset="0"/>
              </a:rPr>
              <a:t>Flanker Task: Executive Function</a:t>
            </a:r>
            <a:endParaRPr kumimoji="0" lang="en-US" sz="2400" b="1" i="0" u="none" strike="noStrike" kern="1200" cap="none" spc="0" normalizeH="0" baseline="0" noProof="0" dirty="0" smtClean="0">
              <a:ln>
                <a:noFill/>
              </a:ln>
              <a:solidFill>
                <a:schemeClr val="tx2"/>
              </a:solidFill>
              <a:effectLst/>
              <a:uLnTx/>
              <a:uFillTx/>
              <a:latin typeface="Lucida Grande" charset="0"/>
              <a:ea typeface="ヒラギノ角ゴ ProN W6" charset="0"/>
              <a:cs typeface="ヒラギノ角ゴ ProN W6" charset="0"/>
              <a:sym typeface="Lucida Grande" charset="0"/>
            </a:endParaRPr>
          </a:p>
          <a:p>
            <a:pPr marL="904875" marR="0" lvl="0" indent="-384048" algn="l" defTabSz="914400" rtl="0" eaLnBrk="1" fontAlgn="auto" latinLnBrk="0" hangingPunct="1">
              <a:lnSpc>
                <a:spcPct val="100000"/>
              </a:lnSpc>
              <a:spcBef>
                <a:spcPct val="20000"/>
              </a:spcBef>
              <a:spcAft>
                <a:spcPts val="0"/>
              </a:spcAft>
              <a:buClr>
                <a:srgbClr val="FDFDFD"/>
              </a:buClr>
              <a:buSzPct val="80000"/>
              <a:buFont typeface="Lucida Grande" charset="0"/>
              <a:buChar char="-"/>
              <a:tabLst/>
              <a:defRPr/>
            </a:pPr>
            <a:r>
              <a:rPr kumimoji="0" lang="en-US" sz="2000" b="0" i="0" u="none" strike="noStrike" kern="1200" cap="none" spc="0" normalizeH="0" baseline="0" noProof="0" dirty="0" smtClean="0">
                <a:ln>
                  <a:noFill/>
                </a:ln>
                <a:solidFill>
                  <a:schemeClr val="tx1"/>
                </a:solidFill>
                <a:effectLst/>
                <a:uLnTx/>
                <a:uFillTx/>
                <a:latin typeface="Lucida Grande" charset="0"/>
                <a:ea typeface="+mn-ea"/>
                <a:cs typeface="Lucida Grande" charset="0"/>
                <a:sym typeface="Lucida Grande" charset="0"/>
              </a:rPr>
              <a:t>arrows presented in different contexts with other arrows pointing in the same or different direction</a:t>
            </a:r>
            <a:endParaRPr kumimoji="0" lang="en-US" sz="2000" b="0" i="0" u="none" strike="noStrike" kern="1200" cap="none" spc="0" normalizeH="0" baseline="0" noProof="0" dirty="0" smtClean="0">
              <a:ln>
                <a:noFill/>
              </a:ln>
              <a:solidFill>
                <a:schemeClr val="tx1"/>
              </a:solidFill>
              <a:effectLst/>
              <a:uLnTx/>
              <a:uFillTx/>
              <a:latin typeface="Lucida Grande" charset="0"/>
              <a:ea typeface="+mn-ea"/>
              <a:cs typeface="+mn-cs"/>
              <a:sym typeface="Lucida Grande" charset="0"/>
            </a:endParaRPr>
          </a:p>
          <a:p>
            <a:pPr marL="904875" marR="0" lvl="0" indent="-384048" algn="l" defTabSz="914400" rtl="0" eaLnBrk="1" fontAlgn="auto" latinLnBrk="0" hangingPunct="1">
              <a:lnSpc>
                <a:spcPct val="100000"/>
              </a:lnSpc>
              <a:spcBef>
                <a:spcPct val="20000"/>
              </a:spcBef>
              <a:spcAft>
                <a:spcPts val="0"/>
              </a:spcAft>
              <a:buClr>
                <a:srgbClr val="FDFDFD"/>
              </a:buClr>
              <a:buSzPct val="80000"/>
              <a:buFont typeface="Lucida Grande" charset="0"/>
              <a:buChar char="-"/>
              <a:tabLst/>
              <a:defRPr/>
            </a:pPr>
            <a:r>
              <a:rPr kumimoji="0" lang="en-US" sz="2000" b="0" i="0" u="none" strike="noStrike" kern="1200" cap="none" spc="0" normalizeH="0" baseline="0" noProof="0" dirty="0" smtClean="0">
                <a:ln>
                  <a:noFill/>
                </a:ln>
                <a:solidFill>
                  <a:schemeClr val="tx1"/>
                </a:solidFill>
                <a:effectLst/>
                <a:uLnTx/>
                <a:uFillTx/>
                <a:latin typeface="Lucida Grande" charset="0"/>
                <a:ea typeface="+mn-ea"/>
                <a:cs typeface="Lucida Grande" charset="0"/>
                <a:sym typeface="Lucida Grande" charset="0"/>
              </a:rPr>
              <a:t>press a button to indicate the direction of the target arrow</a:t>
            </a:r>
          </a:p>
          <a:p>
            <a:pPr marL="904875" marR="0" lvl="0" indent="-384048" algn="l" defTabSz="914400" rtl="0" eaLnBrk="1" fontAlgn="auto" latinLnBrk="0" hangingPunct="1">
              <a:lnSpc>
                <a:spcPct val="100000"/>
              </a:lnSpc>
              <a:spcBef>
                <a:spcPct val="20000"/>
              </a:spcBef>
              <a:spcAft>
                <a:spcPts val="0"/>
              </a:spcAft>
              <a:buClr>
                <a:srgbClr val="FDFDFD"/>
              </a:buClr>
              <a:buSzPct val="80000"/>
              <a:buFont typeface="Lucida Grande" charset="0"/>
              <a:buChar char="-"/>
              <a:tabLst/>
              <a:defRPr/>
            </a:pPr>
            <a:r>
              <a:rPr lang="en-US" sz="2000" dirty="0" smtClean="0">
                <a:latin typeface="Lucida Grande" charset="0"/>
                <a:cs typeface="Lucida Grande" charset="0"/>
                <a:sym typeface="Lucida Grande" charset="0"/>
              </a:rPr>
              <a:t>Measures the participant’s ability to ignore irrelevant information while presented with a task</a:t>
            </a:r>
            <a:r>
              <a:rPr kumimoji="0" lang="en-US" sz="2000" b="0" i="0" u="none" strike="noStrike" kern="1200" cap="none" spc="0" normalizeH="0" baseline="0" noProof="0" dirty="0" smtClean="0">
                <a:ln>
                  <a:noFill/>
                </a:ln>
                <a:solidFill>
                  <a:schemeClr val="tx1"/>
                </a:solidFill>
                <a:effectLst/>
                <a:uLnTx/>
                <a:uFillTx/>
                <a:latin typeface="Lucida Grande" charset="0"/>
                <a:ea typeface="+mn-ea"/>
                <a:cs typeface="Lucida Grande" charset="0"/>
                <a:sym typeface="Lucida Grande" charset="0"/>
              </a:rPr>
              <a:t> </a:t>
            </a:r>
            <a:endParaRPr kumimoji="0" lang="en-US" sz="2000" b="0" i="0" u="none" strike="noStrike" kern="1200" cap="none" spc="0" normalizeH="0" baseline="0" noProof="0" dirty="0">
              <a:ln>
                <a:noFill/>
              </a:ln>
              <a:solidFill>
                <a:schemeClr val="tx1"/>
              </a:solidFill>
              <a:effectLst/>
              <a:uLnTx/>
              <a:uFillTx/>
              <a:latin typeface="Lucida Grande" charset="0"/>
              <a:ea typeface="+mn-ea"/>
              <a:cs typeface="+mn-cs"/>
              <a:sym typeface="Lucida Grande" charset="0"/>
            </a:endParaRPr>
          </a:p>
        </p:txBody>
      </p:sp>
      <p:sp>
        <p:nvSpPr>
          <p:cNvPr id="4" name="TextBox 3"/>
          <p:cNvSpPr txBox="1"/>
          <p:nvPr/>
        </p:nvSpPr>
        <p:spPr>
          <a:xfrm>
            <a:off x="1066800" y="1752600"/>
            <a:ext cx="1905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219200"/>
            <a:ext cx="6553200" cy="1877437"/>
          </a:xfrm>
          <a:prstGeom prst="rect">
            <a:avLst/>
          </a:prstGeom>
          <a:noFill/>
        </p:spPr>
        <p:txBody>
          <a:bodyPr wrap="square" rtlCol="0">
            <a:spAutoFit/>
          </a:bodyPr>
          <a:lstStyle/>
          <a:p>
            <a:r>
              <a:rPr lang="en-US" sz="2000" dirty="0" smtClean="0"/>
              <a:t>- Participants must decide if the word presented is part of the English vocabulary.  </a:t>
            </a:r>
          </a:p>
          <a:p>
            <a:endParaRPr lang="en-US" sz="2000" dirty="0" smtClean="0"/>
          </a:p>
          <a:p>
            <a:r>
              <a:rPr lang="en-US" sz="2000" dirty="0" smtClean="0"/>
              <a:t>- Determines participant’s level of proficiency</a:t>
            </a:r>
          </a:p>
          <a:p>
            <a:endParaRPr lang="en-US" dirty="0" smtClean="0"/>
          </a:p>
          <a:p>
            <a:endParaRPr lang="en-US" dirty="0" smtClean="0"/>
          </a:p>
        </p:txBody>
      </p:sp>
      <p:sp>
        <p:nvSpPr>
          <p:cNvPr id="4" name="TextBox 3"/>
          <p:cNvSpPr txBox="1"/>
          <p:nvPr/>
        </p:nvSpPr>
        <p:spPr>
          <a:xfrm>
            <a:off x="0" y="3733800"/>
            <a:ext cx="8458200" cy="2862322"/>
          </a:xfrm>
          <a:prstGeom prst="rect">
            <a:avLst/>
          </a:prstGeom>
          <a:noFill/>
        </p:spPr>
        <p:txBody>
          <a:bodyPr wrap="square" rtlCol="0">
            <a:spAutoFit/>
          </a:bodyPr>
          <a:lstStyle/>
          <a:p>
            <a:pPr marL="904875">
              <a:buClr>
                <a:srgbClr val="FFFFFF"/>
              </a:buClr>
              <a:buFont typeface="Lucida Grande" charset="0"/>
              <a:buChar char="-"/>
            </a:pPr>
            <a:r>
              <a:rPr lang="en-US" sz="2000" dirty="0" smtClean="0">
                <a:latin typeface="+mj-lt"/>
              </a:rPr>
              <a:t> helps to determine the level of proficiency as well</a:t>
            </a:r>
          </a:p>
          <a:p>
            <a:pPr marL="904875">
              <a:buClr>
                <a:srgbClr val="FFFFFF"/>
              </a:buClr>
              <a:buFont typeface="Lucida Grande" charset="0"/>
              <a:buChar char="-"/>
            </a:pPr>
            <a:endParaRPr lang="en-US" sz="2000" dirty="0" smtClean="0">
              <a:latin typeface="+mj-lt"/>
            </a:endParaRPr>
          </a:p>
          <a:p>
            <a:pPr marL="904875">
              <a:buClr>
                <a:srgbClr val="FFFFFF"/>
              </a:buClr>
              <a:buFont typeface="Lucida Grande" charset="0"/>
              <a:buChar char="-"/>
            </a:pPr>
            <a:r>
              <a:rPr lang="en-US" sz="2000" dirty="0" smtClean="0">
                <a:latin typeface="+mj-lt"/>
                <a:cs typeface="Lucida Grande" charset="0"/>
                <a:sym typeface="Lucida Grande" charset="0"/>
              </a:rPr>
              <a:t>given a category name, instructed to say aloud as many   examples as possible of that category within 30 seconds in the specified language.</a:t>
            </a:r>
          </a:p>
          <a:p>
            <a:pPr marL="904875">
              <a:buClr>
                <a:srgbClr val="FFFFFF"/>
              </a:buClr>
              <a:buFont typeface="Lucida Grande" charset="0"/>
              <a:buChar char="-"/>
            </a:pPr>
            <a:endParaRPr lang="en-US" sz="2000" dirty="0" smtClean="0">
              <a:latin typeface="+mj-lt"/>
              <a:sym typeface="Lucida Grande" charset="0"/>
            </a:endParaRPr>
          </a:p>
          <a:p>
            <a:pPr marL="904875">
              <a:buClr>
                <a:srgbClr val="FFFFFF"/>
              </a:buClr>
              <a:buFont typeface="Lucida Grande" charset="0"/>
              <a:buChar char="-"/>
            </a:pPr>
            <a:r>
              <a:rPr lang="en-US" sz="2000" dirty="0" smtClean="0">
                <a:latin typeface="+mj-lt"/>
                <a:cs typeface="Lucida Grande" charset="0"/>
                <a:sym typeface="Lucida Grande" charset="0"/>
              </a:rPr>
              <a:t>participants will complete half of </a:t>
            </a:r>
            <a:r>
              <a:rPr lang="en-US" sz="2000" dirty="0" err="1" smtClean="0">
                <a:latin typeface="+mj-lt"/>
                <a:cs typeface="Lucida Grande" charset="0"/>
                <a:sym typeface="Lucida Grande" charset="0"/>
              </a:rPr>
              <a:t>of</a:t>
            </a:r>
            <a:r>
              <a:rPr lang="en-US" sz="2000" dirty="0" smtClean="0">
                <a:latin typeface="+mj-lt"/>
                <a:cs typeface="Lucida Grande" charset="0"/>
                <a:sym typeface="Lucida Grande" charset="0"/>
              </a:rPr>
              <a:t> the trials in English and half in Spanish, and the order of the language will be counterbalanced.</a:t>
            </a:r>
            <a:endParaRPr lang="en-US" sz="2000" dirty="0">
              <a:latin typeface="+mj-lt"/>
            </a:endParaRPr>
          </a:p>
        </p:txBody>
      </p:sp>
      <p:sp>
        <p:nvSpPr>
          <p:cNvPr id="5" name="Rectangle 4"/>
          <p:cNvSpPr/>
          <p:nvPr/>
        </p:nvSpPr>
        <p:spPr>
          <a:xfrm>
            <a:off x="533400" y="304800"/>
            <a:ext cx="4381328" cy="584775"/>
          </a:xfrm>
          <a:prstGeom prst="rect">
            <a:avLst/>
          </a:prstGeom>
          <a:noFill/>
          <a:scene3d>
            <a:camera prst="orthographicFront"/>
            <a:lightRig rig="threePt" dir="t"/>
          </a:scene3d>
          <a:sp3d extrusionH="76200">
            <a:extrusionClr>
              <a:schemeClr val="tx1"/>
            </a:extrusionClr>
          </a:sp3d>
        </p:spPr>
        <p:txBody>
          <a:bodyPr wrap="none" lIns="91440" tIns="45720" rIns="91440" bIns="45720">
            <a:spAutoFit/>
          </a:bodyPr>
          <a:lstStyle/>
          <a:p>
            <a:pPr algn="ctr"/>
            <a:r>
              <a:rPr lang="en-US" sz="3200" b="1" cap="none" spc="0" dirty="0" smtClean="0">
                <a:ln w="18000">
                  <a:solidFill>
                    <a:schemeClr val="accent2">
                      <a:satMod val="140000"/>
                    </a:schemeClr>
                  </a:solidFill>
                  <a:prstDash val="solid"/>
                  <a:miter lim="800000"/>
                </a:ln>
                <a:effectLst>
                  <a:outerShdw blurRad="25500" dist="23000" dir="7020000" algn="tl">
                    <a:srgbClr val="000000">
                      <a:alpha val="50000"/>
                    </a:srgbClr>
                  </a:outerShdw>
                </a:effectLst>
              </a:rPr>
              <a:t>Lexical Decision Task</a:t>
            </a:r>
            <a:endParaRPr lang="en-US" sz="32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sp>
        <p:nvSpPr>
          <p:cNvPr id="8" name="Rectangle 7"/>
          <p:cNvSpPr/>
          <p:nvPr/>
        </p:nvSpPr>
        <p:spPr>
          <a:xfrm>
            <a:off x="685800" y="2895600"/>
            <a:ext cx="4153701" cy="584775"/>
          </a:xfrm>
          <a:prstGeom prst="rect">
            <a:avLst/>
          </a:prstGeom>
          <a:noFill/>
        </p:spPr>
        <p:txBody>
          <a:bodyPr wrap="none" lIns="91440" tIns="45720" rIns="91440" bIns="45720">
            <a:spAutoFit/>
          </a:bodyPr>
          <a:lstStyle/>
          <a:p>
            <a:pPr algn="ctr"/>
            <a:r>
              <a:rPr lang="en-US" sz="3200" b="1" cap="none" spc="0" dirty="0" smtClean="0">
                <a:ln w="18000">
                  <a:solidFill>
                    <a:schemeClr val="accent2">
                      <a:satMod val="140000"/>
                    </a:schemeClr>
                  </a:solidFill>
                  <a:prstDash val="solid"/>
                  <a:miter lim="800000"/>
                </a:ln>
                <a:effectLst>
                  <a:outerShdw blurRad="25500" dist="23000" dir="7020000" algn="tl">
                    <a:srgbClr val="000000">
                      <a:alpha val="50000"/>
                    </a:srgbClr>
                  </a:outerShdw>
                </a:effectLst>
              </a:rPr>
              <a:t>Verbal Fluency Task</a:t>
            </a:r>
            <a:endParaRPr lang="en-US" sz="3200" b="1" cap="none" spc="0"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bwMode="auto">
          <a:xfrm>
            <a:off x="609600" y="2590800"/>
            <a:ext cx="2641600" cy="1498600"/>
          </a:xfrm>
          <a:prstGeom prst="rect">
            <a:avLst/>
          </a:prstGeom>
          <a:solidFill>
            <a:schemeClr val="accent1"/>
          </a:solidFill>
          <a:ln w="9525" cap="flat">
            <a:solidFill>
              <a:srgbClr val="000000"/>
            </a:solidFill>
            <a:prstDash val="solid"/>
            <a:round/>
            <a:headEnd type="none" w="med" len="med"/>
            <a:tailEnd type="none" w="med" len="med"/>
          </a:ln>
        </p:spPr>
        <p:txBody>
          <a:bodyPr lIns="38100" tIns="38100" rIns="38100" bIns="38100"/>
          <a:lstStyle/>
          <a:p>
            <a:pPr algn="ctr">
              <a:lnSpc>
                <a:spcPct val="90000"/>
              </a:lnSpc>
            </a:pPr>
            <a:endParaRPr lang="en-US" sz="2600" b="1" dirty="0">
              <a:solidFill>
                <a:srgbClr val="000000"/>
              </a:solidFill>
              <a:effectLst/>
              <a:latin typeface="Lucida Grande" charset="0"/>
              <a:ea typeface="ＭＳ Ｐゴシック" charset="0"/>
              <a:cs typeface="Lucida Grande" charset="0"/>
              <a:sym typeface="Lucida Grande" charset="0"/>
            </a:endParaRPr>
          </a:p>
          <a:p>
            <a:pPr algn="ctr">
              <a:lnSpc>
                <a:spcPct val="90000"/>
              </a:lnSpc>
            </a:pPr>
            <a:r>
              <a:rPr lang="en-US" sz="2600" b="1" dirty="0">
                <a:solidFill>
                  <a:srgbClr val="000000"/>
                </a:solidFill>
                <a:effectLst/>
                <a:latin typeface="Lucida Grande" charset="0"/>
                <a:ea typeface="ＭＳ Ｐゴシック" charset="0"/>
                <a:cs typeface="Lucida Grande" charset="0"/>
                <a:sym typeface="Lucida Grande" charset="0"/>
              </a:rPr>
              <a:t>Fruit</a:t>
            </a:r>
            <a:endParaRPr lang="en-US" sz="6200" dirty="0">
              <a:solidFill>
                <a:srgbClr val="000000"/>
              </a:solidFill>
              <a:effectLst/>
              <a:latin typeface="Lucida Grande" charset="0"/>
              <a:ea typeface="ＭＳ Ｐゴシック" charset="0"/>
              <a:cs typeface="Lucida Grande" charset="0"/>
              <a:sym typeface="Lucida Grande" charset="0"/>
            </a:endParaRPr>
          </a:p>
          <a:p>
            <a:pPr algn="ctr">
              <a:lnSpc>
                <a:spcPct val="90000"/>
              </a:lnSpc>
            </a:pPr>
            <a:endParaRPr lang="en-US" sz="4800" dirty="0">
              <a:solidFill>
                <a:srgbClr val="000000"/>
              </a:solidFill>
              <a:effectLst/>
              <a:latin typeface="Lucida Grande" charset="0"/>
              <a:ea typeface="ＭＳ Ｐゴシック" charset="0"/>
              <a:cs typeface="Lucida Grande" charset="0"/>
              <a:sym typeface="Lucida Grande" charset="0"/>
            </a:endParaRPr>
          </a:p>
        </p:txBody>
      </p:sp>
      <p:grpSp>
        <p:nvGrpSpPr>
          <p:cNvPr id="5" name="Group 11"/>
          <p:cNvGrpSpPr>
            <a:grpSpLocks/>
          </p:cNvGrpSpPr>
          <p:nvPr/>
        </p:nvGrpSpPr>
        <p:grpSpPr bwMode="auto">
          <a:xfrm>
            <a:off x="5029200" y="1143000"/>
            <a:ext cx="2820987" cy="1720850"/>
            <a:chOff x="-576" y="-480"/>
            <a:chExt cx="1776" cy="1084"/>
          </a:xfrm>
        </p:grpSpPr>
        <p:sp>
          <p:nvSpPr>
            <p:cNvPr id="6" name="AutoShape 12"/>
            <p:cNvSpPr>
              <a:spLocks/>
            </p:cNvSpPr>
            <p:nvPr/>
          </p:nvSpPr>
          <p:spPr bwMode="auto">
            <a:xfrm>
              <a:off x="-576" y="-480"/>
              <a:ext cx="1776" cy="1084"/>
            </a:xfrm>
            <a:custGeom>
              <a:avLst/>
              <a:gdLst/>
              <a:ahLst/>
              <a:cxnLst/>
              <a:rect l="0" t="0" r="r" b="b"/>
              <a:pathLst>
                <a:path w="19333" h="20484">
                  <a:moveTo>
                    <a:pt x="948" y="20484"/>
                  </a:moveTo>
                  <a:lnTo>
                    <a:pt x="2364" y="15757"/>
                  </a:lnTo>
                  <a:cubicBezTo>
                    <a:pt x="-1134" y="11785"/>
                    <a:pt x="-700" y="5773"/>
                    <a:pt x="3333" y="2329"/>
                  </a:cubicBezTo>
                  <a:cubicBezTo>
                    <a:pt x="7365" y="-1116"/>
                    <a:pt x="13470" y="-689"/>
                    <a:pt x="16968" y="3283"/>
                  </a:cubicBezTo>
                  <a:cubicBezTo>
                    <a:pt x="20466" y="7254"/>
                    <a:pt x="20032" y="13266"/>
                    <a:pt x="15999" y="16711"/>
                  </a:cubicBezTo>
                  <a:cubicBezTo>
                    <a:pt x="13023" y="19253"/>
                    <a:pt x="8777" y="19762"/>
                    <a:pt x="5268" y="17997"/>
                  </a:cubicBezTo>
                  <a:close/>
                  <a:moveTo>
                    <a:pt x="948" y="20484"/>
                  </a:moveTo>
                </a:path>
              </a:pathLst>
            </a:custGeom>
            <a:solidFill>
              <a:srgbClr val="7F7F7F"/>
            </a:solidFill>
            <a:ln w="25400" cap="flat">
              <a:solidFill>
                <a:srgbClr val="78846A"/>
              </a:solidFill>
              <a:prstDash val="solid"/>
              <a:round/>
              <a:headEnd type="none" w="med" len="med"/>
              <a:tailEnd type="none" w="med" len="med"/>
            </a:ln>
          </p:spPr>
          <p:txBody>
            <a:bodyPr lIns="0" tIns="0" rIns="0" bIns="0"/>
            <a:lstStyle/>
            <a:p>
              <a:endParaRPr lang="en-US"/>
            </a:p>
          </p:txBody>
        </p:sp>
        <p:sp>
          <p:nvSpPr>
            <p:cNvPr id="7" name="Rectangle 13"/>
            <p:cNvSpPr>
              <a:spLocks/>
            </p:cNvSpPr>
            <p:nvPr/>
          </p:nvSpPr>
          <p:spPr bwMode="auto">
            <a:xfrm>
              <a:off x="-288" y="-240"/>
              <a:ext cx="1256" cy="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type="none" w="med" len="med"/>
                  <a:tailEnd type="none" w="med" len="med"/>
                </a14:hiddenLine>
              </a:ext>
            </a:extLst>
          </p:spPr>
          <p:txBody>
            <a:bodyPr lIns="38100" tIns="38100" rIns="38100" bIns="38100" anchor="ctr"/>
            <a:lstStyle/>
            <a:p>
              <a:r>
                <a:rPr lang="en-US" sz="2400" b="1" dirty="0">
                  <a:solidFill>
                    <a:schemeClr val="tx1"/>
                  </a:solidFill>
                  <a:effectLst/>
                  <a:latin typeface="Lucida Grande" charset="0"/>
                  <a:ea typeface="ＭＳ Ｐゴシック" charset="0"/>
                  <a:cs typeface="Lucida Grande" charset="0"/>
                  <a:sym typeface="Lucida Grande" charset="0"/>
                </a:rPr>
                <a:t>apple, pear, banana ..</a:t>
              </a:r>
            </a:p>
          </p:txBody>
        </p:sp>
      </p:grpSp>
      <p:sp>
        <p:nvSpPr>
          <p:cNvPr id="8" name="Rectangle 14"/>
          <p:cNvSpPr>
            <a:spLocks/>
          </p:cNvSpPr>
          <p:nvPr/>
        </p:nvSpPr>
        <p:spPr bwMode="auto">
          <a:xfrm>
            <a:off x="2971800" y="3581400"/>
            <a:ext cx="2755900" cy="1409700"/>
          </a:xfrm>
          <a:prstGeom prst="rect">
            <a:avLst/>
          </a:prstGeom>
          <a:solidFill>
            <a:schemeClr val="accent1"/>
          </a:solidFill>
          <a:ln w="9525" cap="flat">
            <a:solidFill>
              <a:srgbClr val="000000"/>
            </a:solidFill>
            <a:prstDash val="solid"/>
            <a:round/>
            <a:headEnd type="none" w="med" len="med"/>
            <a:tailEnd type="none" w="med" len="med"/>
          </a:ln>
        </p:spPr>
        <p:txBody>
          <a:bodyPr lIns="38100" tIns="38100" rIns="38100" bIns="38100" anchor="ctr"/>
          <a:lstStyle/>
          <a:p>
            <a:pPr algn="ctr"/>
            <a:endParaRPr lang="en-US" sz="2600" b="1">
              <a:solidFill>
                <a:srgbClr val="000000"/>
              </a:solidFill>
              <a:effectLst/>
              <a:latin typeface="Lucida Grande" charset="0"/>
              <a:ea typeface="ＭＳ Ｐゴシック" charset="0"/>
              <a:cs typeface="Lucida Grande" charset="0"/>
              <a:sym typeface="Lucida Grande" charset="0"/>
            </a:endParaRPr>
          </a:p>
          <a:p>
            <a:pPr algn="ctr"/>
            <a:r>
              <a:rPr lang="en-US" sz="2600" b="1">
                <a:solidFill>
                  <a:srgbClr val="000000"/>
                </a:solidFill>
                <a:effectLst/>
                <a:latin typeface="Lucida Grande" charset="0"/>
                <a:ea typeface="ＭＳ Ｐゴシック" charset="0"/>
                <a:cs typeface="Lucida Grande" charset="0"/>
                <a:sym typeface="Lucida Grande" charset="0"/>
              </a:rPr>
              <a:t>+</a:t>
            </a:r>
            <a:endParaRPr lang="en-US" sz="6200">
              <a:solidFill>
                <a:srgbClr val="000000"/>
              </a:solidFill>
              <a:effectLst/>
              <a:latin typeface="Lucida Grande" charset="0"/>
              <a:ea typeface="ＭＳ Ｐゴシック" charset="0"/>
              <a:cs typeface="Lucida Grande" charset="0"/>
              <a:sym typeface="Lucida Grande" charset="0"/>
            </a:endParaRPr>
          </a:p>
          <a:p>
            <a:pPr algn="ctr"/>
            <a:endParaRPr lang="en-US" sz="3600">
              <a:solidFill>
                <a:srgbClr val="000000"/>
              </a:solidFill>
              <a:effectLst/>
              <a:latin typeface="Lucida Grande" charset="0"/>
              <a:ea typeface="ＭＳ Ｐゴシック" charset="0"/>
              <a:cs typeface="Lucida Grande" charset="0"/>
              <a:sym typeface="Lucida Grande" charset="0"/>
            </a:endParaRPr>
          </a:p>
        </p:txBody>
      </p:sp>
      <p:sp>
        <p:nvSpPr>
          <p:cNvPr id="9" name="Rectangle 15"/>
          <p:cNvSpPr>
            <a:spLocks/>
          </p:cNvSpPr>
          <p:nvPr/>
        </p:nvSpPr>
        <p:spPr bwMode="auto">
          <a:xfrm>
            <a:off x="5410200" y="4495800"/>
            <a:ext cx="2755900" cy="1409700"/>
          </a:xfrm>
          <a:prstGeom prst="rect">
            <a:avLst/>
          </a:prstGeom>
          <a:solidFill>
            <a:schemeClr val="accent1"/>
          </a:solidFill>
          <a:ln w="9525" cap="flat">
            <a:solidFill>
              <a:srgbClr val="000000"/>
            </a:solidFill>
            <a:prstDash val="solid"/>
            <a:round/>
            <a:headEnd type="none" w="med" len="med"/>
            <a:tailEnd type="none" w="med" len="med"/>
          </a:ln>
        </p:spPr>
        <p:txBody>
          <a:bodyPr lIns="38100" tIns="38100" rIns="38100" bIns="38100" anchor="ctr"/>
          <a:lstStyle/>
          <a:p>
            <a:pPr algn="ctr"/>
            <a:endParaRPr lang="en-US" sz="2600" b="1">
              <a:solidFill>
                <a:srgbClr val="000000"/>
              </a:solidFill>
              <a:effectLst/>
              <a:latin typeface="Lucida Grande" charset="0"/>
              <a:ea typeface="ＭＳ Ｐゴシック" charset="0"/>
              <a:cs typeface="Lucida Grande" charset="0"/>
              <a:sym typeface="Lucida Grande" charset="0"/>
            </a:endParaRPr>
          </a:p>
          <a:p>
            <a:pPr algn="ctr"/>
            <a:r>
              <a:rPr lang="en-US" sz="2600" b="1">
                <a:solidFill>
                  <a:srgbClr val="000000"/>
                </a:solidFill>
                <a:effectLst/>
                <a:latin typeface="Lucida Grande" charset="0"/>
                <a:ea typeface="ＭＳ Ｐゴシック" charset="0"/>
                <a:cs typeface="Lucida Grande" charset="0"/>
                <a:sym typeface="Lucida Grande" charset="0"/>
              </a:rPr>
              <a:t>STOP</a:t>
            </a:r>
            <a:endParaRPr lang="en-US" sz="6200">
              <a:solidFill>
                <a:srgbClr val="000000"/>
              </a:solidFill>
              <a:effectLst/>
              <a:latin typeface="Lucida Grande" charset="0"/>
              <a:ea typeface="ＭＳ Ｐゴシック" charset="0"/>
              <a:cs typeface="Lucida Grande" charset="0"/>
              <a:sym typeface="Lucida Grande" charset="0"/>
            </a:endParaRPr>
          </a:p>
          <a:p>
            <a:pPr algn="ctr"/>
            <a:endParaRPr lang="en-US" sz="3600">
              <a:solidFill>
                <a:srgbClr val="000000"/>
              </a:solidFill>
              <a:effectLst/>
              <a:latin typeface="Lucida Grande" charset="0"/>
              <a:ea typeface="ＭＳ Ｐゴシック" charset="0"/>
              <a:cs typeface="Lucida Grande" charset="0"/>
              <a:sym typeface="Lucida Grande" charset="0"/>
            </a:endParaRPr>
          </a:p>
        </p:txBody>
      </p:sp>
      <p:sp>
        <p:nvSpPr>
          <p:cNvPr id="10" name="Rectangle 16"/>
          <p:cNvSpPr>
            <a:spLocks/>
          </p:cNvSpPr>
          <p:nvPr/>
        </p:nvSpPr>
        <p:spPr bwMode="auto">
          <a:xfrm>
            <a:off x="1371600" y="2209800"/>
            <a:ext cx="12319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type="none" w="med" len="med"/>
                <a:tailEnd type="none" w="med" len="med"/>
              </a14:hiddenLine>
            </a:ext>
          </a:extLst>
        </p:spPr>
        <p:txBody>
          <a:bodyPr lIns="38100" tIns="38100" rIns="38100" bIns="38100"/>
          <a:lstStyle/>
          <a:p>
            <a:pPr algn="l"/>
            <a:r>
              <a:rPr lang="en-US" sz="2000" dirty="0">
                <a:solidFill>
                  <a:schemeClr val="tx1"/>
                </a:solidFill>
                <a:effectLst/>
                <a:latin typeface="Lucida Grande" charset="0"/>
                <a:ea typeface="ＭＳ Ｐゴシック" charset="0"/>
                <a:cs typeface="Lucida Grande" charset="0"/>
                <a:sym typeface="Lucida Grande" charset="0"/>
              </a:rPr>
              <a:t>(2 sec)</a:t>
            </a:r>
          </a:p>
        </p:txBody>
      </p:sp>
      <p:sp>
        <p:nvSpPr>
          <p:cNvPr id="11" name="Rectangle 17"/>
          <p:cNvSpPr>
            <a:spLocks/>
          </p:cNvSpPr>
          <p:nvPr/>
        </p:nvSpPr>
        <p:spPr bwMode="auto">
          <a:xfrm>
            <a:off x="4038600" y="2971800"/>
            <a:ext cx="12319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rgbClr val="000000"/>
                </a:solidFill>
                <a:round/>
                <a:headEnd type="none" w="med" len="med"/>
                <a:tailEnd type="none" w="med" len="med"/>
              </a14:hiddenLine>
            </a:ext>
          </a:extLst>
        </p:spPr>
        <p:txBody>
          <a:bodyPr lIns="38100" tIns="38100" rIns="38100" bIns="38100"/>
          <a:lstStyle/>
          <a:p>
            <a:pPr algn="l"/>
            <a:r>
              <a:rPr lang="en-US" sz="2000" dirty="0">
                <a:solidFill>
                  <a:schemeClr val="tx1"/>
                </a:solidFill>
                <a:effectLst/>
                <a:latin typeface="Lucida Grande" charset="0"/>
                <a:ea typeface="ＭＳ Ｐゴシック" charset="0"/>
                <a:cs typeface="Lucida Grande" charset="0"/>
                <a:sym typeface="Lucida Grande" charset="0"/>
              </a:rPr>
              <a:t>(30 sec)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6705600" cy="707886"/>
          </a:xfrm>
          <a:prstGeom prst="rect">
            <a:avLst/>
          </a:prstGeom>
          <a:noFill/>
        </p:spPr>
        <p:txBody>
          <a:bodyPr wrap="square" rtlCol="0">
            <a:spAutoFit/>
          </a:bodyPr>
          <a:lstStyle/>
          <a:p>
            <a:r>
              <a:rPr lang="en-US" sz="4000" b="1" dirty="0" smtClean="0">
                <a:solidFill>
                  <a:schemeClr val="accent6">
                    <a:lumMod val="60000"/>
                    <a:lumOff val="40000"/>
                  </a:schemeClr>
                </a:solidFill>
              </a:rPr>
              <a:t>Experimental Design</a:t>
            </a:r>
            <a:endParaRPr lang="en-US" sz="4000" b="1" dirty="0">
              <a:solidFill>
                <a:schemeClr val="accent6">
                  <a:lumMod val="60000"/>
                  <a:lumOff val="40000"/>
                </a:schemeClr>
              </a:solidFill>
            </a:endParaRPr>
          </a:p>
        </p:txBody>
      </p:sp>
      <p:sp>
        <p:nvSpPr>
          <p:cNvPr id="3" name="TextBox 2"/>
          <p:cNvSpPr txBox="1"/>
          <p:nvPr/>
        </p:nvSpPr>
        <p:spPr>
          <a:xfrm>
            <a:off x="838200" y="2057400"/>
            <a:ext cx="4572000" cy="2585323"/>
          </a:xfrm>
          <a:prstGeom prst="rect">
            <a:avLst/>
          </a:prstGeom>
          <a:noFill/>
        </p:spPr>
        <p:txBody>
          <a:bodyPr wrap="square" rtlCol="0">
            <a:spAutoFit/>
          </a:bodyPr>
          <a:lstStyle/>
          <a:p>
            <a:r>
              <a:rPr lang="en-US" sz="2400" b="1" dirty="0" smtClean="0">
                <a:solidFill>
                  <a:schemeClr val="accent3"/>
                </a:solidFill>
              </a:rPr>
              <a:t>4 Lists </a:t>
            </a:r>
            <a:r>
              <a:rPr lang="en-US" sz="2000" dirty="0" smtClean="0"/>
              <a:t>consisting of 320 word pairs</a:t>
            </a:r>
          </a:p>
          <a:p>
            <a:endParaRPr lang="en-US" sz="2000" dirty="0" smtClean="0"/>
          </a:p>
          <a:p>
            <a:pPr lvl="1">
              <a:buFont typeface="Arial" pitchFamily="34" charset="0"/>
              <a:buChar char="•"/>
            </a:pPr>
            <a:r>
              <a:rPr lang="en-US" sz="2000" dirty="0" smtClean="0"/>
              <a:t>160 correct translation</a:t>
            </a:r>
          </a:p>
          <a:p>
            <a:pPr lvl="1">
              <a:buFont typeface="Arial" pitchFamily="34" charset="0"/>
              <a:buChar char="•"/>
            </a:pPr>
            <a:r>
              <a:rPr lang="en-US" sz="2000" dirty="0" smtClean="0"/>
              <a:t>40 semantically related</a:t>
            </a:r>
          </a:p>
          <a:p>
            <a:pPr lvl="1">
              <a:buFont typeface="Arial" pitchFamily="34" charset="0"/>
              <a:buChar char="•"/>
            </a:pPr>
            <a:r>
              <a:rPr lang="en-US" sz="2000" dirty="0" smtClean="0"/>
              <a:t>40 semantically unrelated</a:t>
            </a:r>
          </a:p>
          <a:p>
            <a:pPr lvl="1">
              <a:buFont typeface="Arial" pitchFamily="34" charset="0"/>
              <a:buChar char="•"/>
            </a:pPr>
            <a:r>
              <a:rPr lang="en-US" sz="2000" dirty="0" smtClean="0"/>
              <a:t>40 form related</a:t>
            </a:r>
          </a:p>
          <a:p>
            <a:pPr lvl="1">
              <a:buFont typeface="Arial" pitchFamily="34" charset="0"/>
              <a:buChar char="•"/>
            </a:pPr>
            <a:r>
              <a:rPr lang="en-US" sz="2000" dirty="0" smtClean="0"/>
              <a:t>40 form unrelated</a:t>
            </a:r>
          </a:p>
          <a:p>
            <a:pPr lvl="1">
              <a:buFont typeface="Arial" pitchFamily="34" charset="0"/>
              <a:buChar char="•"/>
            </a:pPr>
            <a:endParaRPr lang="en-US" dirty="0"/>
          </a:p>
        </p:txBody>
      </p:sp>
      <p:pic>
        <p:nvPicPr>
          <p:cNvPr id="7" name="Picture 1"/>
          <p:cNvPicPr>
            <a:picLocks noChangeAspect="1" noChangeArrowheads="1"/>
          </p:cNvPicPr>
          <p:nvPr/>
        </p:nvPicPr>
        <p:blipFill>
          <a:blip r:embed="rId2"/>
          <a:srcRect/>
          <a:stretch>
            <a:fillRect/>
          </a:stretch>
        </p:blipFill>
        <p:spPr bwMode="auto">
          <a:xfrm>
            <a:off x="5943600" y="3733800"/>
            <a:ext cx="2115019" cy="2457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905000"/>
            <a:ext cx="6324600" cy="4401205"/>
          </a:xfrm>
          <a:prstGeom prst="rect">
            <a:avLst/>
          </a:prstGeom>
          <a:noFill/>
        </p:spPr>
        <p:txBody>
          <a:bodyPr wrap="square" rtlCol="0">
            <a:spAutoFit/>
          </a:bodyPr>
          <a:lstStyle/>
          <a:p>
            <a:r>
              <a:rPr lang="en-US" sz="2000" b="1" dirty="0" smtClean="0">
                <a:solidFill>
                  <a:schemeClr val="accent3"/>
                </a:solidFill>
              </a:rPr>
              <a:t>Form: </a:t>
            </a:r>
            <a:r>
              <a:rPr lang="en-US" sz="2000" dirty="0" smtClean="0">
                <a:solidFill>
                  <a:schemeClr val="accent3"/>
                </a:solidFill>
              </a:rPr>
              <a:t>		</a:t>
            </a:r>
            <a:r>
              <a:rPr lang="en-US" sz="2000" b="1" dirty="0" smtClean="0"/>
              <a:t>hat – </a:t>
            </a:r>
            <a:r>
              <a:rPr lang="en-US" sz="2000" b="1" dirty="0" err="1" smtClean="0"/>
              <a:t>sendero</a:t>
            </a:r>
            <a:endParaRPr lang="en-US" sz="2000" b="1" dirty="0" smtClean="0"/>
          </a:p>
          <a:p>
            <a:r>
              <a:rPr lang="en-US" sz="2000" dirty="0" smtClean="0"/>
              <a:t>		sombrero - trail</a:t>
            </a:r>
          </a:p>
          <a:p>
            <a:endParaRPr lang="en-US" sz="2000" dirty="0" smtClean="0"/>
          </a:p>
          <a:p>
            <a:endParaRPr lang="en-US" sz="2000" b="1" dirty="0" smtClean="0"/>
          </a:p>
          <a:p>
            <a:r>
              <a:rPr lang="en-US" sz="2000" b="1" dirty="0" smtClean="0">
                <a:solidFill>
                  <a:schemeClr val="accent3"/>
                </a:solidFill>
              </a:rPr>
              <a:t>Control:</a:t>
            </a:r>
            <a:r>
              <a:rPr lang="en-US" sz="2000" dirty="0" smtClean="0">
                <a:solidFill>
                  <a:schemeClr val="accent3"/>
                </a:solidFill>
              </a:rPr>
              <a:t>	</a:t>
            </a:r>
            <a:r>
              <a:rPr lang="en-US" sz="2000" b="1" dirty="0" smtClean="0"/>
              <a:t>hat – </a:t>
            </a:r>
            <a:r>
              <a:rPr lang="en-US" sz="2000" b="1" dirty="0" err="1" smtClean="0"/>
              <a:t>dulzura</a:t>
            </a:r>
            <a:endParaRPr lang="en-US" sz="2000" b="1" dirty="0" smtClean="0"/>
          </a:p>
          <a:p>
            <a:r>
              <a:rPr lang="en-US" sz="2000" dirty="0" smtClean="0"/>
              <a:t>	  	sombrero - sweetness </a:t>
            </a:r>
          </a:p>
          <a:p>
            <a:endParaRPr lang="en-US" sz="2000" dirty="0" smtClean="0"/>
          </a:p>
          <a:p>
            <a:endParaRPr lang="en-US" sz="2000" b="1" dirty="0" smtClean="0"/>
          </a:p>
          <a:p>
            <a:r>
              <a:rPr lang="en-US" sz="2000" b="1" dirty="0" smtClean="0">
                <a:solidFill>
                  <a:schemeClr val="accent3"/>
                </a:solidFill>
              </a:rPr>
              <a:t>Semantic:</a:t>
            </a:r>
            <a:r>
              <a:rPr lang="en-US" sz="2000" dirty="0" smtClean="0">
                <a:solidFill>
                  <a:schemeClr val="accent3"/>
                </a:solidFill>
              </a:rPr>
              <a:t>	 </a:t>
            </a:r>
            <a:r>
              <a:rPr lang="en-US" sz="2000" b="1" dirty="0" smtClean="0"/>
              <a:t>hat – </a:t>
            </a:r>
            <a:r>
              <a:rPr lang="en-US" sz="2000" b="1" dirty="0" err="1" smtClean="0"/>
              <a:t>abrigo</a:t>
            </a:r>
            <a:endParaRPr lang="en-US" sz="2000" b="1" dirty="0" smtClean="0"/>
          </a:p>
          <a:p>
            <a:r>
              <a:rPr lang="en-US" sz="2000" dirty="0" smtClean="0"/>
              <a:t>	    	sombrero - coat</a:t>
            </a:r>
          </a:p>
          <a:p>
            <a:endParaRPr lang="en-US" sz="2000" dirty="0" smtClean="0">
              <a:solidFill>
                <a:schemeClr val="accent3"/>
              </a:solidFill>
            </a:endParaRPr>
          </a:p>
          <a:p>
            <a:endParaRPr lang="en-US" sz="2000" dirty="0" smtClean="0">
              <a:solidFill>
                <a:schemeClr val="accent3"/>
              </a:solidFill>
            </a:endParaRPr>
          </a:p>
          <a:p>
            <a:r>
              <a:rPr lang="en-US" sz="2000" b="1" dirty="0" smtClean="0">
                <a:solidFill>
                  <a:schemeClr val="accent3"/>
                </a:solidFill>
              </a:rPr>
              <a:t>Control:</a:t>
            </a:r>
            <a:r>
              <a:rPr lang="en-US" sz="2000" dirty="0" smtClean="0">
                <a:solidFill>
                  <a:schemeClr val="accent3"/>
                </a:solidFill>
              </a:rPr>
              <a:t>	</a:t>
            </a:r>
            <a:r>
              <a:rPr lang="en-US" sz="2000" b="1" dirty="0" smtClean="0"/>
              <a:t>hat – </a:t>
            </a:r>
            <a:r>
              <a:rPr lang="en-US" sz="2000" b="1" dirty="0" err="1" smtClean="0"/>
              <a:t>soldado</a:t>
            </a:r>
            <a:r>
              <a:rPr lang="en-US" sz="2000" b="1" dirty="0" smtClean="0"/>
              <a:t> </a:t>
            </a:r>
          </a:p>
          <a:p>
            <a:r>
              <a:rPr lang="en-US" sz="2000" dirty="0" smtClean="0"/>
              <a:t>		sombrero - soldier</a:t>
            </a:r>
            <a:endParaRPr lang="en-US" sz="2000" dirty="0"/>
          </a:p>
        </p:txBody>
      </p:sp>
      <p:sp>
        <p:nvSpPr>
          <p:cNvPr id="3" name="TextBox 2"/>
          <p:cNvSpPr txBox="1"/>
          <p:nvPr/>
        </p:nvSpPr>
        <p:spPr>
          <a:xfrm>
            <a:off x="2590800" y="914400"/>
            <a:ext cx="3429000" cy="707886"/>
          </a:xfrm>
          <a:prstGeom prst="rect">
            <a:avLst/>
          </a:prstGeom>
          <a:noFill/>
        </p:spPr>
        <p:txBody>
          <a:bodyPr wrap="square" rtlCol="0">
            <a:spAutoFit/>
          </a:bodyPr>
          <a:lstStyle/>
          <a:p>
            <a:pPr algn="ctr"/>
            <a:r>
              <a:rPr lang="en-US" sz="3200" b="1" dirty="0" smtClean="0">
                <a:solidFill>
                  <a:schemeClr val="accent2"/>
                </a:solidFill>
              </a:rPr>
              <a:t>hat</a:t>
            </a:r>
            <a:r>
              <a:rPr lang="en-US" sz="4000" b="1" dirty="0" smtClean="0">
                <a:solidFill>
                  <a:schemeClr val="accent2"/>
                </a:solidFill>
              </a:rPr>
              <a:t> </a:t>
            </a:r>
            <a:r>
              <a:rPr lang="en-US" sz="2800" b="1" dirty="0" smtClean="0">
                <a:solidFill>
                  <a:schemeClr val="accent2"/>
                </a:solidFill>
              </a:rPr>
              <a:t>- sombrero</a:t>
            </a:r>
            <a:endParaRPr lang="en-US" sz="2800" b="1" dirty="0">
              <a:solidFill>
                <a:schemeClr val="accent2"/>
              </a:solidFill>
            </a:endParaRPr>
          </a:p>
        </p:txBody>
      </p:sp>
      <p:pic>
        <p:nvPicPr>
          <p:cNvPr id="5123" name="Picture 3"/>
          <p:cNvPicPr>
            <a:picLocks noChangeAspect="1" noChangeArrowheads="1"/>
          </p:cNvPicPr>
          <p:nvPr/>
        </p:nvPicPr>
        <p:blipFill>
          <a:blip r:embed="rId2"/>
          <a:srcRect/>
          <a:stretch>
            <a:fillRect/>
          </a:stretch>
        </p:blipFill>
        <p:spPr bwMode="auto">
          <a:xfrm>
            <a:off x="6629400" y="1676400"/>
            <a:ext cx="1762125" cy="1324632"/>
          </a:xfrm>
          <a:prstGeom prst="rect">
            <a:avLst/>
          </a:prstGeom>
          <a:noFill/>
          <a:ln w="9525">
            <a:noFill/>
            <a:miter lim="800000"/>
            <a:headEnd/>
            <a:tailEnd/>
          </a:ln>
          <a:effectLst/>
        </p:spPr>
      </p:pic>
      <p:sp>
        <p:nvSpPr>
          <p:cNvPr id="5" name="TextBox 4"/>
          <p:cNvSpPr txBox="1"/>
          <p:nvPr/>
        </p:nvSpPr>
        <p:spPr>
          <a:xfrm>
            <a:off x="381000" y="304800"/>
            <a:ext cx="2286000" cy="646331"/>
          </a:xfrm>
          <a:prstGeom prst="rect">
            <a:avLst/>
          </a:prstGeom>
          <a:noFill/>
        </p:spPr>
        <p:txBody>
          <a:bodyPr wrap="square" rtlCol="0">
            <a:spAutoFit/>
          </a:bodyPr>
          <a:lstStyle/>
          <a:p>
            <a:r>
              <a:rPr lang="en-US" sz="3600" b="1" dirty="0" smtClean="0">
                <a:solidFill>
                  <a:schemeClr val="accent6"/>
                </a:solidFill>
              </a:rPr>
              <a:t>Example:</a:t>
            </a:r>
            <a:endParaRPr lang="en-US" sz="3600" b="1" dirty="0">
              <a:solidFill>
                <a:schemeClr val="accent6"/>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600200"/>
            <a:ext cx="2743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10200" y="1828800"/>
            <a:ext cx="2590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352800" y="4572000"/>
            <a:ext cx="2362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rot="10800000">
            <a:off x="3810000" y="24384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6200000" flipH="1">
            <a:off x="3276600" y="3505200"/>
            <a:ext cx="990600" cy="9906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5257800" y="3429000"/>
            <a:ext cx="1066800" cy="1066800"/>
          </a:xfrm>
          <a:prstGeom prst="straightConnector1">
            <a:avLst/>
          </a:prstGeom>
          <a:ln w="12700">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886200" y="3048000"/>
            <a:ext cx="1371600" cy="1588"/>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90600" y="2819400"/>
            <a:ext cx="762000" cy="400110"/>
          </a:xfrm>
          <a:prstGeom prst="rect">
            <a:avLst/>
          </a:prstGeom>
          <a:noFill/>
        </p:spPr>
        <p:txBody>
          <a:bodyPr wrap="square" rtlCol="0">
            <a:spAutoFit/>
          </a:bodyPr>
          <a:lstStyle/>
          <a:p>
            <a:pPr algn="ctr"/>
            <a:r>
              <a:rPr lang="en-US" sz="2000" dirty="0" smtClean="0">
                <a:solidFill>
                  <a:schemeClr val="accent6">
                    <a:lumMod val="75000"/>
                  </a:schemeClr>
                </a:solidFill>
              </a:rPr>
              <a:t>L1</a:t>
            </a:r>
            <a:endParaRPr lang="en-US" sz="2000" dirty="0">
              <a:solidFill>
                <a:schemeClr val="accent6">
                  <a:lumMod val="75000"/>
                </a:schemeClr>
              </a:solidFill>
            </a:endParaRPr>
          </a:p>
        </p:txBody>
      </p:sp>
      <p:sp>
        <p:nvSpPr>
          <p:cNvPr id="10" name="TextBox 9"/>
          <p:cNvSpPr txBox="1"/>
          <p:nvPr/>
        </p:nvSpPr>
        <p:spPr>
          <a:xfrm>
            <a:off x="7315200" y="2819400"/>
            <a:ext cx="685800" cy="400110"/>
          </a:xfrm>
          <a:prstGeom prst="rect">
            <a:avLst/>
          </a:prstGeom>
          <a:noFill/>
        </p:spPr>
        <p:txBody>
          <a:bodyPr wrap="square" rtlCol="0">
            <a:spAutoFit/>
          </a:bodyPr>
          <a:lstStyle/>
          <a:p>
            <a:pPr algn="ctr"/>
            <a:r>
              <a:rPr lang="en-US" sz="2000" dirty="0" smtClean="0">
                <a:solidFill>
                  <a:schemeClr val="accent6">
                    <a:lumMod val="75000"/>
                  </a:schemeClr>
                </a:solidFill>
              </a:rPr>
              <a:t>L2</a:t>
            </a:r>
            <a:endParaRPr lang="en-US" sz="2000" dirty="0">
              <a:solidFill>
                <a:schemeClr val="accent6">
                  <a:lumMod val="75000"/>
                </a:schemeClr>
              </a:solidFill>
            </a:endParaRPr>
          </a:p>
        </p:txBody>
      </p:sp>
      <p:sp>
        <p:nvSpPr>
          <p:cNvPr id="11" name="TextBox 10"/>
          <p:cNvSpPr txBox="1"/>
          <p:nvPr/>
        </p:nvSpPr>
        <p:spPr>
          <a:xfrm>
            <a:off x="3505200" y="4572000"/>
            <a:ext cx="1295400" cy="338554"/>
          </a:xfrm>
          <a:prstGeom prst="rect">
            <a:avLst/>
          </a:prstGeom>
          <a:noFill/>
        </p:spPr>
        <p:txBody>
          <a:bodyPr wrap="square" rtlCol="0">
            <a:spAutoFit/>
          </a:bodyPr>
          <a:lstStyle/>
          <a:p>
            <a:r>
              <a:rPr lang="en-US" sz="1600" dirty="0" smtClean="0">
                <a:solidFill>
                  <a:schemeClr val="accent6">
                    <a:lumMod val="75000"/>
                  </a:schemeClr>
                </a:solidFill>
              </a:rPr>
              <a:t>Concept</a:t>
            </a:r>
            <a:endParaRPr lang="en-US" sz="1600" dirty="0">
              <a:solidFill>
                <a:schemeClr val="accent6">
                  <a:lumMod val="75000"/>
                </a:schemeClr>
              </a:solidFill>
            </a:endParaRPr>
          </a:p>
        </p:txBody>
      </p:sp>
      <p:sp>
        <p:nvSpPr>
          <p:cNvPr id="12" name="TextBox 11"/>
          <p:cNvSpPr txBox="1"/>
          <p:nvPr/>
        </p:nvSpPr>
        <p:spPr>
          <a:xfrm>
            <a:off x="762000" y="5943600"/>
            <a:ext cx="3581400" cy="369332"/>
          </a:xfrm>
          <a:prstGeom prst="rect">
            <a:avLst/>
          </a:prstGeom>
          <a:noFill/>
        </p:spPr>
        <p:txBody>
          <a:bodyPr wrap="square" rtlCol="0">
            <a:spAutoFit/>
          </a:bodyPr>
          <a:lstStyle/>
          <a:p>
            <a:r>
              <a:rPr lang="en-US" dirty="0" smtClean="0"/>
              <a:t>Kroll &amp; Stuart, 1994</a:t>
            </a:r>
            <a:endParaRPr lang="en-US" dirty="0"/>
          </a:p>
        </p:txBody>
      </p:sp>
      <p:sp>
        <p:nvSpPr>
          <p:cNvPr id="13" name="TextBox 12"/>
          <p:cNvSpPr txBox="1"/>
          <p:nvPr/>
        </p:nvSpPr>
        <p:spPr>
          <a:xfrm rot="18732486">
            <a:off x="5526694" y="4025944"/>
            <a:ext cx="1981200" cy="369332"/>
          </a:xfrm>
          <a:prstGeom prst="rect">
            <a:avLst/>
          </a:prstGeom>
          <a:noFill/>
        </p:spPr>
        <p:txBody>
          <a:bodyPr wrap="square" rtlCol="0">
            <a:spAutoFit/>
          </a:bodyPr>
          <a:lstStyle/>
          <a:p>
            <a:r>
              <a:rPr lang="en-US" dirty="0" smtClean="0"/>
              <a:t>Semantic Link</a:t>
            </a:r>
            <a:endParaRPr lang="en-US" dirty="0"/>
          </a:p>
        </p:txBody>
      </p:sp>
      <p:sp>
        <p:nvSpPr>
          <p:cNvPr id="14" name="TextBox 13"/>
          <p:cNvSpPr txBox="1"/>
          <p:nvPr/>
        </p:nvSpPr>
        <p:spPr>
          <a:xfrm rot="2578265">
            <a:off x="1917494" y="3902275"/>
            <a:ext cx="1981200" cy="369332"/>
          </a:xfrm>
          <a:prstGeom prst="rect">
            <a:avLst/>
          </a:prstGeom>
          <a:noFill/>
        </p:spPr>
        <p:txBody>
          <a:bodyPr wrap="square" rtlCol="0">
            <a:spAutoFit/>
          </a:bodyPr>
          <a:lstStyle/>
          <a:p>
            <a:r>
              <a:rPr lang="en-US" dirty="0" smtClean="0"/>
              <a:t>Semantic Link</a:t>
            </a:r>
            <a:endParaRPr lang="en-US" dirty="0"/>
          </a:p>
        </p:txBody>
      </p:sp>
      <p:sp>
        <p:nvSpPr>
          <p:cNvPr id="15" name="TextBox 14"/>
          <p:cNvSpPr txBox="1"/>
          <p:nvPr/>
        </p:nvSpPr>
        <p:spPr>
          <a:xfrm>
            <a:off x="3886200" y="1981200"/>
            <a:ext cx="1524000" cy="369332"/>
          </a:xfrm>
          <a:prstGeom prst="rect">
            <a:avLst/>
          </a:prstGeom>
          <a:noFill/>
        </p:spPr>
        <p:txBody>
          <a:bodyPr wrap="square" rtlCol="0">
            <a:spAutoFit/>
          </a:bodyPr>
          <a:lstStyle/>
          <a:p>
            <a:r>
              <a:rPr lang="en-US" dirty="0" smtClean="0"/>
              <a:t>Lexical Link</a:t>
            </a:r>
            <a:endParaRPr lang="en-US" dirty="0"/>
          </a:p>
        </p:txBody>
      </p:sp>
      <p:sp>
        <p:nvSpPr>
          <p:cNvPr id="16" name="TextBox 15"/>
          <p:cNvSpPr txBox="1"/>
          <p:nvPr/>
        </p:nvSpPr>
        <p:spPr>
          <a:xfrm>
            <a:off x="5791200" y="1981200"/>
            <a:ext cx="1447800" cy="584775"/>
          </a:xfrm>
          <a:prstGeom prst="rect">
            <a:avLst/>
          </a:prstGeom>
          <a:noFill/>
        </p:spPr>
        <p:txBody>
          <a:bodyPr wrap="square" rtlCol="0">
            <a:spAutoFit/>
          </a:bodyPr>
          <a:lstStyle/>
          <a:p>
            <a:r>
              <a:rPr lang="en-US" sz="3200" b="1" dirty="0" smtClean="0">
                <a:solidFill>
                  <a:schemeClr val="accent4"/>
                </a:solidFill>
              </a:rPr>
              <a:t>hat</a:t>
            </a:r>
            <a:r>
              <a:rPr lang="en-US" dirty="0" smtClean="0"/>
              <a:t> </a:t>
            </a:r>
            <a:endParaRPr lang="en-US" dirty="0"/>
          </a:p>
        </p:txBody>
      </p:sp>
      <p:sp>
        <p:nvSpPr>
          <p:cNvPr id="17" name="TextBox 16"/>
          <p:cNvSpPr txBox="1"/>
          <p:nvPr/>
        </p:nvSpPr>
        <p:spPr>
          <a:xfrm>
            <a:off x="1905000" y="2438400"/>
            <a:ext cx="1447800" cy="461665"/>
          </a:xfrm>
          <a:prstGeom prst="rect">
            <a:avLst/>
          </a:prstGeom>
          <a:noFill/>
        </p:spPr>
        <p:txBody>
          <a:bodyPr wrap="square" rtlCol="0">
            <a:spAutoFit/>
          </a:bodyPr>
          <a:lstStyle/>
          <a:p>
            <a:r>
              <a:rPr lang="en-US" sz="2400" b="1" dirty="0" err="1" smtClean="0">
                <a:solidFill>
                  <a:schemeClr val="accent4"/>
                </a:solidFill>
              </a:rPr>
              <a:t>sendero</a:t>
            </a:r>
            <a:r>
              <a:rPr lang="en-US" dirty="0" smtClean="0"/>
              <a:t> </a:t>
            </a:r>
            <a:endParaRPr lang="en-US" dirty="0"/>
          </a:p>
        </p:txBody>
      </p:sp>
      <p:sp>
        <p:nvSpPr>
          <p:cNvPr id="18" name="TextBox 17"/>
          <p:cNvSpPr txBox="1"/>
          <p:nvPr/>
        </p:nvSpPr>
        <p:spPr>
          <a:xfrm>
            <a:off x="1219200" y="1752600"/>
            <a:ext cx="1676400" cy="461665"/>
          </a:xfrm>
          <a:prstGeom prst="rect">
            <a:avLst/>
          </a:prstGeom>
          <a:noFill/>
        </p:spPr>
        <p:txBody>
          <a:bodyPr wrap="square" rtlCol="0">
            <a:spAutoFit/>
          </a:bodyPr>
          <a:lstStyle/>
          <a:p>
            <a:r>
              <a:rPr lang="en-US" sz="2400" b="1" dirty="0" smtClean="0">
                <a:solidFill>
                  <a:schemeClr val="accent4"/>
                </a:solidFill>
                <a:effectLst>
                  <a:outerShdw blurRad="38100" dist="38100" dir="2700000" algn="tl">
                    <a:srgbClr val="000000">
                      <a:alpha val="43137"/>
                    </a:srgbClr>
                  </a:outerShdw>
                </a:effectLst>
              </a:rPr>
              <a:t>sombrero</a:t>
            </a:r>
            <a:r>
              <a:rPr lang="en-US" dirty="0" smtClean="0"/>
              <a:t> </a:t>
            </a:r>
            <a:endParaRPr lang="en-US" dirty="0"/>
          </a:p>
        </p:txBody>
      </p:sp>
      <p:pic>
        <p:nvPicPr>
          <p:cNvPr id="3078" name="Picture 6"/>
          <p:cNvPicPr>
            <a:picLocks noChangeAspect="1" noChangeArrowheads="1"/>
          </p:cNvPicPr>
          <p:nvPr/>
        </p:nvPicPr>
        <p:blipFill>
          <a:blip r:embed="rId2"/>
          <a:srcRect/>
          <a:stretch>
            <a:fillRect/>
          </a:stretch>
        </p:blipFill>
        <p:spPr bwMode="auto">
          <a:xfrm>
            <a:off x="3581400" y="4800600"/>
            <a:ext cx="1903785" cy="1066800"/>
          </a:xfrm>
          <a:prstGeom prst="rect">
            <a:avLst/>
          </a:prstGeom>
          <a:noFill/>
          <a:ln w="9525">
            <a:noFill/>
            <a:miter lim="800000"/>
            <a:headEnd/>
            <a:tailEnd/>
          </a:ln>
          <a:effectLst/>
        </p:spPr>
      </p:pic>
      <p:sp>
        <p:nvSpPr>
          <p:cNvPr id="22" name="5-Point Star 21"/>
          <p:cNvSpPr/>
          <p:nvPr/>
        </p:nvSpPr>
        <p:spPr>
          <a:xfrm>
            <a:off x="2819400" y="1828800"/>
            <a:ext cx="381000" cy="304800"/>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1066800" y="2133600"/>
            <a:ext cx="304800" cy="228600"/>
          </a:xfrm>
          <a:prstGeom prst="star5">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838200" y="1447800"/>
            <a:ext cx="381000" cy="533400"/>
          </a:xfrm>
          <a:prstGeom prst="star5">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76600" y="228600"/>
            <a:ext cx="2303837" cy="923330"/>
          </a:xfrm>
          <a:prstGeom prst="rect">
            <a:avLst/>
          </a:prstGeom>
          <a:noFill/>
        </p:spPr>
        <p:txBody>
          <a:bodyPr wrap="none" lIns="91440" tIns="45720" rIns="91440" bIns="45720">
            <a:spAutoFit/>
          </a:bodyPr>
          <a:lstStyle/>
          <a:p>
            <a:pPr algn="ctr"/>
            <a:r>
              <a:rPr lang="en-US" sz="5400" b="1" cap="none" spc="0" dirty="0" smtClean="0">
                <a:ln w="12700">
                  <a:solidFill>
                    <a:schemeClr val="accent3"/>
                  </a:solidFill>
                  <a:prstDash val="solid"/>
                </a:ln>
                <a:solidFill>
                  <a:schemeClr val="accent3"/>
                </a:solidFill>
                <a:effectLst>
                  <a:outerShdw blurRad="41275" dist="20320" dir="1800000" algn="tl" rotWithShape="0">
                    <a:srgbClr val="000000">
                      <a:alpha val="40000"/>
                    </a:srgbClr>
                  </a:outerShdw>
                </a:effectLst>
              </a:rPr>
              <a:t>L2 – L1</a:t>
            </a:r>
            <a:endParaRPr lang="en-US" sz="5400" b="1" cap="none" spc="0" dirty="0">
              <a:ln w="12700">
                <a:solidFill>
                  <a:schemeClr val="accent3"/>
                </a:solidFill>
                <a:prstDash val="solid"/>
              </a:ln>
              <a:solidFill>
                <a:schemeClr val="accent3"/>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grpId="0" nodeType="clickEffect">
                                  <p:stCondLst>
                                    <p:cond delay="0"/>
                                  </p:stCondLst>
                                  <p:childTnLst>
                                    <p:animRot by="21600000">
                                      <p:cBhvr>
                                        <p:cTn id="12" dur="500" fill="hold"/>
                                        <p:tgtEl>
                                          <p:spTgt spid="24"/>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grpId="0" nodeType="clickEffect">
                                  <p:stCondLst>
                                    <p:cond delay="0"/>
                                  </p:stCondLst>
                                  <p:childTnLst>
                                    <p:animScale>
                                      <p:cBhvr>
                                        <p:cTn id="16" dur="500" fill="hold"/>
                                        <p:tgtEl>
                                          <p:spTgt spid="22"/>
                                        </p:tgtEl>
                                      </p:cBhvr>
                                      <p:by x="150000" y="150000"/>
                                    </p:animScale>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0" nodeType="clickEffect">
                                  <p:stCondLst>
                                    <p:cond delay="0"/>
                                  </p:stCondLst>
                                  <p:childTnLst>
                                    <p:animClr clrSpc="rgb">
                                      <p:cBhvr override="childStyle">
                                        <p:cTn id="20" dur="2000" fill="hold"/>
                                        <p:tgtEl>
                                          <p:spTgt spid="18"/>
                                        </p:tgtEl>
                                        <p:attrNameLst>
                                          <p:attrName>style.color</p:attrName>
                                        </p:attrNameLst>
                                      </p:cBhvr>
                                      <p:to>
                                        <a:schemeClr val="fo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1640194"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rPr>
              <a:t>SOA</a:t>
            </a:r>
            <a:endParaRPr lang="en-US" sz="5400" b="1" cap="none" spc="0" dirty="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endParaRPr>
          </a:p>
        </p:txBody>
      </p:sp>
      <p:grpSp>
        <p:nvGrpSpPr>
          <p:cNvPr id="12" name="Group 11"/>
          <p:cNvGrpSpPr/>
          <p:nvPr/>
        </p:nvGrpSpPr>
        <p:grpSpPr>
          <a:xfrm>
            <a:off x="914400" y="1219200"/>
            <a:ext cx="5334000" cy="2667000"/>
            <a:chOff x="1066800" y="1981200"/>
            <a:chExt cx="5334000" cy="2667000"/>
          </a:xfrm>
        </p:grpSpPr>
        <p:sp>
          <p:nvSpPr>
            <p:cNvPr id="4" name="Rectangle 3"/>
            <p:cNvSpPr/>
            <p:nvPr/>
          </p:nvSpPr>
          <p:spPr>
            <a:xfrm>
              <a:off x="1066800" y="25146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0800" y="30480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91000" y="35814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95400" y="2743200"/>
              <a:ext cx="1676400" cy="461665"/>
            </a:xfrm>
            <a:prstGeom prst="rect">
              <a:avLst/>
            </a:prstGeom>
            <a:noFill/>
          </p:spPr>
          <p:txBody>
            <a:bodyPr wrap="square" rtlCol="0">
              <a:spAutoFit/>
            </a:bodyPr>
            <a:lstStyle/>
            <a:p>
              <a:pPr algn="ctr"/>
              <a:r>
                <a:rPr lang="en-US" sz="2400" b="1" dirty="0" smtClean="0">
                  <a:solidFill>
                    <a:schemeClr val="accent5"/>
                  </a:solidFill>
                </a:rPr>
                <a:t>hat</a:t>
              </a:r>
              <a:endParaRPr lang="en-US" sz="2400" b="1" dirty="0">
                <a:solidFill>
                  <a:schemeClr val="accent5"/>
                </a:solidFill>
              </a:endParaRPr>
            </a:p>
          </p:txBody>
        </p:sp>
        <p:sp>
          <p:nvSpPr>
            <p:cNvPr id="9" name="TextBox 8"/>
            <p:cNvSpPr txBox="1"/>
            <p:nvPr/>
          </p:nvSpPr>
          <p:spPr>
            <a:xfrm>
              <a:off x="4495800" y="3886200"/>
              <a:ext cx="1752600" cy="461665"/>
            </a:xfrm>
            <a:prstGeom prst="rect">
              <a:avLst/>
            </a:prstGeom>
            <a:noFill/>
          </p:spPr>
          <p:txBody>
            <a:bodyPr wrap="square" rtlCol="0">
              <a:spAutoFit/>
            </a:bodyPr>
            <a:lstStyle/>
            <a:p>
              <a:pPr algn="ctr"/>
              <a:r>
                <a:rPr lang="en-US" sz="2400" b="1" dirty="0" err="1" smtClean="0">
                  <a:solidFill>
                    <a:schemeClr val="accent5"/>
                  </a:solidFill>
                </a:rPr>
                <a:t>sendero</a:t>
              </a:r>
              <a:endParaRPr lang="en-US" sz="2400" b="1" dirty="0">
                <a:solidFill>
                  <a:schemeClr val="accent5"/>
                </a:solidFill>
              </a:endParaRPr>
            </a:p>
          </p:txBody>
        </p:sp>
        <p:sp>
          <p:nvSpPr>
            <p:cNvPr id="10" name="TextBox 9"/>
            <p:cNvSpPr txBox="1"/>
            <p:nvPr/>
          </p:nvSpPr>
          <p:spPr>
            <a:xfrm>
              <a:off x="3505200" y="2514600"/>
              <a:ext cx="1143000" cy="369332"/>
            </a:xfrm>
            <a:prstGeom prst="rect">
              <a:avLst/>
            </a:prstGeom>
            <a:noFill/>
          </p:spPr>
          <p:txBody>
            <a:bodyPr wrap="square" rtlCol="0">
              <a:spAutoFit/>
            </a:bodyPr>
            <a:lstStyle/>
            <a:p>
              <a:r>
                <a:rPr lang="en-US" dirty="0" smtClean="0"/>
                <a:t>(50ms)</a:t>
              </a:r>
              <a:endParaRPr lang="en-US" dirty="0"/>
            </a:p>
          </p:txBody>
        </p:sp>
        <p:sp>
          <p:nvSpPr>
            <p:cNvPr id="11" name="TextBox 10"/>
            <p:cNvSpPr txBox="1"/>
            <p:nvPr/>
          </p:nvSpPr>
          <p:spPr>
            <a:xfrm>
              <a:off x="1600200" y="1981200"/>
              <a:ext cx="1219200" cy="369332"/>
            </a:xfrm>
            <a:prstGeom prst="rect">
              <a:avLst/>
            </a:prstGeom>
            <a:noFill/>
          </p:spPr>
          <p:txBody>
            <a:bodyPr wrap="square" rtlCol="0">
              <a:spAutoFit/>
            </a:bodyPr>
            <a:lstStyle/>
            <a:p>
              <a:r>
                <a:rPr lang="en-US" dirty="0" smtClean="0"/>
                <a:t>(250ms)</a:t>
              </a:r>
              <a:endParaRPr lang="en-US" dirty="0"/>
            </a:p>
          </p:txBody>
        </p:sp>
      </p:grpSp>
      <p:sp>
        <p:nvSpPr>
          <p:cNvPr id="13" name="Rectangle 12"/>
          <p:cNvSpPr/>
          <p:nvPr/>
        </p:nvSpPr>
        <p:spPr>
          <a:xfrm>
            <a:off x="6019800" y="1828800"/>
            <a:ext cx="2303837"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rPr>
              <a:t>300ms</a:t>
            </a:r>
            <a:endParaRPr lang="en-US" sz="5400" b="1" cap="none" spc="0" dirty="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endParaRPr>
          </a:p>
        </p:txBody>
      </p:sp>
      <p:grpSp>
        <p:nvGrpSpPr>
          <p:cNvPr id="14" name="Group 13"/>
          <p:cNvGrpSpPr/>
          <p:nvPr/>
        </p:nvGrpSpPr>
        <p:grpSpPr>
          <a:xfrm>
            <a:off x="762000" y="3810000"/>
            <a:ext cx="5334000" cy="2590800"/>
            <a:chOff x="1066800" y="2057400"/>
            <a:chExt cx="5334000" cy="2590800"/>
          </a:xfrm>
        </p:grpSpPr>
        <p:sp>
          <p:nvSpPr>
            <p:cNvPr id="15" name="Rectangle 14"/>
            <p:cNvSpPr/>
            <p:nvPr/>
          </p:nvSpPr>
          <p:spPr>
            <a:xfrm>
              <a:off x="1066800" y="25146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90800" y="30480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191000" y="35814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295400" y="2743200"/>
              <a:ext cx="1676400" cy="461665"/>
            </a:xfrm>
            <a:prstGeom prst="rect">
              <a:avLst/>
            </a:prstGeom>
            <a:noFill/>
          </p:spPr>
          <p:txBody>
            <a:bodyPr wrap="square" rtlCol="0">
              <a:spAutoFit/>
            </a:bodyPr>
            <a:lstStyle/>
            <a:p>
              <a:pPr algn="ctr"/>
              <a:r>
                <a:rPr lang="en-US" sz="2400" b="1" dirty="0" smtClean="0">
                  <a:solidFill>
                    <a:schemeClr val="accent5"/>
                  </a:solidFill>
                </a:rPr>
                <a:t>hat</a:t>
              </a:r>
              <a:endParaRPr lang="en-US" sz="2400" b="1" dirty="0">
                <a:solidFill>
                  <a:schemeClr val="accent5"/>
                </a:solidFill>
              </a:endParaRPr>
            </a:p>
          </p:txBody>
        </p:sp>
        <p:sp>
          <p:nvSpPr>
            <p:cNvPr id="20" name="TextBox 19"/>
            <p:cNvSpPr txBox="1"/>
            <p:nvPr/>
          </p:nvSpPr>
          <p:spPr>
            <a:xfrm>
              <a:off x="4495800" y="3886200"/>
              <a:ext cx="1752600" cy="461665"/>
            </a:xfrm>
            <a:prstGeom prst="rect">
              <a:avLst/>
            </a:prstGeom>
            <a:noFill/>
          </p:spPr>
          <p:txBody>
            <a:bodyPr wrap="square" rtlCol="0">
              <a:spAutoFit/>
            </a:bodyPr>
            <a:lstStyle/>
            <a:p>
              <a:pPr algn="ctr"/>
              <a:r>
                <a:rPr lang="en-US" sz="2400" b="1" dirty="0" err="1" smtClean="0">
                  <a:solidFill>
                    <a:schemeClr val="accent5"/>
                  </a:solidFill>
                </a:rPr>
                <a:t>dulzura</a:t>
              </a:r>
              <a:endParaRPr lang="en-US" sz="2400" b="1" dirty="0">
                <a:solidFill>
                  <a:schemeClr val="accent5"/>
                </a:solidFill>
              </a:endParaRPr>
            </a:p>
          </p:txBody>
        </p:sp>
        <p:sp>
          <p:nvSpPr>
            <p:cNvPr id="21" name="TextBox 20"/>
            <p:cNvSpPr txBox="1"/>
            <p:nvPr/>
          </p:nvSpPr>
          <p:spPr>
            <a:xfrm>
              <a:off x="3505200" y="2590800"/>
              <a:ext cx="1143000" cy="369332"/>
            </a:xfrm>
            <a:prstGeom prst="rect">
              <a:avLst/>
            </a:prstGeom>
            <a:noFill/>
          </p:spPr>
          <p:txBody>
            <a:bodyPr wrap="square" rtlCol="0">
              <a:spAutoFit/>
            </a:bodyPr>
            <a:lstStyle/>
            <a:p>
              <a:r>
                <a:rPr lang="en-US" dirty="0" smtClean="0"/>
                <a:t>(250ms)</a:t>
              </a:r>
              <a:endParaRPr lang="en-US" dirty="0"/>
            </a:p>
          </p:txBody>
        </p:sp>
        <p:sp>
          <p:nvSpPr>
            <p:cNvPr id="22" name="TextBox 21"/>
            <p:cNvSpPr txBox="1"/>
            <p:nvPr/>
          </p:nvSpPr>
          <p:spPr>
            <a:xfrm>
              <a:off x="1447800" y="2057400"/>
              <a:ext cx="1219200" cy="369332"/>
            </a:xfrm>
            <a:prstGeom prst="rect">
              <a:avLst/>
            </a:prstGeom>
            <a:noFill/>
          </p:spPr>
          <p:txBody>
            <a:bodyPr wrap="square" rtlCol="0">
              <a:spAutoFit/>
            </a:bodyPr>
            <a:lstStyle/>
            <a:p>
              <a:r>
                <a:rPr lang="en-US" dirty="0" smtClean="0"/>
                <a:t>(500ms)</a:t>
              </a:r>
              <a:endParaRPr lang="en-US" dirty="0"/>
            </a:p>
          </p:txBody>
        </p:sp>
      </p:grpSp>
      <p:sp>
        <p:nvSpPr>
          <p:cNvPr id="23" name="Rectangle 22"/>
          <p:cNvSpPr/>
          <p:nvPr/>
        </p:nvSpPr>
        <p:spPr>
          <a:xfrm>
            <a:off x="6324600" y="4343400"/>
            <a:ext cx="2303837" cy="923330"/>
          </a:xfrm>
          <a:prstGeom prst="rect">
            <a:avLst/>
          </a:prstGeom>
          <a:noFill/>
        </p:spPr>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rPr>
              <a:t>750</a:t>
            </a:r>
            <a:r>
              <a:rPr lang="en-US" sz="5400" b="1" cap="none" spc="0" dirty="0" smtClean="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rPr>
              <a:t>ms</a:t>
            </a:r>
            <a:endParaRPr lang="en-US" sz="5400" b="1" cap="none" spc="0" dirty="0">
              <a:ln w="18000">
                <a:solidFill>
                  <a:schemeClr val="accent2">
                    <a:satMod val="140000"/>
                  </a:schemeClr>
                </a:solidFill>
                <a:prstDash val="solid"/>
                <a:miter lim="800000"/>
              </a:ln>
              <a:solidFill>
                <a:schemeClr val="accent3">
                  <a:lumMod val="75000"/>
                </a:schemeClr>
              </a:solidFill>
              <a:effectLst>
                <a:outerShdw blurRad="25500" dist="23000" dir="7020000" algn="tl">
                  <a:srgbClr val="000000">
                    <a:alpha val="5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85800"/>
            <a:ext cx="6172200" cy="769441"/>
          </a:xfrm>
          <a:prstGeom prst="rect">
            <a:avLst/>
          </a:prstGeom>
          <a:noFill/>
        </p:spPr>
        <p:txBody>
          <a:bodyPr wrap="square" rtlCol="0">
            <a:spAutoFit/>
          </a:bodyPr>
          <a:lstStyle/>
          <a:p>
            <a:r>
              <a:rPr lang="en-US" sz="4400" b="1" dirty="0" smtClean="0">
                <a:solidFill>
                  <a:schemeClr val="accent3"/>
                </a:solidFill>
              </a:rPr>
              <a:t>General Goal</a:t>
            </a:r>
            <a:endParaRPr lang="en-US" sz="4400" b="1" dirty="0">
              <a:solidFill>
                <a:schemeClr val="accent3"/>
              </a:solidFill>
            </a:endParaRPr>
          </a:p>
        </p:txBody>
      </p:sp>
      <p:sp>
        <p:nvSpPr>
          <p:cNvPr id="4" name="TextBox 3"/>
          <p:cNvSpPr txBox="1"/>
          <p:nvPr/>
        </p:nvSpPr>
        <p:spPr>
          <a:xfrm>
            <a:off x="1828800" y="2362200"/>
            <a:ext cx="5791200" cy="1569660"/>
          </a:xfrm>
          <a:prstGeom prst="rect">
            <a:avLst/>
          </a:prstGeom>
          <a:noFill/>
        </p:spPr>
        <p:txBody>
          <a:bodyPr wrap="square" rtlCol="0">
            <a:spAutoFit/>
          </a:bodyPr>
          <a:lstStyle/>
          <a:p>
            <a:r>
              <a:rPr lang="en-US" sz="2400" dirty="0" smtClean="0">
                <a:solidFill>
                  <a:schemeClr val="tx2"/>
                </a:solidFill>
              </a:rPr>
              <a:t>To discover  the route taken when determining the translation from the L2 to the L1 in Spanish- English bilinguals</a:t>
            </a:r>
            <a:endParaRPr lang="en-US" sz="2400" dirty="0">
              <a:solidFill>
                <a:schemeClr val="tx2"/>
              </a:solidFill>
            </a:endParaRPr>
          </a:p>
        </p:txBody>
      </p:sp>
      <p:sp>
        <p:nvSpPr>
          <p:cNvPr id="5" name="Rectangle 4"/>
          <p:cNvSpPr/>
          <p:nvPr/>
        </p:nvSpPr>
        <p:spPr>
          <a:xfrm rot="20929006">
            <a:off x="1219200" y="4953000"/>
            <a:ext cx="1667444" cy="923330"/>
          </a:xfrm>
          <a:prstGeom prst="rect">
            <a:avLst/>
          </a:prstGeom>
          <a:noFill/>
        </p:spPr>
        <p:txBody>
          <a:bodyPr wrap="none" lIns="91440" tIns="45720" rIns="91440" bIns="45720">
            <a:spAutoFit/>
            <a:scene3d>
              <a:camera prst="orthographicFront"/>
              <a:lightRig rig="glow" dir="tl">
                <a:rot lat="0" lon="0" rev="5400000"/>
              </a:lightRig>
            </a:scene3d>
            <a:sp3d contourW="12700">
              <a:contourClr>
                <a:schemeClr val="accent6">
                  <a:shade val="73000"/>
                </a:schemeClr>
              </a:contourClr>
            </a:sp3d>
          </a:bodyPr>
          <a:lstStyle/>
          <a:p>
            <a:pPr algn="ctr"/>
            <a:r>
              <a:rPr lang="en-US" sz="5400"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hola</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 name="Rectangle 5"/>
          <p:cNvSpPr/>
          <p:nvPr/>
        </p:nvSpPr>
        <p:spPr>
          <a:xfrm rot="692766">
            <a:off x="5788978" y="4821134"/>
            <a:ext cx="1821332"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glow rad="101600">
                    <a:schemeClr val="accent2">
                      <a:satMod val="175000"/>
                      <a:alpha val="40000"/>
                    </a:schemeClr>
                  </a:glow>
                </a:effectLst>
              </a:rPr>
              <a:t>hello</a:t>
            </a:r>
            <a:endParaRPr lang="en-US" sz="5400" b="1" cap="none" spc="0" dirty="0">
              <a:ln/>
              <a:solidFill>
                <a:schemeClr val="accent3"/>
              </a:solidFill>
              <a:effectLst>
                <a:glow rad="101600">
                  <a:schemeClr val="accent2">
                    <a:satMod val="175000"/>
                    <a:alpha val="40000"/>
                  </a:schemeClr>
                </a:glo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0156 0.12338 C -0.09948 0.12547 -0.09722 0.12709 -0.09549 0.1294 C -0.0941 0.13102 -0.09375 0.1338 -0.09236 0.13542 C -0.09062 0.13727 -0.08819 0.13797 -0.08628 0.13936 C -0.06736 0.15394 -0.0776 0.14977 -0.06372 0.15371 C -0.05469 0.16505 -0.03663 0.1625 -0.02569 0.16366 C 0.00156 0.16297 0.02882 0.16389 0.05608 0.16158 C 0.06128 0.16112 0.07118 0.15556 0.07118 0.15556 C 0.0776 0.14746 0.07309 0.15255 0.08628 0.14352 C 0.08819 0.14213 0.08924 0.13936 0.09097 0.1375 C 0.09878 0.1294 0.09757 0.13056 0.10451 0.12732 C 0.11146 0.11366 0.10243 0.1301 0.1151 0.1132 C 0.12066 0.10556 0.12517 0.09746 0.1316 0.09098 C 0.13385 0.08311 0.13576 0.08125 0.1408 0.07686 C 0.14253 0.06667 0.14653 0.0625 0.15295 0.05672 C 0.16128 0.04005 0.1651 0.0294 0.16962 0.01019 C 0.17274 -0.02569 0.17292 -0.02129 0.16962 -0.07662 C 0.16927 -0.08125 0.16597 -0.08449 0.1651 -0.08888 C 0.16163 -0.10555 0.1434 -0.12638 0.13038 -0.13125 C 0.12604 -0.13287 0.12118 -0.13263 0.11649 -0.13333 C 0.11146 -0.13263 0.10625 -0.13402 0.10139 -0.13125 C 0.10139 -0.13125 0.09792 -0.1155 0.09705 -0.11111 C 0.09861 -0.08888 0.09948 -0.06666 0.10139 -0.04444 C 0.1026 -0.03287 0.10764 -0.02523 0.11215 -0.0162 C 0.11563 -0.00879 0.12292 0.01042 0.12726 0.01621 C 0.13542 0.02709 0.15 0.03056 0.16059 0.03241 C 0.17326 0.03172 0.18594 0.03287 0.19844 0.03033 C 0.20243 0.0294 0.20538 0.02454 0.20903 0.02223 C 0.21753 0.01644 0.22413 0.01412 0.23333 0.01019 C 0.2434 -0.00115 0.25538 -0.01273 0.26215 -0.02824 C 0.28316 -0.07638 0.26424 -0.03935 0.27431 -0.05856 C 0.27813 -0.07407 0.28108 -0.08888 0.28333 -0.10509 C 0.28524 -0.13796 0.28785 -0.16643 0.28333 -0.2 C 0.28264 -0.20532 0.27552 -0.21157 0.27274 -0.21412 C 0.26285 -0.22291 0.25122 -0.23078 0.24097 -0.23842 C 0.19288 -0.27361 0.13524 -0.28194 0.08177 -0.2868 C 0.06962 -0.28611 0.05747 -0.28657 0.04549 -0.28472 C 0.04097 -0.28402 0.02951 -0.2706 0.02569 -0.26666 C 0.02153 -0.2581 0.01545 -0.25231 0.01059 -0.24444 C 0.00538 -0.23588 0.00365 -0.22453 0.00156 -0.21412 C 0.00052 -0.19768 0.00087 -0.18588 -0.00451 -0.17175 C -0.00399 -0.11921 -0.00434 -0.06666 -0.00295 -0.01412 C -0.00278 -0.01041 -0.00069 -0.0074 -8.33333E-7 -0.00393 C 0.00035 -0.00277 -8.33333E-7 -0.00138 -8.33333E-7 -1.11111E-6 " pathEditMode="relative" ptsTypes="fffffffffffffffffffffffffffffffffffffffffffA">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2813 0.1206 C -0.06181 0.12732 -0.00469 0.12778 0.06736 0.13056 C 0.08524 0.13426 0.09653 0.13866 0.1158 0.13264 C 0.11753 0.13218 0.11406 0.12824 0.11285 0.12662 C 0.11111 0.12431 0.10903 0.12222 0.10677 0.1206 C 0.10208 0.1169 0.09653 0.11597 0.09167 0.1125 C 0.0875 0.10949 0.08385 0.10486 0.07951 0.10232 C 0.06875 0.09583 0.05764 0.09514 0.04618 0.09236 C 0.02535 0.08727 0.00451 0.0831 -0.01597 0.07616 C -0.03142 0.07107 -0.04688 0.06482 -0.05695 0.04792 C -0.0592 0.03472 -0.0625 0.01852 -0.05833 0.00532 C -0.05747 0.00255 -0.05417 0.00278 -0.05226 0.00139 C -0.03906 -0.0088 -0.02309 -0.00694 -0.00833 -0.0088 C 0.01545 -0.01157 0.03906 -0.01759 0.06285 -0.02083 C 0.08594 -0.02407 0.1092 -0.02361 0.13246 -0.025 C 0.14097 -0.03356 0.15017 -0.03958 0.15833 -0.04907 C 0.16562 -0.05764 0.17101 -0.06829 0.17795 -0.07755 C 0.18177 -0.09236 0.18177 -0.10787 0.18698 -0.12199 C 0.18663 -0.12477 0.18646 -0.15185 0.18108 -0.16018 C 0.16962 -0.17755 0.15486 -0.1875 0.1401 -0.19861 C 0.13594 -0.20185 0.13229 -0.20625 0.12795 -0.2088 C 0.11753 -0.21481 0.10417 -0.21481 0.09305 -0.2169 C 0.05364 -0.21481 0.05399 -0.22523 0.03698 -0.19259 C 0.03455 -0.18241 0.03281 -0.17268 0.03108 -0.16227 C 0.03125 -0.15486 0.0276 -0.08958 0.04774 -0.08958 " pathEditMode="relative" ptsTypes="ffffffffffffffffffffffffA">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4572000" cy="646331"/>
          </a:xfrm>
          <a:prstGeom prst="rect">
            <a:avLst/>
          </a:prstGeom>
          <a:noFill/>
        </p:spPr>
        <p:txBody>
          <a:bodyPr wrap="square" rtlCol="0">
            <a:spAutoFit/>
          </a:bodyPr>
          <a:lstStyle/>
          <a:p>
            <a:r>
              <a:rPr lang="en-US" sz="3600" b="1" dirty="0" smtClean="0">
                <a:solidFill>
                  <a:schemeClr val="accent3"/>
                </a:solidFill>
                <a:effectLst>
                  <a:outerShdw blurRad="38100" dist="38100" dir="2700000" algn="tl">
                    <a:srgbClr val="000000">
                      <a:alpha val="43137"/>
                    </a:srgbClr>
                  </a:outerShdw>
                </a:effectLst>
              </a:rPr>
              <a:t>Expectations</a:t>
            </a:r>
            <a:endParaRPr lang="en-US" sz="3600" b="1" dirty="0">
              <a:solidFill>
                <a:schemeClr val="accent3"/>
              </a:solidFill>
              <a:effectLst>
                <a:outerShdw blurRad="38100" dist="38100" dir="2700000" algn="tl">
                  <a:srgbClr val="000000">
                    <a:alpha val="43137"/>
                  </a:srgbClr>
                </a:outerShdw>
              </a:effectLst>
            </a:endParaRPr>
          </a:p>
        </p:txBody>
      </p:sp>
      <p:sp>
        <p:nvSpPr>
          <p:cNvPr id="3" name="Rectangle 2"/>
          <p:cNvSpPr/>
          <p:nvPr/>
        </p:nvSpPr>
        <p:spPr>
          <a:xfrm>
            <a:off x="685800" y="1752600"/>
            <a:ext cx="75438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16200000" flipH="1">
            <a:off x="2705894" y="3923506"/>
            <a:ext cx="4343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5800" y="2438400"/>
            <a:ext cx="7543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94506" y="3923506"/>
            <a:ext cx="4343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5800" y="3200400"/>
            <a:ext cx="7543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5800" y="4572000"/>
            <a:ext cx="7543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86000" y="1905000"/>
            <a:ext cx="1828800" cy="369332"/>
          </a:xfrm>
          <a:prstGeom prst="rect">
            <a:avLst/>
          </a:prstGeom>
          <a:noFill/>
        </p:spPr>
        <p:txBody>
          <a:bodyPr wrap="square" rtlCol="0">
            <a:spAutoFit/>
          </a:bodyPr>
          <a:lstStyle/>
          <a:p>
            <a:pPr algn="ctr"/>
            <a:r>
              <a:rPr lang="en-US" b="1" dirty="0" smtClean="0">
                <a:solidFill>
                  <a:schemeClr val="bg1"/>
                </a:solidFill>
              </a:rPr>
              <a:t>300 ms</a:t>
            </a:r>
            <a:endParaRPr lang="en-US" b="1" dirty="0">
              <a:solidFill>
                <a:schemeClr val="bg1"/>
              </a:solidFill>
            </a:endParaRPr>
          </a:p>
        </p:txBody>
      </p:sp>
      <p:sp>
        <p:nvSpPr>
          <p:cNvPr id="17" name="TextBox 16"/>
          <p:cNvSpPr txBox="1"/>
          <p:nvPr/>
        </p:nvSpPr>
        <p:spPr>
          <a:xfrm>
            <a:off x="5562600" y="1905000"/>
            <a:ext cx="1828800" cy="369332"/>
          </a:xfrm>
          <a:prstGeom prst="rect">
            <a:avLst/>
          </a:prstGeom>
          <a:noFill/>
        </p:spPr>
        <p:txBody>
          <a:bodyPr wrap="square" rtlCol="0">
            <a:spAutoFit/>
          </a:bodyPr>
          <a:lstStyle/>
          <a:p>
            <a:pPr algn="ctr"/>
            <a:r>
              <a:rPr lang="en-US" b="1" dirty="0" smtClean="0">
                <a:solidFill>
                  <a:schemeClr val="bg1"/>
                </a:solidFill>
              </a:rPr>
              <a:t>700 ms</a:t>
            </a:r>
            <a:endParaRPr lang="en-US" b="1" dirty="0">
              <a:solidFill>
                <a:schemeClr val="bg1"/>
              </a:solidFill>
            </a:endParaRPr>
          </a:p>
        </p:txBody>
      </p:sp>
      <p:sp>
        <p:nvSpPr>
          <p:cNvPr id="18" name="TextBox 17"/>
          <p:cNvSpPr txBox="1"/>
          <p:nvPr/>
        </p:nvSpPr>
        <p:spPr>
          <a:xfrm>
            <a:off x="762000" y="3733800"/>
            <a:ext cx="838200" cy="369332"/>
          </a:xfrm>
          <a:prstGeom prst="rect">
            <a:avLst/>
          </a:prstGeom>
          <a:noFill/>
        </p:spPr>
        <p:txBody>
          <a:bodyPr wrap="square" rtlCol="0">
            <a:spAutoFit/>
          </a:bodyPr>
          <a:lstStyle/>
          <a:p>
            <a:pPr algn="ctr"/>
            <a:r>
              <a:rPr lang="en-US" b="1" dirty="0" smtClean="0">
                <a:solidFill>
                  <a:schemeClr val="bg1"/>
                </a:solidFill>
              </a:rPr>
              <a:t>Low</a:t>
            </a:r>
            <a:endParaRPr lang="en-US" b="1" dirty="0">
              <a:solidFill>
                <a:schemeClr val="bg1"/>
              </a:solidFill>
            </a:endParaRPr>
          </a:p>
        </p:txBody>
      </p:sp>
      <p:sp>
        <p:nvSpPr>
          <p:cNvPr id="19" name="TextBox 18"/>
          <p:cNvSpPr txBox="1"/>
          <p:nvPr/>
        </p:nvSpPr>
        <p:spPr>
          <a:xfrm>
            <a:off x="762000" y="5181600"/>
            <a:ext cx="838200" cy="369332"/>
          </a:xfrm>
          <a:prstGeom prst="rect">
            <a:avLst/>
          </a:prstGeom>
          <a:noFill/>
        </p:spPr>
        <p:txBody>
          <a:bodyPr wrap="square" rtlCol="0">
            <a:spAutoFit/>
          </a:bodyPr>
          <a:lstStyle/>
          <a:p>
            <a:pPr algn="ctr"/>
            <a:r>
              <a:rPr lang="en-US" b="1" dirty="0" smtClean="0">
                <a:solidFill>
                  <a:schemeClr val="bg1"/>
                </a:solidFill>
              </a:rPr>
              <a:t>High</a:t>
            </a:r>
            <a:endParaRPr lang="en-US" b="1" dirty="0">
              <a:solidFill>
                <a:schemeClr val="bg1"/>
              </a:solidFill>
            </a:endParaRPr>
          </a:p>
        </p:txBody>
      </p:sp>
      <p:cxnSp>
        <p:nvCxnSpPr>
          <p:cNvPr id="21" name="Straight Connector 20"/>
          <p:cNvCxnSpPr/>
          <p:nvPr/>
        </p:nvCxnSpPr>
        <p:spPr>
          <a:xfrm rot="5400000">
            <a:off x="2819400" y="2819400"/>
            <a:ext cx="762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72994" y="2818606"/>
            <a:ext cx="762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28800" y="2590800"/>
            <a:ext cx="1219200" cy="369332"/>
          </a:xfrm>
          <a:prstGeom prst="rect">
            <a:avLst/>
          </a:prstGeom>
          <a:noFill/>
        </p:spPr>
        <p:txBody>
          <a:bodyPr wrap="square" rtlCol="0">
            <a:spAutoFit/>
          </a:bodyPr>
          <a:lstStyle/>
          <a:p>
            <a:pPr algn="ctr"/>
            <a:r>
              <a:rPr lang="en-US" b="1" dirty="0" smtClean="0">
                <a:solidFill>
                  <a:schemeClr val="bg1"/>
                </a:solidFill>
              </a:rPr>
              <a:t>Form</a:t>
            </a:r>
            <a:endParaRPr lang="en-US" b="1" dirty="0">
              <a:solidFill>
                <a:schemeClr val="bg1"/>
              </a:solidFill>
            </a:endParaRPr>
          </a:p>
        </p:txBody>
      </p:sp>
      <p:sp>
        <p:nvSpPr>
          <p:cNvPr id="26" name="TextBox 25"/>
          <p:cNvSpPr txBox="1"/>
          <p:nvPr/>
        </p:nvSpPr>
        <p:spPr>
          <a:xfrm>
            <a:off x="5105400" y="2590800"/>
            <a:ext cx="1219200" cy="369332"/>
          </a:xfrm>
          <a:prstGeom prst="rect">
            <a:avLst/>
          </a:prstGeom>
          <a:noFill/>
        </p:spPr>
        <p:txBody>
          <a:bodyPr wrap="square" rtlCol="0">
            <a:spAutoFit/>
          </a:bodyPr>
          <a:lstStyle/>
          <a:p>
            <a:pPr algn="ctr"/>
            <a:r>
              <a:rPr lang="en-US" b="1" dirty="0" smtClean="0">
                <a:solidFill>
                  <a:schemeClr val="bg1"/>
                </a:solidFill>
              </a:rPr>
              <a:t>Form</a:t>
            </a:r>
            <a:endParaRPr lang="en-US" b="1" dirty="0">
              <a:solidFill>
                <a:schemeClr val="bg1"/>
              </a:solidFill>
            </a:endParaRPr>
          </a:p>
        </p:txBody>
      </p:sp>
      <p:sp>
        <p:nvSpPr>
          <p:cNvPr id="27" name="TextBox 26"/>
          <p:cNvSpPr txBox="1"/>
          <p:nvPr/>
        </p:nvSpPr>
        <p:spPr>
          <a:xfrm>
            <a:off x="3276600" y="2590800"/>
            <a:ext cx="1295400" cy="369332"/>
          </a:xfrm>
          <a:prstGeom prst="rect">
            <a:avLst/>
          </a:prstGeom>
          <a:noFill/>
        </p:spPr>
        <p:txBody>
          <a:bodyPr wrap="square" rtlCol="0">
            <a:spAutoFit/>
          </a:bodyPr>
          <a:lstStyle/>
          <a:p>
            <a:pPr algn="ctr"/>
            <a:r>
              <a:rPr lang="en-US" b="1" dirty="0" smtClean="0">
                <a:solidFill>
                  <a:schemeClr val="bg1"/>
                </a:solidFill>
              </a:rPr>
              <a:t>Semantic</a:t>
            </a:r>
            <a:endParaRPr lang="en-US" b="1" dirty="0">
              <a:solidFill>
                <a:schemeClr val="bg1"/>
              </a:solidFill>
            </a:endParaRPr>
          </a:p>
        </p:txBody>
      </p:sp>
      <p:sp>
        <p:nvSpPr>
          <p:cNvPr id="28" name="TextBox 27"/>
          <p:cNvSpPr txBox="1"/>
          <p:nvPr/>
        </p:nvSpPr>
        <p:spPr>
          <a:xfrm>
            <a:off x="6705600" y="2590800"/>
            <a:ext cx="1295400" cy="369332"/>
          </a:xfrm>
          <a:prstGeom prst="rect">
            <a:avLst/>
          </a:prstGeom>
          <a:noFill/>
        </p:spPr>
        <p:txBody>
          <a:bodyPr wrap="square" rtlCol="0">
            <a:spAutoFit/>
          </a:bodyPr>
          <a:lstStyle/>
          <a:p>
            <a:pPr algn="ctr"/>
            <a:r>
              <a:rPr lang="en-US" b="1" dirty="0" smtClean="0">
                <a:solidFill>
                  <a:schemeClr val="bg1"/>
                </a:solidFill>
              </a:rPr>
              <a:t>Semantic</a:t>
            </a:r>
            <a:endParaRPr lang="en-US" b="1" dirty="0">
              <a:solidFill>
                <a:schemeClr val="bg1"/>
              </a:solidFill>
            </a:endParaRPr>
          </a:p>
        </p:txBody>
      </p:sp>
      <p:cxnSp>
        <p:nvCxnSpPr>
          <p:cNvPr id="30" name="Straight Connector 29"/>
          <p:cNvCxnSpPr/>
          <p:nvPr/>
        </p:nvCxnSpPr>
        <p:spPr>
          <a:xfrm rot="5400000">
            <a:off x="1753394" y="4648200"/>
            <a:ext cx="2894806" cy="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068094" y="4609306"/>
            <a:ext cx="29718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Plus 36"/>
          <p:cNvSpPr/>
          <p:nvPr/>
        </p:nvSpPr>
        <p:spPr>
          <a:xfrm>
            <a:off x="1828800" y="35052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lus 37"/>
          <p:cNvSpPr/>
          <p:nvPr/>
        </p:nvSpPr>
        <p:spPr>
          <a:xfrm>
            <a:off x="2438400" y="35052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lus 39"/>
          <p:cNvSpPr/>
          <p:nvPr/>
        </p:nvSpPr>
        <p:spPr>
          <a:xfrm>
            <a:off x="16764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lus 40"/>
          <p:cNvSpPr/>
          <p:nvPr/>
        </p:nvSpPr>
        <p:spPr>
          <a:xfrm>
            <a:off x="22860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lus 41"/>
          <p:cNvSpPr/>
          <p:nvPr/>
        </p:nvSpPr>
        <p:spPr>
          <a:xfrm>
            <a:off x="34290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lus 42"/>
          <p:cNvSpPr/>
          <p:nvPr/>
        </p:nvSpPr>
        <p:spPr>
          <a:xfrm>
            <a:off x="40386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lus 43"/>
          <p:cNvSpPr/>
          <p:nvPr/>
        </p:nvSpPr>
        <p:spPr>
          <a:xfrm>
            <a:off x="5029200" y="35814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lus 44"/>
          <p:cNvSpPr/>
          <p:nvPr/>
        </p:nvSpPr>
        <p:spPr>
          <a:xfrm>
            <a:off x="5715000" y="35814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lus 45"/>
          <p:cNvSpPr/>
          <p:nvPr/>
        </p:nvSpPr>
        <p:spPr>
          <a:xfrm>
            <a:off x="6858000" y="35814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lus 46"/>
          <p:cNvSpPr/>
          <p:nvPr/>
        </p:nvSpPr>
        <p:spPr>
          <a:xfrm>
            <a:off x="7467600" y="35814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lus 47"/>
          <p:cNvSpPr/>
          <p:nvPr/>
        </p:nvSpPr>
        <p:spPr>
          <a:xfrm>
            <a:off x="50292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Plus 48"/>
          <p:cNvSpPr/>
          <p:nvPr/>
        </p:nvSpPr>
        <p:spPr>
          <a:xfrm>
            <a:off x="56388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lus 49"/>
          <p:cNvSpPr/>
          <p:nvPr/>
        </p:nvSpPr>
        <p:spPr>
          <a:xfrm>
            <a:off x="67818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lus 50"/>
          <p:cNvSpPr/>
          <p:nvPr/>
        </p:nvSpPr>
        <p:spPr>
          <a:xfrm>
            <a:off x="7391400" y="4953000"/>
            <a:ext cx="609600" cy="609600"/>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rot="16200000">
            <a:off x="-1293166" y="4036369"/>
            <a:ext cx="3352800" cy="461665"/>
          </a:xfrm>
          <a:prstGeom prst="rect">
            <a:avLst/>
          </a:prstGeom>
          <a:noFill/>
        </p:spPr>
        <p:txBody>
          <a:bodyPr wrap="square" rtlCol="0">
            <a:spAutoFit/>
          </a:bodyPr>
          <a:lstStyle/>
          <a:p>
            <a:pPr algn="ctr"/>
            <a:r>
              <a:rPr lang="en-US" sz="2400" b="1" dirty="0" smtClean="0">
                <a:solidFill>
                  <a:schemeClr val="bg1"/>
                </a:solidFill>
              </a:rPr>
              <a:t>Proficiency</a:t>
            </a:r>
            <a:r>
              <a:rPr lang="en-US" dirty="0" smtClean="0"/>
              <a:t> </a:t>
            </a:r>
            <a:endParaRPr lang="en-US" dirty="0"/>
          </a:p>
        </p:txBody>
      </p:sp>
      <p:sp>
        <p:nvSpPr>
          <p:cNvPr id="53" name="TextBox 52"/>
          <p:cNvSpPr txBox="1"/>
          <p:nvPr/>
        </p:nvSpPr>
        <p:spPr>
          <a:xfrm>
            <a:off x="2057400" y="1143000"/>
            <a:ext cx="5638800" cy="461665"/>
          </a:xfrm>
          <a:prstGeom prst="rect">
            <a:avLst/>
          </a:prstGeom>
          <a:noFill/>
        </p:spPr>
        <p:txBody>
          <a:bodyPr wrap="square" rtlCol="0">
            <a:spAutoFit/>
          </a:bodyPr>
          <a:lstStyle/>
          <a:p>
            <a:pPr algn="ctr"/>
            <a:r>
              <a:rPr lang="en-US" sz="2400" b="1" dirty="0" smtClean="0">
                <a:solidFill>
                  <a:schemeClr val="bg1"/>
                </a:solidFill>
              </a:rPr>
              <a:t>SOA</a:t>
            </a:r>
            <a:endParaRPr lang="en-US" sz="2400" b="1" dirty="0">
              <a:solidFill>
                <a:schemeClr val="bg1"/>
              </a:solidFill>
            </a:endParaRPr>
          </a:p>
        </p:txBody>
      </p:sp>
      <p:sp>
        <p:nvSpPr>
          <p:cNvPr id="54" name="Rectangle 53"/>
          <p:cNvSpPr/>
          <p:nvPr/>
        </p:nvSpPr>
        <p:spPr>
          <a:xfrm>
            <a:off x="3733800" y="3352800"/>
            <a:ext cx="572593"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solidFill>
                  <a:schemeClr val="accent3"/>
                </a:solidFill>
                <a:effectLst>
                  <a:outerShdw blurRad="25500" dist="23000" dir="7020000" algn="tl">
                    <a:srgbClr val="000000">
                      <a:alpha val="50000"/>
                    </a:srgbClr>
                  </a:outerShdw>
                </a:effectLst>
              </a:rPr>
              <a:t>?</a:t>
            </a:r>
            <a:endParaRPr lang="en-US" sz="5400" b="1" cap="none" spc="0" dirty="0">
              <a:ln w="18000">
                <a:solidFill>
                  <a:schemeClr val="accent2">
                    <a:satMod val="140000"/>
                  </a:schemeClr>
                </a:solidFill>
                <a:prstDash val="solid"/>
                <a:miter lim="800000"/>
              </a:ln>
              <a:solidFill>
                <a:schemeClr val="accent3"/>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 xmlns:p14="http://schemas.microsoft.com/office/powerpoint/2010/main" val="301860333"/>
              </p:ext>
            </p:extLst>
          </p:nvPr>
        </p:nvGraphicFramePr>
        <p:xfrm>
          <a:off x="914400" y="1447800"/>
          <a:ext cx="7147178" cy="3824288"/>
        </p:xfrm>
        <a:graphic>
          <a:graphicData uri="http://schemas.openxmlformats.org/presentationml/2006/ole">
            <p:oleObj spid="_x0000_s20482" name="Chart" r:id="rId3" imgW="9005400" imgH="4818240" progId="MSGraph.Chart.8">
              <p:embed/>
            </p:oleObj>
          </a:graphicData>
        </a:graphic>
      </p:graphicFrame>
      <p:sp>
        <p:nvSpPr>
          <p:cNvPr id="3" name="TextBox 2"/>
          <p:cNvSpPr txBox="1"/>
          <p:nvPr/>
        </p:nvSpPr>
        <p:spPr>
          <a:xfrm>
            <a:off x="838200" y="457200"/>
            <a:ext cx="3287942" cy="369332"/>
          </a:xfrm>
          <a:prstGeom prst="rect">
            <a:avLst/>
          </a:prstGeom>
          <a:noFill/>
        </p:spPr>
        <p:txBody>
          <a:bodyPr wrap="none" rtlCol="0">
            <a:spAutoFit/>
          </a:bodyPr>
          <a:lstStyle/>
          <a:p>
            <a:r>
              <a:rPr lang="en-US" dirty="0" smtClean="0"/>
              <a:t>New preliminary data from Spain</a:t>
            </a:r>
            <a:endParaRPr lang="en-US" dirty="0"/>
          </a:p>
        </p:txBody>
      </p:sp>
      <p:sp>
        <p:nvSpPr>
          <p:cNvPr id="4" name="TextBox 3"/>
          <p:cNvSpPr txBox="1"/>
          <p:nvPr/>
        </p:nvSpPr>
        <p:spPr>
          <a:xfrm>
            <a:off x="457200" y="5715000"/>
            <a:ext cx="7543800" cy="923330"/>
          </a:xfrm>
          <a:prstGeom prst="rect">
            <a:avLst/>
          </a:prstGeom>
          <a:noFill/>
        </p:spPr>
        <p:txBody>
          <a:bodyPr wrap="square" rtlCol="0">
            <a:spAutoFit/>
          </a:bodyPr>
          <a:lstStyle/>
          <a:p>
            <a:pPr algn="ctr"/>
            <a:r>
              <a:rPr lang="en-US" dirty="0" smtClean="0"/>
              <a:t>Here you are finding stronger semantic effects and the translation effect seems to</a:t>
            </a:r>
          </a:p>
          <a:p>
            <a:pPr algn="ctr"/>
            <a:r>
              <a:rPr lang="en-US" dirty="0" smtClean="0"/>
              <a:t>be small but also modulated by the SOA.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 xmlns:p14="http://schemas.microsoft.com/office/powerpoint/2010/main" val="2359350813"/>
              </p:ext>
            </p:extLst>
          </p:nvPr>
        </p:nvGraphicFramePr>
        <p:xfrm>
          <a:off x="381000" y="762000"/>
          <a:ext cx="7237413" cy="3806825"/>
        </p:xfrm>
        <a:graphic>
          <a:graphicData uri="http://schemas.openxmlformats.org/presentationml/2006/ole">
            <p:oleObj spid="_x0000_s21506" name="Chart" r:id="rId3" imgW="9234000" imgH="4854600" progId="MSGraph.Chart.8">
              <p:embed/>
            </p:oleObj>
          </a:graphicData>
        </a:graphic>
      </p:graphicFrame>
      <p:sp>
        <p:nvSpPr>
          <p:cNvPr id="3" name="TextBox 2"/>
          <p:cNvSpPr txBox="1"/>
          <p:nvPr/>
        </p:nvSpPr>
        <p:spPr>
          <a:xfrm>
            <a:off x="787614" y="4943672"/>
            <a:ext cx="6981398" cy="923330"/>
          </a:xfrm>
          <a:prstGeom prst="rect">
            <a:avLst/>
          </a:prstGeom>
          <a:noFill/>
        </p:spPr>
        <p:txBody>
          <a:bodyPr wrap="none" rtlCol="0">
            <a:spAutoFit/>
          </a:bodyPr>
          <a:lstStyle/>
          <a:p>
            <a:r>
              <a:rPr lang="en-US" dirty="0" smtClean="0"/>
              <a:t>Again, in accuracy, there is a strong semantic effect – these participants</a:t>
            </a:r>
          </a:p>
          <a:p>
            <a:r>
              <a:rPr lang="en-US" dirty="0"/>
              <a:t>a</a:t>
            </a:r>
            <a:r>
              <a:rPr lang="en-US" dirty="0" smtClean="0"/>
              <a:t>re much more likely to make an error (i.e., false alarm) when the words</a:t>
            </a:r>
          </a:p>
          <a:p>
            <a:r>
              <a:rPr lang="en-US" dirty="0"/>
              <a:t>a</a:t>
            </a:r>
            <a:r>
              <a:rPr lang="en-US" dirty="0" smtClean="0"/>
              <a:t>re semantically related.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0"/>
            <a:ext cx="3657600" cy="369332"/>
          </a:xfrm>
          <a:prstGeom prst="rect">
            <a:avLst/>
          </a:prstGeom>
          <a:noFill/>
        </p:spPr>
        <p:txBody>
          <a:bodyPr wrap="square" rtlCol="0">
            <a:spAutoFit/>
          </a:bodyPr>
          <a:lstStyle/>
          <a:p>
            <a:r>
              <a:rPr lang="en-US" dirty="0" smtClean="0"/>
              <a:t>Revised Hierarchical Model</a:t>
            </a:r>
            <a:endParaRPr lang="en-US" dirty="0"/>
          </a:p>
        </p:txBody>
      </p:sp>
      <p:sp>
        <p:nvSpPr>
          <p:cNvPr id="3" name="Rectangle 2"/>
          <p:cNvSpPr/>
          <p:nvPr/>
        </p:nvSpPr>
        <p:spPr>
          <a:xfrm>
            <a:off x="1219200" y="1752600"/>
            <a:ext cx="2590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334000" y="21336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57600" y="45720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0800000">
            <a:off x="3810000" y="24384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3276600" y="3505200"/>
            <a:ext cx="990600" cy="9906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257800" y="3429000"/>
            <a:ext cx="1066800" cy="1066800"/>
          </a:xfrm>
          <a:prstGeom prst="straightConnector1">
            <a:avLst/>
          </a:prstGeom>
          <a:ln w="12700">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86200" y="3048000"/>
            <a:ext cx="1371600" cy="1588"/>
          </a:xfrm>
          <a:prstGeom prst="straightConnector1">
            <a:avLst/>
          </a:prstGeom>
          <a:ln w="12700">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28800" y="2286000"/>
            <a:ext cx="1371600" cy="523220"/>
          </a:xfrm>
          <a:prstGeom prst="rect">
            <a:avLst/>
          </a:prstGeom>
          <a:noFill/>
        </p:spPr>
        <p:txBody>
          <a:bodyPr wrap="square" rtlCol="0">
            <a:spAutoFit/>
          </a:bodyPr>
          <a:lstStyle/>
          <a:p>
            <a:pPr algn="ctr"/>
            <a:r>
              <a:rPr lang="en-US" sz="2800" dirty="0" smtClean="0">
                <a:solidFill>
                  <a:schemeClr val="accent6">
                    <a:lumMod val="75000"/>
                  </a:schemeClr>
                </a:solidFill>
              </a:rPr>
              <a:t>L1</a:t>
            </a:r>
            <a:endParaRPr lang="en-US" sz="2800" dirty="0">
              <a:solidFill>
                <a:schemeClr val="accent6">
                  <a:lumMod val="75000"/>
                </a:schemeClr>
              </a:solidFill>
            </a:endParaRPr>
          </a:p>
        </p:txBody>
      </p:sp>
      <p:sp>
        <p:nvSpPr>
          <p:cNvPr id="16" name="TextBox 15"/>
          <p:cNvSpPr txBox="1"/>
          <p:nvPr/>
        </p:nvSpPr>
        <p:spPr>
          <a:xfrm>
            <a:off x="5715000" y="2514600"/>
            <a:ext cx="1143000" cy="523220"/>
          </a:xfrm>
          <a:prstGeom prst="rect">
            <a:avLst/>
          </a:prstGeom>
          <a:noFill/>
        </p:spPr>
        <p:txBody>
          <a:bodyPr wrap="square" rtlCol="0">
            <a:spAutoFit/>
          </a:bodyPr>
          <a:lstStyle/>
          <a:p>
            <a:pPr algn="ctr"/>
            <a:r>
              <a:rPr lang="en-US" sz="2800" dirty="0" smtClean="0">
                <a:solidFill>
                  <a:schemeClr val="accent6">
                    <a:lumMod val="75000"/>
                  </a:schemeClr>
                </a:solidFill>
              </a:rPr>
              <a:t>L2</a:t>
            </a:r>
            <a:endParaRPr lang="en-US" sz="2800" dirty="0">
              <a:solidFill>
                <a:schemeClr val="accent6">
                  <a:lumMod val="75000"/>
                </a:schemeClr>
              </a:solidFill>
            </a:endParaRPr>
          </a:p>
        </p:txBody>
      </p:sp>
      <p:sp>
        <p:nvSpPr>
          <p:cNvPr id="17" name="TextBox 16"/>
          <p:cNvSpPr txBox="1"/>
          <p:nvPr/>
        </p:nvSpPr>
        <p:spPr>
          <a:xfrm>
            <a:off x="3810000" y="4876800"/>
            <a:ext cx="1752600" cy="461665"/>
          </a:xfrm>
          <a:prstGeom prst="rect">
            <a:avLst/>
          </a:prstGeom>
          <a:noFill/>
        </p:spPr>
        <p:txBody>
          <a:bodyPr wrap="square" rtlCol="0">
            <a:spAutoFit/>
          </a:bodyPr>
          <a:lstStyle/>
          <a:p>
            <a:r>
              <a:rPr lang="en-US" sz="2400" dirty="0" smtClean="0">
                <a:solidFill>
                  <a:schemeClr val="accent6">
                    <a:lumMod val="75000"/>
                  </a:schemeClr>
                </a:solidFill>
              </a:rPr>
              <a:t>Concept</a:t>
            </a:r>
            <a:endParaRPr lang="en-US" sz="2400" dirty="0">
              <a:solidFill>
                <a:schemeClr val="accent6">
                  <a:lumMod val="75000"/>
                </a:schemeClr>
              </a:solidFill>
            </a:endParaRPr>
          </a:p>
        </p:txBody>
      </p:sp>
      <p:sp>
        <p:nvSpPr>
          <p:cNvPr id="18" name="TextBox 17"/>
          <p:cNvSpPr txBox="1"/>
          <p:nvPr/>
        </p:nvSpPr>
        <p:spPr>
          <a:xfrm>
            <a:off x="4724400" y="6096000"/>
            <a:ext cx="3581400" cy="369332"/>
          </a:xfrm>
          <a:prstGeom prst="rect">
            <a:avLst/>
          </a:prstGeom>
          <a:noFill/>
        </p:spPr>
        <p:txBody>
          <a:bodyPr wrap="square" rtlCol="0">
            <a:spAutoFit/>
          </a:bodyPr>
          <a:lstStyle/>
          <a:p>
            <a:r>
              <a:rPr lang="en-US" dirty="0" smtClean="0"/>
              <a:t>Kroll &amp; Stuart, 1994</a:t>
            </a:r>
            <a:endParaRPr lang="en-US" dirty="0"/>
          </a:p>
        </p:txBody>
      </p:sp>
      <p:sp>
        <p:nvSpPr>
          <p:cNvPr id="19" name="TextBox 18"/>
          <p:cNvSpPr txBox="1"/>
          <p:nvPr/>
        </p:nvSpPr>
        <p:spPr>
          <a:xfrm rot="18732486">
            <a:off x="5983893" y="4102144"/>
            <a:ext cx="1981200" cy="369332"/>
          </a:xfrm>
          <a:prstGeom prst="rect">
            <a:avLst/>
          </a:prstGeom>
          <a:noFill/>
        </p:spPr>
        <p:txBody>
          <a:bodyPr wrap="square" rtlCol="0">
            <a:spAutoFit/>
          </a:bodyPr>
          <a:lstStyle/>
          <a:p>
            <a:r>
              <a:rPr lang="en-US" dirty="0" smtClean="0"/>
              <a:t>Semantic Link</a:t>
            </a:r>
            <a:endParaRPr lang="en-US" dirty="0"/>
          </a:p>
        </p:txBody>
      </p:sp>
      <p:sp>
        <p:nvSpPr>
          <p:cNvPr id="20" name="TextBox 19"/>
          <p:cNvSpPr txBox="1"/>
          <p:nvPr/>
        </p:nvSpPr>
        <p:spPr>
          <a:xfrm rot="2578265">
            <a:off x="1536494" y="4130875"/>
            <a:ext cx="1981200" cy="369332"/>
          </a:xfrm>
          <a:prstGeom prst="rect">
            <a:avLst/>
          </a:prstGeom>
          <a:noFill/>
        </p:spPr>
        <p:txBody>
          <a:bodyPr wrap="square" rtlCol="0">
            <a:spAutoFit/>
          </a:bodyPr>
          <a:lstStyle/>
          <a:p>
            <a:r>
              <a:rPr lang="en-US" dirty="0" smtClean="0"/>
              <a:t>Semantic Link</a:t>
            </a:r>
            <a:endParaRPr lang="en-US" dirty="0"/>
          </a:p>
        </p:txBody>
      </p:sp>
      <p:sp>
        <p:nvSpPr>
          <p:cNvPr id="21" name="TextBox 20"/>
          <p:cNvSpPr txBox="1"/>
          <p:nvPr/>
        </p:nvSpPr>
        <p:spPr>
          <a:xfrm>
            <a:off x="3810000" y="2514600"/>
            <a:ext cx="1524000" cy="369332"/>
          </a:xfrm>
          <a:prstGeom prst="rect">
            <a:avLst/>
          </a:prstGeom>
          <a:noFill/>
        </p:spPr>
        <p:txBody>
          <a:bodyPr wrap="square" rtlCol="0">
            <a:spAutoFit/>
          </a:bodyPr>
          <a:lstStyle/>
          <a:p>
            <a:r>
              <a:rPr lang="en-US" dirty="0" smtClean="0"/>
              <a:t>Lexical Link</a:t>
            </a:r>
            <a:endParaRPr lang="en-US" dirty="0"/>
          </a:p>
        </p:txBody>
      </p:sp>
      <p:sp>
        <p:nvSpPr>
          <p:cNvPr id="22" name="TextBox 21"/>
          <p:cNvSpPr txBox="1"/>
          <p:nvPr/>
        </p:nvSpPr>
        <p:spPr>
          <a:xfrm>
            <a:off x="914400" y="533400"/>
            <a:ext cx="3733800" cy="584775"/>
          </a:xfrm>
          <a:prstGeom prst="rect">
            <a:avLst/>
          </a:prstGeom>
          <a:noFill/>
        </p:spPr>
        <p:txBody>
          <a:bodyPr wrap="square" rtlCol="0">
            <a:spAutoFit/>
          </a:bodyPr>
          <a:lstStyle/>
          <a:p>
            <a:r>
              <a:rPr lang="en-US" sz="3200" b="1" dirty="0" smtClean="0">
                <a:solidFill>
                  <a:schemeClr val="accent3"/>
                </a:solidFill>
              </a:rPr>
              <a:t>Bilingual Model</a:t>
            </a:r>
            <a:endParaRPr lang="en-US" sz="3200" b="1" dirty="0">
              <a:solidFill>
                <a:schemeClr val="accent3"/>
              </a:solidFill>
            </a:endParaRPr>
          </a:p>
        </p:txBody>
      </p:sp>
      <p:sp>
        <p:nvSpPr>
          <p:cNvPr id="23" name="TextBox 22"/>
          <p:cNvSpPr txBox="1"/>
          <p:nvPr/>
        </p:nvSpPr>
        <p:spPr>
          <a:xfrm>
            <a:off x="4343400" y="1600200"/>
            <a:ext cx="2743200" cy="369332"/>
          </a:xfrm>
          <a:prstGeom prst="rect">
            <a:avLst/>
          </a:prstGeom>
          <a:noFill/>
        </p:spPr>
        <p:txBody>
          <a:bodyPr wrap="square" rtlCol="0">
            <a:spAutoFit/>
          </a:bodyPr>
          <a:lstStyle/>
          <a:p>
            <a:r>
              <a:rPr lang="en-US" b="1" dirty="0" smtClean="0">
                <a:solidFill>
                  <a:schemeClr val="accent3"/>
                </a:solidFill>
              </a:rPr>
              <a:t>(Critical Route: L2 – L1)</a:t>
            </a:r>
            <a:endParaRPr lang="en-US" b="1" dirty="0">
              <a:solidFill>
                <a:schemeClr val="accent3"/>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457200"/>
            <a:ext cx="7391400" cy="584775"/>
          </a:xfrm>
          <a:prstGeom prst="rect">
            <a:avLst/>
          </a:prstGeom>
          <a:noFill/>
        </p:spPr>
        <p:txBody>
          <a:bodyPr wrap="square" rtlCol="0">
            <a:spAutoFit/>
          </a:bodyPr>
          <a:lstStyle/>
          <a:p>
            <a:r>
              <a:rPr lang="en-US" sz="3200" b="1" dirty="0" smtClean="0">
                <a:solidFill>
                  <a:schemeClr val="accent3"/>
                </a:solidFill>
              </a:rPr>
              <a:t>How does the model work?</a:t>
            </a:r>
            <a:endParaRPr lang="en-US" sz="3200" b="1" dirty="0">
              <a:solidFill>
                <a:schemeClr val="accent3"/>
              </a:solidFill>
            </a:endParaRPr>
          </a:p>
        </p:txBody>
      </p:sp>
      <p:sp>
        <p:nvSpPr>
          <p:cNvPr id="4" name="TextBox 3"/>
          <p:cNvSpPr txBox="1"/>
          <p:nvPr/>
        </p:nvSpPr>
        <p:spPr>
          <a:xfrm>
            <a:off x="533400" y="3657600"/>
            <a:ext cx="4876800" cy="1938992"/>
          </a:xfrm>
          <a:prstGeom prst="rect">
            <a:avLst/>
          </a:prstGeom>
          <a:noFill/>
        </p:spPr>
        <p:txBody>
          <a:bodyPr wrap="square" rtlCol="0">
            <a:spAutoFit/>
          </a:bodyPr>
          <a:lstStyle/>
          <a:p>
            <a:r>
              <a:rPr lang="en-US" sz="2000" b="1" dirty="0" smtClean="0"/>
              <a:t>L2 – L1:  </a:t>
            </a:r>
            <a:r>
              <a:rPr lang="en-US" sz="2000" dirty="0" smtClean="0"/>
              <a:t>Low proficiency level</a:t>
            </a:r>
          </a:p>
          <a:p>
            <a:r>
              <a:rPr lang="en-US" sz="2000" dirty="0" smtClean="0"/>
              <a:t>	stronger </a:t>
            </a:r>
            <a:r>
              <a:rPr lang="en-US" sz="2000" dirty="0" smtClean="0">
                <a:solidFill>
                  <a:schemeClr val="accent3"/>
                </a:solidFill>
              </a:rPr>
              <a:t>lexical</a:t>
            </a:r>
            <a:r>
              <a:rPr lang="en-US" sz="2000" dirty="0" smtClean="0"/>
              <a:t> influence</a:t>
            </a:r>
          </a:p>
          <a:p>
            <a:r>
              <a:rPr lang="en-US" sz="2000" dirty="0" smtClean="0"/>
              <a:t>(form) 	than semantic influence</a:t>
            </a:r>
          </a:p>
          <a:p>
            <a:endParaRPr lang="en-US" sz="2000" dirty="0" smtClean="0"/>
          </a:p>
          <a:p>
            <a:r>
              <a:rPr lang="en-US" sz="2000" dirty="0" smtClean="0"/>
              <a:t>	High proficiency level</a:t>
            </a:r>
          </a:p>
          <a:p>
            <a:r>
              <a:rPr lang="en-US" sz="2000" dirty="0" smtClean="0"/>
              <a:t>	stronger </a:t>
            </a:r>
            <a:r>
              <a:rPr lang="en-US" sz="2000" dirty="0" smtClean="0">
                <a:solidFill>
                  <a:schemeClr val="accent3"/>
                </a:solidFill>
              </a:rPr>
              <a:t>semantic </a:t>
            </a:r>
            <a:r>
              <a:rPr lang="en-US" sz="2000" dirty="0" smtClean="0"/>
              <a:t>influence </a:t>
            </a:r>
            <a:endParaRPr lang="en-US" sz="2000" dirty="0"/>
          </a:p>
        </p:txBody>
      </p:sp>
      <p:sp>
        <p:nvSpPr>
          <p:cNvPr id="6" name="TextBox 5"/>
          <p:cNvSpPr txBox="1"/>
          <p:nvPr/>
        </p:nvSpPr>
        <p:spPr>
          <a:xfrm>
            <a:off x="685800" y="1676400"/>
            <a:ext cx="7620000" cy="1015663"/>
          </a:xfrm>
          <a:prstGeom prst="rect">
            <a:avLst/>
          </a:prstGeom>
          <a:noFill/>
        </p:spPr>
        <p:txBody>
          <a:bodyPr wrap="square" rtlCol="0">
            <a:spAutoFit/>
          </a:bodyPr>
          <a:lstStyle/>
          <a:p>
            <a:r>
              <a:rPr lang="en-US" sz="2400" b="1" dirty="0" smtClean="0">
                <a:solidFill>
                  <a:schemeClr val="accent1"/>
                </a:solidFill>
              </a:rPr>
              <a:t>2 Routes:  </a:t>
            </a:r>
          </a:p>
          <a:p>
            <a:r>
              <a:rPr lang="en-US" dirty="0" smtClean="0"/>
              <a:t>	Lexical Route</a:t>
            </a:r>
          </a:p>
          <a:p>
            <a:r>
              <a:rPr lang="en-US" dirty="0" smtClean="0"/>
              <a:t>	Semantic Route </a:t>
            </a:r>
            <a:endParaRPr lang="en-US" dirty="0"/>
          </a:p>
        </p:txBody>
      </p:sp>
      <p:sp>
        <p:nvSpPr>
          <p:cNvPr id="7" name="TextBox 6"/>
          <p:cNvSpPr txBox="1"/>
          <p:nvPr/>
        </p:nvSpPr>
        <p:spPr>
          <a:xfrm>
            <a:off x="685800" y="2895600"/>
            <a:ext cx="3810000" cy="461665"/>
          </a:xfrm>
          <a:prstGeom prst="rect">
            <a:avLst/>
          </a:prstGeom>
          <a:noFill/>
        </p:spPr>
        <p:txBody>
          <a:bodyPr wrap="square" rtlCol="0">
            <a:spAutoFit/>
          </a:bodyPr>
          <a:lstStyle/>
          <a:p>
            <a:r>
              <a:rPr lang="en-US" sz="2400" b="1" dirty="0" smtClean="0">
                <a:solidFill>
                  <a:schemeClr val="accent1"/>
                </a:solidFill>
              </a:rPr>
              <a:t>Predictions</a:t>
            </a:r>
            <a:endParaRPr lang="en-US" sz="2400" b="1" dirty="0">
              <a:solidFill>
                <a:schemeClr val="accent1"/>
              </a:solidFill>
            </a:endParaRPr>
          </a:p>
        </p:txBody>
      </p:sp>
      <p:sp>
        <p:nvSpPr>
          <p:cNvPr id="8" name="Rectangle 7"/>
          <p:cNvSpPr/>
          <p:nvPr/>
        </p:nvSpPr>
        <p:spPr>
          <a:xfrm>
            <a:off x="6096000" y="1752600"/>
            <a:ext cx="1524000" cy="2400657"/>
          </a:xfrm>
          <a:prstGeom prst="rect">
            <a:avLst/>
          </a:prstGeom>
          <a:noFill/>
          <a:ln>
            <a:noFill/>
          </a:ln>
        </p:spPr>
        <p:txBody>
          <a:bodyPr wrap="square" lIns="91440" tIns="45720" rIns="91440" bIns="45720">
            <a:spAutoFit/>
          </a:bodyPr>
          <a:lstStyle/>
          <a:p>
            <a:pPr algn="ctr"/>
            <a:r>
              <a:rPr lang="en-US" sz="15000" b="1" cap="none" spc="0" dirty="0" smtClean="0">
                <a:ln w="18000">
                  <a:solidFill>
                    <a:schemeClr val="accent2">
                      <a:satMod val="140000"/>
                    </a:schemeClr>
                  </a:solidFill>
                  <a:prstDash val="solid"/>
                  <a:miter lim="800000"/>
                </a:ln>
                <a:solidFill>
                  <a:schemeClr val="accent6"/>
                </a:solidFill>
                <a:effectLst>
                  <a:outerShdw blurRad="25500" dist="23000" dir="7020000" algn="tl">
                    <a:srgbClr val="000000">
                      <a:alpha val="50000"/>
                    </a:srgbClr>
                  </a:outerShdw>
                </a:effectLst>
              </a:rPr>
              <a:t>?</a:t>
            </a:r>
            <a:endParaRPr lang="en-US" sz="15000" b="1" cap="none" spc="0" dirty="0">
              <a:ln w="18000">
                <a:solidFill>
                  <a:schemeClr val="accent2">
                    <a:satMod val="140000"/>
                  </a:schemeClr>
                </a:solidFill>
                <a:prstDash val="solid"/>
                <a:miter lim="800000"/>
              </a:ln>
              <a:solidFill>
                <a:schemeClr val="accent6"/>
              </a:solidFill>
              <a:effectLst>
                <a:outerShdw blurRad="25500" dist="23000" dir="7020000" algn="tl">
                  <a:srgbClr val="000000">
                    <a:alpha val="5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3810000" y="2743200"/>
          <a:ext cx="3655307" cy="3505200"/>
        </p:xfrm>
        <a:graphic>
          <a:graphicData uri="http://schemas.openxmlformats.org/presentationml/2006/ole">
            <p:oleObj spid="_x0000_s1026" name="Clip" r:id="rId3" imgW="2001960" imgH="1919880" progId="">
              <p:embed/>
            </p:oleObj>
          </a:graphicData>
        </a:graphic>
      </p:graphicFrame>
      <p:sp>
        <p:nvSpPr>
          <p:cNvPr id="3" name="TextBox 2"/>
          <p:cNvSpPr txBox="1"/>
          <p:nvPr/>
        </p:nvSpPr>
        <p:spPr>
          <a:xfrm>
            <a:off x="914400" y="381000"/>
            <a:ext cx="6858000" cy="1200329"/>
          </a:xfrm>
          <a:prstGeom prst="rect">
            <a:avLst/>
          </a:prstGeom>
          <a:noFill/>
        </p:spPr>
        <p:txBody>
          <a:bodyPr wrap="square" rtlCol="0">
            <a:spAutoFit/>
          </a:bodyPr>
          <a:lstStyle/>
          <a:p>
            <a:pPr algn="ctr"/>
            <a:r>
              <a:rPr lang="en-US" sz="3600" dirty="0" smtClean="0">
                <a:solidFill>
                  <a:schemeClr val="accent3"/>
                </a:solidFill>
              </a:rPr>
              <a:t>How can we test the predictions of this model?</a:t>
            </a:r>
            <a:endParaRPr lang="en-US" sz="3600" dirty="0">
              <a:solidFill>
                <a:schemeClr val="accent3"/>
              </a:solidFill>
            </a:endParaRPr>
          </a:p>
        </p:txBody>
      </p:sp>
      <p:sp>
        <p:nvSpPr>
          <p:cNvPr id="6" name="TextBox 5"/>
          <p:cNvSpPr txBox="1"/>
          <p:nvPr/>
        </p:nvSpPr>
        <p:spPr>
          <a:xfrm>
            <a:off x="457200" y="2133600"/>
            <a:ext cx="5334000" cy="523220"/>
          </a:xfrm>
          <a:prstGeom prst="rect">
            <a:avLst/>
          </a:prstGeom>
          <a:noFill/>
        </p:spPr>
        <p:txBody>
          <a:bodyPr wrap="square" rtlCol="0">
            <a:spAutoFit/>
          </a:bodyPr>
          <a:lstStyle/>
          <a:p>
            <a:r>
              <a:rPr lang="en-US" sz="2800" b="1" dirty="0" smtClean="0">
                <a:solidFill>
                  <a:schemeClr val="accent1"/>
                </a:solidFill>
              </a:rPr>
              <a:t>Translation Recognition Task</a:t>
            </a:r>
            <a:endParaRPr lang="en-US" sz="2800" b="1" dirty="0">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685800" y="2133600"/>
          <a:ext cx="3124200" cy="2999232"/>
        </p:xfrm>
        <a:graphic>
          <a:graphicData uri="http://schemas.openxmlformats.org/presentationml/2006/ole">
            <p:oleObj spid="_x0000_s2050" name="Clip" r:id="rId3" imgW="2001960" imgH="1919880" progId="">
              <p:embed/>
            </p:oleObj>
          </a:graphicData>
        </a:graphic>
      </p:graphicFrame>
      <p:graphicFrame>
        <p:nvGraphicFramePr>
          <p:cNvPr id="2051" name="Object 3"/>
          <p:cNvGraphicFramePr>
            <a:graphicFrameLocks noChangeAspect="1"/>
          </p:cNvGraphicFramePr>
          <p:nvPr/>
        </p:nvGraphicFramePr>
        <p:xfrm>
          <a:off x="5715000" y="3276600"/>
          <a:ext cx="3048000" cy="2926080"/>
        </p:xfrm>
        <a:graphic>
          <a:graphicData uri="http://schemas.openxmlformats.org/presentationml/2006/ole">
            <p:oleObj spid="_x0000_s2051" name="Clip" r:id="rId4" imgW="2001960" imgH="1919880" progId="">
              <p:embed/>
            </p:oleObj>
          </a:graphicData>
        </a:graphic>
      </p:graphicFrame>
      <p:sp>
        <p:nvSpPr>
          <p:cNvPr id="4" name="AutoShape 1028"/>
          <p:cNvSpPr>
            <a:spLocks noChangeArrowheads="1"/>
          </p:cNvSpPr>
          <p:nvPr/>
        </p:nvSpPr>
        <p:spPr bwMode="auto">
          <a:xfrm rot="20798094">
            <a:off x="6858000" y="2362200"/>
            <a:ext cx="914400" cy="609600"/>
          </a:xfrm>
          <a:prstGeom prst="wedgeRectCallout">
            <a:avLst>
              <a:gd name="adj1" fmla="val -2083"/>
              <a:gd name="adj2" fmla="val 157551"/>
            </a:avLst>
          </a:prstGeom>
          <a:solidFill>
            <a:srgbClr val="CC99FF"/>
          </a:solidFill>
          <a:ln w="9525">
            <a:solidFill>
              <a:schemeClr val="tx1"/>
            </a:solidFill>
            <a:miter lim="800000"/>
            <a:headEnd/>
            <a:tailEnd/>
          </a:ln>
        </p:spPr>
        <p:txBody>
          <a:bodyPr wrap="none" anchor="ctr"/>
          <a:lstStyle/>
          <a:p>
            <a:pPr algn="ctr"/>
            <a:endParaRPr lang="en-US">
              <a:latin typeface="Times New Roman" charset="0"/>
            </a:endParaRPr>
          </a:p>
        </p:txBody>
      </p:sp>
      <p:sp>
        <p:nvSpPr>
          <p:cNvPr id="5" name="AutoShape 1028"/>
          <p:cNvSpPr>
            <a:spLocks noChangeArrowheads="1"/>
          </p:cNvSpPr>
          <p:nvPr/>
        </p:nvSpPr>
        <p:spPr bwMode="auto">
          <a:xfrm>
            <a:off x="2133600" y="914400"/>
            <a:ext cx="914400" cy="609600"/>
          </a:xfrm>
          <a:prstGeom prst="wedgeRectCallout">
            <a:avLst>
              <a:gd name="adj1" fmla="val -2083"/>
              <a:gd name="adj2" fmla="val 157551"/>
            </a:avLst>
          </a:prstGeom>
          <a:solidFill>
            <a:srgbClr val="CC99FF"/>
          </a:solidFill>
          <a:ln w="9525">
            <a:solidFill>
              <a:schemeClr val="tx1"/>
            </a:solidFill>
            <a:miter lim="800000"/>
            <a:headEnd/>
            <a:tailEnd/>
          </a:ln>
        </p:spPr>
        <p:txBody>
          <a:bodyPr wrap="none" anchor="ctr"/>
          <a:lstStyle/>
          <a:p>
            <a:pPr algn="ctr"/>
            <a:endParaRPr lang="en-US">
              <a:latin typeface="Times New Roman" charset="0"/>
            </a:endParaRPr>
          </a:p>
        </p:txBody>
      </p:sp>
      <p:sp>
        <p:nvSpPr>
          <p:cNvPr id="6" name="Text Box 1029"/>
          <p:cNvSpPr txBox="1">
            <a:spLocks noChangeArrowheads="1"/>
          </p:cNvSpPr>
          <p:nvPr/>
        </p:nvSpPr>
        <p:spPr bwMode="auto">
          <a:xfrm rot="20710767">
            <a:off x="6858000" y="2438400"/>
            <a:ext cx="94448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CN" dirty="0" smtClean="0">
                <a:solidFill>
                  <a:srgbClr val="000000"/>
                </a:solidFill>
                <a:latin typeface="Times New Roman" charset="0"/>
              </a:rPr>
              <a:t>“yes” </a:t>
            </a:r>
            <a:endParaRPr lang="en-US" altLang="zh-CN" dirty="0">
              <a:solidFill>
                <a:srgbClr val="000000"/>
              </a:solidFill>
              <a:latin typeface="Times New Roman" charset="0"/>
            </a:endParaRPr>
          </a:p>
        </p:txBody>
      </p:sp>
      <p:sp>
        <p:nvSpPr>
          <p:cNvPr id="7" name="Text Box 1029"/>
          <p:cNvSpPr txBox="1">
            <a:spLocks noChangeArrowheads="1"/>
          </p:cNvSpPr>
          <p:nvPr/>
        </p:nvSpPr>
        <p:spPr bwMode="auto">
          <a:xfrm>
            <a:off x="2209800" y="990600"/>
            <a:ext cx="77457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CN" dirty="0">
                <a:solidFill>
                  <a:srgbClr val="000000"/>
                </a:solidFill>
                <a:latin typeface="Times New Roman" charset="0"/>
              </a:rPr>
              <a:t>“no” </a:t>
            </a:r>
          </a:p>
        </p:txBody>
      </p:sp>
      <p:sp>
        <p:nvSpPr>
          <p:cNvPr id="9" name="Text Box 1027"/>
          <p:cNvSpPr txBox="1">
            <a:spLocks noChangeArrowheads="1"/>
          </p:cNvSpPr>
          <p:nvPr/>
        </p:nvSpPr>
        <p:spPr bwMode="auto">
          <a:xfrm>
            <a:off x="2057400" y="2819400"/>
            <a:ext cx="8699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CN" sz="1800" dirty="0">
                <a:solidFill>
                  <a:srgbClr val="000000"/>
                </a:solidFill>
                <a:latin typeface="Times New Roman" charset="0"/>
              </a:rPr>
              <a:t>man</a:t>
            </a:r>
          </a:p>
          <a:p>
            <a:pPr eaLnBrk="1" hangingPunct="1"/>
            <a:r>
              <a:rPr lang="en-US" altLang="zh-CN" sz="1800" dirty="0">
                <a:solidFill>
                  <a:srgbClr val="000000"/>
                </a:solidFill>
                <a:latin typeface="Times New Roman" charset="0"/>
              </a:rPr>
              <a:t>hambre</a:t>
            </a:r>
          </a:p>
        </p:txBody>
      </p:sp>
      <p:sp>
        <p:nvSpPr>
          <p:cNvPr id="10" name="Text Box 3"/>
          <p:cNvSpPr txBox="1">
            <a:spLocks noChangeArrowheads="1"/>
          </p:cNvSpPr>
          <p:nvPr/>
        </p:nvSpPr>
        <p:spPr bwMode="auto">
          <a:xfrm>
            <a:off x="7086600" y="4038600"/>
            <a:ext cx="882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CN" sz="1800" dirty="0">
                <a:solidFill>
                  <a:schemeClr val="bg1"/>
                </a:solidFill>
                <a:latin typeface="Times New Roman" charset="0"/>
              </a:rPr>
              <a:t>man</a:t>
            </a:r>
          </a:p>
          <a:p>
            <a:pPr eaLnBrk="1" hangingPunct="1"/>
            <a:r>
              <a:rPr lang="en-US" altLang="zh-CN" sz="1800" dirty="0">
                <a:solidFill>
                  <a:schemeClr val="bg1"/>
                </a:solidFill>
                <a:latin typeface="Times New Roman" charset="0"/>
              </a:rPr>
              <a:t>hombre</a:t>
            </a:r>
          </a:p>
        </p:txBody>
      </p:sp>
      <p:sp>
        <p:nvSpPr>
          <p:cNvPr id="11" name="Text Box 6"/>
          <p:cNvSpPr txBox="1">
            <a:spLocks noChangeArrowheads="1"/>
          </p:cNvSpPr>
          <p:nvPr/>
        </p:nvSpPr>
        <p:spPr bwMode="auto">
          <a:xfrm>
            <a:off x="4191000" y="381000"/>
            <a:ext cx="3200400" cy="2246769"/>
          </a:xfrm>
          <a:prstGeom prst="rect">
            <a:avLst/>
          </a:prstGeom>
          <a:noFill/>
          <a:ln w="9525">
            <a:noFill/>
            <a:miter lim="800000"/>
            <a:headEnd/>
            <a:tailEnd/>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2000" dirty="0">
              <a:solidFill>
                <a:srgbClr val="FF0000"/>
              </a:solidFill>
              <a:latin typeface="Times" charset="0"/>
              <a:cs typeface="Times" charset="0"/>
            </a:endParaRPr>
          </a:p>
          <a:p>
            <a:pPr algn="ctr" eaLnBrk="1" hangingPunct="1"/>
            <a:r>
              <a:rPr lang="en-US" dirty="0">
                <a:latin typeface="Times" charset="0"/>
                <a:cs typeface="Times" charset="0"/>
              </a:rPr>
              <a:t>Decide whether</a:t>
            </a:r>
          </a:p>
          <a:p>
            <a:pPr algn="ctr" eaLnBrk="1" hangingPunct="1"/>
            <a:r>
              <a:rPr lang="en-US" dirty="0">
                <a:latin typeface="Times" charset="0"/>
                <a:cs typeface="Times" charset="0"/>
              </a:rPr>
              <a:t>the second word</a:t>
            </a:r>
          </a:p>
          <a:p>
            <a:pPr algn="ctr" eaLnBrk="1" hangingPunct="1"/>
            <a:r>
              <a:rPr lang="en-US" dirty="0">
                <a:latin typeface="Times" charset="0"/>
                <a:cs typeface="Times" charset="0"/>
              </a:rPr>
              <a:t>is the translation</a:t>
            </a:r>
          </a:p>
          <a:p>
            <a:pPr algn="ctr" eaLnBrk="1" hangingPunct="1"/>
            <a:r>
              <a:rPr lang="en-US" dirty="0">
                <a:latin typeface="Times" charset="0"/>
                <a:cs typeface="Times" charset="0"/>
              </a:rPr>
              <a:t>of the first</a:t>
            </a:r>
          </a:p>
          <a:p>
            <a:pPr algn="ctr" eaLnBrk="1" hangingPunct="1"/>
            <a:endParaRPr lang="en-US" dirty="0">
              <a:latin typeface="Times" charset="0"/>
              <a:cs typeface="Times" charset="0"/>
            </a:endParaRPr>
          </a:p>
        </p:txBody>
      </p:sp>
      <p:sp>
        <p:nvSpPr>
          <p:cNvPr id="12" name="TextBox 11"/>
          <p:cNvSpPr txBox="1"/>
          <p:nvPr/>
        </p:nvSpPr>
        <p:spPr>
          <a:xfrm>
            <a:off x="304800" y="6248400"/>
            <a:ext cx="2209800" cy="381000"/>
          </a:xfrm>
          <a:prstGeom prst="rect">
            <a:avLst/>
          </a:prstGeom>
          <a:noFill/>
        </p:spPr>
        <p:txBody>
          <a:bodyPr wrap="square" rtlCol="0">
            <a:spAutoFit/>
          </a:bodyPr>
          <a:lstStyle/>
          <a:p>
            <a:pPr algn="ctr"/>
            <a:r>
              <a:rPr lang="en-US" dirty="0" smtClean="0">
                <a:latin typeface="Times" charset="0"/>
                <a:cs typeface="Times" charset="0"/>
              </a:rPr>
              <a:t>(De </a:t>
            </a:r>
            <a:r>
              <a:rPr lang="en-US" dirty="0" err="1" smtClean="0">
                <a:latin typeface="Times" charset="0"/>
                <a:cs typeface="Times" charset="0"/>
              </a:rPr>
              <a:t>Groot</a:t>
            </a:r>
            <a:r>
              <a:rPr lang="en-US" dirty="0" smtClean="0">
                <a:latin typeface="Times" charset="0"/>
                <a:cs typeface="Times" charset="0"/>
              </a:rPr>
              <a:t>, 1992)</a:t>
            </a:r>
            <a:endParaRPr lang="en-US" dirty="0">
              <a:latin typeface="Times" charset="0"/>
              <a:cs typeface="Times" charset="0"/>
            </a:endParaRPr>
          </a:p>
        </p:txBody>
      </p:sp>
      <p:sp>
        <p:nvSpPr>
          <p:cNvPr id="13" name="TextBox 12"/>
          <p:cNvSpPr txBox="1"/>
          <p:nvPr/>
        </p:nvSpPr>
        <p:spPr>
          <a:xfrm>
            <a:off x="914400" y="5334000"/>
            <a:ext cx="2209800" cy="381000"/>
          </a:xfrm>
          <a:prstGeom prst="rect">
            <a:avLst/>
          </a:prstGeom>
          <a:noFill/>
        </p:spPr>
        <p:txBody>
          <a:bodyPr wrap="square" rtlCol="0">
            <a:spAutoFit/>
          </a:bodyPr>
          <a:lstStyle/>
          <a:p>
            <a:r>
              <a:rPr lang="en-US" b="1" dirty="0" smtClean="0">
                <a:solidFill>
                  <a:schemeClr val="accent3"/>
                </a:solidFill>
              </a:rPr>
              <a:t>Critical Condition</a:t>
            </a:r>
            <a:endParaRPr lang="en-US" b="1" dirty="0">
              <a:solidFill>
                <a:schemeClr val="accent3"/>
              </a:solidFill>
            </a:endParaRPr>
          </a:p>
        </p:txBody>
      </p:sp>
      <p:sp>
        <p:nvSpPr>
          <p:cNvPr id="14" name="TextBox 13"/>
          <p:cNvSpPr txBox="1"/>
          <p:nvPr/>
        </p:nvSpPr>
        <p:spPr>
          <a:xfrm>
            <a:off x="5867400" y="6324600"/>
            <a:ext cx="2743200" cy="369332"/>
          </a:xfrm>
          <a:prstGeom prst="rect">
            <a:avLst/>
          </a:prstGeom>
          <a:noFill/>
        </p:spPr>
        <p:txBody>
          <a:bodyPr wrap="square" rtlCol="0">
            <a:spAutoFit/>
          </a:bodyPr>
          <a:lstStyle/>
          <a:p>
            <a:r>
              <a:rPr lang="en-US" b="1" dirty="0" smtClean="0">
                <a:solidFill>
                  <a:schemeClr val="accent3"/>
                </a:solidFill>
              </a:rPr>
              <a:t>Translation Condition</a:t>
            </a:r>
            <a:endParaRPr lang="en-US" b="1"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000" fill="hold"/>
                                        <p:tgtEl>
                                          <p:spTgt spid="6"/>
                                        </p:tgtEl>
                                        <p:attrNameLst>
                                          <p:attrName>ppt_x</p:attrName>
                                        </p:attrNameLst>
                                      </p:cBhvr>
                                      <p:tavLst>
                                        <p:tav tm="0">
                                          <p:val>
                                            <p:strVal val="1+#ppt_w/2"/>
                                          </p:val>
                                        </p:tav>
                                        <p:tav tm="100000">
                                          <p:val>
                                            <p:strVal val="#ppt_x"/>
                                          </p:val>
                                        </p:tav>
                                      </p:tavLst>
                                    </p:anim>
                                    <p:anim calcmode="lin" valueType="num">
                                      <p:cBhvr additive="base">
                                        <p:cTn id="24"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4-20 at 4.28.24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62000" y="1295400"/>
            <a:ext cx="7570971" cy="5181600"/>
          </a:xfrm>
          <a:prstGeom prst="rect">
            <a:avLst/>
          </a:prstGeom>
        </p:spPr>
      </p:pic>
      <p:sp>
        <p:nvSpPr>
          <p:cNvPr id="4" name="Rectangle 3"/>
          <p:cNvSpPr/>
          <p:nvPr/>
        </p:nvSpPr>
        <p:spPr>
          <a:xfrm>
            <a:off x="457200" y="228600"/>
            <a:ext cx="5437707"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solidFill>
                  <a:schemeClr val="accent1"/>
                </a:solidFill>
                <a:effectLst>
                  <a:outerShdw blurRad="25500" dist="23000" dir="7020000" algn="tl">
                    <a:srgbClr val="000000">
                      <a:alpha val="50000"/>
                    </a:srgbClr>
                  </a:outerShdw>
                </a:effectLst>
              </a:rPr>
              <a:t>Item Conditions</a:t>
            </a:r>
            <a:endParaRPr lang="en-US" sz="5400" b="1" cap="none" spc="0" dirty="0">
              <a:ln w="18000">
                <a:solidFill>
                  <a:schemeClr val="accent2">
                    <a:satMod val="140000"/>
                  </a:schemeClr>
                </a:solidFill>
                <a:prstDash val="solid"/>
                <a:miter lim="800000"/>
              </a:ln>
              <a:solidFill>
                <a:schemeClr val="accent1"/>
              </a:solidFill>
              <a:effectLst>
                <a:outerShdw blurRad="25500" dist="23000" dir="7020000" algn="tl">
                  <a:srgbClr val="000000">
                    <a:alpha val="50000"/>
                  </a:srgbClr>
                </a:outerShdw>
              </a:effectLst>
            </a:endParaRPr>
          </a:p>
        </p:txBody>
      </p:sp>
      <p:sp>
        <p:nvSpPr>
          <p:cNvPr id="5" name="Minus 4"/>
          <p:cNvSpPr/>
          <p:nvPr/>
        </p:nvSpPr>
        <p:spPr>
          <a:xfrm>
            <a:off x="5181600" y="3429000"/>
            <a:ext cx="685800" cy="4571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TextBox 5"/>
          <p:cNvSpPr txBox="1"/>
          <p:nvPr/>
        </p:nvSpPr>
        <p:spPr>
          <a:xfrm>
            <a:off x="5029200" y="3505200"/>
            <a:ext cx="838200" cy="369332"/>
          </a:xfrm>
          <a:prstGeom prst="rect">
            <a:avLst/>
          </a:prstGeom>
          <a:noFill/>
        </p:spPr>
        <p:txBody>
          <a:bodyPr wrap="square" rtlCol="0">
            <a:spAutoFit/>
          </a:bodyPr>
          <a:lstStyle/>
          <a:p>
            <a:r>
              <a:rPr lang="en-US" b="1" dirty="0" smtClean="0">
                <a:solidFill>
                  <a:srgbClr val="FF0000"/>
                </a:solidFill>
              </a:rPr>
              <a:t>form</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124200"/>
            <a:ext cx="144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9600" y="3352800"/>
            <a:ext cx="1066800" cy="584775"/>
          </a:xfrm>
          <a:prstGeom prst="rect">
            <a:avLst/>
          </a:prstGeom>
          <a:noFill/>
        </p:spPr>
        <p:txBody>
          <a:bodyPr wrap="square" rtlCol="0">
            <a:spAutoFit/>
          </a:bodyPr>
          <a:lstStyle/>
          <a:p>
            <a:pPr algn="ctr"/>
            <a:r>
              <a:rPr lang="en-US" sz="3200" b="1" dirty="0" smtClean="0">
                <a:solidFill>
                  <a:schemeClr val="accent6"/>
                </a:solidFill>
              </a:rPr>
              <a:t>hat</a:t>
            </a:r>
            <a:endParaRPr lang="en-US" sz="3200" b="1" dirty="0">
              <a:solidFill>
                <a:schemeClr val="accent6"/>
              </a:solidFill>
            </a:endParaRPr>
          </a:p>
        </p:txBody>
      </p:sp>
      <p:sp>
        <p:nvSpPr>
          <p:cNvPr id="4" name="Rectangle 3"/>
          <p:cNvSpPr/>
          <p:nvPr/>
        </p:nvSpPr>
        <p:spPr>
          <a:xfrm>
            <a:off x="2286000" y="1905000"/>
            <a:ext cx="1752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6000" y="43434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362200" y="2133600"/>
            <a:ext cx="1447800" cy="523220"/>
          </a:xfrm>
          <a:prstGeom prst="rect">
            <a:avLst/>
          </a:prstGeom>
          <a:noFill/>
        </p:spPr>
        <p:txBody>
          <a:bodyPr wrap="square" rtlCol="0">
            <a:spAutoFit/>
          </a:bodyPr>
          <a:lstStyle/>
          <a:p>
            <a:pPr algn="ctr"/>
            <a:r>
              <a:rPr lang="en-US" sz="2800" b="1" dirty="0" smtClean="0">
                <a:solidFill>
                  <a:schemeClr val="accent6"/>
                </a:solidFill>
              </a:rPr>
              <a:t>coat</a:t>
            </a:r>
            <a:endParaRPr lang="en-US" sz="2800" b="1" dirty="0">
              <a:solidFill>
                <a:schemeClr val="accent6"/>
              </a:solidFill>
            </a:endParaRPr>
          </a:p>
        </p:txBody>
      </p:sp>
      <p:sp>
        <p:nvSpPr>
          <p:cNvPr id="8" name="TextBox 7"/>
          <p:cNvSpPr txBox="1"/>
          <p:nvPr/>
        </p:nvSpPr>
        <p:spPr>
          <a:xfrm>
            <a:off x="2057400" y="4572000"/>
            <a:ext cx="2133600" cy="523220"/>
          </a:xfrm>
          <a:prstGeom prst="rect">
            <a:avLst/>
          </a:prstGeom>
          <a:noFill/>
        </p:spPr>
        <p:txBody>
          <a:bodyPr wrap="square" rtlCol="0">
            <a:spAutoFit/>
          </a:bodyPr>
          <a:lstStyle/>
          <a:p>
            <a:pPr algn="ctr"/>
            <a:r>
              <a:rPr lang="en-US" sz="2800" b="1" dirty="0" smtClean="0">
                <a:solidFill>
                  <a:schemeClr val="accent6"/>
                </a:solidFill>
              </a:rPr>
              <a:t>soldier</a:t>
            </a:r>
            <a:endParaRPr lang="en-US" sz="2800" b="1" dirty="0">
              <a:solidFill>
                <a:schemeClr val="accent6"/>
              </a:solidFill>
            </a:endParaRPr>
          </a:p>
        </p:txBody>
      </p:sp>
      <p:cxnSp>
        <p:nvCxnSpPr>
          <p:cNvPr id="10" name="Straight Arrow Connector 9"/>
          <p:cNvCxnSpPr/>
          <p:nvPr/>
        </p:nvCxnSpPr>
        <p:spPr>
          <a:xfrm flipV="1">
            <a:off x="1371600" y="2590800"/>
            <a:ext cx="1219200" cy="7620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00200" y="3962400"/>
            <a:ext cx="990600" cy="6096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43400" y="2133600"/>
            <a:ext cx="2971800" cy="369332"/>
          </a:xfrm>
          <a:prstGeom prst="rect">
            <a:avLst/>
          </a:prstGeom>
          <a:noFill/>
        </p:spPr>
        <p:txBody>
          <a:bodyPr wrap="square" rtlCol="0">
            <a:spAutoFit/>
          </a:bodyPr>
          <a:lstStyle/>
          <a:p>
            <a:r>
              <a:rPr lang="en-US" dirty="0" smtClean="0"/>
              <a:t>Semantic Relation (R)</a:t>
            </a:r>
            <a:endParaRPr lang="en-US" dirty="0"/>
          </a:p>
        </p:txBody>
      </p:sp>
      <p:sp>
        <p:nvSpPr>
          <p:cNvPr id="16" name="TextBox 15"/>
          <p:cNvSpPr txBox="1"/>
          <p:nvPr/>
        </p:nvSpPr>
        <p:spPr>
          <a:xfrm>
            <a:off x="4191000" y="4648200"/>
            <a:ext cx="2895600" cy="369332"/>
          </a:xfrm>
          <a:prstGeom prst="rect">
            <a:avLst/>
          </a:prstGeom>
          <a:noFill/>
        </p:spPr>
        <p:txBody>
          <a:bodyPr wrap="square" rtlCol="0">
            <a:spAutoFit/>
          </a:bodyPr>
          <a:lstStyle/>
          <a:p>
            <a:r>
              <a:rPr lang="en-US" dirty="0" smtClean="0"/>
              <a:t>Unrelated Control (NR)</a:t>
            </a:r>
            <a:endParaRPr lang="en-US" dirty="0"/>
          </a:p>
        </p:txBody>
      </p:sp>
      <p:sp>
        <p:nvSpPr>
          <p:cNvPr id="17" name="TextBox 16"/>
          <p:cNvSpPr txBox="1"/>
          <p:nvPr/>
        </p:nvSpPr>
        <p:spPr>
          <a:xfrm>
            <a:off x="3962400" y="3352800"/>
            <a:ext cx="1981200" cy="369332"/>
          </a:xfrm>
          <a:prstGeom prst="rect">
            <a:avLst/>
          </a:prstGeom>
          <a:noFill/>
        </p:spPr>
        <p:txBody>
          <a:bodyPr wrap="square" rtlCol="0">
            <a:spAutoFit/>
          </a:bodyPr>
          <a:lstStyle/>
          <a:p>
            <a:r>
              <a:rPr lang="en-US" dirty="0" smtClean="0"/>
              <a:t>RT(R) – RT (NR) = </a:t>
            </a:r>
            <a:endParaRPr lang="en-US" dirty="0"/>
          </a:p>
        </p:txBody>
      </p:sp>
      <p:sp>
        <p:nvSpPr>
          <p:cNvPr id="18" name="TextBox 17"/>
          <p:cNvSpPr txBox="1"/>
          <p:nvPr/>
        </p:nvSpPr>
        <p:spPr>
          <a:xfrm>
            <a:off x="6096000" y="3124200"/>
            <a:ext cx="1752600" cy="923330"/>
          </a:xfrm>
          <a:prstGeom prst="rect">
            <a:avLst/>
          </a:prstGeom>
          <a:noFill/>
        </p:spPr>
        <p:txBody>
          <a:bodyPr wrap="square" rtlCol="0">
            <a:spAutoFit/>
          </a:bodyPr>
          <a:lstStyle/>
          <a:p>
            <a:pPr algn="ctr"/>
            <a:r>
              <a:rPr lang="en-US" b="1" dirty="0" smtClean="0"/>
              <a:t>Semantic interference effect</a:t>
            </a:r>
            <a:endParaRPr lang="en-US" b="1" dirty="0"/>
          </a:p>
        </p:txBody>
      </p:sp>
      <p:sp>
        <p:nvSpPr>
          <p:cNvPr id="21" name="Rectangle 20"/>
          <p:cNvSpPr/>
          <p:nvPr/>
        </p:nvSpPr>
        <p:spPr>
          <a:xfrm>
            <a:off x="609600" y="457200"/>
            <a:ext cx="6312947"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solidFill>
                  <a:schemeClr val="accent3"/>
                </a:solidFill>
                <a:effectLst>
                  <a:outerShdw blurRad="25500" dist="23000" dir="7020000" algn="tl">
                    <a:srgbClr val="000000">
                      <a:alpha val="50000"/>
                    </a:srgbClr>
                  </a:outerShdw>
                </a:effectLst>
              </a:rPr>
              <a:t>Interference Effect</a:t>
            </a:r>
            <a:endParaRPr lang="en-US" sz="5400" b="1" cap="none" spc="0" dirty="0">
              <a:ln w="18000">
                <a:solidFill>
                  <a:schemeClr val="accent2">
                    <a:satMod val="140000"/>
                  </a:schemeClr>
                </a:solidFill>
                <a:prstDash val="solid"/>
                <a:miter lim="800000"/>
              </a:ln>
              <a:solidFill>
                <a:schemeClr val="accent3"/>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4-20 at 4.28.55 PM.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4400" y="990600"/>
            <a:ext cx="7146668" cy="5626100"/>
          </a:xfrm>
          <a:prstGeom prst="rect">
            <a:avLst/>
          </a:prstGeom>
        </p:spPr>
      </p:pic>
      <p:sp>
        <p:nvSpPr>
          <p:cNvPr id="3" name="Rectangle 2"/>
          <p:cNvSpPr/>
          <p:nvPr/>
        </p:nvSpPr>
        <p:spPr>
          <a:xfrm>
            <a:off x="381000" y="0"/>
            <a:ext cx="6269666"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Previous Evidence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1792</TotalTime>
  <Words>678</Words>
  <Application>Microsoft Office PowerPoint</Application>
  <PresentationFormat>On-screen Show (4:3)</PresentationFormat>
  <Paragraphs>185</Paragraphs>
  <Slides>22</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Verve</vt:lpstr>
      <vt:lpstr>Clip</vt:lpstr>
      <vt:lpstr>Chart</vt:lpstr>
      <vt:lpstr>The role of proficiency and language experience in recognizing and speaking words in a second language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proficiency and language experience in recognizing and speaking words in a second language </dc:title>
  <dc:creator>KrollLab</dc:creator>
  <cp:lastModifiedBy>KrollLab</cp:lastModifiedBy>
  <cp:revision>101</cp:revision>
  <dcterms:created xsi:type="dcterms:W3CDTF">2011-05-30T15:29:30Z</dcterms:created>
  <dcterms:modified xsi:type="dcterms:W3CDTF">2011-06-03T13:27:19Z</dcterms:modified>
</cp:coreProperties>
</file>