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2080" y="-80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720B-2348-9849-8BA2-CE75F6E67574}" type="datetimeFigureOut">
              <a:rPr lang="en-US" smtClean="0"/>
              <a:t>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3575-7656-5C41-8234-0C1D09A0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133848" y="4691974"/>
            <a:ext cx="20046406" cy="27556337"/>
            <a:chOff x="1649175" y="4691975"/>
            <a:chExt cx="18864692" cy="28925720"/>
          </a:xfrm>
        </p:grpSpPr>
        <p:grpSp>
          <p:nvGrpSpPr>
            <p:cNvPr id="20" name="Group 19"/>
            <p:cNvGrpSpPr/>
            <p:nvPr/>
          </p:nvGrpSpPr>
          <p:grpSpPr>
            <a:xfrm>
              <a:off x="10024228" y="24591000"/>
              <a:ext cx="10489639" cy="9026695"/>
              <a:chOff x="10024228" y="24591000"/>
              <a:chExt cx="10489639" cy="902669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0024228" y="24591000"/>
                <a:ext cx="10489638" cy="3769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 smtClean="0"/>
                  <a:t>Potential Results and Implications: </a:t>
                </a:r>
              </a:p>
              <a:p>
                <a:r>
                  <a:rPr lang="en-US" sz="3600" dirty="0" smtClean="0"/>
                  <a:t>Because of the lack of SV-agreement in Swedish, attraction and notional agreement effects would indicate that NP morphology in the L1 is sufficient to account for SV-agreement processing in the L2</a:t>
                </a:r>
                <a:endParaRPr lang="en-US" sz="3600" dirty="0"/>
              </a:p>
              <a:p>
                <a:pPr marL="571500" indent="-571500">
                  <a:buFont typeface="Arial"/>
                  <a:buChar char="•"/>
                </a:pPr>
                <a:endParaRPr lang="en-US" sz="360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0028904" y="28720738"/>
                <a:ext cx="10484963" cy="48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References:</a:t>
                </a:r>
              </a:p>
              <a:p>
                <a:r>
                  <a:rPr lang="en-US" sz="1800" dirty="0"/>
                  <a:t>Foote, R., (2008). Integrated knowledge of agreement in early and late English-Spanish bilinguals. </a:t>
                </a:r>
                <a:r>
                  <a:rPr lang="en-US" sz="1800" i="1" dirty="0"/>
                  <a:t>Applied </a:t>
                </a:r>
                <a:r>
                  <a:rPr lang="en-US" sz="1800" i="1" dirty="0" err="1"/>
                  <a:t>Psycholinguistcs</a:t>
                </a:r>
                <a:r>
                  <a:rPr lang="en-US" sz="1800" i="1" dirty="0"/>
                  <a:t> 32 </a:t>
                </a:r>
                <a:r>
                  <a:rPr lang="en-US" sz="1800" dirty="0"/>
                  <a:t>,187-220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/>
                  <a:t>Hoshino, N., </a:t>
                </a:r>
                <a:r>
                  <a:rPr lang="en-US" sz="1800" dirty="0" err="1"/>
                  <a:t>Dussias</a:t>
                </a:r>
                <a:r>
                  <a:rPr lang="en-US" sz="1800" dirty="0"/>
                  <a:t>, P.E. Kroll, J.F., (2009). Processing subject-verb agreement in a second language depends on proficiency. </a:t>
                </a:r>
                <a:r>
                  <a:rPr lang="en-US" sz="1800" i="1" dirty="0"/>
                  <a:t>Bilingualism: Language and Cognition, 13</a:t>
                </a:r>
                <a:r>
                  <a:rPr lang="en-US" sz="1800" dirty="0"/>
                  <a:t>(2), 87-98. </a:t>
                </a:r>
                <a:endParaRPr lang="en-US" sz="1800" dirty="0" smtClean="0"/>
              </a:p>
              <a:p>
                <a:r>
                  <a:rPr lang="en-US" sz="1800" dirty="0"/>
                  <a:t>Jiang, N. (2004). Morphological insensitivity in second language processing. </a:t>
                </a:r>
                <a:r>
                  <a:rPr lang="en-US" sz="1800" i="1" dirty="0"/>
                  <a:t>Applied Psycholinguistics, 25, </a:t>
                </a:r>
                <a:r>
                  <a:rPr lang="en-US" sz="1800" dirty="0"/>
                  <a:t>603-604 </a:t>
                </a:r>
                <a:endParaRPr lang="en-US" sz="1800" dirty="0" smtClean="0"/>
              </a:p>
              <a:p>
                <a:r>
                  <a:rPr lang="en-US" sz="1800" dirty="0"/>
                  <a:t>Jiang, N., </a:t>
                </a:r>
                <a:r>
                  <a:rPr lang="en-US" sz="1800" dirty="0" err="1"/>
                  <a:t>Novokshanova</a:t>
                </a:r>
                <a:r>
                  <a:rPr lang="en-US" sz="1800" dirty="0"/>
                  <a:t>, E., Masuda, K.,  &amp; Wang, X. (2011). Morphological congruency and the acquisition of L2 morphemes. </a:t>
                </a:r>
                <a:r>
                  <a:rPr lang="en-US" sz="1800" i="1" dirty="0"/>
                  <a:t>Language Learning: A Journal of Research in Language Studies, 61</a:t>
                </a:r>
                <a:r>
                  <a:rPr lang="en-US" sz="1800" dirty="0"/>
                  <a:t>(3), 1-28.</a:t>
                </a:r>
              </a:p>
              <a:p>
                <a:r>
                  <a:rPr lang="en-US" sz="1800" dirty="0" err="1"/>
                  <a:t>Lorimor</a:t>
                </a:r>
                <a:r>
                  <a:rPr lang="en-US" sz="1800" dirty="0"/>
                  <a:t>, H., Bock, K., </a:t>
                </a:r>
                <a:r>
                  <a:rPr lang="en-US" sz="1800" dirty="0" err="1"/>
                  <a:t>Zalkind</a:t>
                </a:r>
                <a:r>
                  <a:rPr lang="en-US" sz="1800" dirty="0"/>
                  <a:t>, E., &amp; </a:t>
                </a:r>
                <a:r>
                  <a:rPr lang="en-US" sz="1800" dirty="0" err="1"/>
                  <a:t>Sheyman</a:t>
                </a:r>
                <a:r>
                  <a:rPr lang="en-US" sz="1800" dirty="0"/>
                  <a:t>, A. (2008). Agreement and attraction in Russian. </a:t>
                </a:r>
                <a:r>
                  <a:rPr lang="en-US" sz="1800" i="1" dirty="0"/>
                  <a:t>Language and Cognitive Processes 28</a:t>
                </a:r>
                <a:r>
                  <a:rPr lang="en-US" sz="1800" dirty="0"/>
                  <a:t>(6), 769-799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4400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649175" y="4691975"/>
              <a:ext cx="18864692" cy="28694988"/>
              <a:chOff x="1649175" y="4691975"/>
              <a:chExt cx="18864692" cy="2869498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649175" y="23979650"/>
                <a:ext cx="8375054" cy="940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/>
                  <a:t>Example Stimuli:</a:t>
                </a:r>
              </a:p>
              <a:p>
                <a:pPr marL="571500" indent="-571500">
                  <a:buFont typeface="Arial"/>
                  <a:buChar char="•"/>
                </a:pPr>
                <a:r>
                  <a:rPr lang="en-US" sz="3600" dirty="0"/>
                  <a:t>Comprehension</a:t>
                </a:r>
              </a:p>
              <a:p>
                <a:pPr marL="2139010" lvl="1" indent="-571500">
                  <a:buFont typeface="Arial"/>
                  <a:buChar char="•"/>
                </a:pPr>
                <a:r>
                  <a:rPr lang="en-US" sz="3600" dirty="0"/>
                  <a:t>The author of the novel is/*are famous among many college students.</a:t>
                </a:r>
              </a:p>
              <a:p>
                <a:pPr marL="571500" indent="-571500">
                  <a:buFont typeface="Arial"/>
                  <a:buChar char="•"/>
                </a:pPr>
                <a:r>
                  <a:rPr lang="en-US" sz="3600" dirty="0"/>
                  <a:t>Production</a:t>
                </a:r>
              </a:p>
              <a:p>
                <a:pPr marL="2139010" lvl="1" indent="-571500">
                  <a:buFont typeface="Arial"/>
                  <a:buChar char="•"/>
                </a:pPr>
                <a:r>
                  <a:rPr lang="en-US" sz="3600" dirty="0"/>
                  <a:t>The label on the bottle </a:t>
                </a:r>
                <a:r>
                  <a:rPr lang="en-US" sz="3600" u="sng" dirty="0"/>
                  <a:t>is/*are </a:t>
                </a:r>
                <a:r>
                  <a:rPr lang="en-US" sz="3600" dirty="0"/>
                  <a:t>(multiple token; SS)</a:t>
                </a:r>
              </a:p>
              <a:p>
                <a:pPr marL="2139010" lvl="1" indent="-571500">
                  <a:buFont typeface="Arial"/>
                  <a:buChar char="•"/>
                </a:pPr>
                <a:r>
                  <a:rPr lang="en-US" sz="3600" dirty="0"/>
                  <a:t>The label on the bottles  </a:t>
                </a:r>
                <a:r>
                  <a:rPr lang="en-US" sz="3600" u="sng" dirty="0"/>
                  <a:t>is/*are</a:t>
                </a:r>
                <a:r>
                  <a:rPr lang="en-US" sz="3600" dirty="0"/>
                  <a:t> (multiple token; SP)</a:t>
                </a:r>
                <a:endParaRPr lang="en-US" sz="3600" u="sng" dirty="0"/>
              </a:p>
              <a:p>
                <a:pPr marL="2139010" lvl="1" indent="-571500">
                  <a:buFont typeface="Arial"/>
                  <a:buChar char="•"/>
                </a:pPr>
                <a:r>
                  <a:rPr lang="en-US" sz="3600" dirty="0"/>
                  <a:t>The author of the novel </a:t>
                </a:r>
                <a:r>
                  <a:rPr lang="en-US" sz="3600" u="sng" dirty="0"/>
                  <a:t>is/*are </a:t>
                </a:r>
                <a:r>
                  <a:rPr lang="en-US" sz="3600" dirty="0"/>
                  <a:t>(single token; SS)</a:t>
                </a:r>
              </a:p>
              <a:p>
                <a:pPr marL="2139010" lvl="1" indent="-571500">
                  <a:buFont typeface="Arial"/>
                  <a:buChar char="•"/>
                </a:pPr>
                <a:r>
                  <a:rPr lang="en-US" sz="3600" dirty="0"/>
                  <a:t>The author of the novels </a:t>
                </a:r>
                <a:r>
                  <a:rPr lang="en-US" sz="3600" u="sng" dirty="0"/>
                  <a:t>is/*are </a:t>
                </a:r>
                <a:r>
                  <a:rPr lang="en-US" sz="3600" dirty="0"/>
                  <a:t> (single token; SP)</a:t>
                </a:r>
                <a:endParaRPr lang="en-US" sz="3600" u="sng" dirty="0"/>
              </a:p>
              <a:p>
                <a:endParaRPr lang="en-US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1649181" y="4691975"/>
                <a:ext cx="18864686" cy="19954101"/>
                <a:chOff x="1649181" y="4691975"/>
                <a:chExt cx="18864686" cy="19954101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10028904" y="17144242"/>
                  <a:ext cx="10484963" cy="72691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 smtClean="0"/>
                    <a:t>Hypotheses:</a:t>
                  </a:r>
                </a:p>
                <a:p>
                  <a:pPr marL="742950" indent="-742950">
                    <a:buAutoNum type="arabicPeriod"/>
                  </a:pPr>
                  <a:r>
                    <a:rPr lang="en-US" sz="3600" dirty="0" smtClean="0"/>
                    <a:t>If SV-agreement is driven by number information on the noun, then Swedish-English bilinguals </a:t>
                  </a:r>
                  <a:r>
                    <a:rPr lang="en-US" sz="3600" dirty="0"/>
                    <a:t>will show sensitivity to SV-agreement violations in the comprehension task because the NP morphology (independent of verbal morphology) is </a:t>
                  </a:r>
                  <a:r>
                    <a:rPr lang="en-US" sz="3600" dirty="0" smtClean="0"/>
                    <a:t>sufficient </a:t>
                  </a:r>
                </a:p>
                <a:p>
                  <a:pPr marL="742950" indent="-742950">
                    <a:buAutoNum type="arabicPeriod"/>
                  </a:pPr>
                  <a:r>
                    <a:rPr lang="en-US" sz="3600" dirty="0" smtClean="0"/>
                    <a:t>In production, Swedish-English bilinguals should show similar rates of attraction and notional errors as L1 speakers of English and other L2 speakers of English who have both NP morphology and verbal morphology; any differences in performance should be attributable to proficiency rather than the L1 per se.</a:t>
                  </a: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649181" y="4691975"/>
                  <a:ext cx="18864686" cy="19954101"/>
                  <a:chOff x="1649181" y="4691975"/>
                  <a:chExt cx="18864686" cy="19954101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49181" y="17018315"/>
                    <a:ext cx="8375048" cy="76277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800" b="1" dirty="0"/>
                      <a:t>Materials:</a:t>
                    </a:r>
                  </a:p>
                  <a:p>
                    <a:pPr marL="571500" indent="-571500">
                      <a:buFont typeface="Arial"/>
                      <a:buChar char="•"/>
                    </a:pPr>
                    <a:r>
                      <a:rPr lang="en-US" sz="3600" dirty="0"/>
                      <a:t>Comprehension:</a:t>
                    </a:r>
                  </a:p>
                  <a:p>
                    <a:pPr marL="2139010" lvl="1" indent="-571500">
                      <a:buFont typeface="Arial"/>
                      <a:buChar char="•"/>
                    </a:pPr>
                    <a:r>
                      <a:rPr lang="en-US" sz="3600" dirty="0"/>
                      <a:t>48 pairs of sentences consisting of grammatical and ungrammatical versions </a:t>
                    </a:r>
                    <a:r>
                      <a:rPr lang="en-US" sz="3600" dirty="0" smtClean="0"/>
                      <a:t>of the production preambles</a:t>
                    </a:r>
                    <a:endParaRPr lang="en-US" sz="3600" dirty="0"/>
                  </a:p>
                  <a:p>
                    <a:pPr marL="571500" indent="-571500">
                      <a:buFont typeface="Arial"/>
                      <a:buChar char="•"/>
                    </a:pPr>
                    <a:r>
                      <a:rPr lang="en-US" sz="3600" dirty="0"/>
                      <a:t>Production: </a:t>
                    </a:r>
                  </a:p>
                  <a:p>
                    <a:pPr marL="2139010" lvl="1" indent="-571500">
                      <a:buFont typeface="Arial"/>
                      <a:buChar char="•"/>
                    </a:pPr>
                    <a:r>
                      <a:rPr lang="en-US" sz="3600" dirty="0"/>
                      <a:t>32 pairs of sentence preambles consisting  of both multiple token (MT) and singular token (ST) head nouns</a:t>
                    </a:r>
                  </a:p>
                  <a:p>
                    <a:endParaRPr lang="en-US" dirty="0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653850" y="4691975"/>
                    <a:ext cx="18860017" cy="13266862"/>
                    <a:chOff x="1653850" y="4691975"/>
                    <a:chExt cx="18860017" cy="13266862"/>
                  </a:xfrm>
                </p:grpSpPr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653850" y="14357851"/>
                      <a:ext cx="8370379" cy="36009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4800" b="1" dirty="0" smtClean="0"/>
                        <a:t>Method:</a:t>
                      </a:r>
                    </a:p>
                    <a:p>
                      <a:pPr marL="571500" indent="-571500">
                        <a:buFont typeface="Arial"/>
                        <a:buChar char="•"/>
                      </a:pPr>
                      <a:r>
                        <a:rPr lang="en-US" sz="3600" dirty="0"/>
                        <a:t>Comprehension: self-paced reading task</a:t>
                      </a:r>
                    </a:p>
                    <a:p>
                      <a:pPr marL="571500" indent="-571500">
                        <a:buFont typeface="Arial"/>
                        <a:buChar char="•"/>
                      </a:pPr>
                      <a:r>
                        <a:rPr lang="en-US" sz="3600" dirty="0" smtClean="0"/>
                        <a:t>Production: sentence fragment completion task</a:t>
                      </a:r>
                    </a:p>
                    <a:p>
                      <a:endParaRPr lang="en-US" sz="3600" dirty="0"/>
                    </a:p>
                    <a:p>
                      <a:pPr lvl="1"/>
                      <a:endParaRPr lang="en-US" sz="3600" dirty="0"/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1653850" y="4691975"/>
                      <a:ext cx="18860017" cy="12942622"/>
                      <a:chOff x="1653850" y="4691975"/>
                      <a:chExt cx="18860017" cy="12942622"/>
                    </a:xfrm>
                  </p:grpSpPr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10024228" y="13800796"/>
                        <a:ext cx="10489638" cy="38338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4800" b="1" dirty="0" smtClean="0"/>
                          <a:t>Participants: </a:t>
                        </a:r>
                      </a:p>
                      <a:p>
                        <a:pPr marL="571500" indent="-571500">
                          <a:buFont typeface="Arial"/>
                          <a:buChar char="•"/>
                        </a:pPr>
                        <a:r>
                          <a:rPr lang="en-US" sz="3600" dirty="0" smtClean="0"/>
                          <a:t>Swedish-English bilinguals</a:t>
                        </a:r>
                      </a:p>
                      <a:p>
                        <a:pPr marL="2139010" lvl="1" indent="-571500">
                          <a:buFont typeface="Arial"/>
                          <a:buChar char="•"/>
                        </a:pPr>
                        <a:r>
                          <a:rPr lang="en-US" sz="3600" dirty="0" smtClean="0"/>
                          <a:t>Living in Lund, Sweden or surrounding area</a:t>
                        </a:r>
                      </a:p>
                      <a:p>
                        <a:pPr marL="571500" indent="-571500">
                          <a:buFont typeface="Arial"/>
                          <a:buChar char="•"/>
                        </a:pPr>
                        <a:r>
                          <a:rPr lang="en-US" sz="3600" dirty="0" smtClean="0"/>
                          <a:t>American English monolinguals</a:t>
                        </a:r>
                      </a:p>
                      <a:p>
                        <a:pPr marL="2139010" lvl="1" indent="-571500">
                          <a:buFont typeface="Arial"/>
                          <a:buChar char="•"/>
                        </a:pPr>
                        <a:r>
                          <a:rPr lang="en-US" sz="3600" dirty="0" smtClean="0"/>
                          <a:t>Living in State College or surrounding area</a:t>
                        </a:r>
                        <a:endParaRPr lang="en-US" sz="3600" dirty="0"/>
                      </a:p>
                      <a:p>
                        <a:endParaRPr lang="en-US" sz="4000" dirty="0"/>
                      </a:p>
                    </p:txBody>
                  </p:sp>
                  <p:grpSp>
                    <p:nvGrpSpPr>
                      <p:cNvPr id="12" name="Group 11"/>
                      <p:cNvGrpSpPr/>
                      <p:nvPr/>
                    </p:nvGrpSpPr>
                    <p:grpSpPr>
                      <a:xfrm>
                        <a:off x="1653850" y="4691975"/>
                        <a:ext cx="18860017" cy="10132146"/>
                        <a:chOff x="1653850" y="4691975"/>
                        <a:chExt cx="18860017" cy="10132146"/>
                      </a:xfrm>
                    </p:grpSpPr>
                    <p:sp>
                      <p:nvSpPr>
                        <p:cNvPr id="7" name="TextBox 6"/>
                        <p:cNvSpPr txBox="1"/>
                        <p:nvPr/>
                      </p:nvSpPr>
                      <p:spPr>
                        <a:xfrm>
                          <a:off x="10028904" y="10669137"/>
                          <a:ext cx="10484963" cy="37693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4800" b="1" dirty="0" smtClean="0"/>
                            <a:t>Research Questions:</a:t>
                          </a:r>
                        </a:p>
                        <a:p>
                          <a:r>
                            <a:rPr lang="en-US" sz="3600" dirty="0" smtClean="0"/>
                            <a:t>1. </a:t>
                          </a:r>
                          <a:r>
                            <a:rPr lang="en-US" sz="3600" dirty="0"/>
                            <a:t>How sensitive are Swedish-English bilinguals to SV-agreement in L2 comprehension of English?</a:t>
                          </a:r>
                        </a:p>
                        <a:p>
                          <a:r>
                            <a:rPr lang="en-US" sz="3600" dirty="0" smtClean="0"/>
                            <a:t>2. Do Swedish-English bilinguals make attraction or notional agreement errors in L2 production of English?</a:t>
                          </a:r>
                        </a:p>
                        <a:p>
                          <a:endParaRPr lang="en-US" sz="3600" dirty="0" smtClean="0"/>
                        </a:p>
                      </p:txBody>
                    </p:sp>
                    <p:grpSp>
                      <p:nvGrpSpPr>
                        <p:cNvPr id="11" name="Group 10"/>
                        <p:cNvGrpSpPr/>
                        <p:nvPr/>
                      </p:nvGrpSpPr>
                      <p:grpSpPr>
                        <a:xfrm>
                          <a:off x="1653850" y="4691975"/>
                          <a:ext cx="18519382" cy="10132146"/>
                          <a:chOff x="1653850" y="4691975"/>
                          <a:chExt cx="18519382" cy="10132146"/>
                        </a:xfrm>
                      </p:grpSpPr>
                      <p:sp>
                        <p:nvSpPr>
                          <p:cNvPr id="8" name="TextBox 7"/>
                          <p:cNvSpPr txBox="1"/>
                          <p:nvPr/>
                        </p:nvSpPr>
                        <p:spPr>
                          <a:xfrm>
                            <a:off x="1653850" y="10669137"/>
                            <a:ext cx="7422078" cy="41549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4800" b="1" dirty="0" smtClean="0"/>
                              <a:t>Present Study:</a:t>
                            </a:r>
                          </a:p>
                          <a:p>
                            <a:r>
                              <a:rPr lang="en-US" sz="3600" dirty="0" smtClean="0"/>
                              <a:t>Swedish is unique compared to languages previously examined in this area of research because it has rich noun morphology but does not have SV-agreement. </a:t>
                            </a:r>
                          </a:p>
                          <a:p>
                            <a:endParaRPr lang="en-US" sz="3600" dirty="0"/>
                          </a:p>
                        </p:txBody>
                      </p:sp>
                      <p:sp>
                        <p:nvSpPr>
                          <p:cNvPr id="5" name="TextBox 4"/>
                          <p:cNvSpPr txBox="1"/>
                          <p:nvPr/>
                        </p:nvSpPr>
                        <p:spPr>
                          <a:xfrm>
                            <a:off x="1653855" y="4691975"/>
                            <a:ext cx="18519377" cy="666888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4800" b="1" dirty="0" smtClean="0"/>
                              <a:t>Introduction:</a:t>
                            </a:r>
                            <a:endParaRPr lang="en-US" sz="4800" b="1" dirty="0"/>
                          </a:p>
                          <a:p>
                            <a:r>
                              <a:rPr lang="en-US" sz="3600" dirty="0"/>
                              <a:t>E</a:t>
                            </a:r>
                            <a:r>
                              <a:rPr lang="en-US" sz="3600" dirty="0" smtClean="0"/>
                              <a:t>rrors in production and comprehension of subject-verb agreement (SV-agreement) are influenced by grammatical and notional number features</a:t>
                            </a:r>
                          </a:p>
                          <a:p>
                            <a:pPr marL="571500" indent="-571500">
                              <a:buFont typeface="Arial"/>
                              <a:buChar char="•"/>
                            </a:pPr>
                            <a:r>
                              <a:rPr lang="en-US" sz="3600" dirty="0" smtClean="0"/>
                              <a:t>L1 production research: attraction and agreement errors decrease as the morphological complexity of the language increases both cross-linguistically (</a:t>
                            </a:r>
                            <a:r>
                              <a:rPr lang="en-US" sz="3600" dirty="0" err="1" smtClean="0"/>
                              <a:t>Lorimor</a:t>
                            </a:r>
                            <a:r>
                              <a:rPr lang="en-US" sz="3600" dirty="0" smtClean="0"/>
                              <a:t> et al.,2008) and within a language (</a:t>
                            </a:r>
                            <a:r>
                              <a:rPr lang="en-US" sz="3600" dirty="0" err="1" smtClean="0"/>
                              <a:t>Hartsuiker</a:t>
                            </a:r>
                            <a:r>
                              <a:rPr lang="en-US" sz="3600" dirty="0" smtClean="0"/>
                              <a:t> et al., 2003)</a:t>
                            </a:r>
                          </a:p>
                          <a:p>
                            <a:pPr marL="571500" indent="-571500">
                              <a:buFont typeface="Arial"/>
                              <a:buChar char="•"/>
                            </a:pPr>
                            <a:r>
                              <a:rPr lang="en-US" sz="3600" dirty="0" smtClean="0"/>
                              <a:t>L2 production research: differences in the degree of sensitivity to notional versus grammatical agreement as a function of L2 proficiency (e.g. Hoshino et al., 2009). L2 comprehension shows differences in the degree of sensitivity to SV-agreement based on cross-linguistic morphological similarity </a:t>
                            </a:r>
                            <a:r>
                              <a:rPr lang="nl-NL" sz="3600" dirty="0" smtClean="0"/>
                              <a:t>(</a:t>
                            </a:r>
                            <a:r>
                              <a:rPr lang="nl-NL" sz="3600" dirty="0" err="1" smtClean="0"/>
                              <a:t>Jiang</a:t>
                            </a:r>
                            <a:r>
                              <a:rPr lang="nl-NL" sz="3600" dirty="0" smtClean="0"/>
                              <a:t>, 2004, 2011; </a:t>
                            </a:r>
                            <a:r>
                              <a:rPr lang="nl-NL" sz="3600" dirty="0" err="1" smtClean="0"/>
                              <a:t>Foote</a:t>
                            </a:r>
                            <a:r>
                              <a:rPr lang="nl-NL" sz="3600" dirty="0" smtClean="0"/>
                              <a:t>, 2011) </a:t>
                            </a:r>
                          </a:p>
                          <a:p>
                            <a:endParaRPr lang="en-US" sz="3600" dirty="0"/>
                          </a:p>
                        </p:txBody>
                      </p:sp>
                    </p:grpSp>
                  </p:grpSp>
                </p:grpSp>
              </p:grp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850" y="601170"/>
            <a:ext cx="19205324" cy="4090805"/>
          </a:xfrm>
        </p:spPr>
        <p:txBody>
          <a:bodyPr>
            <a:noAutofit/>
          </a:bodyPr>
          <a:lstStyle/>
          <a:p>
            <a:r>
              <a:rPr lang="en-US" sz="6000" b="1" dirty="0"/>
              <a:t>P</a:t>
            </a:r>
            <a:r>
              <a:rPr lang="en-US" sz="6000" b="1" dirty="0" smtClean="0"/>
              <a:t>rocessing </a:t>
            </a:r>
            <a:r>
              <a:rPr lang="en-US" sz="6000" b="1" dirty="0"/>
              <a:t>and comprehension of subject-verb agreement in English by</a:t>
            </a:r>
            <a:br>
              <a:rPr lang="en-US" sz="6000" b="1" dirty="0"/>
            </a:br>
            <a:r>
              <a:rPr lang="en-US" sz="6000" b="1" dirty="0"/>
              <a:t>Swedish-</a:t>
            </a:r>
            <a:r>
              <a:rPr lang="en-US" sz="6000" b="1"/>
              <a:t>English </a:t>
            </a:r>
            <a:r>
              <a:rPr lang="en-US" sz="6000" b="1" smtClean="0"/>
              <a:t>bilinguals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3600" dirty="0" smtClean="0"/>
              <a:t>Elizabeth Mormer</a:t>
            </a:r>
            <a:br>
              <a:rPr lang="en-US" sz="3600" dirty="0" smtClean="0"/>
            </a:br>
            <a:r>
              <a:rPr lang="en-US" sz="3600" dirty="0" smtClean="0"/>
              <a:t>Advisor: Dr. Carrie Jackson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39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12033</TotalTime>
  <Words>705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Processing and comprehension of subject-verb agreement in English by Swedish-English bilinguals Elizabeth Mormer Advisor: Dr. Carrie Jackson</vt:lpstr>
    </vt:vector>
  </TitlesOfParts>
  <Company>Penn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Mormer</dc:creator>
  <cp:lastModifiedBy>Elizabeth Mormer</cp:lastModifiedBy>
  <cp:revision>73</cp:revision>
  <dcterms:created xsi:type="dcterms:W3CDTF">2012-01-11T02:47:54Z</dcterms:created>
  <dcterms:modified xsi:type="dcterms:W3CDTF">2012-02-02T17:05:51Z</dcterms:modified>
</cp:coreProperties>
</file>