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945600" cy="32918400"/>
  <p:notesSz cx="6858000" cy="9144000"/>
  <p:defaultTextStyle>
    <a:defPPr>
      <a:defRPr lang="en-US"/>
    </a:defPPr>
    <a:lvl1pPr marL="0" algn="l" defTabSz="2743143" rtl="0" eaLnBrk="1" latinLnBrk="0" hangingPunct="1">
      <a:defRPr sz="5400" kern="1200">
        <a:solidFill>
          <a:schemeClr val="tx1"/>
        </a:solidFill>
        <a:latin typeface="+mn-lt"/>
        <a:ea typeface="+mn-ea"/>
        <a:cs typeface="+mn-cs"/>
      </a:defRPr>
    </a:lvl1pPr>
    <a:lvl2pPr marL="1371571" algn="l" defTabSz="2743143" rtl="0" eaLnBrk="1" latinLnBrk="0" hangingPunct="1">
      <a:defRPr sz="5400" kern="1200">
        <a:solidFill>
          <a:schemeClr val="tx1"/>
        </a:solidFill>
        <a:latin typeface="+mn-lt"/>
        <a:ea typeface="+mn-ea"/>
        <a:cs typeface="+mn-cs"/>
      </a:defRPr>
    </a:lvl2pPr>
    <a:lvl3pPr marL="2743143" algn="l" defTabSz="2743143" rtl="0" eaLnBrk="1" latinLnBrk="0" hangingPunct="1">
      <a:defRPr sz="5400" kern="1200">
        <a:solidFill>
          <a:schemeClr val="tx1"/>
        </a:solidFill>
        <a:latin typeface="+mn-lt"/>
        <a:ea typeface="+mn-ea"/>
        <a:cs typeface="+mn-cs"/>
      </a:defRPr>
    </a:lvl3pPr>
    <a:lvl4pPr marL="4114714" algn="l" defTabSz="2743143" rtl="0" eaLnBrk="1" latinLnBrk="0" hangingPunct="1">
      <a:defRPr sz="5400" kern="1200">
        <a:solidFill>
          <a:schemeClr val="tx1"/>
        </a:solidFill>
        <a:latin typeface="+mn-lt"/>
        <a:ea typeface="+mn-ea"/>
        <a:cs typeface="+mn-cs"/>
      </a:defRPr>
    </a:lvl4pPr>
    <a:lvl5pPr marL="5486286" algn="l" defTabSz="2743143" rtl="0" eaLnBrk="1" latinLnBrk="0" hangingPunct="1">
      <a:defRPr sz="5400" kern="1200">
        <a:solidFill>
          <a:schemeClr val="tx1"/>
        </a:solidFill>
        <a:latin typeface="+mn-lt"/>
        <a:ea typeface="+mn-ea"/>
        <a:cs typeface="+mn-cs"/>
      </a:defRPr>
    </a:lvl5pPr>
    <a:lvl6pPr marL="6857857" algn="l" defTabSz="2743143" rtl="0" eaLnBrk="1" latinLnBrk="0" hangingPunct="1">
      <a:defRPr sz="5400" kern="1200">
        <a:solidFill>
          <a:schemeClr val="tx1"/>
        </a:solidFill>
        <a:latin typeface="+mn-lt"/>
        <a:ea typeface="+mn-ea"/>
        <a:cs typeface="+mn-cs"/>
      </a:defRPr>
    </a:lvl6pPr>
    <a:lvl7pPr marL="8229428" algn="l" defTabSz="2743143" rtl="0" eaLnBrk="1" latinLnBrk="0" hangingPunct="1">
      <a:defRPr sz="5400" kern="1200">
        <a:solidFill>
          <a:schemeClr val="tx1"/>
        </a:solidFill>
        <a:latin typeface="+mn-lt"/>
        <a:ea typeface="+mn-ea"/>
        <a:cs typeface="+mn-cs"/>
      </a:defRPr>
    </a:lvl7pPr>
    <a:lvl8pPr marL="9600999" algn="l" defTabSz="2743143" rtl="0" eaLnBrk="1" latinLnBrk="0" hangingPunct="1">
      <a:defRPr sz="5400" kern="1200">
        <a:solidFill>
          <a:schemeClr val="tx1"/>
        </a:solidFill>
        <a:latin typeface="+mn-lt"/>
        <a:ea typeface="+mn-ea"/>
        <a:cs typeface="+mn-cs"/>
      </a:defRPr>
    </a:lvl8pPr>
    <a:lvl9pPr marL="10972572" algn="l" defTabSz="2743143" rtl="0" eaLnBrk="1" latinLnBrk="0" hangingPunct="1">
      <a:defRPr sz="5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8ED884"/>
    <a:srgbClr val="73CF6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0" d="100"/>
          <a:sy n="40" d="100"/>
        </p:scale>
        <p:origin x="-1026" y="-78"/>
      </p:cViewPr>
      <p:guideLst>
        <p:guide orient="horz" pos="10368"/>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71E00C-506F-409F-B7D1-4DC2E6D2895F}" type="datetimeFigureOut">
              <a:rPr lang="en-US" smtClean="0"/>
              <a:pPr/>
              <a:t>2/3/2012</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7BD2C-8A59-4218-8025-E7EA3501378C}" type="slidenum">
              <a:rPr lang="en-US" smtClean="0"/>
              <a:pPr/>
              <a:t>‹#›</a:t>
            </a:fld>
            <a:endParaRPr lang="en-US"/>
          </a:p>
        </p:txBody>
      </p:sp>
    </p:spTree>
    <p:extLst>
      <p:ext uri="{BB962C8B-B14F-4D97-AF65-F5344CB8AC3E}">
        <p14:creationId xmlns:p14="http://schemas.microsoft.com/office/powerpoint/2010/main" xmlns="" val="2254898701"/>
      </p:ext>
    </p:extLst>
  </p:cSld>
  <p:clrMap bg1="lt1" tx1="dk1" bg2="lt2" tx2="dk2" accent1="accent1" accent2="accent2" accent3="accent3" accent4="accent4" accent5="accent5" accent6="accent6" hlink="hlink" folHlink="folHlink"/>
  <p:notesStyle>
    <a:lvl1pPr marL="0" algn="l" defTabSz="2743143" rtl="0" eaLnBrk="1" latinLnBrk="0" hangingPunct="1">
      <a:defRPr sz="3600" kern="1200">
        <a:solidFill>
          <a:schemeClr val="tx1"/>
        </a:solidFill>
        <a:latin typeface="+mn-lt"/>
        <a:ea typeface="+mn-ea"/>
        <a:cs typeface="+mn-cs"/>
      </a:defRPr>
    </a:lvl1pPr>
    <a:lvl2pPr marL="1371571" algn="l" defTabSz="2743143" rtl="0" eaLnBrk="1" latinLnBrk="0" hangingPunct="1">
      <a:defRPr sz="3600" kern="1200">
        <a:solidFill>
          <a:schemeClr val="tx1"/>
        </a:solidFill>
        <a:latin typeface="+mn-lt"/>
        <a:ea typeface="+mn-ea"/>
        <a:cs typeface="+mn-cs"/>
      </a:defRPr>
    </a:lvl2pPr>
    <a:lvl3pPr marL="2743143" algn="l" defTabSz="2743143" rtl="0" eaLnBrk="1" latinLnBrk="0" hangingPunct="1">
      <a:defRPr sz="3600" kern="1200">
        <a:solidFill>
          <a:schemeClr val="tx1"/>
        </a:solidFill>
        <a:latin typeface="+mn-lt"/>
        <a:ea typeface="+mn-ea"/>
        <a:cs typeface="+mn-cs"/>
      </a:defRPr>
    </a:lvl3pPr>
    <a:lvl4pPr marL="4114714" algn="l" defTabSz="2743143" rtl="0" eaLnBrk="1" latinLnBrk="0" hangingPunct="1">
      <a:defRPr sz="3600" kern="1200">
        <a:solidFill>
          <a:schemeClr val="tx1"/>
        </a:solidFill>
        <a:latin typeface="+mn-lt"/>
        <a:ea typeface="+mn-ea"/>
        <a:cs typeface="+mn-cs"/>
      </a:defRPr>
    </a:lvl4pPr>
    <a:lvl5pPr marL="5486286" algn="l" defTabSz="2743143" rtl="0" eaLnBrk="1" latinLnBrk="0" hangingPunct="1">
      <a:defRPr sz="3600" kern="1200">
        <a:solidFill>
          <a:schemeClr val="tx1"/>
        </a:solidFill>
        <a:latin typeface="+mn-lt"/>
        <a:ea typeface="+mn-ea"/>
        <a:cs typeface="+mn-cs"/>
      </a:defRPr>
    </a:lvl5pPr>
    <a:lvl6pPr marL="6857857" algn="l" defTabSz="2743143" rtl="0" eaLnBrk="1" latinLnBrk="0" hangingPunct="1">
      <a:defRPr sz="3600" kern="1200">
        <a:solidFill>
          <a:schemeClr val="tx1"/>
        </a:solidFill>
        <a:latin typeface="+mn-lt"/>
        <a:ea typeface="+mn-ea"/>
        <a:cs typeface="+mn-cs"/>
      </a:defRPr>
    </a:lvl6pPr>
    <a:lvl7pPr marL="8229428" algn="l" defTabSz="2743143" rtl="0" eaLnBrk="1" latinLnBrk="0" hangingPunct="1">
      <a:defRPr sz="3600" kern="1200">
        <a:solidFill>
          <a:schemeClr val="tx1"/>
        </a:solidFill>
        <a:latin typeface="+mn-lt"/>
        <a:ea typeface="+mn-ea"/>
        <a:cs typeface="+mn-cs"/>
      </a:defRPr>
    </a:lvl7pPr>
    <a:lvl8pPr marL="9600999" algn="l" defTabSz="2743143" rtl="0" eaLnBrk="1" latinLnBrk="0" hangingPunct="1">
      <a:defRPr sz="3600" kern="1200">
        <a:solidFill>
          <a:schemeClr val="tx1"/>
        </a:solidFill>
        <a:latin typeface="+mn-lt"/>
        <a:ea typeface="+mn-ea"/>
        <a:cs typeface="+mn-cs"/>
      </a:defRPr>
    </a:lvl8pPr>
    <a:lvl9pPr marL="10972572" algn="l" defTabSz="2743143" rtl="0" eaLnBrk="1" latinLnBrk="0" hangingPunct="1">
      <a:defRPr sz="3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E7BD2C-8A59-4218-8025-E7EA3501378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3"/>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371571" indent="0" algn="ctr">
              <a:buNone/>
              <a:defRPr>
                <a:solidFill>
                  <a:schemeClr val="tx1">
                    <a:tint val="75000"/>
                  </a:schemeClr>
                </a:solidFill>
              </a:defRPr>
            </a:lvl2pPr>
            <a:lvl3pPr marL="2743143" indent="0" algn="ctr">
              <a:buNone/>
              <a:defRPr>
                <a:solidFill>
                  <a:schemeClr val="tx1">
                    <a:tint val="75000"/>
                  </a:schemeClr>
                </a:solidFill>
              </a:defRPr>
            </a:lvl3pPr>
            <a:lvl4pPr marL="4114714" indent="0" algn="ctr">
              <a:buNone/>
              <a:defRPr>
                <a:solidFill>
                  <a:schemeClr val="tx1">
                    <a:tint val="75000"/>
                  </a:schemeClr>
                </a:solidFill>
              </a:defRPr>
            </a:lvl4pPr>
            <a:lvl5pPr marL="5486286" indent="0" algn="ctr">
              <a:buNone/>
              <a:defRPr>
                <a:solidFill>
                  <a:schemeClr val="tx1">
                    <a:tint val="75000"/>
                  </a:schemeClr>
                </a:solidFill>
              </a:defRPr>
            </a:lvl5pPr>
            <a:lvl6pPr marL="6857857" indent="0" algn="ctr">
              <a:buNone/>
              <a:defRPr>
                <a:solidFill>
                  <a:schemeClr val="tx1">
                    <a:tint val="75000"/>
                  </a:schemeClr>
                </a:solidFill>
              </a:defRPr>
            </a:lvl6pPr>
            <a:lvl7pPr marL="8229428" indent="0" algn="ctr">
              <a:buNone/>
              <a:defRPr>
                <a:solidFill>
                  <a:schemeClr val="tx1">
                    <a:tint val="75000"/>
                  </a:schemeClr>
                </a:solidFill>
              </a:defRPr>
            </a:lvl7pPr>
            <a:lvl8pPr marL="9600999" indent="0" algn="ctr">
              <a:buNone/>
              <a:defRPr>
                <a:solidFill>
                  <a:schemeClr val="tx1">
                    <a:tint val="75000"/>
                  </a:schemeClr>
                </a:solidFill>
              </a:defRPr>
            </a:lvl8pPr>
            <a:lvl9pPr marL="109725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DA6A3-4C6E-4FE2-8E22-9E4CCE645E51}"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DA6A3-4C6E-4FE2-8E22-9E4CCE645E51}"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DA6A3-4C6E-4FE2-8E22-9E4CCE645E51}"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DA6A3-4C6E-4FE2-8E22-9E4CCE645E51}"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3"/>
            <a:ext cx="18653760" cy="6537960"/>
          </a:xfrm>
        </p:spPr>
        <p:txBody>
          <a:bodyPr anchor="t"/>
          <a:lstStyle>
            <a:lvl1pPr algn="l">
              <a:defRPr sz="12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7"/>
          </a:xfrm>
        </p:spPr>
        <p:txBody>
          <a:bodyPr anchor="b"/>
          <a:lstStyle>
            <a:lvl1pPr marL="0" indent="0">
              <a:buNone/>
              <a:defRPr sz="6100">
                <a:solidFill>
                  <a:schemeClr val="tx1">
                    <a:tint val="75000"/>
                  </a:schemeClr>
                </a:solidFill>
              </a:defRPr>
            </a:lvl1pPr>
            <a:lvl2pPr marL="1371571" indent="0">
              <a:buNone/>
              <a:defRPr sz="5400">
                <a:solidFill>
                  <a:schemeClr val="tx1">
                    <a:tint val="75000"/>
                  </a:schemeClr>
                </a:solidFill>
              </a:defRPr>
            </a:lvl2pPr>
            <a:lvl3pPr marL="2743143" indent="0">
              <a:buNone/>
              <a:defRPr sz="4800">
                <a:solidFill>
                  <a:schemeClr val="tx1">
                    <a:tint val="75000"/>
                  </a:schemeClr>
                </a:solidFill>
              </a:defRPr>
            </a:lvl3pPr>
            <a:lvl4pPr marL="4114714" indent="0">
              <a:buNone/>
              <a:defRPr sz="4200">
                <a:solidFill>
                  <a:schemeClr val="tx1">
                    <a:tint val="75000"/>
                  </a:schemeClr>
                </a:solidFill>
              </a:defRPr>
            </a:lvl4pPr>
            <a:lvl5pPr marL="5486286" indent="0">
              <a:buNone/>
              <a:defRPr sz="4200">
                <a:solidFill>
                  <a:schemeClr val="tx1">
                    <a:tint val="75000"/>
                  </a:schemeClr>
                </a:solidFill>
              </a:defRPr>
            </a:lvl5pPr>
            <a:lvl6pPr marL="6857857" indent="0">
              <a:buNone/>
              <a:defRPr sz="4200">
                <a:solidFill>
                  <a:schemeClr val="tx1">
                    <a:tint val="75000"/>
                  </a:schemeClr>
                </a:solidFill>
              </a:defRPr>
            </a:lvl6pPr>
            <a:lvl7pPr marL="8229428" indent="0">
              <a:buNone/>
              <a:defRPr sz="4200">
                <a:solidFill>
                  <a:schemeClr val="tx1">
                    <a:tint val="75000"/>
                  </a:schemeClr>
                </a:solidFill>
              </a:defRPr>
            </a:lvl7pPr>
            <a:lvl8pPr marL="9600999" indent="0">
              <a:buNone/>
              <a:defRPr sz="4200">
                <a:solidFill>
                  <a:schemeClr val="tx1">
                    <a:tint val="75000"/>
                  </a:schemeClr>
                </a:solidFill>
              </a:defRPr>
            </a:lvl8pPr>
            <a:lvl9pPr marL="10972572"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DA6A3-4C6E-4FE2-8E22-9E4CCE645E51}"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280" y="7680962"/>
            <a:ext cx="9692640" cy="21724623"/>
          </a:xfrm>
        </p:spPr>
        <p:txBody>
          <a:bodyPr/>
          <a:lstStyle>
            <a:lvl1pPr>
              <a:defRPr sz="8400"/>
            </a:lvl1pPr>
            <a:lvl2pPr>
              <a:defRPr sz="7200"/>
            </a:lvl2pPr>
            <a:lvl3pPr>
              <a:defRPr sz="61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155680" y="7680962"/>
            <a:ext cx="9692640" cy="21724623"/>
          </a:xfrm>
        </p:spPr>
        <p:txBody>
          <a:bodyPr/>
          <a:lstStyle>
            <a:lvl1pPr>
              <a:defRPr sz="8400"/>
            </a:lvl1pPr>
            <a:lvl2pPr>
              <a:defRPr sz="7200"/>
            </a:lvl2pPr>
            <a:lvl3pPr>
              <a:defRPr sz="61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DA6A3-4C6E-4FE2-8E22-9E4CCE645E51}"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2" y="7368545"/>
            <a:ext cx="9696452" cy="3070857"/>
          </a:xfrm>
        </p:spPr>
        <p:txBody>
          <a:bodyPr anchor="b"/>
          <a:lstStyle>
            <a:lvl1pPr marL="0" indent="0">
              <a:buNone/>
              <a:defRPr sz="7200" b="1"/>
            </a:lvl1pPr>
            <a:lvl2pPr marL="1371571" indent="0">
              <a:buNone/>
              <a:defRPr sz="6100" b="1"/>
            </a:lvl2pPr>
            <a:lvl3pPr marL="2743143" indent="0">
              <a:buNone/>
              <a:defRPr sz="5400" b="1"/>
            </a:lvl3pPr>
            <a:lvl4pPr marL="4114714" indent="0">
              <a:buNone/>
              <a:defRPr sz="4800" b="1"/>
            </a:lvl4pPr>
            <a:lvl5pPr marL="5486286" indent="0">
              <a:buNone/>
              <a:defRPr sz="4800" b="1"/>
            </a:lvl5pPr>
            <a:lvl6pPr marL="6857857" indent="0">
              <a:buNone/>
              <a:defRPr sz="4800" b="1"/>
            </a:lvl6pPr>
            <a:lvl7pPr marL="8229428" indent="0">
              <a:buNone/>
              <a:defRPr sz="4800" b="1"/>
            </a:lvl7pPr>
            <a:lvl8pPr marL="9600999" indent="0">
              <a:buNone/>
              <a:defRPr sz="4800" b="1"/>
            </a:lvl8pPr>
            <a:lvl9pPr marL="10972572"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097282" y="10439402"/>
            <a:ext cx="9696452" cy="18966183"/>
          </a:xfrm>
        </p:spPr>
        <p:txBody>
          <a:bodyPr/>
          <a:lstStyle>
            <a:lvl1pPr>
              <a:defRPr sz="7200"/>
            </a:lvl1pPr>
            <a:lvl2pPr>
              <a:defRPr sz="61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2" y="7368545"/>
            <a:ext cx="9700260" cy="3070857"/>
          </a:xfrm>
        </p:spPr>
        <p:txBody>
          <a:bodyPr anchor="b"/>
          <a:lstStyle>
            <a:lvl1pPr marL="0" indent="0">
              <a:buNone/>
              <a:defRPr sz="7200" b="1"/>
            </a:lvl1pPr>
            <a:lvl2pPr marL="1371571" indent="0">
              <a:buNone/>
              <a:defRPr sz="6100" b="1"/>
            </a:lvl2pPr>
            <a:lvl3pPr marL="2743143" indent="0">
              <a:buNone/>
              <a:defRPr sz="5400" b="1"/>
            </a:lvl3pPr>
            <a:lvl4pPr marL="4114714" indent="0">
              <a:buNone/>
              <a:defRPr sz="4800" b="1"/>
            </a:lvl4pPr>
            <a:lvl5pPr marL="5486286" indent="0">
              <a:buNone/>
              <a:defRPr sz="4800" b="1"/>
            </a:lvl5pPr>
            <a:lvl6pPr marL="6857857" indent="0">
              <a:buNone/>
              <a:defRPr sz="4800" b="1"/>
            </a:lvl6pPr>
            <a:lvl7pPr marL="8229428" indent="0">
              <a:buNone/>
              <a:defRPr sz="4800" b="1"/>
            </a:lvl7pPr>
            <a:lvl8pPr marL="9600999" indent="0">
              <a:buNone/>
              <a:defRPr sz="4800" b="1"/>
            </a:lvl8pPr>
            <a:lvl9pPr marL="10972572"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1148062" y="10439402"/>
            <a:ext cx="9700260" cy="18966183"/>
          </a:xfrm>
        </p:spPr>
        <p:txBody>
          <a:bodyPr/>
          <a:lstStyle>
            <a:lvl1pPr>
              <a:defRPr sz="7200"/>
            </a:lvl1pPr>
            <a:lvl2pPr>
              <a:defRPr sz="61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DA6A3-4C6E-4FE2-8E22-9E4CCE645E51}" type="datetimeFigureOut">
              <a:rPr lang="en-US" smtClean="0"/>
              <a:pPr/>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DA6A3-4C6E-4FE2-8E22-9E4CCE645E51}" type="datetimeFigureOut">
              <a:rPr lang="en-US" smtClean="0"/>
              <a:pPr/>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DA6A3-4C6E-4FE2-8E22-9E4CCE645E51}" type="datetimeFigureOut">
              <a:rPr lang="en-US" smtClean="0"/>
              <a:pPr/>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4" y="1310640"/>
            <a:ext cx="7219952" cy="5577840"/>
          </a:xfrm>
        </p:spPr>
        <p:txBody>
          <a:bodyPr anchor="b"/>
          <a:lstStyle>
            <a:lvl1pPr algn="l">
              <a:defRPr sz="6100" b="1"/>
            </a:lvl1pPr>
          </a:lstStyle>
          <a:p>
            <a:r>
              <a:rPr lang="en-US" smtClean="0"/>
              <a:t>Click to edit Master title style</a:t>
            </a:r>
            <a:endParaRPr lang="en-US"/>
          </a:p>
        </p:txBody>
      </p:sp>
      <p:sp>
        <p:nvSpPr>
          <p:cNvPr id="3" name="Content Placeholder 2"/>
          <p:cNvSpPr>
            <a:spLocks noGrp="1"/>
          </p:cNvSpPr>
          <p:nvPr>
            <p:ph idx="1"/>
          </p:nvPr>
        </p:nvSpPr>
        <p:spPr>
          <a:xfrm>
            <a:off x="8580120" y="1310642"/>
            <a:ext cx="12268200" cy="28094943"/>
          </a:xfrm>
        </p:spPr>
        <p:txBody>
          <a:bodyPr/>
          <a:lstStyle>
            <a:lvl1pPr>
              <a:defRPr sz="9600"/>
            </a:lvl1pPr>
            <a:lvl2pPr>
              <a:defRPr sz="8400"/>
            </a:lvl2pPr>
            <a:lvl3pPr>
              <a:defRPr sz="72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4" y="6888482"/>
            <a:ext cx="7219952" cy="22517103"/>
          </a:xfrm>
        </p:spPr>
        <p:txBody>
          <a:bodyPr/>
          <a:lstStyle>
            <a:lvl1pPr marL="0" indent="0">
              <a:buNone/>
              <a:defRPr sz="4200"/>
            </a:lvl1pPr>
            <a:lvl2pPr marL="1371571" indent="0">
              <a:buNone/>
              <a:defRPr sz="3600"/>
            </a:lvl2pPr>
            <a:lvl3pPr marL="2743143" indent="0">
              <a:buNone/>
              <a:defRPr sz="3000"/>
            </a:lvl3pPr>
            <a:lvl4pPr marL="4114714" indent="0">
              <a:buNone/>
              <a:defRPr sz="2700"/>
            </a:lvl4pPr>
            <a:lvl5pPr marL="5486286" indent="0">
              <a:buNone/>
              <a:defRPr sz="2700"/>
            </a:lvl5pPr>
            <a:lvl6pPr marL="6857857" indent="0">
              <a:buNone/>
              <a:defRPr sz="2700"/>
            </a:lvl6pPr>
            <a:lvl7pPr marL="8229428" indent="0">
              <a:buNone/>
              <a:defRPr sz="2700"/>
            </a:lvl7pPr>
            <a:lvl8pPr marL="9600999" indent="0">
              <a:buNone/>
              <a:defRPr sz="2700"/>
            </a:lvl8pPr>
            <a:lvl9pPr marL="10972572"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DA6A3-4C6E-4FE2-8E22-9E4CCE645E51}"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3042882"/>
            <a:ext cx="13167360" cy="2720343"/>
          </a:xfrm>
        </p:spPr>
        <p:txBody>
          <a:bodyPr anchor="b"/>
          <a:lstStyle>
            <a:lvl1pPr algn="l">
              <a:defRPr sz="6100" b="1"/>
            </a:lvl1pPr>
          </a:lstStyle>
          <a:p>
            <a:r>
              <a:rPr lang="en-US" smtClean="0"/>
              <a:t>Click to edit Master title style</a:t>
            </a:r>
            <a:endParaRPr lang="en-US"/>
          </a:p>
        </p:txBody>
      </p:sp>
      <p:sp>
        <p:nvSpPr>
          <p:cNvPr id="3" name="Picture Placeholder 2"/>
          <p:cNvSpPr>
            <a:spLocks noGrp="1"/>
          </p:cNvSpPr>
          <p:nvPr>
            <p:ph type="pic" idx="1"/>
          </p:nvPr>
        </p:nvSpPr>
        <p:spPr>
          <a:xfrm>
            <a:off x="4301492" y="2941320"/>
            <a:ext cx="13167360" cy="19751040"/>
          </a:xfrm>
        </p:spPr>
        <p:txBody>
          <a:bodyPr/>
          <a:lstStyle>
            <a:lvl1pPr marL="0" indent="0">
              <a:buNone/>
              <a:defRPr sz="9600"/>
            </a:lvl1pPr>
            <a:lvl2pPr marL="1371571" indent="0">
              <a:buNone/>
              <a:defRPr sz="8400"/>
            </a:lvl2pPr>
            <a:lvl3pPr marL="2743143" indent="0">
              <a:buNone/>
              <a:defRPr sz="7200"/>
            </a:lvl3pPr>
            <a:lvl4pPr marL="4114714" indent="0">
              <a:buNone/>
              <a:defRPr sz="6100"/>
            </a:lvl4pPr>
            <a:lvl5pPr marL="5486286" indent="0">
              <a:buNone/>
              <a:defRPr sz="6100"/>
            </a:lvl5pPr>
            <a:lvl6pPr marL="6857857" indent="0">
              <a:buNone/>
              <a:defRPr sz="6100"/>
            </a:lvl6pPr>
            <a:lvl7pPr marL="8229428" indent="0">
              <a:buNone/>
              <a:defRPr sz="6100"/>
            </a:lvl7pPr>
            <a:lvl8pPr marL="9600999" indent="0">
              <a:buNone/>
              <a:defRPr sz="6100"/>
            </a:lvl8pPr>
            <a:lvl9pPr marL="10972572" indent="0">
              <a:buNone/>
              <a:defRPr sz="6100"/>
            </a:lvl9pPr>
          </a:lstStyle>
          <a:p>
            <a:endParaRPr lang="en-US"/>
          </a:p>
        </p:txBody>
      </p:sp>
      <p:sp>
        <p:nvSpPr>
          <p:cNvPr id="4" name="Text Placeholder 3"/>
          <p:cNvSpPr>
            <a:spLocks noGrp="1"/>
          </p:cNvSpPr>
          <p:nvPr>
            <p:ph type="body" sz="half" idx="2"/>
          </p:nvPr>
        </p:nvSpPr>
        <p:spPr>
          <a:xfrm>
            <a:off x="4301492" y="25763225"/>
            <a:ext cx="13167360" cy="3863337"/>
          </a:xfrm>
        </p:spPr>
        <p:txBody>
          <a:bodyPr/>
          <a:lstStyle>
            <a:lvl1pPr marL="0" indent="0">
              <a:buNone/>
              <a:defRPr sz="4200"/>
            </a:lvl1pPr>
            <a:lvl2pPr marL="1371571" indent="0">
              <a:buNone/>
              <a:defRPr sz="3600"/>
            </a:lvl2pPr>
            <a:lvl3pPr marL="2743143" indent="0">
              <a:buNone/>
              <a:defRPr sz="3000"/>
            </a:lvl3pPr>
            <a:lvl4pPr marL="4114714" indent="0">
              <a:buNone/>
              <a:defRPr sz="2700"/>
            </a:lvl4pPr>
            <a:lvl5pPr marL="5486286" indent="0">
              <a:buNone/>
              <a:defRPr sz="2700"/>
            </a:lvl5pPr>
            <a:lvl6pPr marL="6857857" indent="0">
              <a:buNone/>
              <a:defRPr sz="2700"/>
            </a:lvl6pPr>
            <a:lvl7pPr marL="8229428" indent="0">
              <a:buNone/>
              <a:defRPr sz="2700"/>
            </a:lvl7pPr>
            <a:lvl8pPr marL="9600999" indent="0">
              <a:buNone/>
              <a:defRPr sz="2700"/>
            </a:lvl8pPr>
            <a:lvl9pPr marL="10972572"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DA6A3-4C6E-4FE2-8E22-9E4CCE645E51}"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83474-52D9-415B-AF28-310DD6278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3"/>
            <a:ext cx="19751040" cy="5486400"/>
          </a:xfrm>
          <a:prstGeom prst="rect">
            <a:avLst/>
          </a:prstGeom>
        </p:spPr>
        <p:txBody>
          <a:bodyPr vert="horz" lIns="274314" tIns="137157" rIns="274314" bIns="13715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2"/>
            <a:ext cx="19751040" cy="21724623"/>
          </a:xfrm>
          <a:prstGeom prst="rect">
            <a:avLst/>
          </a:prstGeom>
        </p:spPr>
        <p:txBody>
          <a:bodyPr vert="horz" lIns="274314" tIns="137157" rIns="274314" bIns="1371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3"/>
            <a:ext cx="5120640" cy="1752600"/>
          </a:xfrm>
          <a:prstGeom prst="rect">
            <a:avLst/>
          </a:prstGeom>
        </p:spPr>
        <p:txBody>
          <a:bodyPr vert="horz" lIns="274314" tIns="137157" rIns="274314" bIns="137157" rtlCol="0" anchor="ctr"/>
          <a:lstStyle>
            <a:lvl1pPr algn="l">
              <a:defRPr sz="3600">
                <a:solidFill>
                  <a:schemeClr val="tx1">
                    <a:tint val="75000"/>
                  </a:schemeClr>
                </a:solidFill>
              </a:defRPr>
            </a:lvl1pPr>
          </a:lstStyle>
          <a:p>
            <a:fld id="{993DA6A3-4C6E-4FE2-8E22-9E4CCE645E51}" type="datetimeFigureOut">
              <a:rPr lang="en-US" smtClean="0"/>
              <a:pPr/>
              <a:t>2/3/2012</a:t>
            </a:fld>
            <a:endParaRPr lang="en-US"/>
          </a:p>
        </p:txBody>
      </p:sp>
      <p:sp>
        <p:nvSpPr>
          <p:cNvPr id="5" name="Footer Placeholder 4"/>
          <p:cNvSpPr>
            <a:spLocks noGrp="1"/>
          </p:cNvSpPr>
          <p:nvPr>
            <p:ph type="ftr" sz="quarter" idx="3"/>
          </p:nvPr>
        </p:nvSpPr>
        <p:spPr>
          <a:xfrm>
            <a:off x="7498080" y="30510483"/>
            <a:ext cx="6949440" cy="1752600"/>
          </a:xfrm>
          <a:prstGeom prst="rect">
            <a:avLst/>
          </a:prstGeom>
        </p:spPr>
        <p:txBody>
          <a:bodyPr vert="horz" lIns="274314" tIns="137157" rIns="274314" bIns="137157"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3"/>
            <a:ext cx="5120640" cy="1752600"/>
          </a:xfrm>
          <a:prstGeom prst="rect">
            <a:avLst/>
          </a:prstGeom>
        </p:spPr>
        <p:txBody>
          <a:bodyPr vert="horz" lIns="274314" tIns="137157" rIns="274314" bIns="137157" rtlCol="0" anchor="ctr"/>
          <a:lstStyle>
            <a:lvl1pPr algn="r">
              <a:defRPr sz="3600">
                <a:solidFill>
                  <a:schemeClr val="tx1">
                    <a:tint val="75000"/>
                  </a:schemeClr>
                </a:solidFill>
              </a:defRPr>
            </a:lvl1pPr>
          </a:lstStyle>
          <a:p>
            <a:fld id="{F5883474-52D9-415B-AF28-310DD6278E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43143" rtl="0" eaLnBrk="1" latinLnBrk="0" hangingPunct="1">
        <a:spcBef>
          <a:spcPct val="0"/>
        </a:spcBef>
        <a:buNone/>
        <a:defRPr sz="13200" kern="1200">
          <a:solidFill>
            <a:schemeClr val="tx1"/>
          </a:solidFill>
          <a:latin typeface="+mj-lt"/>
          <a:ea typeface="+mj-ea"/>
          <a:cs typeface="+mj-cs"/>
        </a:defRPr>
      </a:lvl1pPr>
    </p:titleStyle>
    <p:bodyStyle>
      <a:lvl1pPr marL="1028679" indent="-1028679" algn="l" defTabSz="2743143" rtl="0" eaLnBrk="1" latinLnBrk="0" hangingPunct="1">
        <a:spcBef>
          <a:spcPct val="20000"/>
        </a:spcBef>
        <a:buFont typeface="Arial" pitchFamily="34" charset="0"/>
        <a:buChar char="•"/>
        <a:defRPr sz="9600" kern="1200">
          <a:solidFill>
            <a:schemeClr val="tx1"/>
          </a:solidFill>
          <a:latin typeface="+mn-lt"/>
          <a:ea typeface="+mn-ea"/>
          <a:cs typeface="+mn-cs"/>
        </a:defRPr>
      </a:lvl1pPr>
      <a:lvl2pPr marL="2228804" indent="-857233" algn="l" defTabSz="2743143" rtl="0" eaLnBrk="1" latinLnBrk="0" hangingPunct="1">
        <a:spcBef>
          <a:spcPct val="20000"/>
        </a:spcBef>
        <a:buFont typeface="Arial" pitchFamily="34" charset="0"/>
        <a:buChar char="–"/>
        <a:defRPr sz="8400" kern="1200">
          <a:solidFill>
            <a:schemeClr val="tx1"/>
          </a:solidFill>
          <a:latin typeface="+mn-lt"/>
          <a:ea typeface="+mn-ea"/>
          <a:cs typeface="+mn-cs"/>
        </a:defRPr>
      </a:lvl2pPr>
      <a:lvl3pPr marL="3428929" indent="-685786" algn="l" defTabSz="2743143" rtl="0" eaLnBrk="1" latinLnBrk="0" hangingPunct="1">
        <a:spcBef>
          <a:spcPct val="20000"/>
        </a:spcBef>
        <a:buFont typeface="Arial" pitchFamily="34" charset="0"/>
        <a:buChar char="•"/>
        <a:defRPr sz="7200" kern="1200">
          <a:solidFill>
            <a:schemeClr val="tx1"/>
          </a:solidFill>
          <a:latin typeface="+mn-lt"/>
          <a:ea typeface="+mn-ea"/>
          <a:cs typeface="+mn-cs"/>
        </a:defRPr>
      </a:lvl3pPr>
      <a:lvl4pPr marL="4800500"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4pPr>
      <a:lvl5pPr marL="6172071"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5pPr>
      <a:lvl6pPr marL="7543643"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6pPr>
      <a:lvl7pPr marL="8915214"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7pPr>
      <a:lvl8pPr marL="10286786"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8pPr>
      <a:lvl9pPr marL="11658358" indent="-685786" algn="l" defTabSz="2743143" rtl="0" eaLnBrk="1" latinLnBrk="0" hangingPunct="1">
        <a:spcBef>
          <a:spcPct val="20000"/>
        </a:spcBef>
        <a:buFont typeface="Arial" pitchFamily="34" charset="0"/>
        <a:buChar char="•"/>
        <a:defRPr sz="6100" kern="1200">
          <a:solidFill>
            <a:schemeClr val="tx1"/>
          </a:solidFill>
          <a:latin typeface="+mn-lt"/>
          <a:ea typeface="+mn-ea"/>
          <a:cs typeface="+mn-cs"/>
        </a:defRPr>
      </a:lvl9pPr>
    </p:bodyStyle>
    <p:otherStyle>
      <a:defPPr>
        <a:defRPr lang="en-US"/>
      </a:defPPr>
      <a:lvl1pPr marL="0" algn="l" defTabSz="2743143" rtl="0" eaLnBrk="1" latinLnBrk="0" hangingPunct="1">
        <a:defRPr sz="5400" kern="1200">
          <a:solidFill>
            <a:schemeClr val="tx1"/>
          </a:solidFill>
          <a:latin typeface="+mn-lt"/>
          <a:ea typeface="+mn-ea"/>
          <a:cs typeface="+mn-cs"/>
        </a:defRPr>
      </a:lvl1pPr>
      <a:lvl2pPr marL="1371571" algn="l" defTabSz="2743143" rtl="0" eaLnBrk="1" latinLnBrk="0" hangingPunct="1">
        <a:defRPr sz="5400" kern="1200">
          <a:solidFill>
            <a:schemeClr val="tx1"/>
          </a:solidFill>
          <a:latin typeface="+mn-lt"/>
          <a:ea typeface="+mn-ea"/>
          <a:cs typeface="+mn-cs"/>
        </a:defRPr>
      </a:lvl2pPr>
      <a:lvl3pPr marL="2743143" algn="l" defTabSz="2743143" rtl="0" eaLnBrk="1" latinLnBrk="0" hangingPunct="1">
        <a:defRPr sz="5400" kern="1200">
          <a:solidFill>
            <a:schemeClr val="tx1"/>
          </a:solidFill>
          <a:latin typeface="+mn-lt"/>
          <a:ea typeface="+mn-ea"/>
          <a:cs typeface="+mn-cs"/>
        </a:defRPr>
      </a:lvl3pPr>
      <a:lvl4pPr marL="4114714" algn="l" defTabSz="2743143" rtl="0" eaLnBrk="1" latinLnBrk="0" hangingPunct="1">
        <a:defRPr sz="5400" kern="1200">
          <a:solidFill>
            <a:schemeClr val="tx1"/>
          </a:solidFill>
          <a:latin typeface="+mn-lt"/>
          <a:ea typeface="+mn-ea"/>
          <a:cs typeface="+mn-cs"/>
        </a:defRPr>
      </a:lvl4pPr>
      <a:lvl5pPr marL="5486286" algn="l" defTabSz="2743143" rtl="0" eaLnBrk="1" latinLnBrk="0" hangingPunct="1">
        <a:defRPr sz="5400" kern="1200">
          <a:solidFill>
            <a:schemeClr val="tx1"/>
          </a:solidFill>
          <a:latin typeface="+mn-lt"/>
          <a:ea typeface="+mn-ea"/>
          <a:cs typeface="+mn-cs"/>
        </a:defRPr>
      </a:lvl5pPr>
      <a:lvl6pPr marL="6857857" algn="l" defTabSz="2743143" rtl="0" eaLnBrk="1" latinLnBrk="0" hangingPunct="1">
        <a:defRPr sz="5400" kern="1200">
          <a:solidFill>
            <a:schemeClr val="tx1"/>
          </a:solidFill>
          <a:latin typeface="+mn-lt"/>
          <a:ea typeface="+mn-ea"/>
          <a:cs typeface="+mn-cs"/>
        </a:defRPr>
      </a:lvl6pPr>
      <a:lvl7pPr marL="8229428" algn="l" defTabSz="2743143" rtl="0" eaLnBrk="1" latinLnBrk="0" hangingPunct="1">
        <a:defRPr sz="5400" kern="1200">
          <a:solidFill>
            <a:schemeClr val="tx1"/>
          </a:solidFill>
          <a:latin typeface="+mn-lt"/>
          <a:ea typeface="+mn-ea"/>
          <a:cs typeface="+mn-cs"/>
        </a:defRPr>
      </a:lvl7pPr>
      <a:lvl8pPr marL="9600999" algn="l" defTabSz="2743143" rtl="0" eaLnBrk="1" latinLnBrk="0" hangingPunct="1">
        <a:defRPr sz="5400" kern="1200">
          <a:solidFill>
            <a:schemeClr val="tx1"/>
          </a:solidFill>
          <a:latin typeface="+mn-lt"/>
          <a:ea typeface="+mn-ea"/>
          <a:cs typeface="+mn-cs"/>
        </a:defRPr>
      </a:lvl8pPr>
      <a:lvl9pPr marL="10972572" algn="l" defTabSz="274314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ED884"/>
        </a:solidFill>
        <a:effectLst/>
      </p:bgPr>
    </p:bg>
    <p:spTree>
      <p:nvGrpSpPr>
        <p:cNvPr id="1" name=""/>
        <p:cNvGrpSpPr/>
        <p:nvPr/>
      </p:nvGrpSpPr>
      <p:grpSpPr>
        <a:xfrm>
          <a:off x="0" y="0"/>
          <a:ext cx="0" cy="0"/>
          <a:chOff x="0" y="0"/>
          <a:chExt cx="0" cy="0"/>
        </a:xfrm>
      </p:grpSpPr>
      <p:sp>
        <p:nvSpPr>
          <p:cNvPr id="48" name="Rectangle 47"/>
          <p:cNvSpPr/>
          <p:nvPr/>
        </p:nvSpPr>
        <p:spPr>
          <a:xfrm>
            <a:off x="152400" y="28727400"/>
            <a:ext cx="21640800" cy="403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 descr="C:\Users\David\Desktop\psu_dkBlu.emf"/>
          <p:cNvPicPr>
            <a:picLocks noChangeAspect="1" noChangeArrowheads="1"/>
          </p:cNvPicPr>
          <p:nvPr/>
        </p:nvPicPr>
        <p:blipFill>
          <a:blip r:embed="rId3" cstate="print"/>
          <a:srcRect r="26667"/>
          <a:stretch>
            <a:fillRect/>
          </a:stretch>
        </p:blipFill>
        <p:spPr bwMode="auto">
          <a:xfrm>
            <a:off x="152400" y="105801"/>
            <a:ext cx="3352800" cy="2180199"/>
          </a:xfrm>
          <a:prstGeom prst="rect">
            <a:avLst/>
          </a:prstGeom>
          <a:noFill/>
          <a:ln w="9525">
            <a:noFill/>
            <a:miter lim="800000"/>
            <a:headEnd/>
            <a:tailEnd/>
          </a:ln>
        </p:spPr>
      </p:pic>
      <p:pic>
        <p:nvPicPr>
          <p:cNvPr id="5" name="Picture 2" descr="http://www.publicchinese.com/resource/images/U_Beijing%20Normal%20University.jpg"/>
          <p:cNvPicPr>
            <a:picLocks noChangeAspect="1" noChangeArrowheads="1"/>
          </p:cNvPicPr>
          <p:nvPr/>
        </p:nvPicPr>
        <p:blipFill>
          <a:blip r:embed="rId4" cstate="print"/>
          <a:srcRect l="-908" t="-908"/>
          <a:stretch>
            <a:fillRect/>
          </a:stretch>
        </p:blipFill>
        <p:spPr bwMode="auto">
          <a:xfrm>
            <a:off x="19202400" y="228600"/>
            <a:ext cx="2514600" cy="2438400"/>
          </a:xfrm>
          <a:prstGeom prst="rect">
            <a:avLst/>
          </a:prstGeom>
          <a:noFill/>
          <a:ln>
            <a:solidFill>
              <a:schemeClr val="accent1">
                <a:lumMod val="75000"/>
              </a:schemeClr>
            </a:solidFill>
          </a:ln>
        </p:spPr>
      </p:pic>
      <p:sp>
        <p:nvSpPr>
          <p:cNvPr id="6" name="TextBox 4"/>
          <p:cNvSpPr txBox="1">
            <a:spLocks noChangeArrowheads="1"/>
          </p:cNvSpPr>
          <p:nvPr/>
        </p:nvSpPr>
        <p:spPr bwMode="auto">
          <a:xfrm>
            <a:off x="2819400" y="360529"/>
            <a:ext cx="16764000" cy="934871"/>
          </a:xfrm>
          <a:prstGeom prst="rect">
            <a:avLst/>
          </a:prstGeom>
          <a:noFill/>
          <a:ln w="9525">
            <a:noFill/>
            <a:miter lim="800000"/>
            <a:headEnd/>
            <a:tailEnd/>
          </a:ln>
        </p:spPr>
        <p:txBody>
          <a:bodyPr wrap="square" lIns="57150" tIns="28575" rIns="57150" bIns="28575">
            <a:spAutoFit/>
          </a:bodyPr>
          <a:lstStyle/>
          <a:p>
            <a:pPr algn="ctr"/>
            <a:r>
              <a:rPr lang="en-US" sz="5700" dirty="0" smtClean="0">
                <a:ln>
                  <a:solidFill>
                    <a:schemeClr val="accent1">
                      <a:lumMod val="50000"/>
                    </a:schemeClr>
                  </a:solidFill>
                </a:ln>
                <a:solidFill>
                  <a:schemeClr val="tx2">
                    <a:lumMod val="75000"/>
                  </a:schemeClr>
                </a:solidFill>
              </a:rPr>
              <a:t>The Relationship between Theory of Mind, Language</a:t>
            </a:r>
            <a:endParaRPr lang="es-PR" sz="5700" dirty="0">
              <a:ln>
                <a:solidFill>
                  <a:schemeClr val="accent1">
                    <a:lumMod val="50000"/>
                  </a:schemeClr>
                </a:solidFill>
              </a:ln>
              <a:solidFill>
                <a:schemeClr val="tx2">
                  <a:lumMod val="75000"/>
                </a:schemeClr>
              </a:solidFill>
            </a:endParaRPr>
          </a:p>
        </p:txBody>
      </p:sp>
      <p:sp>
        <p:nvSpPr>
          <p:cNvPr id="7" name="TextBox 21"/>
          <p:cNvSpPr txBox="1">
            <a:spLocks noChangeArrowheads="1"/>
          </p:cNvSpPr>
          <p:nvPr/>
        </p:nvSpPr>
        <p:spPr bwMode="auto">
          <a:xfrm>
            <a:off x="3657600" y="2359350"/>
            <a:ext cx="15011400" cy="688650"/>
          </a:xfrm>
          <a:prstGeom prst="rect">
            <a:avLst/>
          </a:prstGeom>
          <a:solidFill>
            <a:srgbClr val="002060"/>
          </a:solidFill>
          <a:ln>
            <a:headEnd/>
            <a:tailEnd/>
          </a:ln>
        </p:spPr>
        <p:style>
          <a:lnRef idx="3">
            <a:schemeClr val="lt1"/>
          </a:lnRef>
          <a:fillRef idx="1">
            <a:schemeClr val="accent1"/>
          </a:fillRef>
          <a:effectRef idx="1">
            <a:schemeClr val="accent1"/>
          </a:effectRef>
          <a:fontRef idx="minor">
            <a:schemeClr val="lt1"/>
          </a:fontRef>
        </p:style>
        <p:txBody>
          <a:bodyPr wrap="square" lIns="57150" tIns="28575" rIns="57150" bIns="28575">
            <a:spAutoFit/>
          </a:bodyPr>
          <a:lstStyle/>
          <a:p>
            <a:r>
              <a:rPr lang="en-US" sz="3400" b="1" dirty="0">
                <a:solidFill>
                  <a:schemeClr val="bg1"/>
                </a:solidFill>
              </a:rPr>
              <a:t>   </a:t>
            </a:r>
            <a:r>
              <a:rPr lang="en-US" sz="4100" b="1" dirty="0" smtClean="0">
                <a:solidFill>
                  <a:schemeClr val="bg1"/>
                </a:solidFill>
              </a:rPr>
              <a:t>Nicole Wasilus and Carol Miller, </a:t>
            </a:r>
            <a:r>
              <a:rPr lang="en-US" sz="4100" b="1" dirty="0">
                <a:solidFill>
                  <a:schemeClr val="bg1"/>
                </a:solidFill>
              </a:rPr>
              <a:t>The Pennsylvania State </a:t>
            </a:r>
            <a:r>
              <a:rPr lang="en-US" sz="4100" b="1" dirty="0" smtClean="0">
                <a:solidFill>
                  <a:schemeClr val="bg1"/>
                </a:solidFill>
              </a:rPr>
              <a:t>University</a:t>
            </a:r>
            <a:endParaRPr lang="es-PR" sz="4500" b="1" dirty="0">
              <a:solidFill>
                <a:schemeClr val="bg1"/>
              </a:solidFill>
            </a:endParaRPr>
          </a:p>
        </p:txBody>
      </p:sp>
      <p:sp>
        <p:nvSpPr>
          <p:cNvPr id="14" name="Rectangle 13"/>
          <p:cNvSpPr/>
          <p:nvPr/>
        </p:nvSpPr>
        <p:spPr>
          <a:xfrm>
            <a:off x="4495800" y="859304"/>
            <a:ext cx="17602200" cy="969496"/>
          </a:xfrm>
          <a:prstGeom prst="rect">
            <a:avLst/>
          </a:prstGeom>
        </p:spPr>
        <p:txBody>
          <a:bodyPr wrap="square">
            <a:spAutoFit/>
          </a:bodyPr>
          <a:lstStyle/>
          <a:p>
            <a:r>
              <a:rPr lang="en-US" sz="5700" dirty="0" smtClean="0">
                <a:ln>
                  <a:solidFill>
                    <a:schemeClr val="accent1">
                      <a:lumMod val="50000"/>
                    </a:schemeClr>
                  </a:solidFill>
                </a:ln>
                <a:solidFill>
                  <a:schemeClr val="accent1">
                    <a:lumMod val="50000"/>
                  </a:schemeClr>
                </a:solidFill>
              </a:rPr>
              <a:t>Processing and Executive Function Tasks in</a:t>
            </a:r>
            <a:endParaRPr lang="en-US" sz="5700" dirty="0">
              <a:ln>
                <a:solidFill>
                  <a:schemeClr val="accent1">
                    <a:lumMod val="50000"/>
                  </a:schemeClr>
                </a:solidFill>
              </a:ln>
              <a:solidFill>
                <a:schemeClr val="accent1">
                  <a:lumMod val="50000"/>
                </a:schemeClr>
              </a:solidFill>
            </a:endParaRPr>
          </a:p>
        </p:txBody>
      </p:sp>
      <p:sp>
        <p:nvSpPr>
          <p:cNvPr id="15" name="Rectangle 14"/>
          <p:cNvSpPr/>
          <p:nvPr/>
        </p:nvSpPr>
        <p:spPr>
          <a:xfrm>
            <a:off x="3505200" y="1392704"/>
            <a:ext cx="15579906" cy="969496"/>
          </a:xfrm>
          <a:prstGeom prst="rect">
            <a:avLst/>
          </a:prstGeom>
        </p:spPr>
        <p:txBody>
          <a:bodyPr wrap="none">
            <a:spAutoFit/>
          </a:bodyPr>
          <a:lstStyle/>
          <a:p>
            <a:r>
              <a:rPr lang="en-US" sz="5700" dirty="0" smtClean="0">
                <a:ln>
                  <a:solidFill>
                    <a:schemeClr val="accent1">
                      <a:lumMod val="50000"/>
                    </a:schemeClr>
                  </a:solidFill>
                </a:ln>
                <a:solidFill>
                  <a:schemeClr val="accent1">
                    <a:lumMod val="50000"/>
                  </a:schemeClr>
                </a:solidFill>
              </a:rPr>
              <a:t> English- </a:t>
            </a:r>
            <a:r>
              <a:rPr lang="en-US" sz="5700" dirty="0" smtClean="0">
                <a:ln>
                  <a:solidFill>
                    <a:schemeClr val="accent1">
                      <a:lumMod val="50000"/>
                    </a:schemeClr>
                  </a:solidFill>
                </a:ln>
                <a:solidFill>
                  <a:srgbClr val="002060"/>
                </a:solidFill>
              </a:rPr>
              <a:t>and Mandarin-speaking Preschool Children</a:t>
            </a:r>
            <a:endParaRPr lang="en-US" sz="5700" dirty="0">
              <a:ln>
                <a:solidFill>
                  <a:schemeClr val="accent1">
                    <a:lumMod val="50000"/>
                  </a:schemeClr>
                </a:solidFill>
              </a:ln>
              <a:solidFill>
                <a:srgbClr val="002060"/>
              </a:solidFill>
            </a:endParaRPr>
          </a:p>
        </p:txBody>
      </p:sp>
      <p:sp>
        <p:nvSpPr>
          <p:cNvPr id="16" name="Rectangle 15"/>
          <p:cNvSpPr/>
          <p:nvPr/>
        </p:nvSpPr>
        <p:spPr>
          <a:xfrm>
            <a:off x="11049000" y="3276600"/>
            <a:ext cx="10744200" cy="25298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2400" y="3276600"/>
            <a:ext cx="10744200" cy="25298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81000" y="3408402"/>
            <a:ext cx="2057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Objective</a:t>
            </a:r>
            <a:endParaRPr lang="en-US" sz="3000" b="1" dirty="0">
              <a:latin typeface="Arial" pitchFamily="34" charset="0"/>
              <a:cs typeface="Arial" pitchFamily="34" charset="0"/>
            </a:endParaRPr>
          </a:p>
        </p:txBody>
      </p:sp>
      <p:sp>
        <p:nvSpPr>
          <p:cNvPr id="19" name="TextBox 18"/>
          <p:cNvSpPr txBox="1"/>
          <p:nvPr/>
        </p:nvSpPr>
        <p:spPr>
          <a:xfrm>
            <a:off x="381000" y="4038600"/>
            <a:ext cx="10287000"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spcAft>
                <a:spcPts val="600"/>
              </a:spcAft>
            </a:pPr>
            <a:r>
              <a:rPr lang="en-US" sz="2600" dirty="0" smtClean="0">
                <a:latin typeface="Arial" pitchFamily="34" charset="0"/>
                <a:cs typeface="Arial" pitchFamily="34" charset="0"/>
              </a:rPr>
              <a:t>To investigate the relationships between language, theory of mind and executive function tasks in English- and  Mandarin-speaking preschool children.</a:t>
            </a:r>
            <a:endParaRPr lang="en-US" sz="2600" dirty="0">
              <a:latin typeface="Arial" pitchFamily="34" charset="0"/>
              <a:cs typeface="Arial" pitchFamily="34" charset="0"/>
            </a:endParaRPr>
          </a:p>
        </p:txBody>
      </p:sp>
      <p:sp>
        <p:nvSpPr>
          <p:cNvPr id="20" name="TextBox 19"/>
          <p:cNvSpPr txBox="1"/>
          <p:nvPr/>
        </p:nvSpPr>
        <p:spPr>
          <a:xfrm>
            <a:off x="381000" y="5465802"/>
            <a:ext cx="25908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Background</a:t>
            </a:r>
            <a:endParaRPr lang="en-US" sz="3000" b="1" dirty="0">
              <a:latin typeface="Arial" pitchFamily="34" charset="0"/>
              <a:cs typeface="Arial" pitchFamily="34" charset="0"/>
            </a:endParaRPr>
          </a:p>
        </p:txBody>
      </p:sp>
      <p:sp>
        <p:nvSpPr>
          <p:cNvPr id="21" name="TextBox 20"/>
          <p:cNvSpPr txBox="1"/>
          <p:nvPr/>
        </p:nvSpPr>
        <p:spPr>
          <a:xfrm>
            <a:off x="381000" y="12954000"/>
            <a:ext cx="2514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Participants</a:t>
            </a:r>
            <a:endParaRPr lang="en-US" sz="3000" b="1" dirty="0">
              <a:latin typeface="Arial" pitchFamily="34" charset="0"/>
              <a:cs typeface="Arial" pitchFamily="34" charset="0"/>
            </a:endParaRPr>
          </a:p>
        </p:txBody>
      </p:sp>
      <p:sp>
        <p:nvSpPr>
          <p:cNvPr id="22" name="TextBox 21"/>
          <p:cNvSpPr txBox="1"/>
          <p:nvPr/>
        </p:nvSpPr>
        <p:spPr>
          <a:xfrm>
            <a:off x="381000" y="15752802"/>
            <a:ext cx="1676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Method</a:t>
            </a:r>
            <a:endParaRPr lang="en-US" sz="3000" b="1" dirty="0">
              <a:latin typeface="Arial" pitchFamily="34" charset="0"/>
              <a:cs typeface="Arial" pitchFamily="34" charset="0"/>
            </a:endParaRPr>
          </a:p>
        </p:txBody>
      </p:sp>
      <p:sp>
        <p:nvSpPr>
          <p:cNvPr id="23" name="TextBox 22"/>
          <p:cNvSpPr txBox="1"/>
          <p:nvPr/>
        </p:nvSpPr>
        <p:spPr>
          <a:xfrm>
            <a:off x="381000" y="6096000"/>
            <a:ext cx="10287000" cy="60939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defRPr/>
            </a:pPr>
            <a:r>
              <a:rPr lang="en-US" sz="2600" dirty="0" smtClean="0">
                <a:latin typeface="Arial" pitchFamily="34" charset="0"/>
                <a:cs typeface="Arial" pitchFamily="34" charset="0"/>
              </a:rPr>
              <a:t>Theory of mind is the ability to recognize the mental states of others, including desires, knowledge &amp; beliefs, and that beliefs can be false. The purpose of this study is to examine the relationship between theory of mind, language processing, and executive function tasks in preschool children. Does performance on language processing tasks predict performance on theory of mind in young children, over and above the influence of executive function? In an attempt to discover if theory of mind performance will parallel the performance of English-speaking preschoolers, we will conduct a cross-linguistic study at Beijing Normal University. There are relatively few studies addressing relations between language and theory of mind with populations outside of the United States, Canada, and the United Kingdom. Although there is research on theory of mind in Mandarin speakers (Wellman et al., 2006), the relation between theory of mind and language processing remains to be explored.</a:t>
            </a:r>
            <a:endParaRPr lang="en-US" sz="2600" dirty="0">
              <a:latin typeface="Arial" pitchFamily="34" charset="0"/>
              <a:cs typeface="Arial" pitchFamily="34" charset="0"/>
            </a:endParaRPr>
          </a:p>
        </p:txBody>
      </p:sp>
      <p:sp>
        <p:nvSpPr>
          <p:cNvPr id="24" name="TextBox 23"/>
          <p:cNvSpPr txBox="1"/>
          <p:nvPr/>
        </p:nvSpPr>
        <p:spPr>
          <a:xfrm>
            <a:off x="381000" y="13563600"/>
            <a:ext cx="10287000"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In this study, 19 (8 males and 11 females) children between the ages of 3-5 years old were chosen from local  preschools.  They were divided into a younger (3 ½ to 4 year olds) and older  (4 ½ to 5 year olds)  group. All were proficient English speakers who had no developmental disabilities according to parent reports.</a:t>
            </a:r>
            <a:endParaRPr lang="en-US" sz="2600" dirty="0">
              <a:latin typeface="Arial" pitchFamily="34" charset="0"/>
              <a:cs typeface="Arial" pitchFamily="34" charset="0"/>
            </a:endParaRPr>
          </a:p>
        </p:txBody>
      </p:sp>
      <p:sp>
        <p:nvSpPr>
          <p:cNvPr id="26" name="TextBox 25"/>
          <p:cNvSpPr txBox="1"/>
          <p:nvPr/>
        </p:nvSpPr>
        <p:spPr>
          <a:xfrm>
            <a:off x="11201400" y="3505200"/>
            <a:ext cx="3886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Preliminary Results</a:t>
            </a:r>
            <a:endParaRPr lang="en-US" sz="3000" b="1" dirty="0">
              <a:latin typeface="Arial" pitchFamily="34" charset="0"/>
              <a:cs typeface="Arial" pitchFamily="34" charset="0"/>
            </a:endParaRPr>
          </a:p>
        </p:txBody>
      </p:sp>
      <p:sp>
        <p:nvSpPr>
          <p:cNvPr id="28" name="TextBox 27"/>
          <p:cNvSpPr txBox="1"/>
          <p:nvPr/>
        </p:nvSpPr>
        <p:spPr>
          <a:xfrm>
            <a:off x="11201400" y="4191000"/>
            <a:ext cx="10439400" cy="28931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Descriptive statistics are provided in Table 2 for the younger and older age groups. We used both parametric and non-parametric correlations to examine the relationship between Theory of Mind performance and other tasks. As predicted, the processing-based language tasks correlated more strongly with Theory of Mind than the knowledge based language measure. Inhibition was also correlated with Theory of Mind performance. </a:t>
            </a:r>
            <a:endParaRPr lang="en-US" sz="2600" dirty="0">
              <a:latin typeface="Arial" pitchFamily="34" charset="0"/>
              <a:cs typeface="Arial" pitchFamily="34" charset="0"/>
            </a:endParaRPr>
          </a:p>
        </p:txBody>
      </p:sp>
      <p:sp>
        <p:nvSpPr>
          <p:cNvPr id="30" name="TextBox 29"/>
          <p:cNvSpPr txBox="1"/>
          <p:nvPr/>
        </p:nvSpPr>
        <p:spPr>
          <a:xfrm>
            <a:off x="11201400" y="12476202"/>
            <a:ext cx="6248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Mandarin-speaking Preschoolers</a:t>
            </a:r>
            <a:endParaRPr lang="en-US" sz="3000" b="1" dirty="0">
              <a:latin typeface="Arial" pitchFamily="34" charset="0"/>
              <a:cs typeface="Arial" pitchFamily="34" charset="0"/>
            </a:endParaRPr>
          </a:p>
        </p:txBody>
      </p:sp>
      <p:sp>
        <p:nvSpPr>
          <p:cNvPr id="31" name="TextBox 30"/>
          <p:cNvSpPr txBox="1"/>
          <p:nvPr/>
        </p:nvSpPr>
        <p:spPr>
          <a:xfrm>
            <a:off x="11201400" y="13162002"/>
            <a:ext cx="2438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Participants</a:t>
            </a:r>
            <a:endParaRPr lang="en-US" sz="3000" b="1" dirty="0">
              <a:latin typeface="Arial" pitchFamily="34" charset="0"/>
              <a:cs typeface="Arial" pitchFamily="34" charset="0"/>
            </a:endParaRPr>
          </a:p>
        </p:txBody>
      </p:sp>
      <p:sp>
        <p:nvSpPr>
          <p:cNvPr id="32" name="TextBox 31"/>
          <p:cNvSpPr txBox="1"/>
          <p:nvPr/>
        </p:nvSpPr>
        <p:spPr>
          <a:xfrm>
            <a:off x="11201400" y="15829002"/>
            <a:ext cx="1600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Method</a:t>
            </a:r>
            <a:endParaRPr lang="en-US" sz="3000" b="1" dirty="0">
              <a:latin typeface="Arial" pitchFamily="34" charset="0"/>
              <a:cs typeface="Arial" pitchFamily="34" charset="0"/>
            </a:endParaRPr>
          </a:p>
        </p:txBody>
      </p:sp>
      <p:sp>
        <p:nvSpPr>
          <p:cNvPr id="33" name="TextBox 32"/>
          <p:cNvSpPr txBox="1"/>
          <p:nvPr/>
        </p:nvSpPr>
        <p:spPr>
          <a:xfrm>
            <a:off x="11201400" y="19029402"/>
            <a:ext cx="1752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Analysis</a:t>
            </a:r>
            <a:endParaRPr lang="en-US" sz="3000" b="1" dirty="0">
              <a:latin typeface="Arial" pitchFamily="34" charset="0"/>
              <a:cs typeface="Arial" pitchFamily="34" charset="0"/>
            </a:endParaRPr>
          </a:p>
        </p:txBody>
      </p:sp>
      <p:sp>
        <p:nvSpPr>
          <p:cNvPr id="34" name="TextBox 33"/>
          <p:cNvSpPr txBox="1"/>
          <p:nvPr/>
        </p:nvSpPr>
        <p:spPr>
          <a:xfrm>
            <a:off x="381000" y="12323802"/>
            <a:ext cx="60198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English-speaking Preschoolers</a:t>
            </a:r>
            <a:endParaRPr lang="en-US" sz="3000" b="1" dirty="0">
              <a:latin typeface="Arial" pitchFamily="34" charset="0"/>
              <a:cs typeface="Arial" pitchFamily="34" charset="0"/>
            </a:endParaRPr>
          </a:p>
        </p:txBody>
      </p:sp>
      <p:sp>
        <p:nvSpPr>
          <p:cNvPr id="35" name="TextBox 34"/>
          <p:cNvSpPr txBox="1"/>
          <p:nvPr/>
        </p:nvSpPr>
        <p:spPr>
          <a:xfrm>
            <a:off x="11201400" y="25932825"/>
            <a:ext cx="2133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Reference </a:t>
            </a:r>
            <a:endParaRPr lang="en-US" sz="3000" b="1" dirty="0">
              <a:latin typeface="Arial" pitchFamily="34" charset="0"/>
              <a:cs typeface="Arial" pitchFamily="34" charset="0"/>
            </a:endParaRPr>
          </a:p>
        </p:txBody>
      </p:sp>
      <p:sp>
        <p:nvSpPr>
          <p:cNvPr id="37" name="TextBox 36"/>
          <p:cNvSpPr txBox="1"/>
          <p:nvPr/>
        </p:nvSpPr>
        <p:spPr>
          <a:xfrm>
            <a:off x="11201400" y="16576119"/>
            <a:ext cx="10439400"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All tests will be translated and back-translated, to ensure accuracy . There will also be cultural adjustments made to tasks. For example, in the Fast Mapping task, items unfamiliar to children in Beijing (e.g. Crayola marker, block), will be replaced with familiar items to Chinese preschoolers (e.g. book, shoe).</a:t>
            </a:r>
            <a:endParaRPr lang="en-US" sz="2600" dirty="0">
              <a:latin typeface="Arial" pitchFamily="34" charset="0"/>
              <a:cs typeface="Arial" pitchFamily="34" charset="0"/>
            </a:endParaRPr>
          </a:p>
        </p:txBody>
      </p:sp>
      <p:sp>
        <p:nvSpPr>
          <p:cNvPr id="38" name="TextBox 37"/>
          <p:cNvSpPr txBox="1"/>
          <p:nvPr/>
        </p:nvSpPr>
        <p:spPr>
          <a:xfrm>
            <a:off x="11201400" y="19735800"/>
            <a:ext cx="10439400"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The data from the Chinese children will be analyzed in a similar way to the data from the English children. The data collected at Beijing Normal University will then be compared to our previous data collected with English-speaking preschoolers.</a:t>
            </a:r>
          </a:p>
        </p:txBody>
      </p:sp>
      <p:sp>
        <p:nvSpPr>
          <p:cNvPr id="39" name="TextBox 38"/>
          <p:cNvSpPr txBox="1"/>
          <p:nvPr/>
        </p:nvSpPr>
        <p:spPr>
          <a:xfrm>
            <a:off x="11201400" y="26612671"/>
            <a:ext cx="10439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defRPr/>
            </a:pPr>
            <a:r>
              <a:rPr lang="es-PR" sz="2400" dirty="0" err="1" smtClean="0">
                <a:latin typeface="Arial" pitchFamily="34" charset="0"/>
                <a:cs typeface="Arial" pitchFamily="34" charset="0"/>
              </a:rPr>
              <a:t>Wellman</a:t>
            </a:r>
            <a:r>
              <a:rPr lang="es-PR" sz="2400" dirty="0" smtClean="0">
                <a:latin typeface="Arial" pitchFamily="34" charset="0"/>
                <a:cs typeface="Arial" pitchFamily="34" charset="0"/>
              </a:rPr>
              <a:t>, K., </a:t>
            </a:r>
            <a:r>
              <a:rPr lang="es-PR" sz="2400" dirty="0" err="1" smtClean="0">
                <a:latin typeface="Arial" pitchFamily="34" charset="0"/>
                <a:cs typeface="Arial" pitchFamily="34" charset="0"/>
              </a:rPr>
              <a:t>Fang</a:t>
            </a:r>
            <a:r>
              <a:rPr lang="es-PR" sz="2400" dirty="0" smtClean="0">
                <a:latin typeface="Arial" pitchFamily="34" charset="0"/>
                <a:cs typeface="Arial" pitchFamily="34" charset="0"/>
              </a:rPr>
              <a:t>, F., </a:t>
            </a:r>
            <a:r>
              <a:rPr lang="es-PR" sz="2400" dirty="0" err="1" smtClean="0">
                <a:latin typeface="Arial" pitchFamily="34" charset="0"/>
                <a:cs typeface="Arial" pitchFamily="34" charset="0"/>
              </a:rPr>
              <a:t>Liu</a:t>
            </a:r>
            <a:r>
              <a:rPr lang="es-PR" sz="2400" dirty="0" smtClean="0">
                <a:latin typeface="Arial" pitchFamily="34" charset="0"/>
                <a:cs typeface="Arial" pitchFamily="34" charset="0"/>
              </a:rPr>
              <a:t>, D., </a:t>
            </a:r>
            <a:r>
              <a:rPr lang="es-PR" sz="2400" dirty="0" err="1" smtClean="0">
                <a:latin typeface="Arial" pitchFamily="34" charset="0"/>
                <a:cs typeface="Arial" pitchFamily="34" charset="0"/>
              </a:rPr>
              <a:t>Zhu</a:t>
            </a:r>
            <a:r>
              <a:rPr lang="es-PR" sz="2400" dirty="0" smtClean="0">
                <a:latin typeface="Arial" pitchFamily="34" charset="0"/>
                <a:cs typeface="Arial" pitchFamily="34" charset="0"/>
              </a:rPr>
              <a:t>, L., &amp; </a:t>
            </a:r>
            <a:r>
              <a:rPr lang="es-PR" sz="2400" dirty="0" err="1" smtClean="0">
                <a:latin typeface="Arial" pitchFamily="34" charset="0"/>
                <a:cs typeface="Arial" pitchFamily="34" charset="0"/>
              </a:rPr>
              <a:t>Lin</a:t>
            </a:r>
            <a:r>
              <a:rPr lang="es-PR" sz="2400" dirty="0" smtClean="0">
                <a:latin typeface="Arial" pitchFamily="34" charset="0"/>
                <a:cs typeface="Arial" pitchFamily="34" charset="0"/>
              </a:rPr>
              <a:t>, G. (2006). </a:t>
            </a:r>
            <a:r>
              <a:rPr lang="es-PR" sz="2400" dirty="0" err="1" smtClean="0">
                <a:latin typeface="Arial" pitchFamily="34" charset="0"/>
                <a:cs typeface="Arial" pitchFamily="34" charset="0"/>
              </a:rPr>
              <a:t>Scaling</a:t>
            </a:r>
            <a:r>
              <a:rPr lang="es-PR" sz="2400" dirty="0" smtClean="0">
                <a:latin typeface="Arial" pitchFamily="34" charset="0"/>
                <a:cs typeface="Arial" pitchFamily="34" charset="0"/>
              </a:rPr>
              <a:t> of </a:t>
            </a:r>
            <a:r>
              <a:rPr lang="es-PR" sz="2400" dirty="0" err="1" smtClean="0">
                <a:latin typeface="Arial" pitchFamily="34" charset="0"/>
                <a:cs typeface="Arial" pitchFamily="34" charset="0"/>
              </a:rPr>
              <a:t>Theory</a:t>
            </a:r>
            <a:r>
              <a:rPr lang="es-PR" sz="2400" dirty="0" smtClean="0">
                <a:latin typeface="Arial" pitchFamily="34" charset="0"/>
                <a:cs typeface="Arial" pitchFamily="34" charset="0"/>
              </a:rPr>
              <a:t>-of-</a:t>
            </a:r>
            <a:r>
              <a:rPr lang="es-PR" sz="2400" dirty="0" err="1" smtClean="0">
                <a:latin typeface="Arial" pitchFamily="34" charset="0"/>
                <a:cs typeface="Arial" pitchFamily="34" charset="0"/>
              </a:rPr>
              <a:t>Mind</a:t>
            </a:r>
            <a:r>
              <a:rPr lang="es-PR" sz="2400" dirty="0" smtClean="0">
                <a:latin typeface="Arial" pitchFamily="34" charset="0"/>
                <a:cs typeface="Arial" pitchFamily="34" charset="0"/>
              </a:rPr>
              <a:t> </a:t>
            </a:r>
            <a:r>
              <a:rPr lang="es-PR" sz="2400" dirty="0" err="1" smtClean="0">
                <a:latin typeface="Arial" pitchFamily="34" charset="0"/>
                <a:cs typeface="Arial" pitchFamily="34" charset="0"/>
              </a:rPr>
              <a:t>Understandings</a:t>
            </a:r>
            <a:r>
              <a:rPr lang="es-PR" sz="2400" dirty="0" smtClean="0">
                <a:latin typeface="Arial" pitchFamily="34" charset="0"/>
                <a:cs typeface="Arial" pitchFamily="34" charset="0"/>
              </a:rPr>
              <a:t> in </a:t>
            </a:r>
            <a:r>
              <a:rPr lang="es-PR" sz="2400" dirty="0" err="1" smtClean="0">
                <a:latin typeface="Arial" pitchFamily="34" charset="0"/>
                <a:cs typeface="Arial" pitchFamily="34" charset="0"/>
              </a:rPr>
              <a:t>Chinese</a:t>
            </a:r>
            <a:r>
              <a:rPr lang="es-PR" sz="2400" dirty="0" smtClean="0">
                <a:latin typeface="Arial" pitchFamily="34" charset="0"/>
                <a:cs typeface="Arial" pitchFamily="34" charset="0"/>
              </a:rPr>
              <a:t> </a:t>
            </a:r>
            <a:r>
              <a:rPr lang="es-PR" sz="2400" dirty="0" err="1" smtClean="0">
                <a:latin typeface="Arial" pitchFamily="34" charset="0"/>
                <a:cs typeface="Arial" pitchFamily="34" charset="0"/>
              </a:rPr>
              <a:t>Children</a:t>
            </a:r>
            <a:r>
              <a:rPr lang="es-PR" sz="2400" dirty="0" smtClean="0">
                <a:latin typeface="Arial" pitchFamily="34" charset="0"/>
                <a:cs typeface="Arial" pitchFamily="34" charset="0"/>
              </a:rPr>
              <a:t>. </a:t>
            </a:r>
            <a:r>
              <a:rPr lang="es-PR" sz="2400" i="1" dirty="0" err="1" smtClean="0">
                <a:latin typeface="Arial" pitchFamily="34" charset="0"/>
                <a:cs typeface="Arial" pitchFamily="34" charset="0"/>
              </a:rPr>
              <a:t>Psychological</a:t>
            </a:r>
            <a:r>
              <a:rPr lang="es-PR" sz="2400" i="1" dirty="0" smtClean="0">
                <a:latin typeface="Arial" pitchFamily="34" charset="0"/>
                <a:cs typeface="Arial" pitchFamily="34" charset="0"/>
              </a:rPr>
              <a:t> </a:t>
            </a:r>
            <a:r>
              <a:rPr lang="es-PR" sz="2400" i="1" dirty="0" err="1" smtClean="0">
                <a:latin typeface="Arial" pitchFamily="34" charset="0"/>
                <a:cs typeface="Arial" pitchFamily="34" charset="0"/>
              </a:rPr>
              <a:t>Science</a:t>
            </a:r>
            <a:r>
              <a:rPr lang="es-PR" sz="2400" i="1" dirty="0" smtClean="0">
                <a:latin typeface="Arial" pitchFamily="34" charset="0"/>
                <a:cs typeface="Arial" pitchFamily="34" charset="0"/>
              </a:rPr>
              <a:t>,</a:t>
            </a:r>
            <a:r>
              <a:rPr lang="es-PR" sz="2400" dirty="0" smtClean="0">
                <a:latin typeface="Arial" pitchFamily="34" charset="0"/>
                <a:cs typeface="Arial" pitchFamily="34" charset="0"/>
              </a:rPr>
              <a:t> </a:t>
            </a:r>
            <a:r>
              <a:rPr lang="es-PR" sz="2400" i="1" dirty="0" smtClean="0">
                <a:latin typeface="Arial" pitchFamily="34" charset="0"/>
                <a:cs typeface="Arial" pitchFamily="34" charset="0"/>
              </a:rPr>
              <a:t>17</a:t>
            </a:r>
            <a:r>
              <a:rPr lang="es-PR" sz="2400" dirty="0" smtClean="0">
                <a:latin typeface="Arial" pitchFamily="34" charset="0"/>
                <a:cs typeface="Arial" pitchFamily="34" charset="0"/>
              </a:rPr>
              <a:t>, 1075-1081. </a:t>
            </a:r>
            <a:endParaRPr lang="es-PR" sz="2400" dirty="0">
              <a:latin typeface="Arial" pitchFamily="34" charset="0"/>
              <a:cs typeface="Arial" pitchFamily="34" charset="0"/>
            </a:endParaRPr>
          </a:p>
        </p:txBody>
      </p:sp>
      <p:sp>
        <p:nvSpPr>
          <p:cNvPr id="40" name="TextBox 39"/>
          <p:cNvSpPr txBox="1"/>
          <p:nvPr/>
        </p:nvSpPr>
        <p:spPr>
          <a:xfrm>
            <a:off x="11201400" y="13928229"/>
            <a:ext cx="10439400"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We expect to recruit  proficient Mandarin-speaking preschoolers between the ages of 3-5 years old by visiting homes of children and  the local preschools. Children will be selected who have no developmental disabilities according to parent reports.</a:t>
            </a:r>
          </a:p>
        </p:txBody>
      </p:sp>
      <p:graphicFrame>
        <p:nvGraphicFramePr>
          <p:cNvPr id="41" name="Table 40"/>
          <p:cNvGraphicFramePr>
            <a:graphicFrameLocks noGrp="1"/>
          </p:cNvGraphicFramePr>
          <p:nvPr/>
        </p:nvGraphicFramePr>
        <p:xfrm>
          <a:off x="11277600" y="7391400"/>
          <a:ext cx="10134599" cy="4648200"/>
        </p:xfrm>
        <a:graphic>
          <a:graphicData uri="http://schemas.openxmlformats.org/drawingml/2006/table">
            <a:tbl>
              <a:tblPr firstRow="1" bandRow="1">
                <a:tableStyleId>{5C22544A-7EE6-4342-B048-85BDC9FD1C3A}</a:tableStyleId>
              </a:tblPr>
              <a:tblGrid>
                <a:gridCol w="4318221"/>
                <a:gridCol w="2908189"/>
                <a:gridCol w="2908189"/>
              </a:tblGrid>
              <a:tr h="633195">
                <a:tc gridSpan="3">
                  <a:txBody>
                    <a:bodyPr/>
                    <a:lstStyle/>
                    <a:p>
                      <a:pPr algn="ctr"/>
                      <a:r>
                        <a:rPr lang="en-US" sz="2600" dirty="0" smtClean="0"/>
                        <a:t>Table 2: Correlations</a:t>
                      </a:r>
                      <a:r>
                        <a:rPr lang="en-US" sz="2600" baseline="0" dirty="0" smtClean="0"/>
                        <a:t> with Theory of Mind</a:t>
                      </a:r>
                      <a:endParaRPr lang="en-US" sz="2600" dirty="0"/>
                    </a:p>
                  </a:txBody>
                  <a:tcPr/>
                </a:tc>
                <a:tc hMerge="1">
                  <a:txBody>
                    <a:bodyPr/>
                    <a:lstStyle/>
                    <a:p>
                      <a:pPr algn="ctr"/>
                      <a:endParaRPr lang="en-US" sz="2600" dirty="0"/>
                    </a:p>
                  </a:txBody>
                  <a:tcPr/>
                </a:tc>
                <a:tc hMerge="1">
                  <a:txBody>
                    <a:bodyPr/>
                    <a:lstStyle/>
                    <a:p>
                      <a:pPr algn="ctr"/>
                      <a:endParaRPr lang="en-US" sz="2600" dirty="0"/>
                    </a:p>
                  </a:txBody>
                  <a:tcPr/>
                </a:tc>
              </a:tr>
              <a:tr h="1029940">
                <a:tc>
                  <a:txBody>
                    <a:bodyPr/>
                    <a:lstStyle/>
                    <a:p>
                      <a:pPr algn="ctr"/>
                      <a:r>
                        <a:rPr lang="en-US" sz="2600" b="1" dirty="0" smtClean="0"/>
                        <a:t>Task</a:t>
                      </a:r>
                      <a:endParaRPr lang="en-US" sz="2600" b="1" dirty="0"/>
                    </a:p>
                  </a:txBody>
                  <a:tcPr/>
                </a:tc>
                <a:tc>
                  <a:txBody>
                    <a:bodyPr/>
                    <a:lstStyle/>
                    <a:p>
                      <a:pPr algn="ctr"/>
                      <a:r>
                        <a:rPr lang="en-US" sz="2600" b="1" dirty="0" smtClean="0"/>
                        <a:t>Parametric</a:t>
                      </a:r>
                      <a:r>
                        <a:rPr lang="en-US" sz="2600" b="1" baseline="0" dirty="0" smtClean="0"/>
                        <a:t> </a:t>
                      </a:r>
                    </a:p>
                    <a:p>
                      <a:pPr algn="ctr"/>
                      <a:r>
                        <a:rPr lang="en-US" sz="2600" b="1" baseline="0" dirty="0" smtClean="0"/>
                        <a:t>Correlations</a:t>
                      </a:r>
                      <a:endParaRPr lang="en-US" sz="2600" b="1" dirty="0"/>
                    </a:p>
                  </a:txBody>
                  <a:tcPr/>
                </a:tc>
                <a:tc>
                  <a:txBody>
                    <a:bodyPr/>
                    <a:lstStyle/>
                    <a:p>
                      <a:pPr algn="ctr"/>
                      <a:r>
                        <a:rPr lang="en-US" sz="2600" b="1" dirty="0" smtClean="0"/>
                        <a:t>Nonparametric correlations</a:t>
                      </a:r>
                      <a:endParaRPr lang="en-US" sz="2600" b="1" dirty="0"/>
                    </a:p>
                  </a:txBody>
                  <a:tcPr/>
                </a:tc>
              </a:tr>
              <a:tr h="597013">
                <a:tc>
                  <a:txBody>
                    <a:bodyPr/>
                    <a:lstStyle/>
                    <a:p>
                      <a:pPr algn="l"/>
                      <a:r>
                        <a:rPr lang="en-US" sz="2600" b="1" dirty="0" smtClean="0"/>
                        <a:t>CELF</a:t>
                      </a:r>
                      <a:r>
                        <a:rPr lang="en-US" sz="2600" b="1" baseline="0" dirty="0" smtClean="0"/>
                        <a:t> Core Language</a:t>
                      </a:r>
                      <a:endParaRPr lang="en-US" sz="2600" b="1" dirty="0"/>
                    </a:p>
                  </a:txBody>
                  <a:tcPr/>
                </a:tc>
                <a:tc>
                  <a:txBody>
                    <a:bodyPr/>
                    <a:lstStyle/>
                    <a:p>
                      <a:pPr algn="ctr"/>
                      <a:r>
                        <a:rPr lang="en-US" sz="2600" dirty="0" smtClean="0"/>
                        <a:t>0.05</a:t>
                      </a:r>
                      <a:endParaRPr lang="en-US" sz="2600" dirty="0"/>
                    </a:p>
                  </a:txBody>
                  <a:tcPr/>
                </a:tc>
                <a:tc>
                  <a:txBody>
                    <a:bodyPr/>
                    <a:lstStyle/>
                    <a:p>
                      <a:pPr algn="ctr"/>
                      <a:r>
                        <a:rPr lang="en-US" sz="2600" dirty="0" smtClean="0"/>
                        <a:t>0.15</a:t>
                      </a:r>
                      <a:endParaRPr lang="en-US" sz="2600" dirty="0"/>
                    </a:p>
                  </a:txBody>
                  <a:tcPr/>
                </a:tc>
              </a:tr>
              <a:tr h="597013">
                <a:tc>
                  <a:txBody>
                    <a:bodyPr/>
                    <a:lstStyle/>
                    <a:p>
                      <a:pPr algn="l"/>
                      <a:r>
                        <a:rPr lang="en-US" sz="2600" b="1" baseline="0" dirty="0" smtClean="0"/>
                        <a:t>Fast Mapping</a:t>
                      </a:r>
                      <a:endParaRPr lang="en-US" sz="2600" b="1" dirty="0"/>
                    </a:p>
                  </a:txBody>
                  <a:tcPr/>
                </a:tc>
                <a:tc>
                  <a:txBody>
                    <a:bodyPr/>
                    <a:lstStyle/>
                    <a:p>
                      <a:pPr algn="ctr"/>
                      <a:r>
                        <a:rPr lang="en-US" sz="2600" dirty="0" smtClean="0"/>
                        <a:t>0.22</a:t>
                      </a:r>
                      <a:endParaRPr lang="en-US" sz="2600" dirty="0"/>
                    </a:p>
                  </a:txBody>
                  <a:tcPr/>
                </a:tc>
                <a:tc>
                  <a:txBody>
                    <a:bodyPr/>
                    <a:lstStyle/>
                    <a:p>
                      <a:pPr algn="ctr"/>
                      <a:r>
                        <a:rPr lang="en-US" sz="2600" dirty="0" smtClean="0"/>
                        <a:t>0.29</a:t>
                      </a:r>
                      <a:endParaRPr lang="en-US" sz="2600" dirty="0"/>
                    </a:p>
                  </a:txBody>
                  <a:tcPr/>
                </a:tc>
              </a:tr>
              <a:tr h="597013">
                <a:tc>
                  <a:txBody>
                    <a:bodyPr/>
                    <a:lstStyle/>
                    <a:p>
                      <a:pPr algn="l"/>
                      <a:r>
                        <a:rPr lang="en-US" sz="2600" b="1" baseline="0" dirty="0" smtClean="0"/>
                        <a:t>Syntactic Bootstrapping</a:t>
                      </a:r>
                      <a:endParaRPr lang="en-US" sz="2600" b="1" dirty="0"/>
                    </a:p>
                  </a:txBody>
                  <a:tcPr/>
                </a:tc>
                <a:tc>
                  <a:txBody>
                    <a:bodyPr/>
                    <a:lstStyle/>
                    <a:p>
                      <a:pPr algn="ctr"/>
                      <a:r>
                        <a:rPr lang="en-US" sz="2600" dirty="0" smtClean="0"/>
                        <a:t>0.19</a:t>
                      </a:r>
                      <a:endParaRPr lang="en-US" sz="2600" dirty="0"/>
                    </a:p>
                  </a:txBody>
                  <a:tcPr/>
                </a:tc>
                <a:tc>
                  <a:txBody>
                    <a:bodyPr/>
                    <a:lstStyle/>
                    <a:p>
                      <a:pPr algn="ctr"/>
                      <a:r>
                        <a:rPr lang="en-US" sz="2600" dirty="0" smtClean="0"/>
                        <a:t>0.19</a:t>
                      </a:r>
                      <a:endParaRPr lang="en-US" sz="2600" dirty="0"/>
                    </a:p>
                  </a:txBody>
                  <a:tcPr/>
                </a:tc>
              </a:tr>
              <a:tr h="597013">
                <a:tc>
                  <a:txBody>
                    <a:bodyPr/>
                    <a:lstStyle/>
                    <a:p>
                      <a:pPr algn="l"/>
                      <a:r>
                        <a:rPr lang="en-US" sz="2600" b="1" dirty="0" smtClean="0"/>
                        <a:t>Working Memory</a:t>
                      </a:r>
                      <a:endParaRPr lang="en-US" sz="2600" b="1" dirty="0"/>
                    </a:p>
                  </a:txBody>
                  <a:tcPr/>
                </a:tc>
                <a:tc>
                  <a:txBody>
                    <a:bodyPr/>
                    <a:lstStyle/>
                    <a:p>
                      <a:pPr algn="ctr"/>
                      <a:r>
                        <a:rPr lang="en-US" sz="2600" dirty="0" smtClean="0"/>
                        <a:t>0.13</a:t>
                      </a:r>
                      <a:endParaRPr lang="en-US" sz="2600" dirty="0"/>
                    </a:p>
                  </a:txBody>
                  <a:tcPr/>
                </a:tc>
                <a:tc>
                  <a:txBody>
                    <a:bodyPr/>
                    <a:lstStyle/>
                    <a:p>
                      <a:pPr algn="ctr"/>
                      <a:r>
                        <a:rPr lang="en-US" sz="2600" dirty="0" smtClean="0"/>
                        <a:t>0.12</a:t>
                      </a:r>
                      <a:endParaRPr lang="en-US" sz="2600" dirty="0"/>
                    </a:p>
                  </a:txBody>
                  <a:tcPr/>
                </a:tc>
              </a:tr>
              <a:tr h="597013">
                <a:tc>
                  <a:txBody>
                    <a:bodyPr/>
                    <a:lstStyle/>
                    <a:p>
                      <a:pPr algn="l"/>
                      <a:r>
                        <a:rPr lang="en-US" sz="2600" b="1" dirty="0" smtClean="0"/>
                        <a:t>Peg</a:t>
                      </a:r>
                      <a:r>
                        <a:rPr lang="en-US" sz="2600" b="1" baseline="0" dirty="0" smtClean="0"/>
                        <a:t> Tapping/Inhibition</a:t>
                      </a:r>
                      <a:endParaRPr lang="en-US" sz="2600" b="1" dirty="0"/>
                    </a:p>
                  </a:txBody>
                  <a:tcPr/>
                </a:tc>
                <a:tc>
                  <a:txBody>
                    <a:bodyPr/>
                    <a:lstStyle/>
                    <a:p>
                      <a:pPr algn="ctr"/>
                      <a:r>
                        <a:rPr lang="en-US" sz="2600" dirty="0" smtClean="0"/>
                        <a:t>0.42</a:t>
                      </a:r>
                      <a:endParaRPr lang="en-US" sz="2600" dirty="0"/>
                    </a:p>
                  </a:txBody>
                  <a:tcPr/>
                </a:tc>
                <a:tc>
                  <a:txBody>
                    <a:bodyPr/>
                    <a:lstStyle/>
                    <a:p>
                      <a:pPr algn="ctr"/>
                      <a:r>
                        <a:rPr lang="en-US" sz="2600" dirty="0" smtClean="0"/>
                        <a:t>0.26</a:t>
                      </a:r>
                      <a:endParaRPr lang="en-US" sz="2600" dirty="0"/>
                    </a:p>
                  </a:txBody>
                  <a:tcPr/>
                </a:tc>
              </a:tr>
            </a:tbl>
          </a:graphicData>
        </a:graphic>
      </p:graphicFrame>
      <p:sp>
        <p:nvSpPr>
          <p:cNvPr id="46" name="TextBox 45"/>
          <p:cNvSpPr txBox="1"/>
          <p:nvPr/>
        </p:nvSpPr>
        <p:spPr>
          <a:xfrm>
            <a:off x="11201400" y="21620202"/>
            <a:ext cx="2438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000" b="1" dirty="0" smtClean="0">
                <a:latin typeface="Arial" pitchFamily="34" charset="0"/>
                <a:cs typeface="Arial" pitchFamily="34" charset="0"/>
              </a:rPr>
              <a:t>Discussion</a:t>
            </a:r>
            <a:endParaRPr lang="en-US" sz="3000" b="1" dirty="0">
              <a:latin typeface="Arial" pitchFamily="34" charset="0"/>
              <a:cs typeface="Arial" pitchFamily="34" charset="0"/>
            </a:endParaRPr>
          </a:p>
        </p:txBody>
      </p:sp>
      <p:sp>
        <p:nvSpPr>
          <p:cNvPr id="47" name="TextBox 46"/>
          <p:cNvSpPr txBox="1"/>
          <p:nvPr/>
        </p:nvSpPr>
        <p:spPr>
          <a:xfrm>
            <a:off x="11201400" y="22386191"/>
            <a:ext cx="1043940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600" dirty="0" smtClean="0">
                <a:latin typeface="Arial" pitchFamily="34" charset="0"/>
                <a:cs typeface="Arial" pitchFamily="34" charset="0"/>
              </a:rPr>
              <a:t>Based on previous research, we expect that the performance of the preschoolers in Beijing will be similar but not identical to the performance of preschoolers in the U.S.  We predict that processing-based language tasks will be more predictive of Theory of Mind performance than knowledge-based tasks among the Mandarin speakers, but before drawing conclusions, we plan to carefully analyze each task, and the relationships among the tasks, to determine if we have truly created cross-linguistic equivalents.</a:t>
            </a:r>
          </a:p>
        </p:txBody>
      </p:sp>
      <p:sp>
        <p:nvSpPr>
          <p:cNvPr id="2049" name="Rectangle 1"/>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6" name="Table 35"/>
          <p:cNvGraphicFramePr>
            <a:graphicFrameLocks noGrp="1"/>
          </p:cNvGraphicFramePr>
          <p:nvPr/>
        </p:nvGraphicFramePr>
        <p:xfrm>
          <a:off x="533402" y="28879800"/>
          <a:ext cx="20954998" cy="3733797"/>
        </p:xfrm>
        <a:graphic>
          <a:graphicData uri="http://schemas.openxmlformats.org/drawingml/2006/table">
            <a:tbl>
              <a:tblPr firstRow="1" bandRow="1">
                <a:tableStyleId>{0660B408-B3CF-4A94-85FC-2B1E0A45F4A2}</a:tableStyleId>
              </a:tblPr>
              <a:tblGrid>
                <a:gridCol w="2314801"/>
                <a:gridCol w="2802123"/>
                <a:gridCol w="3045784"/>
                <a:gridCol w="3411277"/>
                <a:gridCol w="3776773"/>
                <a:gridCol w="3167613"/>
                <a:gridCol w="2436627"/>
              </a:tblGrid>
              <a:tr h="449269">
                <a:tc gridSpan="7">
                  <a:txBody>
                    <a:bodyPr/>
                    <a:lstStyle/>
                    <a:p>
                      <a:pPr algn="ctr" fontAlgn="ctr"/>
                      <a:r>
                        <a:rPr lang="es-PR" sz="2600" u="none" strike="noStrike" baseline="0" dirty="0" err="1" smtClean="0"/>
                        <a:t>Table</a:t>
                      </a:r>
                      <a:r>
                        <a:rPr lang="es-PR" sz="2600" u="none" strike="noStrike" baseline="0" dirty="0" smtClean="0"/>
                        <a:t> 3: Data </a:t>
                      </a:r>
                      <a:r>
                        <a:rPr lang="es-PR" sz="2600" u="none" strike="noStrike" baseline="0" dirty="0" err="1" smtClean="0"/>
                        <a:t>for</a:t>
                      </a:r>
                      <a:r>
                        <a:rPr lang="es-PR" sz="2600" u="none" strike="noStrike" baseline="0" dirty="0" smtClean="0"/>
                        <a:t> </a:t>
                      </a:r>
                      <a:r>
                        <a:rPr lang="es-PR" sz="2600" u="none" strike="noStrike" baseline="0" dirty="0" err="1" smtClean="0"/>
                        <a:t>English-speaking</a:t>
                      </a:r>
                      <a:r>
                        <a:rPr lang="es-PR" sz="2600" u="none" strike="noStrike" baseline="0" dirty="0" smtClean="0"/>
                        <a:t> </a:t>
                      </a:r>
                      <a:r>
                        <a:rPr lang="es-PR" sz="2600" u="none" strike="noStrike" baseline="0" dirty="0" err="1" smtClean="0"/>
                        <a:t>Preschoolers</a:t>
                      </a:r>
                      <a:endParaRPr lang="es-PR" sz="2600" b="1" i="0" u="none" strike="noStrike" baseline="0"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algn="ctr" fontAlgn="ctr"/>
                      <a:endParaRPr lang="es-PR" sz="2800" b="1" i="0" u="none" strike="noStrike" baseline="0" dirty="0">
                        <a:solidFill>
                          <a:schemeClr val="tx1"/>
                        </a:solidFill>
                        <a:latin typeface="Arial"/>
                      </a:endParaRPr>
                    </a:p>
                  </a:txBody>
                  <a:tcPr marL="9525" marR="9525" marT="9525" marB="0" anchor="ctr"/>
                </a:tc>
                <a:tc hMerge="1">
                  <a:txBody>
                    <a:bodyPr/>
                    <a:lstStyle/>
                    <a:p>
                      <a:pPr algn="ctr" fontAlgn="ctr"/>
                      <a:endParaRPr lang="es-PR" sz="2800" b="1" i="0" u="none" strike="noStrike" baseline="0" dirty="0">
                        <a:solidFill>
                          <a:srgbClr val="000000"/>
                        </a:solidFill>
                        <a:latin typeface="Arial"/>
                      </a:endParaRPr>
                    </a:p>
                  </a:txBody>
                  <a:tcPr marL="9525" marR="9525" marT="9525" marB="0" anchor="ctr"/>
                </a:tc>
                <a:tc hMerge="1">
                  <a:txBody>
                    <a:bodyPr/>
                    <a:lstStyle/>
                    <a:p>
                      <a:endParaRPr lang="es-PR"/>
                    </a:p>
                  </a:txBody>
                  <a:tcPr/>
                </a:tc>
                <a:tc hMerge="1">
                  <a:txBody>
                    <a:bodyPr/>
                    <a:lstStyle/>
                    <a:p>
                      <a:endParaRPr lang="es-PR"/>
                    </a:p>
                  </a:txBody>
                  <a:tcPr/>
                </a:tc>
                <a:tc hMerge="1">
                  <a:txBody>
                    <a:bodyPr/>
                    <a:lstStyle/>
                    <a:p>
                      <a:pPr algn="ctr" fontAlgn="ctr"/>
                      <a:endParaRPr lang="es-PR" sz="2800" b="1" i="0" u="none" strike="noStrike" baseline="0" dirty="0">
                        <a:solidFill>
                          <a:srgbClr val="000000"/>
                        </a:solidFill>
                        <a:latin typeface="Arial"/>
                      </a:endParaRPr>
                    </a:p>
                  </a:txBody>
                  <a:tcPr marL="9525" marR="9525" marT="9525" marB="0" anchor="ctr"/>
                </a:tc>
                <a:tc hMerge="1">
                  <a:txBody>
                    <a:bodyPr/>
                    <a:lstStyle/>
                    <a:p>
                      <a:pPr algn="ctr" fontAlgn="ctr"/>
                      <a:endParaRPr lang="es-PR" sz="2800" b="1" i="0" u="none" strike="noStrike" baseline="0" dirty="0">
                        <a:solidFill>
                          <a:srgbClr val="000000"/>
                        </a:solidFill>
                        <a:latin typeface="Arial"/>
                      </a:endParaRPr>
                    </a:p>
                  </a:txBody>
                  <a:tcPr marL="9525" marR="9525" marT="9525" marB="0" anchor="ctr"/>
                </a:tc>
              </a:tr>
              <a:tr h="588914">
                <a:tc>
                  <a:txBody>
                    <a:bodyPr/>
                    <a:lstStyle/>
                    <a:p>
                      <a:pPr algn="ctr" fontAlgn="ct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a:t>ToM Total </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smtClean="0"/>
                        <a:t>CELF </a:t>
                      </a:r>
                      <a:r>
                        <a:rPr lang="es-PR" sz="2600" b="1" u="none" strike="noStrike" baseline="0" dirty="0" err="1" smtClean="0"/>
                        <a:t>Core</a:t>
                      </a:r>
                      <a:r>
                        <a:rPr lang="es-PR" sz="2600" b="1" u="none" strike="noStrike" baseline="0" dirty="0" smtClean="0"/>
                        <a:t> </a:t>
                      </a:r>
                      <a:r>
                        <a:rPr lang="es-PR" sz="2600" b="1" u="none" strike="noStrike" baseline="0" dirty="0" err="1" smtClean="0"/>
                        <a:t>Language</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err="1" smtClean="0"/>
                        <a:t>Fast</a:t>
                      </a:r>
                      <a:r>
                        <a:rPr lang="es-PR" sz="2600" b="1" u="none" strike="noStrike" baseline="0" dirty="0" smtClean="0"/>
                        <a:t> </a:t>
                      </a:r>
                      <a:r>
                        <a:rPr lang="es-PR" sz="2600" b="1" u="none" strike="noStrike" baseline="0" dirty="0" err="1" smtClean="0"/>
                        <a:t>Mapping</a:t>
                      </a:r>
                      <a:r>
                        <a:rPr lang="es-PR" sz="2600" b="1" u="none" strike="noStrike" baseline="0" dirty="0" smtClean="0"/>
                        <a:t> Total</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err="1" smtClean="0"/>
                        <a:t>Syntactic</a:t>
                      </a:r>
                      <a:r>
                        <a:rPr lang="es-PR" sz="2600" b="1" u="none" strike="noStrike" baseline="0" dirty="0" smtClean="0"/>
                        <a:t> </a:t>
                      </a:r>
                      <a:r>
                        <a:rPr lang="es-PR" sz="2600" b="1" u="none" strike="noStrike" baseline="0" dirty="0" err="1" smtClean="0"/>
                        <a:t>Bootstrapping</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err="1" smtClean="0"/>
                        <a:t>Working</a:t>
                      </a:r>
                      <a:r>
                        <a:rPr lang="es-PR" sz="2600" b="1" u="none" strike="noStrike" baseline="0" dirty="0" smtClean="0"/>
                        <a:t> </a:t>
                      </a:r>
                      <a:r>
                        <a:rPr lang="es-PR" sz="2600" b="1" u="none" strike="noStrike" baseline="0" dirty="0" err="1" smtClean="0"/>
                        <a:t>Memory</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b="1" u="none" strike="noStrike" baseline="0" dirty="0" err="1" smtClean="0"/>
                        <a:t>Inhibition</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r>
              <a:tr h="449269">
                <a:tc gridSpan="7">
                  <a:txBody>
                    <a:bodyPr/>
                    <a:lstStyle/>
                    <a:p>
                      <a:pPr algn="ctr" fontAlgn="ctr"/>
                      <a:r>
                        <a:rPr lang="es-PR" sz="2600" u="none" strike="noStrike" baseline="0" dirty="0" smtClean="0"/>
                        <a:t> </a:t>
                      </a:r>
                      <a:r>
                        <a:rPr lang="es-PR" sz="2600" b="1" u="none" strike="noStrike" baseline="0" dirty="0" err="1" smtClean="0"/>
                        <a:t>Younger</a:t>
                      </a:r>
                      <a:r>
                        <a:rPr lang="es-PR" sz="2600" b="1" u="none" strike="noStrike" baseline="0" dirty="0" smtClean="0"/>
                        <a:t> </a:t>
                      </a:r>
                      <a:r>
                        <a:rPr lang="es-PR" sz="2600" b="1" u="none" strike="noStrike" baseline="0" dirty="0" err="1" smtClean="0"/>
                        <a:t>Group</a:t>
                      </a:r>
                      <a:r>
                        <a:rPr lang="es-PR" sz="2600" b="1" u="none" strike="noStrike" baseline="0" dirty="0" smtClean="0"/>
                        <a:t> (3½  </a:t>
                      </a:r>
                      <a:r>
                        <a:rPr lang="es-PR" sz="2600" b="1" u="none" strike="noStrike" baseline="0" dirty="0" err="1" smtClean="0"/>
                        <a:t>to</a:t>
                      </a:r>
                      <a:r>
                        <a:rPr lang="es-PR" sz="2600" b="1" u="none" strike="noStrike" baseline="0" dirty="0" smtClean="0"/>
                        <a:t> 4) </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hMerge="1">
                  <a:txBody>
                    <a:bodyPr/>
                    <a:lstStyle/>
                    <a:p>
                      <a:pPr algn="l"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ctr"/>
                      <a:endParaRPr lang="es-PR" sz="2800" b="0" i="0" u="none" strike="noStrike" baseline="0" dirty="0">
                        <a:solidFill>
                          <a:srgbClr val="000000"/>
                        </a:solidFill>
                        <a:latin typeface="Arial"/>
                      </a:endParaRPr>
                    </a:p>
                  </a:txBody>
                  <a:tcPr marL="9525" marR="9525" marT="9525" marB="0" anchor="ctr"/>
                </a:tc>
                <a:tc hMerge="1">
                  <a:txBody>
                    <a:bodyPr/>
                    <a:lstStyle/>
                    <a:p>
                      <a:pPr algn="ctr" fontAlgn="ctr"/>
                      <a:endParaRPr lang="es-PR" sz="2800" b="0" i="0" u="none" strike="noStrike" baseline="0" dirty="0">
                        <a:solidFill>
                          <a:srgbClr val="000000"/>
                        </a:solidFill>
                        <a:latin typeface="Arial"/>
                      </a:endParaRPr>
                    </a:p>
                  </a:txBody>
                  <a:tcPr marL="9525" marR="9525" marT="9525" marB="0" anchor="ctr"/>
                </a:tc>
                <a:tc hMerge="1">
                  <a:txBody>
                    <a:bodyPr/>
                    <a:lstStyle/>
                    <a:p>
                      <a:pPr algn="ctr" fontAlgn="ctr"/>
                      <a:endParaRPr lang="es-PR" sz="2800" b="0" i="0" u="none" strike="noStrike" baseline="0" dirty="0">
                        <a:solidFill>
                          <a:srgbClr val="000000"/>
                        </a:solidFill>
                        <a:latin typeface="Arial"/>
                      </a:endParaRPr>
                    </a:p>
                  </a:txBody>
                  <a:tcPr marL="9525" marR="9525" marT="9525" marB="0" anchor="ctr"/>
                </a:tc>
                <a:tc hMerge="1">
                  <a:txBody>
                    <a:bodyPr/>
                    <a:lstStyle/>
                    <a:p>
                      <a:pPr algn="ctr" fontAlgn="ctr"/>
                      <a:endParaRPr lang="es-PR" sz="2800" b="0" i="0" u="none" strike="noStrike" baseline="0" dirty="0">
                        <a:solidFill>
                          <a:srgbClr val="000000"/>
                        </a:solidFill>
                        <a:latin typeface="Arial"/>
                      </a:endParaRPr>
                    </a:p>
                  </a:txBody>
                  <a:tcPr marL="9525" marR="9525" marT="9525" marB="0" anchor="ctr"/>
                </a:tc>
                <a:tc hMerge="1">
                  <a:txBody>
                    <a:bodyPr/>
                    <a:lstStyle/>
                    <a:p>
                      <a:pPr algn="ctr" fontAlgn="ctr"/>
                      <a:endParaRPr lang="es-PR" sz="2800" b="0" i="0" u="none" strike="noStrike" baseline="0" dirty="0">
                        <a:solidFill>
                          <a:srgbClr val="000000"/>
                        </a:solidFill>
                        <a:latin typeface="Arial"/>
                      </a:endParaRPr>
                    </a:p>
                  </a:txBody>
                  <a:tcPr marL="9525" marR="9525" marT="9525" marB="0" anchor="ctr"/>
                </a:tc>
              </a:tr>
              <a:tr h="449269">
                <a:tc>
                  <a:txBody>
                    <a:bodyPr/>
                    <a:lstStyle/>
                    <a:p>
                      <a:pPr algn="ctr" fontAlgn="ctr"/>
                      <a:r>
                        <a:rPr lang="es-PR" sz="2600" b="1" u="none" strike="noStrike" baseline="0" dirty="0" smtClean="0"/>
                        <a:t>Mean (SD)</a:t>
                      </a:r>
                      <a:endParaRPr lang="es-PR" sz="2600" b="1" i="0" u="none" strike="noStrike" baseline="0" dirty="0" smtClean="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2.7 (1.6)</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112.5 (12.3)</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9.5 (2.7)</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7.4 (3.2)</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0.50 (0.71)</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.044 (0.34)</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r>
              <a:tr h="449269">
                <a:tc>
                  <a:txBody>
                    <a:bodyPr/>
                    <a:lstStyle/>
                    <a:p>
                      <a:pPr algn="ctr" fontAlgn="ctr"/>
                      <a:r>
                        <a:rPr lang="es-PR" sz="2600" b="1" u="none" strike="noStrike" baseline="0" dirty="0" smtClean="0"/>
                        <a:t>Median</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3</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117.5</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10.5</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7.5</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0.0</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fontAlgn="ctr"/>
                      <a:r>
                        <a:rPr lang="es-PR" sz="2600" u="none" strike="noStrike" baseline="0" dirty="0" smtClean="0"/>
                        <a:t>0.395</a:t>
                      </a:r>
                      <a:endParaRPr lang="es-PR" sz="2600" b="0"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r>
              <a:tr h="449269">
                <a:tc gridSpan="7">
                  <a:txBody>
                    <a:bodyPr/>
                    <a:lstStyle/>
                    <a:p>
                      <a:pPr marL="0" marR="0" indent="0" algn="ctr" defTabSz="2743143" rtl="0" eaLnBrk="1" fontAlgn="ctr" latinLnBrk="0" hangingPunct="1">
                        <a:lnSpc>
                          <a:spcPct val="100000"/>
                        </a:lnSpc>
                        <a:spcBef>
                          <a:spcPts val="0"/>
                        </a:spcBef>
                        <a:spcAft>
                          <a:spcPts val="0"/>
                        </a:spcAft>
                        <a:buClrTx/>
                        <a:buSzTx/>
                        <a:buFontTx/>
                        <a:buNone/>
                        <a:tabLst/>
                        <a:defRPr/>
                      </a:pPr>
                      <a:r>
                        <a:rPr lang="es-PR" sz="2600" b="1" u="none" strike="noStrike" baseline="0" dirty="0" err="1" smtClean="0"/>
                        <a:t>Older</a:t>
                      </a:r>
                      <a:r>
                        <a:rPr lang="es-PR" sz="2600" b="1" u="none" strike="noStrike" baseline="0" dirty="0" smtClean="0"/>
                        <a:t> </a:t>
                      </a:r>
                      <a:r>
                        <a:rPr lang="es-PR" sz="2600" b="1" u="none" strike="noStrike" baseline="0" dirty="0" err="1" smtClean="0"/>
                        <a:t>Group</a:t>
                      </a:r>
                      <a:r>
                        <a:rPr lang="es-PR" sz="2600" b="1" u="none" strike="noStrike" baseline="0" dirty="0" smtClean="0"/>
                        <a:t> (4½ </a:t>
                      </a:r>
                      <a:r>
                        <a:rPr lang="es-PR" sz="2600" b="1" u="none" strike="noStrike" baseline="0" dirty="0" err="1" smtClean="0"/>
                        <a:t>to</a:t>
                      </a:r>
                      <a:r>
                        <a:rPr lang="es-PR" sz="2600" b="1" u="none" strike="noStrike" baseline="0" dirty="0" smtClean="0"/>
                        <a:t> 5 </a:t>
                      </a:r>
                      <a:r>
                        <a:rPr lang="es-PR" sz="2600" b="1" u="none" strike="noStrike" baseline="0" dirty="0" err="1" smtClean="0"/>
                        <a:t>years</a:t>
                      </a:r>
                      <a:r>
                        <a:rPr lang="es-PR" sz="2600" b="1" u="none" strike="noStrike" baseline="0" dirty="0" smtClean="0"/>
                        <a:t>) </a:t>
                      </a:r>
                      <a:endParaRPr lang="es-PR" sz="2600" b="1" i="0" u="none" strike="noStrike" baseline="0" dirty="0" smtClean="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c hMerge="1">
                  <a:txBody>
                    <a:bodyPr/>
                    <a:lstStyle/>
                    <a:p>
                      <a:pPr algn="ctr" fontAlgn="ctr"/>
                      <a:endParaRPr lang="es-PR" sz="2600" b="0" i="0" u="none" strike="noStrike" baseline="0" dirty="0">
                        <a:solidFill>
                          <a:srgbClr val="000000"/>
                        </a:solidFill>
                        <a:latin typeface="Arial" pitchFamily="34" charset="0"/>
                        <a:cs typeface="Arial" pitchFamily="34" charset="0"/>
                      </a:endParaRPr>
                    </a:p>
                  </a:txBody>
                  <a:tcPr marL="9525" marR="9525" marT="9525" marB="0" anchor="ctr"/>
                </a:tc>
              </a:tr>
              <a:tr h="449269">
                <a:tc>
                  <a:txBody>
                    <a:bodyPr/>
                    <a:lstStyle/>
                    <a:p>
                      <a:pPr algn="ctr" fontAlgn="ctr"/>
                      <a:r>
                        <a:rPr lang="es-PR" sz="2600" b="1" u="none" strike="noStrike" baseline="0" dirty="0" smtClean="0"/>
                        <a:t>Mean (SD)</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3.1 (1.0)</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112.3 (8.8)</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9.8 (2.6)</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7.9 (2.6)</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1.33 (0.87)</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smtClean="0"/>
                        <a:t>0.85 (0.29)</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r>
              <a:tr h="449269">
                <a:tc>
                  <a:txBody>
                    <a:bodyPr/>
                    <a:lstStyle/>
                    <a:p>
                      <a:pPr algn="ctr" fontAlgn="ctr"/>
                      <a:r>
                        <a:rPr lang="es-PR" sz="2600" b="1" u="none" strike="noStrike" baseline="0" dirty="0" smtClean="0"/>
                        <a:t>Median</a:t>
                      </a:r>
                      <a:endParaRPr lang="es-PR" sz="2600" b="1" i="0" u="none" strike="noStrike" baseline="0" dirty="0">
                        <a:solidFill>
                          <a:srgbClr val="000000"/>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a:t>3</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a:t>112</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a:t>10</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a:t>8</a:t>
                      </a:r>
                      <a:endParaRPr lang="en-US" sz="2600" b="0" i="0" u="none" strike="noStrike">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a:t>2</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c>
                  <a:txBody>
                    <a:bodyPr/>
                    <a:lstStyle/>
                    <a:p>
                      <a:pPr algn="ctr" rtl="0" fontAlgn="ctr"/>
                      <a:r>
                        <a:rPr lang="en-US" sz="2600" u="none" strike="noStrike" dirty="0"/>
                        <a:t>1</a:t>
                      </a:r>
                      <a:endParaRPr lang="en-US" sz="2600" b="0" i="0" u="none" strike="noStrike" dirty="0">
                        <a:solidFill>
                          <a:schemeClr val="tx1"/>
                        </a:solidFill>
                        <a:latin typeface="Arial" pitchFamily="34" charset="0"/>
                        <a:cs typeface="Arial"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0F0F0"/>
                    </a:solidFill>
                  </a:tcPr>
                </a:tc>
              </a:tr>
            </a:tbl>
          </a:graphicData>
        </a:graphic>
      </p:graphicFrame>
      <p:graphicFrame>
        <p:nvGraphicFramePr>
          <p:cNvPr id="42" name="Table 41"/>
          <p:cNvGraphicFramePr>
            <a:graphicFrameLocks noGrp="1"/>
          </p:cNvGraphicFramePr>
          <p:nvPr/>
        </p:nvGraphicFramePr>
        <p:xfrm>
          <a:off x="304800" y="16382998"/>
          <a:ext cx="10439400" cy="12115806"/>
        </p:xfrm>
        <a:graphic>
          <a:graphicData uri="http://schemas.openxmlformats.org/drawingml/2006/table">
            <a:tbl>
              <a:tblPr firstRow="1" bandRow="1">
                <a:tableStyleId>{5C22544A-7EE6-4342-B048-85BDC9FD1C3A}</a:tableStyleId>
              </a:tblPr>
              <a:tblGrid>
                <a:gridCol w="2771447"/>
                <a:gridCol w="120314"/>
                <a:gridCol w="7547639"/>
              </a:tblGrid>
              <a:tr h="476332">
                <a:tc gridSpan="3">
                  <a:txBody>
                    <a:bodyPr/>
                    <a:lstStyle/>
                    <a:p>
                      <a:pPr algn="ctr"/>
                      <a:r>
                        <a:rPr lang="es-PR" sz="2500" b="1" i="0" u="none" strike="noStrike" cap="small" baseline="0" dirty="0" err="1" smtClean="0">
                          <a:solidFill>
                            <a:schemeClr val="bg1"/>
                          </a:solidFill>
                          <a:latin typeface="Arial" pitchFamily="34" charset="0"/>
                        </a:rPr>
                        <a:t>Table</a:t>
                      </a:r>
                      <a:r>
                        <a:rPr lang="es-PR" sz="2500" b="1" i="0" u="none" strike="noStrike" cap="small" baseline="0" dirty="0" smtClean="0">
                          <a:solidFill>
                            <a:srgbClr val="000000"/>
                          </a:solidFill>
                          <a:latin typeface="Arial" pitchFamily="34" charset="0"/>
                        </a:rPr>
                        <a:t> </a:t>
                      </a:r>
                      <a:r>
                        <a:rPr lang="en-US" sz="2500" b="1" i="0" u="none" strike="noStrike" cap="none" baseline="0" dirty="0" smtClean="0">
                          <a:solidFill>
                            <a:schemeClr val="bg1"/>
                          </a:solidFill>
                          <a:latin typeface="Arial" pitchFamily="34" charset="0"/>
                          <a:cs typeface="Arial" pitchFamily="34" charset="0"/>
                        </a:rPr>
                        <a:t>1</a:t>
                      </a:r>
                      <a:r>
                        <a:rPr lang="en-US" sz="2500" b="1" dirty="0" smtClean="0">
                          <a:solidFill>
                            <a:schemeClr val="bg1"/>
                          </a:solidFill>
                          <a:latin typeface="Arial" pitchFamily="34" charset="0"/>
                          <a:cs typeface="Arial" pitchFamily="34" charset="0"/>
                        </a:rPr>
                        <a:t>.</a:t>
                      </a:r>
                      <a:r>
                        <a:rPr lang="en-US" sz="2500" baseline="0" dirty="0" smtClean="0">
                          <a:solidFill>
                            <a:schemeClr val="bg1"/>
                          </a:solidFill>
                          <a:latin typeface="Arial" pitchFamily="34" charset="0"/>
                          <a:cs typeface="Arial" pitchFamily="34" charset="0"/>
                        </a:rPr>
                        <a:t> Tasks</a:t>
                      </a:r>
                      <a:endParaRPr lang="es-PR" sz="2500" dirty="0">
                        <a:solidFill>
                          <a:schemeClr val="bg1"/>
                        </a:solidFill>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tr>
              <a:tr h="476332">
                <a:tc gridSpan="3">
                  <a:txBody>
                    <a:bodyPr/>
                    <a:lstStyle/>
                    <a:p>
                      <a:pPr algn="ctr"/>
                      <a:r>
                        <a:rPr lang="en-US" sz="2500" b="1" dirty="0" smtClean="0">
                          <a:solidFill>
                            <a:srgbClr val="FF6600"/>
                          </a:solidFill>
                          <a:latin typeface="Arial" pitchFamily="34" charset="0"/>
                          <a:cs typeface="Arial" pitchFamily="34" charset="0"/>
                        </a:rPr>
                        <a:t>Theory of Mind</a:t>
                      </a:r>
                      <a:endParaRPr lang="es-PR" sz="2500" b="1" dirty="0">
                        <a:solidFill>
                          <a:srgbClr val="FF6600"/>
                        </a:solidFill>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tr>
              <a:tr h="860470">
                <a:tc gridSpan="2">
                  <a:txBody>
                    <a:bodyPr/>
                    <a:lstStyle/>
                    <a:p>
                      <a:r>
                        <a:rPr lang="en-US" sz="2500" dirty="0" smtClean="0">
                          <a:latin typeface="Arial" pitchFamily="34" charset="0"/>
                          <a:cs typeface="Arial" pitchFamily="34" charset="0"/>
                        </a:rPr>
                        <a:t>Diverse</a:t>
                      </a:r>
                      <a:r>
                        <a:rPr lang="en-US" sz="2500" baseline="0" dirty="0" smtClean="0">
                          <a:latin typeface="Arial" pitchFamily="34" charset="0"/>
                          <a:cs typeface="Arial" pitchFamily="34" charset="0"/>
                        </a:rPr>
                        <a:t> Desires</a:t>
                      </a:r>
                      <a:endParaRPr lang="es-PR" sz="2500" dirty="0">
                        <a:latin typeface="Arial" pitchFamily="34" charset="0"/>
                        <a:cs typeface="Arial" pitchFamily="34" charset="0"/>
                      </a:endParaRPr>
                    </a:p>
                  </a:txBody>
                  <a:tcPr/>
                </a:tc>
                <a:tc hMerge="1">
                  <a:txBody>
                    <a:bodyPr/>
                    <a:lstStyle/>
                    <a:p>
                      <a:pPr marL="0" marR="0" indent="0" algn="l" defTabSz="5015907" rtl="0" eaLnBrk="1" fontAlgn="auto" latinLnBrk="0" hangingPunct="1">
                        <a:lnSpc>
                          <a:spcPct val="100000"/>
                        </a:lnSpc>
                        <a:spcBef>
                          <a:spcPts val="0"/>
                        </a:spcBef>
                        <a:spcAft>
                          <a:spcPts val="0"/>
                        </a:spcAft>
                        <a:buClrTx/>
                        <a:buSzTx/>
                        <a:buFontTx/>
                        <a:buNone/>
                        <a:tabLst/>
                        <a:defRPr/>
                      </a:pPr>
                      <a:endParaRPr lang="es-PR" sz="2500" kern="1200" dirty="0" smtClean="0">
                        <a:solidFill>
                          <a:schemeClr val="dk1"/>
                        </a:solidFill>
                        <a:latin typeface="Arial" pitchFamily="34" charset="0"/>
                        <a:ea typeface="+mn-ea"/>
                        <a:cs typeface="Arial" pitchFamily="34" charset="0"/>
                      </a:endParaRPr>
                    </a:p>
                  </a:txBody>
                  <a:tcPr/>
                </a:tc>
                <a:tc>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kern="1200" dirty="0" smtClean="0">
                          <a:solidFill>
                            <a:schemeClr val="dk1"/>
                          </a:solidFill>
                          <a:latin typeface="Arial" pitchFamily="34" charset="0"/>
                          <a:ea typeface="+mn-ea"/>
                          <a:cs typeface="Arial" pitchFamily="34" charset="0"/>
                        </a:rPr>
                        <a:t>Evaluates the child’s ability to recognize different opinions of the same object. </a:t>
                      </a:r>
                      <a:endParaRPr lang="es-PR" sz="2500" kern="1200" dirty="0" smtClean="0">
                        <a:solidFill>
                          <a:schemeClr val="dk1"/>
                        </a:solidFill>
                        <a:latin typeface="Arial" pitchFamily="34" charset="0"/>
                        <a:ea typeface="+mn-ea"/>
                        <a:cs typeface="Arial" pitchFamily="34" charset="0"/>
                      </a:endParaRPr>
                    </a:p>
                  </a:txBody>
                  <a:tcPr/>
                </a:tc>
              </a:tr>
              <a:tr h="1238386">
                <a:tc gridSpan="2">
                  <a:txBody>
                    <a:bodyPr/>
                    <a:lstStyle/>
                    <a:p>
                      <a:r>
                        <a:rPr lang="en-US" sz="2500" dirty="0" smtClean="0">
                          <a:latin typeface="Arial" pitchFamily="34" charset="0"/>
                          <a:cs typeface="Arial" pitchFamily="34" charset="0"/>
                        </a:rPr>
                        <a:t>Diverse</a:t>
                      </a:r>
                      <a:r>
                        <a:rPr lang="en-US" sz="2500" baseline="0" dirty="0" smtClean="0">
                          <a:latin typeface="Arial" pitchFamily="34" charset="0"/>
                          <a:cs typeface="Arial" pitchFamily="34" charset="0"/>
                        </a:rPr>
                        <a:t> Belief</a:t>
                      </a:r>
                      <a:endParaRPr lang="es-PR" sz="2500" dirty="0">
                        <a:latin typeface="Arial" pitchFamily="34" charset="0"/>
                        <a:cs typeface="Arial" pitchFamily="34" charset="0"/>
                      </a:endParaRPr>
                    </a:p>
                  </a:txBody>
                  <a:tcPr/>
                </a:tc>
                <a:tc hMerge="1">
                  <a:txBody>
                    <a:bodyPr/>
                    <a:lstStyle/>
                    <a:p>
                      <a:pPr marL="0" marR="0" indent="0" algn="l" defTabSz="5015907" rtl="0" eaLnBrk="1" fontAlgn="auto" latinLnBrk="0" hangingPunct="1">
                        <a:lnSpc>
                          <a:spcPct val="100000"/>
                        </a:lnSpc>
                        <a:spcBef>
                          <a:spcPts val="0"/>
                        </a:spcBef>
                        <a:spcAft>
                          <a:spcPts val="0"/>
                        </a:spcAft>
                        <a:buClrTx/>
                        <a:buSzTx/>
                        <a:buFontTx/>
                        <a:buNone/>
                        <a:tabLst/>
                        <a:defRPr/>
                      </a:pPr>
                      <a:endParaRPr lang="es-PR" sz="2500" kern="1200" dirty="0" smtClean="0">
                        <a:solidFill>
                          <a:schemeClr val="dk1"/>
                        </a:solidFill>
                        <a:latin typeface="Arial" pitchFamily="34" charset="0"/>
                        <a:ea typeface="+mn-ea"/>
                        <a:cs typeface="Arial" pitchFamily="34" charset="0"/>
                      </a:endParaRPr>
                    </a:p>
                  </a:txBody>
                  <a:tcPr/>
                </a:tc>
                <a:tc>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kern="1200" dirty="0" smtClean="0">
                          <a:solidFill>
                            <a:schemeClr val="dk1"/>
                          </a:solidFill>
                          <a:latin typeface="Arial" pitchFamily="34" charset="0"/>
                          <a:ea typeface="+mn-ea"/>
                          <a:cs typeface="Arial" pitchFamily="34" charset="0"/>
                        </a:rPr>
                        <a:t>Measures the child’s capacity</a:t>
                      </a:r>
                      <a:r>
                        <a:rPr lang="en-US" sz="2500" kern="1200" baseline="0" dirty="0" smtClean="0">
                          <a:solidFill>
                            <a:schemeClr val="dk1"/>
                          </a:solidFill>
                          <a:latin typeface="Arial" pitchFamily="34" charset="0"/>
                          <a:ea typeface="+mn-ea"/>
                          <a:cs typeface="Arial" pitchFamily="34" charset="0"/>
                        </a:rPr>
                        <a:t> </a:t>
                      </a:r>
                      <a:r>
                        <a:rPr lang="en-US" sz="2500" kern="1200" dirty="0" smtClean="0">
                          <a:solidFill>
                            <a:schemeClr val="dk1"/>
                          </a:solidFill>
                          <a:latin typeface="Arial" pitchFamily="34" charset="0"/>
                          <a:ea typeface="+mn-ea"/>
                          <a:cs typeface="Arial" pitchFamily="34" charset="0"/>
                        </a:rPr>
                        <a:t>to recognize different beliefs,</a:t>
                      </a:r>
                      <a:r>
                        <a:rPr lang="en-US" sz="2500" kern="1200" baseline="0" dirty="0" smtClean="0">
                          <a:solidFill>
                            <a:schemeClr val="dk1"/>
                          </a:solidFill>
                          <a:latin typeface="Arial" pitchFamily="34" charset="0"/>
                          <a:ea typeface="+mn-ea"/>
                          <a:cs typeface="Arial" pitchFamily="34" charset="0"/>
                        </a:rPr>
                        <a:t> by presenting him with a hypothetical situation</a:t>
                      </a:r>
                      <a:endParaRPr lang="es-PR" sz="2500" kern="1200" dirty="0" smtClean="0">
                        <a:solidFill>
                          <a:schemeClr val="dk1"/>
                        </a:solidFill>
                        <a:latin typeface="Arial" pitchFamily="34" charset="0"/>
                        <a:ea typeface="+mn-ea"/>
                        <a:cs typeface="Arial" pitchFamily="34" charset="0"/>
                      </a:endParaRPr>
                    </a:p>
                  </a:txBody>
                  <a:tcPr/>
                </a:tc>
              </a:tr>
              <a:tr h="860470">
                <a:tc gridSpan="2">
                  <a:txBody>
                    <a:bodyPr/>
                    <a:lstStyle/>
                    <a:p>
                      <a:r>
                        <a:rPr lang="en-US" sz="2500" dirty="0" smtClean="0">
                          <a:latin typeface="Arial" pitchFamily="34" charset="0"/>
                          <a:cs typeface="Arial" pitchFamily="34" charset="0"/>
                        </a:rPr>
                        <a:t>Knowledge</a:t>
                      </a:r>
                      <a:r>
                        <a:rPr lang="en-US" sz="2500" baseline="0" dirty="0" smtClean="0">
                          <a:latin typeface="Arial" pitchFamily="34" charset="0"/>
                          <a:cs typeface="Arial" pitchFamily="34" charset="0"/>
                        </a:rPr>
                        <a:t> Access</a:t>
                      </a:r>
                      <a:endParaRPr lang="es-PR" sz="2500" dirty="0">
                        <a:latin typeface="Arial" pitchFamily="34" charset="0"/>
                        <a:cs typeface="Arial" pitchFamily="34" charset="0"/>
                      </a:endParaRPr>
                    </a:p>
                  </a:txBody>
                  <a:tcPr/>
                </a:tc>
                <a:tc hMerge="1">
                  <a:txBody>
                    <a:bodyPr/>
                    <a:lstStyle/>
                    <a:p>
                      <a:pPr algn="l"/>
                      <a:endParaRPr lang="es-PR" sz="2500" dirty="0">
                        <a:latin typeface="Arial" pitchFamily="34" charset="0"/>
                        <a:cs typeface="Arial" pitchFamily="34" charset="0"/>
                      </a:endParaRPr>
                    </a:p>
                  </a:txBody>
                  <a:tcPr/>
                </a:tc>
                <a:tc>
                  <a:txBody>
                    <a:bodyPr/>
                    <a:lstStyle/>
                    <a:p>
                      <a:pPr algn="l"/>
                      <a:r>
                        <a:rPr lang="en-US" sz="2500" dirty="0" smtClean="0">
                          <a:latin typeface="Arial" pitchFamily="34" charset="0"/>
                          <a:cs typeface="Arial" pitchFamily="34" charset="0"/>
                        </a:rPr>
                        <a:t>Measures</a:t>
                      </a:r>
                      <a:r>
                        <a:rPr lang="en-US" sz="2500" baseline="0" dirty="0" smtClean="0">
                          <a:latin typeface="Arial" pitchFamily="34" charset="0"/>
                          <a:cs typeface="Arial" pitchFamily="34" charset="0"/>
                        </a:rPr>
                        <a:t> </a:t>
                      </a:r>
                      <a:r>
                        <a:rPr lang="en-US" sz="2500" kern="1200" dirty="0" smtClean="0">
                          <a:solidFill>
                            <a:schemeClr val="dk1"/>
                          </a:solidFill>
                          <a:latin typeface="Arial" pitchFamily="34" charset="0"/>
                          <a:ea typeface="+mn-ea"/>
                          <a:cs typeface="Arial" pitchFamily="34" charset="0"/>
                        </a:rPr>
                        <a:t>how sensory experience leads to knowledge. </a:t>
                      </a:r>
                      <a:endParaRPr lang="es-PR" sz="2500" dirty="0">
                        <a:latin typeface="Arial" pitchFamily="34" charset="0"/>
                        <a:cs typeface="Arial" pitchFamily="34" charset="0"/>
                      </a:endParaRPr>
                    </a:p>
                  </a:txBody>
                  <a:tcPr/>
                </a:tc>
              </a:tr>
              <a:tr h="860470">
                <a:tc gridSpan="2">
                  <a:txBody>
                    <a:bodyPr/>
                    <a:lstStyle/>
                    <a:p>
                      <a:r>
                        <a:rPr lang="en-US" sz="2500" dirty="0" smtClean="0">
                          <a:latin typeface="Arial" pitchFamily="34" charset="0"/>
                          <a:cs typeface="Arial" pitchFamily="34" charset="0"/>
                        </a:rPr>
                        <a:t>Contents &amp; Explicit</a:t>
                      </a:r>
                      <a:r>
                        <a:rPr lang="en-US" sz="2500" baseline="0" dirty="0" smtClean="0">
                          <a:latin typeface="Arial" pitchFamily="34" charset="0"/>
                          <a:cs typeface="Arial" pitchFamily="34" charset="0"/>
                        </a:rPr>
                        <a:t> </a:t>
                      </a:r>
                      <a:r>
                        <a:rPr lang="en-US" sz="2500" dirty="0" smtClean="0">
                          <a:latin typeface="Arial" pitchFamily="34" charset="0"/>
                          <a:cs typeface="Arial" pitchFamily="34" charset="0"/>
                        </a:rPr>
                        <a:t>False Belief</a:t>
                      </a:r>
                      <a:endParaRPr lang="es-PR" sz="2500" dirty="0">
                        <a:latin typeface="Arial" pitchFamily="34" charset="0"/>
                        <a:cs typeface="Arial" pitchFamily="34" charset="0"/>
                      </a:endParaRPr>
                    </a:p>
                  </a:txBody>
                  <a:tcPr/>
                </a:tc>
                <a:tc hMerge="1">
                  <a:txBody>
                    <a:bodyPr/>
                    <a:lstStyle/>
                    <a:p>
                      <a:pPr algn="l"/>
                      <a:endParaRPr lang="en-US" sz="2500" kern="1200" dirty="0" smtClean="0">
                        <a:solidFill>
                          <a:schemeClr val="dk1"/>
                        </a:solidFill>
                        <a:latin typeface="Arial" pitchFamily="34" charset="0"/>
                        <a:ea typeface="+mn-ea"/>
                        <a:cs typeface="Arial" pitchFamily="34" charset="0"/>
                      </a:endParaRPr>
                    </a:p>
                  </a:txBody>
                  <a:tcPr/>
                </a:tc>
                <a:tc>
                  <a:txBody>
                    <a:bodyPr/>
                    <a:lstStyle/>
                    <a:p>
                      <a:pPr algn="l"/>
                      <a:r>
                        <a:rPr lang="en-US" sz="2500" kern="1200" dirty="0" smtClean="0">
                          <a:solidFill>
                            <a:schemeClr val="dk1"/>
                          </a:solidFill>
                          <a:latin typeface="Arial" pitchFamily="34" charset="0"/>
                          <a:ea typeface="+mn-ea"/>
                          <a:cs typeface="Arial" pitchFamily="34" charset="0"/>
                        </a:rPr>
                        <a:t>Measures</a:t>
                      </a:r>
                      <a:r>
                        <a:rPr lang="en-US" sz="2500" kern="1200" baseline="0" dirty="0" smtClean="0">
                          <a:solidFill>
                            <a:schemeClr val="dk1"/>
                          </a:solidFill>
                          <a:latin typeface="Arial" pitchFamily="34" charset="0"/>
                          <a:ea typeface="+mn-ea"/>
                          <a:cs typeface="Arial" pitchFamily="34" charset="0"/>
                        </a:rPr>
                        <a:t> the ability to understand </a:t>
                      </a:r>
                      <a:r>
                        <a:rPr lang="en-US" sz="2500" kern="1200" dirty="0" smtClean="0">
                          <a:solidFill>
                            <a:schemeClr val="dk1"/>
                          </a:solidFill>
                          <a:latin typeface="Arial" pitchFamily="34" charset="0"/>
                          <a:ea typeface="+mn-ea"/>
                          <a:cs typeface="Arial" pitchFamily="34" charset="0"/>
                        </a:rPr>
                        <a:t>that a person will act on his belief, even if it is incorrect.</a:t>
                      </a:r>
                    </a:p>
                  </a:txBody>
                  <a:tcPr/>
                </a:tc>
              </a:tr>
              <a:tr h="476332">
                <a:tc gridSpan="3">
                  <a:txBody>
                    <a:bodyPr/>
                    <a:lstStyle/>
                    <a:p>
                      <a:pPr algn="ctr"/>
                      <a:r>
                        <a:rPr lang="en-US" sz="2500" b="1" dirty="0" smtClean="0">
                          <a:solidFill>
                            <a:srgbClr val="FF6600"/>
                          </a:solidFill>
                          <a:latin typeface="Arial" pitchFamily="34" charset="0"/>
                          <a:cs typeface="Arial" pitchFamily="34" charset="0"/>
                        </a:rPr>
                        <a:t>Executive Function</a:t>
                      </a:r>
                      <a:r>
                        <a:rPr lang="en-US" sz="2500" b="1" baseline="0" dirty="0" smtClean="0">
                          <a:solidFill>
                            <a:srgbClr val="FF6600"/>
                          </a:solidFill>
                          <a:latin typeface="Arial" pitchFamily="34" charset="0"/>
                          <a:cs typeface="Arial" pitchFamily="34" charset="0"/>
                        </a:rPr>
                        <a:t> </a:t>
                      </a:r>
                      <a:endParaRPr lang="es-PR" sz="2500" b="1" dirty="0">
                        <a:solidFill>
                          <a:srgbClr val="FF6600"/>
                        </a:solidFill>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tr>
              <a:tr h="1238386">
                <a:tc gridSpan="2">
                  <a:txBody>
                    <a:bodyPr/>
                    <a:lstStyle/>
                    <a:p>
                      <a:pPr algn="l"/>
                      <a:r>
                        <a:rPr lang="en-US" sz="2500" dirty="0" smtClean="0">
                          <a:latin typeface="Arial" pitchFamily="34" charset="0"/>
                          <a:cs typeface="Arial" pitchFamily="34" charset="0"/>
                        </a:rPr>
                        <a:t>Peg Tapping (Inhibition)</a:t>
                      </a:r>
                      <a:r>
                        <a:rPr lang="en-US" sz="2500" baseline="0" dirty="0" smtClean="0">
                          <a:latin typeface="Arial" pitchFamily="34" charset="0"/>
                          <a:cs typeface="Arial" pitchFamily="34" charset="0"/>
                        </a:rPr>
                        <a:t> </a:t>
                      </a:r>
                      <a:endParaRPr lang="es-PR" sz="2500" dirty="0">
                        <a:latin typeface="Arial" pitchFamily="34" charset="0"/>
                        <a:cs typeface="Arial" pitchFamily="34" charset="0"/>
                      </a:endParaRPr>
                    </a:p>
                  </a:txBody>
                  <a:tcPr/>
                </a:tc>
                <a:tc hMerge="1">
                  <a:txBody>
                    <a:bodyPr/>
                    <a:lstStyle/>
                    <a:p>
                      <a:endParaRPr lang="en-US"/>
                    </a:p>
                  </a:txBody>
                  <a:tcPr/>
                </a:tc>
                <a:tc>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kern="1200" dirty="0" smtClean="0">
                          <a:solidFill>
                            <a:schemeClr val="dk1"/>
                          </a:solidFill>
                          <a:latin typeface="Arial" pitchFamily="34" charset="0"/>
                          <a:ea typeface="+mn-ea"/>
                          <a:cs typeface="Arial" pitchFamily="34" charset="0"/>
                        </a:rPr>
                        <a:t>Evaluates how the children inhibit their natural response</a:t>
                      </a:r>
                      <a:r>
                        <a:rPr lang="en-US" sz="2500" kern="1200" baseline="0" dirty="0" smtClean="0">
                          <a:solidFill>
                            <a:schemeClr val="dk1"/>
                          </a:solidFill>
                          <a:latin typeface="Arial" pitchFamily="34" charset="0"/>
                          <a:ea typeface="+mn-ea"/>
                          <a:cs typeface="Arial" pitchFamily="34" charset="0"/>
                        </a:rPr>
                        <a:t> of repeating a specific </a:t>
                      </a:r>
                      <a:r>
                        <a:rPr lang="en-US" sz="2500" kern="1200" dirty="0" smtClean="0">
                          <a:solidFill>
                            <a:schemeClr val="dk1"/>
                          </a:solidFill>
                          <a:latin typeface="Arial" pitchFamily="34" charset="0"/>
                          <a:ea typeface="+mn-ea"/>
                          <a:cs typeface="Arial" pitchFamily="34" charset="0"/>
                        </a:rPr>
                        <a:t>action, and also the ability to retain two rules. </a:t>
                      </a:r>
                      <a:endParaRPr lang="es-PR" sz="2500" dirty="0" smtClean="0">
                        <a:latin typeface="Arial" pitchFamily="34" charset="0"/>
                        <a:cs typeface="Arial" pitchFamily="34" charset="0"/>
                      </a:endParaRPr>
                    </a:p>
                  </a:txBody>
                  <a:tcPr/>
                </a:tc>
              </a:tr>
              <a:tr h="476332">
                <a:tc gridSpan="2">
                  <a:txBody>
                    <a:bodyPr/>
                    <a:lstStyle/>
                    <a:p>
                      <a:pPr algn="l"/>
                      <a:r>
                        <a:rPr lang="en-US" sz="2500" dirty="0" smtClean="0">
                          <a:latin typeface="Arial" pitchFamily="34" charset="0"/>
                          <a:cs typeface="Arial" pitchFamily="34" charset="0"/>
                        </a:rPr>
                        <a:t>Working Memory</a:t>
                      </a:r>
                      <a:endParaRPr lang="es-PR" sz="2500" dirty="0">
                        <a:latin typeface="Arial" pitchFamily="34" charset="0"/>
                        <a:cs typeface="Arial" pitchFamily="34" charset="0"/>
                      </a:endParaRPr>
                    </a:p>
                  </a:txBody>
                  <a:tcPr/>
                </a:tc>
                <a:tc hMerge="1">
                  <a:txBody>
                    <a:bodyPr/>
                    <a:lstStyle/>
                    <a:p>
                      <a:endParaRPr lang="en-US"/>
                    </a:p>
                  </a:txBody>
                  <a:tcPr/>
                </a:tc>
                <a:tc>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dirty="0" smtClean="0">
                          <a:latin typeface="Arial" pitchFamily="34" charset="0"/>
                          <a:cs typeface="Arial" pitchFamily="34" charset="0"/>
                        </a:rPr>
                        <a:t>Evaluates</a:t>
                      </a:r>
                      <a:r>
                        <a:rPr lang="en-US" sz="2500" baseline="0" dirty="0" smtClean="0">
                          <a:latin typeface="Arial" pitchFamily="34" charset="0"/>
                          <a:cs typeface="Arial" pitchFamily="34" charset="0"/>
                        </a:rPr>
                        <a:t> the ability to label and enumerate objects</a:t>
                      </a:r>
                      <a:endParaRPr lang="es-PR" sz="2500" dirty="0" smtClean="0">
                        <a:latin typeface="Arial" pitchFamily="34" charset="0"/>
                        <a:cs typeface="Arial" pitchFamily="34" charset="0"/>
                      </a:endParaRPr>
                    </a:p>
                  </a:txBody>
                  <a:tcPr/>
                </a:tc>
              </a:tr>
              <a:tr h="476332">
                <a:tc gridSpan="3">
                  <a:txBody>
                    <a:bodyPr/>
                    <a:lstStyle/>
                    <a:p>
                      <a:pPr algn="ctr"/>
                      <a:r>
                        <a:rPr lang="en-US" sz="2500" b="1" dirty="0" smtClean="0">
                          <a:solidFill>
                            <a:srgbClr val="FF6600"/>
                          </a:solidFill>
                          <a:latin typeface="Arial" pitchFamily="34" charset="0"/>
                          <a:cs typeface="Arial" pitchFamily="34" charset="0"/>
                        </a:rPr>
                        <a:t>Processing</a:t>
                      </a:r>
                      <a:r>
                        <a:rPr lang="en-US" sz="2500" b="1" baseline="0" dirty="0" smtClean="0">
                          <a:solidFill>
                            <a:srgbClr val="FF6600"/>
                          </a:solidFill>
                          <a:latin typeface="Arial" pitchFamily="34" charset="0"/>
                          <a:cs typeface="Arial" pitchFamily="34" charset="0"/>
                        </a:rPr>
                        <a:t> Based Measure</a:t>
                      </a:r>
                      <a:endParaRPr lang="es-PR" sz="2500" b="1" dirty="0">
                        <a:solidFill>
                          <a:srgbClr val="FF6600"/>
                        </a:solidFill>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tr>
              <a:tr h="1244608">
                <a:tc>
                  <a:txBody>
                    <a:bodyPr/>
                    <a:lstStyle/>
                    <a:p>
                      <a:pPr algn="l"/>
                      <a:r>
                        <a:rPr lang="en-US" sz="2500" dirty="0" smtClean="0">
                          <a:latin typeface="Arial" pitchFamily="34" charset="0"/>
                          <a:cs typeface="Arial" pitchFamily="34" charset="0"/>
                        </a:rPr>
                        <a:t>Fast Mapping</a:t>
                      </a:r>
                      <a:endParaRPr lang="es-PR" sz="2500" dirty="0">
                        <a:latin typeface="Arial" pitchFamily="34" charset="0"/>
                        <a:cs typeface="Arial" pitchFamily="34" charset="0"/>
                      </a:endParaRPr>
                    </a:p>
                  </a:txBody>
                  <a:tcPr/>
                </a:tc>
                <a:tc gridSpan="2">
                  <a:txBody>
                    <a:bodyPr/>
                    <a:lstStyle/>
                    <a:p>
                      <a:pPr algn="l"/>
                      <a:r>
                        <a:rPr lang="en-US" sz="2500" kern="1200" dirty="0" smtClean="0">
                          <a:solidFill>
                            <a:schemeClr val="dk1"/>
                          </a:solidFill>
                          <a:latin typeface="Arial" pitchFamily="34" charset="0"/>
                          <a:ea typeface="+mn-ea"/>
                          <a:cs typeface="Arial" pitchFamily="34" charset="0"/>
                        </a:rPr>
                        <a:t>Evaluates</a:t>
                      </a:r>
                      <a:r>
                        <a:rPr lang="en-US" sz="2500" kern="1200" baseline="0" dirty="0" smtClean="0">
                          <a:solidFill>
                            <a:schemeClr val="dk1"/>
                          </a:solidFill>
                          <a:latin typeface="Arial" pitchFamily="34" charset="0"/>
                          <a:ea typeface="+mn-ea"/>
                          <a:cs typeface="Arial" pitchFamily="34" charset="0"/>
                        </a:rPr>
                        <a:t> </a:t>
                      </a:r>
                      <a:r>
                        <a:rPr lang="en-US" sz="2500" kern="1200" dirty="0" smtClean="0">
                          <a:solidFill>
                            <a:schemeClr val="dk1"/>
                          </a:solidFill>
                          <a:latin typeface="Arial" pitchFamily="34" charset="0"/>
                          <a:ea typeface="+mn-ea"/>
                          <a:cs typeface="Arial" pitchFamily="34" charset="0"/>
                        </a:rPr>
                        <a:t>the child’s ability to</a:t>
                      </a:r>
                      <a:r>
                        <a:rPr lang="en-US" sz="2500" kern="1200" baseline="0" dirty="0" smtClean="0">
                          <a:solidFill>
                            <a:schemeClr val="dk1"/>
                          </a:solidFill>
                          <a:latin typeface="Arial" pitchFamily="34" charset="0"/>
                          <a:ea typeface="+mn-ea"/>
                          <a:cs typeface="Arial" pitchFamily="34" charset="0"/>
                        </a:rPr>
                        <a:t> associate a novel word with a novel object</a:t>
                      </a:r>
                      <a:r>
                        <a:rPr lang="en-US" sz="2500" kern="1200" dirty="0" smtClean="0">
                          <a:solidFill>
                            <a:schemeClr val="dk1"/>
                          </a:solidFill>
                          <a:latin typeface="Arial" pitchFamily="34" charset="0"/>
                          <a:ea typeface="+mn-ea"/>
                          <a:cs typeface="Arial" pitchFamily="34" charset="0"/>
                        </a:rPr>
                        <a:t>,</a:t>
                      </a:r>
                      <a:r>
                        <a:rPr lang="en-US" sz="2500" kern="1200" baseline="0" dirty="0" smtClean="0">
                          <a:solidFill>
                            <a:schemeClr val="dk1"/>
                          </a:solidFill>
                          <a:latin typeface="Arial" pitchFamily="34" charset="0"/>
                          <a:ea typeface="+mn-ea"/>
                          <a:cs typeface="Arial" pitchFamily="34" charset="0"/>
                        </a:rPr>
                        <a:t> and also how they re</a:t>
                      </a:r>
                      <a:r>
                        <a:rPr lang="en-US" sz="2500" kern="1200" dirty="0" smtClean="0">
                          <a:solidFill>
                            <a:schemeClr val="dk1"/>
                          </a:solidFill>
                          <a:latin typeface="Arial" pitchFamily="34" charset="0"/>
                          <a:ea typeface="+mn-ea"/>
                          <a:cs typeface="Arial" pitchFamily="34" charset="0"/>
                        </a:rPr>
                        <a:t>tain this link in the presence of distracters</a:t>
                      </a:r>
                      <a:endParaRPr lang="es-PR" sz="2500" dirty="0">
                        <a:latin typeface="Arial" pitchFamily="34" charset="0"/>
                        <a:cs typeface="Arial" pitchFamily="34" charset="0"/>
                      </a:endParaRPr>
                    </a:p>
                  </a:txBody>
                  <a:tcPr/>
                </a:tc>
                <a:tc hMerge="1">
                  <a:txBody>
                    <a:bodyPr/>
                    <a:lstStyle/>
                    <a:p>
                      <a:endParaRPr lang="en-US"/>
                    </a:p>
                  </a:txBody>
                  <a:tcPr/>
                </a:tc>
              </a:tr>
              <a:tr h="860470">
                <a:tc>
                  <a:txBody>
                    <a:bodyPr/>
                    <a:lstStyle/>
                    <a:p>
                      <a:pPr marL="0" marR="0" indent="0" algn="l" defTabSz="2743143" rtl="0" eaLnBrk="1" fontAlgn="auto" latinLnBrk="0" hangingPunct="1">
                        <a:lnSpc>
                          <a:spcPct val="100000"/>
                        </a:lnSpc>
                        <a:spcBef>
                          <a:spcPts val="0"/>
                        </a:spcBef>
                        <a:spcAft>
                          <a:spcPts val="0"/>
                        </a:spcAft>
                        <a:buClrTx/>
                        <a:buSzTx/>
                        <a:buFontTx/>
                        <a:buNone/>
                        <a:tabLst/>
                        <a:defRPr/>
                      </a:pPr>
                      <a:r>
                        <a:rPr lang="en-US" sz="2500" dirty="0" smtClean="0">
                          <a:latin typeface="Arial" pitchFamily="34" charset="0"/>
                          <a:cs typeface="Arial" pitchFamily="34" charset="0"/>
                        </a:rPr>
                        <a:t>Fast Mapping Recall</a:t>
                      </a:r>
                      <a:r>
                        <a:rPr lang="en-US" sz="2500" baseline="0" dirty="0" smtClean="0">
                          <a:latin typeface="Arial" pitchFamily="34" charset="0"/>
                          <a:cs typeface="Arial" pitchFamily="34" charset="0"/>
                        </a:rPr>
                        <a:t> </a:t>
                      </a:r>
                    </a:p>
                  </a:txBody>
                  <a:tcPr/>
                </a:tc>
                <a:tc gridSpan="2">
                  <a:txBody>
                    <a:bodyPr/>
                    <a:lstStyle/>
                    <a:p>
                      <a:pPr algn="just"/>
                      <a:r>
                        <a:rPr lang="en-US" sz="2500" kern="1200" dirty="0" smtClean="0">
                          <a:solidFill>
                            <a:schemeClr val="dk1"/>
                          </a:solidFill>
                          <a:latin typeface="Arial" pitchFamily="34" charset="0"/>
                          <a:ea typeface="+mn-ea"/>
                          <a:cs typeface="Arial" pitchFamily="34" charset="0"/>
                        </a:rPr>
                        <a:t>Measures the child’s ability to recall the new nouns learned in the first session</a:t>
                      </a:r>
                      <a:endParaRPr lang="es-PR" sz="2500" dirty="0">
                        <a:latin typeface="Arial" pitchFamily="34" charset="0"/>
                        <a:cs typeface="Arial" pitchFamily="34" charset="0"/>
                      </a:endParaRPr>
                    </a:p>
                  </a:txBody>
                  <a:tcPr/>
                </a:tc>
                <a:tc hMerge="1">
                  <a:txBody>
                    <a:bodyPr/>
                    <a:lstStyle/>
                    <a:p>
                      <a:endParaRPr lang="en-US"/>
                    </a:p>
                  </a:txBody>
                  <a:tcPr/>
                </a:tc>
              </a:tr>
              <a:tr h="856168">
                <a:tc>
                  <a:txBody>
                    <a:bodyPr/>
                    <a:lstStyle/>
                    <a:p>
                      <a:r>
                        <a:rPr lang="en-US" sz="2500" dirty="0" smtClean="0">
                          <a:latin typeface="Arial" pitchFamily="34" charset="0"/>
                          <a:cs typeface="Arial" pitchFamily="34" charset="0"/>
                        </a:rPr>
                        <a:t>Syntactic</a:t>
                      </a:r>
                      <a:r>
                        <a:rPr lang="en-US" sz="2500" baseline="0" dirty="0" smtClean="0">
                          <a:latin typeface="Arial" pitchFamily="34" charset="0"/>
                          <a:cs typeface="Arial" pitchFamily="34" charset="0"/>
                        </a:rPr>
                        <a:t> Bootstrapping</a:t>
                      </a:r>
                      <a:endParaRPr lang="es-PR" sz="2500" dirty="0" smtClean="0">
                        <a:latin typeface="Arial" pitchFamily="34" charset="0"/>
                        <a:cs typeface="Arial" pitchFamily="34" charset="0"/>
                      </a:endParaRPr>
                    </a:p>
                  </a:txBody>
                  <a:tcPr/>
                </a:tc>
                <a:tc gridSpan="2">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kern="1200" dirty="0" smtClean="0">
                          <a:solidFill>
                            <a:schemeClr val="dk1"/>
                          </a:solidFill>
                          <a:latin typeface="Arial" pitchFamily="34" charset="0"/>
                          <a:ea typeface="+mn-ea"/>
                          <a:cs typeface="Arial" pitchFamily="34" charset="0"/>
                        </a:rPr>
                        <a:t>The child was evaluated on how he</a:t>
                      </a:r>
                      <a:r>
                        <a:rPr lang="en-US" sz="2500" kern="1200" baseline="0" dirty="0" smtClean="0">
                          <a:solidFill>
                            <a:schemeClr val="dk1"/>
                          </a:solidFill>
                          <a:latin typeface="Arial" pitchFamily="34" charset="0"/>
                          <a:ea typeface="+mn-ea"/>
                          <a:cs typeface="Arial" pitchFamily="34" charset="0"/>
                        </a:rPr>
                        <a:t> </a:t>
                      </a:r>
                      <a:r>
                        <a:rPr lang="en-US" sz="2500" kern="1200" dirty="0" smtClean="0">
                          <a:solidFill>
                            <a:schemeClr val="dk1"/>
                          </a:solidFill>
                          <a:latin typeface="Arial" pitchFamily="34" charset="0"/>
                          <a:ea typeface="+mn-ea"/>
                          <a:cs typeface="Arial" pitchFamily="34" charset="0"/>
                        </a:rPr>
                        <a:t>defined</a:t>
                      </a:r>
                      <a:r>
                        <a:rPr lang="en-US" sz="2500" kern="1200" baseline="0" dirty="0" smtClean="0">
                          <a:solidFill>
                            <a:schemeClr val="dk1"/>
                          </a:solidFill>
                          <a:latin typeface="Arial" pitchFamily="34" charset="0"/>
                          <a:ea typeface="+mn-ea"/>
                          <a:cs typeface="Arial" pitchFamily="34" charset="0"/>
                        </a:rPr>
                        <a:t> </a:t>
                      </a:r>
                      <a:r>
                        <a:rPr lang="en-US" sz="2500" kern="1200" dirty="0" smtClean="0">
                          <a:solidFill>
                            <a:schemeClr val="dk1"/>
                          </a:solidFill>
                          <a:latin typeface="Arial" pitchFamily="34" charset="0"/>
                          <a:ea typeface="+mn-ea"/>
                          <a:cs typeface="Arial" pitchFamily="34" charset="0"/>
                        </a:rPr>
                        <a:t>a novel</a:t>
                      </a:r>
                      <a:r>
                        <a:rPr lang="en-US" sz="2500" kern="1200" baseline="0" dirty="0" smtClean="0">
                          <a:solidFill>
                            <a:schemeClr val="dk1"/>
                          </a:solidFill>
                          <a:latin typeface="Arial" pitchFamily="34" charset="0"/>
                          <a:ea typeface="+mn-ea"/>
                          <a:cs typeface="Arial" pitchFamily="34" charset="0"/>
                        </a:rPr>
                        <a:t> verb when given a specific </a:t>
                      </a:r>
                      <a:r>
                        <a:rPr lang="en-US" sz="2500" kern="1200" dirty="0" smtClean="0">
                          <a:solidFill>
                            <a:schemeClr val="dk1"/>
                          </a:solidFill>
                          <a:latin typeface="Arial" pitchFamily="34" charset="0"/>
                          <a:ea typeface="+mn-ea"/>
                          <a:cs typeface="Arial" pitchFamily="34" charset="0"/>
                        </a:rPr>
                        <a:t> sentence structure.</a:t>
                      </a:r>
                      <a:endParaRPr lang="es-PR" sz="2500" dirty="0" smtClean="0">
                        <a:latin typeface="Arial" pitchFamily="34" charset="0"/>
                        <a:cs typeface="Arial" pitchFamily="34" charset="0"/>
                      </a:endParaRPr>
                    </a:p>
                  </a:txBody>
                  <a:tcPr/>
                </a:tc>
                <a:tc hMerge="1">
                  <a:txBody>
                    <a:bodyPr/>
                    <a:lstStyle/>
                    <a:p>
                      <a:endParaRPr lang="en-US"/>
                    </a:p>
                  </a:txBody>
                  <a:tcPr/>
                </a:tc>
              </a:tr>
              <a:tr h="476332">
                <a:tc gridSpan="3">
                  <a:txBody>
                    <a:bodyPr/>
                    <a:lstStyle/>
                    <a:p>
                      <a:pPr algn="ctr"/>
                      <a:r>
                        <a:rPr lang="en-US" sz="2500" b="1" dirty="0" smtClean="0">
                          <a:solidFill>
                            <a:srgbClr val="FF6600"/>
                          </a:solidFill>
                          <a:latin typeface="Arial" pitchFamily="34" charset="0"/>
                          <a:cs typeface="Arial" pitchFamily="34" charset="0"/>
                        </a:rPr>
                        <a:t>Knowledge Based Measure</a:t>
                      </a:r>
                      <a:endParaRPr lang="es-PR" sz="2500" b="1" dirty="0">
                        <a:solidFill>
                          <a:srgbClr val="FF6600"/>
                        </a:solidFill>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tr>
              <a:tr h="1238386">
                <a:tc>
                  <a:txBody>
                    <a:bodyPr/>
                    <a:lstStyle/>
                    <a:p>
                      <a:pPr marL="0" marR="0" indent="0" algn="l" defTabSz="2743143" rtl="0" eaLnBrk="1" fontAlgn="auto" latinLnBrk="0" hangingPunct="1">
                        <a:lnSpc>
                          <a:spcPct val="100000"/>
                        </a:lnSpc>
                        <a:spcBef>
                          <a:spcPts val="0"/>
                        </a:spcBef>
                        <a:spcAft>
                          <a:spcPts val="0"/>
                        </a:spcAft>
                        <a:buClrTx/>
                        <a:buSzTx/>
                        <a:buFontTx/>
                        <a:buNone/>
                        <a:tabLst/>
                        <a:defRPr/>
                      </a:pPr>
                      <a:r>
                        <a:rPr lang="en-US" sz="2500" dirty="0" smtClean="0">
                          <a:latin typeface="Arial" pitchFamily="34" charset="0"/>
                          <a:cs typeface="Arial" pitchFamily="34" charset="0"/>
                        </a:rPr>
                        <a:t>CELF P-2</a:t>
                      </a:r>
                      <a:endParaRPr lang="es-PR" sz="2500" dirty="0" smtClean="0">
                        <a:latin typeface="Arial" pitchFamily="34" charset="0"/>
                        <a:cs typeface="Arial" pitchFamily="34" charset="0"/>
                      </a:endParaRPr>
                    </a:p>
                    <a:p>
                      <a:pPr algn="l"/>
                      <a:endParaRPr lang="es-PR" sz="2500" dirty="0">
                        <a:latin typeface="Arial" pitchFamily="34" charset="0"/>
                        <a:cs typeface="Arial" pitchFamily="34" charset="0"/>
                      </a:endParaRPr>
                    </a:p>
                  </a:txBody>
                  <a:tcPr/>
                </a:tc>
                <a:tc gridSpan="2">
                  <a:txBody>
                    <a:bodyPr/>
                    <a:lstStyle/>
                    <a:p>
                      <a:pPr marL="0" marR="0" indent="0" algn="l" defTabSz="5015907" rtl="0" eaLnBrk="1" fontAlgn="auto" latinLnBrk="0" hangingPunct="1">
                        <a:lnSpc>
                          <a:spcPct val="100000"/>
                        </a:lnSpc>
                        <a:spcBef>
                          <a:spcPts val="0"/>
                        </a:spcBef>
                        <a:spcAft>
                          <a:spcPts val="0"/>
                        </a:spcAft>
                        <a:buClrTx/>
                        <a:buSzTx/>
                        <a:buFontTx/>
                        <a:buNone/>
                        <a:tabLst/>
                        <a:defRPr/>
                      </a:pPr>
                      <a:r>
                        <a:rPr lang="en-US" sz="2500" dirty="0" smtClean="0">
                          <a:latin typeface="Arial" pitchFamily="34" charset="0"/>
                          <a:cs typeface="Arial" pitchFamily="34" charset="0"/>
                        </a:rPr>
                        <a:t> Standardized test that measures</a:t>
                      </a:r>
                      <a:r>
                        <a:rPr lang="en-US" sz="2500" baseline="0" dirty="0" smtClean="0">
                          <a:latin typeface="Arial" pitchFamily="34" charset="0"/>
                          <a:cs typeface="Arial" pitchFamily="34" charset="0"/>
                        </a:rPr>
                        <a:t> the child’s knowledge on sentence structure, word structure and expressive vocabulary. </a:t>
                      </a:r>
                      <a:endParaRPr lang="es-PR" sz="2500" dirty="0" smtClean="0">
                        <a:latin typeface="Arial" pitchFamily="34" charset="0"/>
                        <a:cs typeface="Arial" pitchFamily="34" charset="0"/>
                      </a:endParaRPr>
                    </a:p>
                  </a:txBody>
                  <a:tcPr/>
                </a:tc>
                <a:tc hMerge="1">
                  <a:txBody>
                    <a:bodyPr/>
                    <a:lstStyle/>
                    <a:p>
                      <a:endParaRPr lang="en-US"/>
                    </a:p>
                  </a:txBody>
                  <a:tcPr/>
                </a:tc>
              </a:tr>
            </a:tbl>
          </a:graphicData>
        </a:graphic>
      </p:graphicFrame>
      <p:sp>
        <p:nvSpPr>
          <p:cNvPr id="44" name="TextBox 43"/>
          <p:cNvSpPr txBox="1"/>
          <p:nvPr/>
        </p:nvSpPr>
        <p:spPr>
          <a:xfrm>
            <a:off x="11201400" y="28041600"/>
            <a:ext cx="10439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latin typeface="Arial" pitchFamily="34" charset="0"/>
                <a:cs typeface="Arial" pitchFamily="34" charset="0"/>
              </a:rPr>
              <a:t>References for the experimental tasks and tests are available upon request.</a:t>
            </a:r>
            <a:endParaRPr lang="en-US" sz="24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TotalTime>
  <Words>992</Words>
  <Application>Microsoft Office PowerPoint</Application>
  <PresentationFormat>Custom</PresentationFormat>
  <Paragraphs>111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Nicole</dc:creator>
  <cp:lastModifiedBy>Nicole</cp:lastModifiedBy>
  <cp:revision>41</cp:revision>
  <dcterms:created xsi:type="dcterms:W3CDTF">2011-02-03T15:25:28Z</dcterms:created>
  <dcterms:modified xsi:type="dcterms:W3CDTF">2012-02-03T20:39:06Z</dcterms:modified>
</cp:coreProperties>
</file>