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65" r:id="rId6"/>
    <p:sldId id="271" r:id="rId7"/>
    <p:sldId id="274" r:id="rId8"/>
    <p:sldId id="272" r:id="rId9"/>
    <p:sldId id="270" r:id="rId10"/>
    <p:sldId id="266" r:id="rId11"/>
    <p:sldId id="267" r:id="rId12"/>
    <p:sldId id="273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DAA6-054F-4F05-8617-AAE15B78033D}" type="datetimeFigureOut">
              <a:rPr lang="en-US" smtClean="0"/>
              <a:t>8/7/14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F7566-13AA-41C5-AF9C-88BFFFA183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35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8/7/14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8/7/14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8/7/14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8/7/14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8/7/14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8/7/14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8/7/14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8/7/14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8/7/14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8/7/14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8/7/14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B8225-AF9E-46B3-908F-F63F03DF1D41}" type="datetimeFigureOut">
              <a:rPr lang="en-US" smtClean="0"/>
              <a:t>8/7/14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ls.psu.edu/pire/pire_faq.html" TargetMode="External"/><Relationship Id="rId4" Type="http://schemas.openxmlformats.org/officeDocument/2006/relationships/hyperlink" Target="mailto:pireundergrads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cls.psu.edu/PIRE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sf.gov/funding/pgm_summ.jsp?pims_id=12819" TargetMode="External"/><Relationship Id="rId4" Type="http://schemas.openxmlformats.org/officeDocument/2006/relationships/hyperlink" Target="http://cls.psu.edu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PIRE INFORMATION MEETING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August </a:t>
            </a:r>
            <a:r>
              <a:rPr lang="en-US" dirty="0" smtClean="0">
                <a:solidFill>
                  <a:srgbClr val="000099"/>
                </a:solidFill>
              </a:rPr>
              <a:t>2014</a:t>
            </a:r>
            <a:endParaRPr lang="en-US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 you apply?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pPr lvl="0"/>
            <a:r>
              <a:rPr lang="en-US" dirty="0" smtClean="0"/>
              <a:t>Completed </a:t>
            </a:r>
            <a:r>
              <a:rPr lang="en-US" dirty="0"/>
              <a:t>application form. A copy of the application form can be directly downloaded </a:t>
            </a:r>
            <a:r>
              <a:rPr lang="en-US" dirty="0" smtClean="0"/>
              <a:t>from </a:t>
            </a:r>
            <a:r>
              <a:rPr lang="en-US" u="sng" dirty="0">
                <a:hlinkClick r:id="rId3"/>
              </a:rPr>
              <a:t>http://cls.psu.edu/pire/pire_faq.html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Questions </a:t>
            </a:r>
            <a:r>
              <a:rPr lang="en-US" dirty="0"/>
              <a:t>about the application process should be directed to your PIRE faculty advisor. You can also write to Sharon Elder at </a:t>
            </a:r>
            <a:r>
              <a:rPr lang="en-US" u="sng" dirty="0" smtClean="0">
                <a:hlinkClick r:id="rId4"/>
              </a:rPr>
              <a:t>pireundergrads@gmail.com</a:t>
            </a:r>
            <a:endParaRPr lang="en-US" u="sng" dirty="0" smtClean="0"/>
          </a:p>
          <a:p>
            <a:pPr>
              <a:buNone/>
            </a:pPr>
            <a:endParaRPr lang="en-US" dirty="0"/>
          </a:p>
          <a:p>
            <a:pPr lvl="0"/>
            <a:r>
              <a:rPr lang="en-US" dirty="0"/>
              <a:t>Copy of </a:t>
            </a:r>
            <a:r>
              <a:rPr lang="en-US" dirty="0" smtClean="0"/>
              <a:t>your </a:t>
            </a:r>
            <a:r>
              <a:rPr lang="en-US" dirty="0"/>
              <a:t>Curriculum </a:t>
            </a:r>
            <a:r>
              <a:rPr lang="en-US" dirty="0" smtClean="0"/>
              <a:t>Vitae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 letter of recommendation from the CLS faculty research advisor. The letter of recommendation </a:t>
            </a:r>
            <a:r>
              <a:rPr lang="en-US" dirty="0" smtClean="0"/>
              <a:t>and application materials must </a:t>
            </a:r>
            <a:r>
              <a:rPr lang="en-US" dirty="0"/>
              <a:t>be sent directly to Sharon Elder at </a:t>
            </a:r>
            <a:r>
              <a:rPr lang="en-US" u="sng" dirty="0">
                <a:hlinkClick r:id="rId4"/>
              </a:rPr>
              <a:t>pireundergrads@gmail.com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4582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When are applications due?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r>
              <a:rPr lang="en-US" dirty="0"/>
              <a:t>Applications are due </a:t>
            </a:r>
            <a:r>
              <a:rPr lang="en-US" dirty="0" smtClean="0"/>
              <a:t>Friday December 05</a:t>
            </a:r>
            <a:r>
              <a:rPr lang="en-US" baseline="30000" dirty="0" smtClean="0"/>
              <a:t>st</a:t>
            </a:r>
            <a:r>
              <a:rPr lang="en-US" dirty="0"/>
              <a:t>, </a:t>
            </a:r>
            <a:r>
              <a:rPr lang="en-US" dirty="0" smtClean="0"/>
              <a:t>2014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Applications must </a:t>
            </a:r>
            <a:r>
              <a:rPr lang="en-US" dirty="0"/>
              <a:t>be sent by email to Sharon Elder at pireundergrads@gmail.com.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0772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 the PIRE Website!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>
              <a:hlinkClick r:id="rId3"/>
            </a:endParaRPr>
          </a:p>
          <a:p>
            <a:pPr algn="ctr">
              <a:buNone/>
            </a:pPr>
            <a:r>
              <a:rPr lang="en-US" dirty="0" smtClean="0">
                <a:hlinkClick r:id="rId3"/>
              </a:rPr>
              <a:t>http://cls.psu.edu/PIRE/</a:t>
            </a: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PIRE?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PIRE:  </a:t>
            </a:r>
            <a:r>
              <a:rPr lang="en-US" i="1" dirty="0"/>
              <a:t>Partnerships for International Research and </a:t>
            </a:r>
            <a:r>
              <a:rPr lang="en-US" i="1" dirty="0" smtClean="0"/>
              <a:t>Education (National Science Foundation: 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 smtClean="0">
                <a:hlinkClick r:id="rId3"/>
              </a:rPr>
              <a:t>http://www.nsf.gov/funding/pgm_summ.jsp?pims_id=12819</a:t>
            </a:r>
            <a:endParaRPr lang="en-US" i="1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Awarded to Penn States’ Center for Language Science  in 2010 (through 2015) </a:t>
            </a:r>
            <a:r>
              <a:rPr lang="en-US" dirty="0" smtClean="0">
                <a:hlinkClick r:id="rId4"/>
              </a:rPr>
              <a:t>http://cls.psu.edu/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/>
              <a:t>PIRE </a:t>
            </a:r>
            <a:r>
              <a:rPr lang="en-US" dirty="0" smtClean="0"/>
              <a:t>grant: </a:t>
            </a:r>
            <a:r>
              <a:rPr lang="en-US" b="1" i="1" dirty="0" smtClean="0"/>
              <a:t>Bilingualism</a:t>
            </a:r>
            <a:r>
              <a:rPr lang="en-US" b="1" i="1" dirty="0"/>
              <a:t>, mind, and brain: An interdisciplinary program in cognitive psychology, linguistics, and cognitive </a:t>
            </a:r>
            <a:r>
              <a:rPr lang="en-US" b="1" i="1" dirty="0" smtClean="0"/>
              <a:t>neuroscience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0772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dirty="0" smtClean="0"/>
              <a:t>What is PIRE?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562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r>
              <a:rPr lang="en-US" dirty="0" smtClean="0"/>
              <a:t>Allows for the </a:t>
            </a:r>
            <a:r>
              <a:rPr lang="en-US" dirty="0"/>
              <a:t>creation of international research opportunities for qualified undergraduate students working on language research, who have had research experience with CLS faculty.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8</a:t>
            </a:r>
            <a:r>
              <a:rPr lang="en-US" dirty="0" smtClean="0"/>
              <a:t> undergraduate </a:t>
            </a:r>
            <a:r>
              <a:rPr lang="en-US" dirty="0"/>
              <a:t>students </a:t>
            </a:r>
            <a:r>
              <a:rPr lang="en-US" dirty="0" smtClean="0"/>
              <a:t>(U.S. citizens) and </a:t>
            </a:r>
            <a:r>
              <a:rPr lang="en-US" b="1" dirty="0" smtClean="0"/>
              <a:t>1 </a:t>
            </a:r>
            <a:r>
              <a:rPr lang="en-US" dirty="0" smtClean="0"/>
              <a:t>undergraduate student (international student in the College of Liberal Arts)</a:t>
            </a:r>
            <a:r>
              <a:rPr lang="en-US" b="1" dirty="0" smtClean="0"/>
              <a:t> </a:t>
            </a:r>
            <a:r>
              <a:rPr lang="en-US" dirty="0" smtClean="0"/>
              <a:t>will receive </a:t>
            </a:r>
            <a:r>
              <a:rPr lang="en-US" dirty="0"/>
              <a:t>funding to conduct innovative research on bilingualism at leading collaborating institutions in Europe and </a:t>
            </a:r>
            <a:r>
              <a:rPr lang="en-US" dirty="0" smtClean="0"/>
              <a:t>Asia: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Beijing </a:t>
            </a:r>
            <a:r>
              <a:rPr lang="en-US" dirty="0"/>
              <a:t>Normal University (Beijing, China); </a:t>
            </a:r>
            <a:endParaRPr lang="en-US" dirty="0" smtClean="0"/>
          </a:p>
          <a:p>
            <a:r>
              <a:rPr lang="en-US" dirty="0" smtClean="0"/>
              <a:t>University </a:t>
            </a:r>
            <a:r>
              <a:rPr lang="en-US" dirty="0"/>
              <a:t>of Hong Kong (</a:t>
            </a:r>
            <a:r>
              <a:rPr lang="en-US" dirty="0" smtClean="0"/>
              <a:t>China)</a:t>
            </a:r>
          </a:p>
          <a:p>
            <a:r>
              <a:rPr lang="en-US" dirty="0" smtClean="0"/>
              <a:t>Mannheim University (Mannheim Germany)</a:t>
            </a:r>
          </a:p>
          <a:p>
            <a:r>
              <a:rPr lang="en-US" dirty="0" smtClean="0"/>
              <a:t>Radboud </a:t>
            </a:r>
            <a:r>
              <a:rPr lang="en-US" dirty="0"/>
              <a:t>University (Nijmegen, The </a:t>
            </a:r>
            <a:r>
              <a:rPr lang="en-US" dirty="0" smtClean="0"/>
              <a:t>Netherlands)</a:t>
            </a:r>
          </a:p>
          <a:p>
            <a:r>
              <a:rPr lang="en-US" dirty="0" smtClean="0"/>
              <a:t>University </a:t>
            </a:r>
            <a:r>
              <a:rPr lang="en-US" dirty="0"/>
              <a:t>of Granada (Granada, </a:t>
            </a:r>
            <a:r>
              <a:rPr lang="en-US" dirty="0" smtClean="0"/>
              <a:t>Spain)</a:t>
            </a:r>
          </a:p>
          <a:p>
            <a:r>
              <a:rPr lang="en-US" dirty="0" smtClean="0"/>
              <a:t>Universitat </a:t>
            </a:r>
            <a:r>
              <a:rPr lang="en-US" dirty="0"/>
              <a:t>Rovira i Virgili (Tarragona, </a:t>
            </a:r>
            <a:r>
              <a:rPr lang="en-US" dirty="0" smtClean="0"/>
              <a:t>Spain)</a:t>
            </a:r>
          </a:p>
          <a:p>
            <a:r>
              <a:rPr lang="en-US" dirty="0" smtClean="0"/>
              <a:t>Bangor </a:t>
            </a:r>
            <a:r>
              <a:rPr lang="en-US" dirty="0"/>
              <a:t>University (Wales, UK</a:t>
            </a:r>
            <a:r>
              <a:rPr lang="en-US" dirty="0" smtClean="0"/>
              <a:t>) </a:t>
            </a:r>
          </a:p>
          <a:p>
            <a:r>
              <a:rPr lang="en-US" dirty="0" smtClean="0"/>
              <a:t>Lund </a:t>
            </a:r>
            <a:r>
              <a:rPr lang="en-US" dirty="0"/>
              <a:t>University (Lund, </a:t>
            </a:r>
            <a:r>
              <a:rPr lang="en-US" dirty="0" smtClean="0"/>
              <a:t>Sweden)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295400"/>
            <a:ext cx="8991600" cy="525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does a PIRE fellowship cover?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r>
              <a:rPr lang="en-US" dirty="0" smtClean="0"/>
              <a:t>All expense-paid trip (</a:t>
            </a:r>
            <a:r>
              <a:rPr lang="en-US" sz="2400" dirty="0" smtClean="0"/>
              <a:t>expenses cannot exceed the PIRE budgeted amounts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Airfare</a:t>
            </a:r>
          </a:p>
          <a:p>
            <a:pPr lvl="1"/>
            <a:r>
              <a:rPr lang="en-US" dirty="0" smtClean="0"/>
              <a:t>Lodging</a:t>
            </a:r>
          </a:p>
          <a:p>
            <a:pPr lvl="1"/>
            <a:r>
              <a:rPr lang="en-US" dirty="0" smtClean="0"/>
              <a:t>Meals and incidentals</a:t>
            </a:r>
          </a:p>
          <a:p>
            <a:pPr lvl="1"/>
            <a:r>
              <a:rPr lang="en-US" dirty="0" smtClean="0"/>
              <a:t>Research expenses </a:t>
            </a:r>
          </a:p>
          <a:p>
            <a:pPr lvl="1"/>
            <a:r>
              <a:rPr lang="en-US" dirty="0" smtClean="0"/>
              <a:t>Summer tuition (more on this later)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0772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Who can apply?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pPr lvl="0"/>
            <a:r>
              <a:rPr lang="en-US" dirty="0" smtClean="0"/>
              <a:t>U.S. and non-U.S.citizens (the latter must be in the College of the Liberal Arts)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Must conduct research for the proposed summer research experience that fits with the goals of the CLS PIRE </a:t>
            </a:r>
            <a:r>
              <a:rPr lang="en-US" dirty="0" smtClean="0"/>
              <a:t>project</a:t>
            </a:r>
          </a:p>
          <a:p>
            <a:pPr lvl="0">
              <a:buNone/>
            </a:pPr>
            <a:endParaRPr lang="en-US" dirty="0"/>
          </a:p>
          <a:p>
            <a:r>
              <a:rPr lang="en-US" dirty="0"/>
              <a:t>Must have completed research experience with a CLS research faculty member </a:t>
            </a:r>
            <a:r>
              <a:rPr lang="en-US" b="1" dirty="0"/>
              <a:t>for at least one year prior to summer </a:t>
            </a:r>
            <a:r>
              <a:rPr lang="en-US" b="1" dirty="0" smtClean="0"/>
              <a:t>travel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4582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Who can apply?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pPr lvl="0"/>
            <a:r>
              <a:rPr lang="en-US" dirty="0" smtClean="0"/>
              <a:t>Students can apply during the time they are completing the research experience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In other words, students who plan to enroll in </a:t>
            </a:r>
            <a:r>
              <a:rPr lang="en-US" dirty="0"/>
              <a:t>research credits with CLS faculty </a:t>
            </a:r>
            <a:r>
              <a:rPr lang="en-US" dirty="0" smtClean="0"/>
              <a:t>in Fall </a:t>
            </a:r>
            <a:r>
              <a:rPr lang="en-US" dirty="0" smtClean="0"/>
              <a:t>2014 </a:t>
            </a:r>
            <a:r>
              <a:rPr lang="en-US" dirty="0" smtClean="0"/>
              <a:t>and Spring </a:t>
            </a:r>
            <a:r>
              <a:rPr lang="en-US" dirty="0" smtClean="0"/>
              <a:t>2015 </a:t>
            </a:r>
            <a:r>
              <a:rPr lang="en-US" dirty="0" smtClean="0"/>
              <a:t>are </a:t>
            </a:r>
            <a:r>
              <a:rPr lang="en-US" dirty="0"/>
              <a:t>eligible to </a:t>
            </a:r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4582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Who can apply?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pPr>
              <a:buNone/>
            </a:pPr>
            <a:r>
              <a:rPr lang="en-US" dirty="0" smtClean="0"/>
              <a:t>	Students </a:t>
            </a:r>
            <a:r>
              <a:rPr lang="en-US" dirty="0"/>
              <a:t>who currently </a:t>
            </a:r>
            <a:r>
              <a:rPr lang="en-US" dirty="0" smtClean="0"/>
              <a:t>do </a:t>
            </a:r>
            <a:r>
              <a:rPr lang="en-US" dirty="0"/>
              <a:t>not have research experience can prepare themselves for eligibility by enrolling in research credits with a CLS </a:t>
            </a:r>
            <a:r>
              <a:rPr lang="en-US" dirty="0" smtClean="0"/>
              <a:t>faculty </a:t>
            </a:r>
            <a:r>
              <a:rPr lang="en-US" dirty="0"/>
              <a:t>member starting in Fall </a:t>
            </a:r>
            <a:r>
              <a:rPr lang="en-US" dirty="0" smtClean="0"/>
              <a:t>2014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and </a:t>
            </a:r>
            <a:r>
              <a:rPr lang="en-US" dirty="0"/>
              <a:t>continuing in Spring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0772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Who can apply?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pPr lvl="0">
              <a:buNone/>
            </a:pPr>
            <a:r>
              <a:rPr lang="en-US" dirty="0"/>
              <a:t>	</a:t>
            </a:r>
            <a:r>
              <a:rPr lang="en-US" dirty="0" smtClean="0"/>
              <a:t>Eligible </a:t>
            </a:r>
            <a:r>
              <a:rPr lang="en-US" dirty="0"/>
              <a:t>students will have at least once semester in residence remaining at PSU after returning from the summer abroad research </a:t>
            </a:r>
            <a:r>
              <a:rPr lang="en-US" dirty="0" smtClean="0"/>
              <a:t>experience (i.e., students in their senior year are not eligible to apply)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0772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are PIRE fellows expected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Enroll in 6 credits of LING 496 during the summer of travel </a:t>
            </a:r>
            <a:r>
              <a:rPr lang="en-US" dirty="0" smtClean="0"/>
              <a:t>abroad </a:t>
            </a:r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Enroll in 3 research credits with their CLS advisor during the returning in- residence semester (i.e. Fall </a:t>
            </a:r>
            <a:r>
              <a:rPr lang="en-US" dirty="0" smtClean="0"/>
              <a:t>2015 </a:t>
            </a:r>
            <a:r>
              <a:rPr lang="en-US" dirty="0"/>
              <a:t>for students traveling during Summer </a:t>
            </a:r>
            <a:r>
              <a:rPr lang="en-US" dirty="0" smtClean="0"/>
              <a:t>2015) </a:t>
            </a:r>
            <a:r>
              <a:rPr lang="en-US" dirty="0"/>
              <a:t>to complete their </a:t>
            </a:r>
            <a:r>
              <a:rPr lang="en-US" dirty="0" smtClean="0"/>
              <a:t>project and </a:t>
            </a:r>
            <a:r>
              <a:rPr lang="en-US" dirty="0"/>
              <a:t>present their work at the </a:t>
            </a:r>
            <a:r>
              <a:rPr lang="en-US" dirty="0" smtClean="0"/>
              <a:t>CLS.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Attend the CLS meetings, which are held every Friday </a:t>
            </a:r>
            <a:r>
              <a:rPr lang="en-US" dirty="0" smtClean="0"/>
              <a:t>morning</a:t>
            </a:r>
            <a:r>
              <a:rPr lang="en-US" dirty="0"/>
              <a:t> </a:t>
            </a:r>
            <a:r>
              <a:rPr lang="en-US" dirty="0" smtClean="0"/>
              <a:t>from 9:00 to 10:30 in Moore 127.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5344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595</Words>
  <Application>Microsoft Macintosh PowerPoint</Application>
  <PresentationFormat>On-screen Show (4:3)</PresentationFormat>
  <Paragraphs>89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PIRE INFORMATION MEETING</vt:lpstr>
      <vt:lpstr>What is PIRE?</vt:lpstr>
      <vt:lpstr>What is PIRE?</vt:lpstr>
      <vt:lpstr>What does a PIRE fellowship cover?</vt:lpstr>
      <vt:lpstr>Who can apply?</vt:lpstr>
      <vt:lpstr>Who can apply?</vt:lpstr>
      <vt:lpstr>Who can apply?</vt:lpstr>
      <vt:lpstr>Who can apply?</vt:lpstr>
      <vt:lpstr>What are PIRE fellows expected to do?</vt:lpstr>
      <vt:lpstr>How do you apply?</vt:lpstr>
      <vt:lpstr>When are applications due?</vt:lpstr>
      <vt:lpstr>Visit the PIRE Website!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PIRE INFORMATION MEETING</dc:title>
  <dc:creator>Dussias</dc:creator>
  <cp:lastModifiedBy>g d</cp:lastModifiedBy>
  <cp:revision>42</cp:revision>
  <dcterms:created xsi:type="dcterms:W3CDTF">2012-08-28T23:24:06Z</dcterms:created>
  <dcterms:modified xsi:type="dcterms:W3CDTF">2014-08-07T09:32:29Z</dcterms:modified>
</cp:coreProperties>
</file>