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commentAuthors.xml" ContentType="application/vnd.openxmlformats-officedocument.presentationml.commentAuthors+xml"/>
  <Override PartName="/ppt/comments/comment1.xml" ContentType="application/vnd.openxmlformats-officedocument.presentationml.comment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sldIdLst>
    <p:sldId id="257" r:id="rId2"/>
  </p:sldIdLst>
  <p:sldSz cx="21945600" cy="32918400"/>
  <p:notesSz cx="6858000" cy="9144000"/>
  <p:defaultTextStyle>
    <a:defPPr>
      <a:defRPr lang="en-US"/>
    </a:defPPr>
    <a:lvl1pPr algn="l" defTabSz="1566863" rtl="0" fontAlgn="base">
      <a:spcBef>
        <a:spcPct val="0"/>
      </a:spcBef>
      <a:spcAft>
        <a:spcPct val="0"/>
      </a:spcAft>
      <a:defRPr sz="6200" kern="1200">
        <a:solidFill>
          <a:schemeClr val="tx1"/>
        </a:solidFill>
        <a:latin typeface="Arial" pitchFamily="-72" charset="0"/>
        <a:ea typeface="ＭＳ Ｐゴシック" pitchFamily="-72" charset="-128"/>
        <a:cs typeface="ＭＳ Ｐゴシック" pitchFamily="-72" charset="-128"/>
      </a:defRPr>
    </a:lvl1pPr>
    <a:lvl2pPr marL="1566863" indent="-1109663" algn="l" defTabSz="1566863" rtl="0" fontAlgn="base">
      <a:spcBef>
        <a:spcPct val="0"/>
      </a:spcBef>
      <a:spcAft>
        <a:spcPct val="0"/>
      </a:spcAft>
      <a:defRPr sz="6200" kern="1200">
        <a:solidFill>
          <a:schemeClr val="tx1"/>
        </a:solidFill>
        <a:latin typeface="Arial" pitchFamily="-72" charset="0"/>
        <a:ea typeface="ＭＳ Ｐゴシック" pitchFamily="-72" charset="-128"/>
        <a:cs typeface="ＭＳ Ｐゴシック" pitchFamily="-72" charset="-128"/>
      </a:defRPr>
    </a:lvl2pPr>
    <a:lvl3pPr marL="3133725" indent="-2219325" algn="l" defTabSz="1566863" rtl="0" fontAlgn="base">
      <a:spcBef>
        <a:spcPct val="0"/>
      </a:spcBef>
      <a:spcAft>
        <a:spcPct val="0"/>
      </a:spcAft>
      <a:defRPr sz="6200" kern="1200">
        <a:solidFill>
          <a:schemeClr val="tx1"/>
        </a:solidFill>
        <a:latin typeface="Arial" pitchFamily="-72" charset="0"/>
        <a:ea typeface="ＭＳ Ｐゴシック" pitchFamily="-72" charset="-128"/>
        <a:cs typeface="ＭＳ Ｐゴシック" pitchFamily="-72" charset="-128"/>
      </a:defRPr>
    </a:lvl3pPr>
    <a:lvl4pPr marL="4702175" indent="-3330575" algn="l" defTabSz="1566863" rtl="0" fontAlgn="base">
      <a:spcBef>
        <a:spcPct val="0"/>
      </a:spcBef>
      <a:spcAft>
        <a:spcPct val="0"/>
      </a:spcAft>
      <a:defRPr sz="6200" kern="1200">
        <a:solidFill>
          <a:schemeClr val="tx1"/>
        </a:solidFill>
        <a:latin typeface="Arial" pitchFamily="-72" charset="0"/>
        <a:ea typeface="ＭＳ Ｐゴシック" pitchFamily="-72" charset="-128"/>
        <a:cs typeface="ＭＳ Ｐゴシック" pitchFamily="-72" charset="-128"/>
      </a:defRPr>
    </a:lvl4pPr>
    <a:lvl5pPr marL="6269038" indent="-4440238" algn="l" defTabSz="1566863" rtl="0" fontAlgn="base">
      <a:spcBef>
        <a:spcPct val="0"/>
      </a:spcBef>
      <a:spcAft>
        <a:spcPct val="0"/>
      </a:spcAft>
      <a:defRPr sz="62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62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62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62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6200" kern="1200">
        <a:solidFill>
          <a:schemeClr val="tx1"/>
        </a:solidFill>
        <a:latin typeface="Arial" pitchFamily="-72" charset="0"/>
        <a:ea typeface="ＭＳ Ｐゴシック" pitchFamily="-72" charset="-128"/>
        <a:cs typeface="ＭＳ Ｐゴシック" pitchFamily="-72" charset="-128"/>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cnjackson" initials="c"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7C7C7"/>
    <a:srgbClr val="B3B3B3"/>
    <a:srgbClr val="D2D2D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p:restoredLeft sz="6257" autoAdjust="0"/>
    <p:restoredTop sz="94660"/>
  </p:normalViewPr>
  <p:slideViewPr>
    <p:cSldViewPr snapToGrid="0" snapToObjects="1">
      <p:cViewPr varScale="1">
        <p:scale>
          <a:sx n="19" d="100"/>
          <a:sy n="19" d="100"/>
        </p:scale>
        <p:origin x="-2024" y="-192"/>
      </p:cViewPr>
      <p:guideLst>
        <p:guide orient="horz" pos="10368"/>
        <p:guide pos="6912"/>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1-02-14T20:08:55.359" idx="1">
    <p:pos x="4885" y="5867"/>
    <p:text>If there's any way to fit in something like "à not controlled for in their study" without messing up the overall formatting of this section, perhaps add this in. Otherwise don't worry about it.</p:text>
  </p:cm>
  <p:cm authorId="0" dt="2011-02-14T20:10:16.156" idx="2">
    <p:pos x="1323" y="14016"/>
    <p:text>Make sure to capitalize "Wort" in your German examples on the computer screen and in teh speech balloon.</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119" indent="0" algn="ctr">
              <a:buNone/>
              <a:defRPr>
                <a:solidFill>
                  <a:schemeClr val="tx1">
                    <a:tint val="75000"/>
                  </a:schemeClr>
                </a:solidFill>
              </a:defRPr>
            </a:lvl2pPr>
            <a:lvl3pPr marL="3134239" indent="0" algn="ctr">
              <a:buNone/>
              <a:defRPr>
                <a:solidFill>
                  <a:schemeClr val="tx1">
                    <a:tint val="75000"/>
                  </a:schemeClr>
                </a:solidFill>
              </a:defRPr>
            </a:lvl3pPr>
            <a:lvl4pPr marL="4701358" indent="0" algn="ctr">
              <a:buNone/>
              <a:defRPr>
                <a:solidFill>
                  <a:schemeClr val="tx1">
                    <a:tint val="75000"/>
                  </a:schemeClr>
                </a:solidFill>
              </a:defRPr>
            </a:lvl4pPr>
            <a:lvl5pPr marL="6268477" indent="0" algn="ctr">
              <a:buNone/>
              <a:defRPr>
                <a:solidFill>
                  <a:schemeClr val="tx1">
                    <a:tint val="75000"/>
                  </a:schemeClr>
                </a:solidFill>
              </a:defRPr>
            </a:lvl5pPr>
            <a:lvl6pPr marL="7835597" indent="0" algn="ctr">
              <a:buNone/>
              <a:defRPr>
                <a:solidFill>
                  <a:schemeClr val="tx1">
                    <a:tint val="75000"/>
                  </a:schemeClr>
                </a:solidFill>
              </a:defRPr>
            </a:lvl6pPr>
            <a:lvl7pPr marL="9402716" indent="0" algn="ctr">
              <a:buNone/>
              <a:defRPr>
                <a:solidFill>
                  <a:schemeClr val="tx1">
                    <a:tint val="75000"/>
                  </a:schemeClr>
                </a:solidFill>
              </a:defRPr>
            </a:lvl7pPr>
            <a:lvl8pPr marL="10969835" indent="0" algn="ctr">
              <a:buNone/>
              <a:defRPr>
                <a:solidFill>
                  <a:schemeClr val="tx1">
                    <a:tint val="75000"/>
                  </a:schemeClr>
                </a:solidFill>
              </a:defRPr>
            </a:lvl8pPr>
            <a:lvl9pPr marL="1253695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0A8FF2F-1AED-482F-9D67-18D51013E0DC}" type="datetimeFigureOut">
              <a:rPr lang="en-US"/>
              <a:pPr>
                <a:defRPr/>
              </a:pPr>
              <a:t>1/17/12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3BB330-C983-41F5-9953-BECDE87AB35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C378091-DA1D-4AAD-8D29-92C3408CA2D5}" type="datetimeFigureOut">
              <a:rPr lang="en-US"/>
              <a:pPr>
                <a:defRPr/>
              </a:pPr>
              <a:t>1/17/12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A997E7-2BE0-421E-8235-3877F1EF54C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87632" y="6324600"/>
            <a:ext cx="118491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32711" y="6324600"/>
            <a:ext cx="3518916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5803D5-F61A-457E-AC13-4140AFCEA506}" type="datetimeFigureOut">
              <a:rPr lang="en-US"/>
              <a:pPr>
                <a:defRPr/>
              </a:pPr>
              <a:t>1/17/12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43FAEE-3327-4D31-8C6E-46D57FA09C2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5FF71-F99C-425B-A5B0-D6711A95DC0D}" type="datetimeFigureOut">
              <a:rPr lang="en-US"/>
              <a:pPr>
                <a:defRPr/>
              </a:pPr>
              <a:t>1/17/12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EBFE2F-DE4C-4D29-8D99-4CDA15DAC8A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9"/>
            <a:ext cx="18653760" cy="7200898"/>
          </a:xfrm>
        </p:spPr>
        <p:txBody>
          <a:bodyPr anchor="b"/>
          <a:lstStyle>
            <a:lvl1pPr marL="0" indent="0">
              <a:buNone/>
              <a:defRPr sz="6900">
                <a:solidFill>
                  <a:schemeClr val="tx1">
                    <a:tint val="75000"/>
                  </a:schemeClr>
                </a:solidFill>
              </a:defRPr>
            </a:lvl1pPr>
            <a:lvl2pPr marL="1567119" indent="0">
              <a:buNone/>
              <a:defRPr sz="6200">
                <a:solidFill>
                  <a:schemeClr val="tx1">
                    <a:tint val="75000"/>
                  </a:schemeClr>
                </a:solidFill>
              </a:defRPr>
            </a:lvl2pPr>
            <a:lvl3pPr marL="3134239" indent="0">
              <a:buNone/>
              <a:defRPr sz="5500">
                <a:solidFill>
                  <a:schemeClr val="tx1">
                    <a:tint val="75000"/>
                  </a:schemeClr>
                </a:solidFill>
              </a:defRPr>
            </a:lvl3pPr>
            <a:lvl4pPr marL="4701358" indent="0">
              <a:buNone/>
              <a:defRPr sz="4800">
                <a:solidFill>
                  <a:schemeClr val="tx1">
                    <a:tint val="75000"/>
                  </a:schemeClr>
                </a:solidFill>
              </a:defRPr>
            </a:lvl4pPr>
            <a:lvl5pPr marL="6268477" indent="0">
              <a:buNone/>
              <a:defRPr sz="4800">
                <a:solidFill>
                  <a:schemeClr val="tx1">
                    <a:tint val="75000"/>
                  </a:schemeClr>
                </a:solidFill>
              </a:defRPr>
            </a:lvl5pPr>
            <a:lvl6pPr marL="7835597" indent="0">
              <a:buNone/>
              <a:defRPr sz="4800">
                <a:solidFill>
                  <a:schemeClr val="tx1">
                    <a:tint val="75000"/>
                  </a:schemeClr>
                </a:solidFill>
              </a:defRPr>
            </a:lvl6pPr>
            <a:lvl7pPr marL="9402716" indent="0">
              <a:buNone/>
              <a:defRPr sz="4800">
                <a:solidFill>
                  <a:schemeClr val="tx1">
                    <a:tint val="75000"/>
                  </a:schemeClr>
                </a:solidFill>
              </a:defRPr>
            </a:lvl7pPr>
            <a:lvl8pPr marL="10969835" indent="0">
              <a:buNone/>
              <a:defRPr sz="4800">
                <a:solidFill>
                  <a:schemeClr val="tx1">
                    <a:tint val="75000"/>
                  </a:schemeClr>
                </a:solidFill>
              </a:defRPr>
            </a:lvl8pPr>
            <a:lvl9pPr marL="12536955"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01B882A-FB30-451A-B5BA-53EC7F47C2AF}" type="datetimeFigureOut">
              <a:rPr lang="en-US"/>
              <a:pPr>
                <a:defRPr/>
              </a:pPr>
              <a:t>1/17/12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D3C0AC-1871-49BE-8675-A886951272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32715" y="36865560"/>
            <a:ext cx="23519129"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517600" y="36865560"/>
            <a:ext cx="23519131"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6D45EEB-8DF7-49D7-9CC7-7AF989E1562B}" type="datetimeFigureOut">
              <a:rPr lang="en-US"/>
              <a:pPr>
                <a:defRPr/>
              </a:pPr>
              <a:t>1/17/12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ADC213-E2FA-431D-BAD5-24D93910AC5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2"/>
            <a:ext cx="1975104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200" b="1"/>
            </a:lvl1pPr>
            <a:lvl2pPr marL="1567119" indent="0">
              <a:buNone/>
              <a:defRPr sz="6900" b="1"/>
            </a:lvl2pPr>
            <a:lvl3pPr marL="3134239" indent="0">
              <a:buNone/>
              <a:defRPr sz="6200" b="1"/>
            </a:lvl3pPr>
            <a:lvl4pPr marL="4701358" indent="0">
              <a:buNone/>
              <a:defRPr sz="5500" b="1"/>
            </a:lvl4pPr>
            <a:lvl5pPr marL="6268477" indent="0">
              <a:buNone/>
              <a:defRPr sz="5500" b="1"/>
            </a:lvl5pPr>
            <a:lvl6pPr marL="7835597" indent="0">
              <a:buNone/>
              <a:defRPr sz="5500" b="1"/>
            </a:lvl6pPr>
            <a:lvl7pPr marL="9402716" indent="0">
              <a:buNone/>
              <a:defRPr sz="5500" b="1"/>
            </a:lvl7pPr>
            <a:lvl8pPr marL="10969835" indent="0">
              <a:buNone/>
              <a:defRPr sz="5500" b="1"/>
            </a:lvl8pPr>
            <a:lvl9pPr marL="12536955"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200" b="1"/>
            </a:lvl1pPr>
            <a:lvl2pPr marL="1567119" indent="0">
              <a:buNone/>
              <a:defRPr sz="6900" b="1"/>
            </a:lvl2pPr>
            <a:lvl3pPr marL="3134239" indent="0">
              <a:buNone/>
              <a:defRPr sz="6200" b="1"/>
            </a:lvl3pPr>
            <a:lvl4pPr marL="4701358" indent="0">
              <a:buNone/>
              <a:defRPr sz="5500" b="1"/>
            </a:lvl4pPr>
            <a:lvl5pPr marL="6268477" indent="0">
              <a:buNone/>
              <a:defRPr sz="5500" b="1"/>
            </a:lvl5pPr>
            <a:lvl6pPr marL="7835597" indent="0">
              <a:buNone/>
              <a:defRPr sz="5500" b="1"/>
            </a:lvl6pPr>
            <a:lvl7pPr marL="9402716" indent="0">
              <a:buNone/>
              <a:defRPr sz="5500" b="1"/>
            </a:lvl7pPr>
            <a:lvl8pPr marL="10969835" indent="0">
              <a:buNone/>
              <a:defRPr sz="5500" b="1"/>
            </a:lvl8pPr>
            <a:lvl9pPr marL="12536955"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57D2450-BD22-48AC-9FE7-3EEEB5768DA5}" type="datetimeFigureOut">
              <a:rPr lang="en-US"/>
              <a:pPr>
                <a:defRPr/>
              </a:pPr>
              <a:t>1/17/12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80441FB-8705-43ED-AA96-76747F50E97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1CE2BBC-30C6-4AF7-B2F3-D4310794E327}" type="datetimeFigureOut">
              <a:rPr lang="en-US"/>
              <a:pPr>
                <a:defRPr/>
              </a:pPr>
              <a:t>1/17/12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28823D9-2C1B-4CF1-B9A0-7147EFCB858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AC6ECC-D834-436D-904D-6E7EE72E9FC6}" type="datetimeFigureOut">
              <a:rPr lang="en-US"/>
              <a:pPr>
                <a:defRPr/>
              </a:pPr>
              <a:t>1/17/12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85D2450-81FF-44E8-97B2-11842F0261D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4" y="1310640"/>
            <a:ext cx="7219951" cy="557784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8580120" y="1310647"/>
            <a:ext cx="12268200"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4" y="6888487"/>
            <a:ext cx="7219951" cy="22517102"/>
          </a:xfrm>
        </p:spPr>
        <p:txBody>
          <a:bodyPr/>
          <a:lstStyle>
            <a:lvl1pPr marL="0" indent="0">
              <a:buNone/>
              <a:defRPr sz="4800"/>
            </a:lvl1pPr>
            <a:lvl2pPr marL="1567119" indent="0">
              <a:buNone/>
              <a:defRPr sz="4100"/>
            </a:lvl2pPr>
            <a:lvl3pPr marL="3134239" indent="0">
              <a:buNone/>
              <a:defRPr sz="3400"/>
            </a:lvl3pPr>
            <a:lvl4pPr marL="4701358" indent="0">
              <a:buNone/>
              <a:defRPr sz="3100"/>
            </a:lvl4pPr>
            <a:lvl5pPr marL="6268477" indent="0">
              <a:buNone/>
              <a:defRPr sz="3100"/>
            </a:lvl5pPr>
            <a:lvl6pPr marL="7835597" indent="0">
              <a:buNone/>
              <a:defRPr sz="3100"/>
            </a:lvl6pPr>
            <a:lvl7pPr marL="9402716" indent="0">
              <a:buNone/>
              <a:defRPr sz="3100"/>
            </a:lvl7pPr>
            <a:lvl8pPr marL="10969835" indent="0">
              <a:buNone/>
              <a:defRPr sz="3100"/>
            </a:lvl8pPr>
            <a:lvl9pPr marL="12536955"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CD5C75-6A86-4A8A-B556-F002D942EBF2}" type="datetimeFigureOut">
              <a:rPr lang="en-US"/>
              <a:pPr>
                <a:defRPr/>
              </a:pPr>
              <a:t>1/17/12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DBB960F-4CAD-4F71-B33C-3ED173312E2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20"/>
            <a:ext cx="13167360" cy="19751040"/>
          </a:xfrm>
        </p:spPr>
        <p:txBody>
          <a:bodyPr rtlCol="0">
            <a:normAutofit/>
          </a:bodyPr>
          <a:lstStyle>
            <a:lvl1pPr marL="0" indent="0">
              <a:buNone/>
              <a:defRPr sz="11000"/>
            </a:lvl1pPr>
            <a:lvl2pPr marL="1567119" indent="0">
              <a:buNone/>
              <a:defRPr sz="9600"/>
            </a:lvl2pPr>
            <a:lvl3pPr marL="3134239" indent="0">
              <a:buNone/>
              <a:defRPr sz="8200"/>
            </a:lvl3pPr>
            <a:lvl4pPr marL="4701358" indent="0">
              <a:buNone/>
              <a:defRPr sz="6900"/>
            </a:lvl4pPr>
            <a:lvl5pPr marL="6268477" indent="0">
              <a:buNone/>
              <a:defRPr sz="6900"/>
            </a:lvl5pPr>
            <a:lvl6pPr marL="7835597" indent="0">
              <a:buNone/>
              <a:defRPr sz="6900"/>
            </a:lvl6pPr>
            <a:lvl7pPr marL="9402716" indent="0">
              <a:buNone/>
              <a:defRPr sz="6900"/>
            </a:lvl7pPr>
            <a:lvl8pPr marL="10969835" indent="0">
              <a:buNone/>
              <a:defRPr sz="6900"/>
            </a:lvl8pPr>
            <a:lvl9pPr marL="12536955" indent="0">
              <a:buNone/>
              <a:defRPr sz="6900"/>
            </a:lvl9pPr>
          </a:lstStyle>
          <a:p>
            <a:pPr lvl="0"/>
            <a:endParaRPr lang="en-US" noProof="0"/>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7119" indent="0">
              <a:buNone/>
              <a:defRPr sz="4100"/>
            </a:lvl2pPr>
            <a:lvl3pPr marL="3134239" indent="0">
              <a:buNone/>
              <a:defRPr sz="3400"/>
            </a:lvl3pPr>
            <a:lvl4pPr marL="4701358" indent="0">
              <a:buNone/>
              <a:defRPr sz="3100"/>
            </a:lvl4pPr>
            <a:lvl5pPr marL="6268477" indent="0">
              <a:buNone/>
              <a:defRPr sz="3100"/>
            </a:lvl5pPr>
            <a:lvl6pPr marL="7835597" indent="0">
              <a:buNone/>
              <a:defRPr sz="3100"/>
            </a:lvl6pPr>
            <a:lvl7pPr marL="9402716" indent="0">
              <a:buNone/>
              <a:defRPr sz="3100"/>
            </a:lvl7pPr>
            <a:lvl8pPr marL="10969835" indent="0">
              <a:buNone/>
              <a:defRPr sz="3100"/>
            </a:lvl8pPr>
            <a:lvl9pPr marL="12536955"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0A74C39-EA3B-4DF6-8E1E-5FF67FD54EAE}" type="datetimeFigureOut">
              <a:rPr lang="en-US"/>
              <a:pPr>
                <a:defRPr/>
              </a:pPr>
              <a:t>1/17/12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70515E-0E67-40BF-8438-A4DC3EBF5DB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6963" y="1317625"/>
            <a:ext cx="19751675" cy="5486400"/>
          </a:xfrm>
          <a:prstGeom prst="rect">
            <a:avLst/>
          </a:prstGeom>
          <a:noFill/>
          <a:ln w="9525">
            <a:noFill/>
            <a:miter lim="800000"/>
            <a:headEnd/>
            <a:tailEnd/>
          </a:ln>
        </p:spPr>
        <p:txBody>
          <a:bodyPr vert="horz" wrap="square" lIns="313423" tIns="156713" rIns="313423" bIns="15671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6963" y="7680325"/>
            <a:ext cx="19751675" cy="21724938"/>
          </a:xfrm>
          <a:prstGeom prst="rect">
            <a:avLst/>
          </a:prstGeom>
          <a:noFill/>
          <a:ln w="9525">
            <a:noFill/>
            <a:miter lim="800000"/>
            <a:headEnd/>
            <a:tailEnd/>
          </a:ln>
        </p:spPr>
        <p:txBody>
          <a:bodyPr vert="horz" wrap="square" lIns="313423" tIns="156713" rIns="313423" bIns="15671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6963" y="30510163"/>
            <a:ext cx="5121275" cy="1752600"/>
          </a:xfrm>
          <a:prstGeom prst="rect">
            <a:avLst/>
          </a:prstGeom>
        </p:spPr>
        <p:txBody>
          <a:bodyPr vert="horz" lIns="313423" tIns="156713" rIns="313423" bIns="156713" rtlCol="0" anchor="ctr"/>
          <a:lstStyle>
            <a:lvl1pPr algn="l" defTabSz="1567510" fontAlgn="auto">
              <a:spcBef>
                <a:spcPts val="0"/>
              </a:spcBef>
              <a:spcAft>
                <a:spcPts val="0"/>
              </a:spcAft>
              <a:defRPr sz="4100">
                <a:solidFill>
                  <a:schemeClr val="tx1">
                    <a:tint val="75000"/>
                  </a:schemeClr>
                </a:solidFill>
                <a:latin typeface="+mn-lt"/>
                <a:ea typeface="+mn-ea"/>
                <a:cs typeface="+mn-cs"/>
              </a:defRPr>
            </a:lvl1pPr>
          </a:lstStyle>
          <a:p>
            <a:pPr>
              <a:defRPr/>
            </a:pPr>
            <a:fld id="{F75D46A6-055F-43C5-BA15-98E098D18D00}" type="datetimeFigureOut">
              <a:rPr lang="en-US"/>
              <a:pPr>
                <a:defRPr/>
              </a:pPr>
              <a:t>1/17/12</a:t>
            </a:fld>
            <a:endParaRPr lang="en-US"/>
          </a:p>
        </p:txBody>
      </p:sp>
      <p:sp>
        <p:nvSpPr>
          <p:cNvPr id="5" name="Footer Placeholder 4"/>
          <p:cNvSpPr>
            <a:spLocks noGrp="1"/>
          </p:cNvSpPr>
          <p:nvPr>
            <p:ph type="ftr" sz="quarter" idx="3"/>
          </p:nvPr>
        </p:nvSpPr>
        <p:spPr>
          <a:xfrm>
            <a:off x="7497763" y="30510163"/>
            <a:ext cx="6950075" cy="1752600"/>
          </a:xfrm>
          <a:prstGeom prst="rect">
            <a:avLst/>
          </a:prstGeom>
        </p:spPr>
        <p:txBody>
          <a:bodyPr vert="horz" lIns="313423" tIns="156713" rIns="313423" bIns="156713" rtlCol="0" anchor="ctr"/>
          <a:lstStyle>
            <a:lvl1pPr algn="ctr" defTabSz="1567510" fontAlgn="auto">
              <a:spcBef>
                <a:spcPts val="0"/>
              </a:spcBef>
              <a:spcAft>
                <a:spcPts val="0"/>
              </a:spcAft>
              <a:defRPr sz="41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5727363" y="30510163"/>
            <a:ext cx="5121275" cy="1752600"/>
          </a:xfrm>
          <a:prstGeom prst="rect">
            <a:avLst/>
          </a:prstGeom>
        </p:spPr>
        <p:txBody>
          <a:bodyPr vert="horz" lIns="313423" tIns="156713" rIns="313423" bIns="156713" rtlCol="0" anchor="ctr"/>
          <a:lstStyle>
            <a:lvl1pPr algn="r" defTabSz="1567510" fontAlgn="auto">
              <a:spcBef>
                <a:spcPts val="0"/>
              </a:spcBef>
              <a:spcAft>
                <a:spcPts val="0"/>
              </a:spcAft>
              <a:defRPr sz="4100">
                <a:solidFill>
                  <a:schemeClr val="tx1">
                    <a:tint val="75000"/>
                  </a:schemeClr>
                </a:solidFill>
                <a:latin typeface="+mn-lt"/>
                <a:ea typeface="+mn-ea"/>
                <a:cs typeface="+mn-cs"/>
              </a:defRPr>
            </a:lvl1pPr>
          </a:lstStyle>
          <a:p>
            <a:pPr>
              <a:defRPr/>
            </a:pPr>
            <a:fld id="{2052D664-CABF-4CA8-BA11-81313B06D9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ctr" defTabSz="3133725" rtl="0" eaLnBrk="0" fontAlgn="base" hangingPunct="0">
        <a:spcBef>
          <a:spcPct val="0"/>
        </a:spcBef>
        <a:spcAft>
          <a:spcPct val="0"/>
        </a:spcAft>
        <a:defRPr sz="15100" kern="1200">
          <a:solidFill>
            <a:schemeClr val="tx1"/>
          </a:solidFill>
          <a:latin typeface="+mj-lt"/>
          <a:ea typeface="ＭＳ Ｐゴシック" pitchFamily="-72" charset="-128"/>
          <a:cs typeface="ＭＳ Ｐゴシック" pitchFamily="-72" charset="-128"/>
        </a:defRPr>
      </a:lvl1pPr>
      <a:lvl2pPr algn="ctr" defTabSz="3133725" rtl="0" eaLnBrk="0" fontAlgn="base" hangingPunct="0">
        <a:spcBef>
          <a:spcPct val="0"/>
        </a:spcBef>
        <a:spcAft>
          <a:spcPct val="0"/>
        </a:spcAft>
        <a:defRPr sz="15100">
          <a:solidFill>
            <a:schemeClr val="tx1"/>
          </a:solidFill>
          <a:latin typeface="Calibri" pitchFamily="-72" charset="0"/>
          <a:ea typeface="ＭＳ Ｐゴシック" pitchFamily="-72" charset="-128"/>
          <a:cs typeface="ＭＳ Ｐゴシック" pitchFamily="-72" charset="-128"/>
        </a:defRPr>
      </a:lvl2pPr>
      <a:lvl3pPr algn="ctr" defTabSz="3133725" rtl="0" eaLnBrk="0" fontAlgn="base" hangingPunct="0">
        <a:spcBef>
          <a:spcPct val="0"/>
        </a:spcBef>
        <a:spcAft>
          <a:spcPct val="0"/>
        </a:spcAft>
        <a:defRPr sz="15100">
          <a:solidFill>
            <a:schemeClr val="tx1"/>
          </a:solidFill>
          <a:latin typeface="Calibri" pitchFamily="-72" charset="0"/>
          <a:ea typeface="ＭＳ Ｐゴシック" pitchFamily="-72" charset="-128"/>
          <a:cs typeface="ＭＳ Ｐゴシック" pitchFamily="-72" charset="-128"/>
        </a:defRPr>
      </a:lvl3pPr>
      <a:lvl4pPr algn="ctr" defTabSz="3133725" rtl="0" eaLnBrk="0" fontAlgn="base" hangingPunct="0">
        <a:spcBef>
          <a:spcPct val="0"/>
        </a:spcBef>
        <a:spcAft>
          <a:spcPct val="0"/>
        </a:spcAft>
        <a:defRPr sz="15100">
          <a:solidFill>
            <a:schemeClr val="tx1"/>
          </a:solidFill>
          <a:latin typeface="Calibri" pitchFamily="-72" charset="0"/>
          <a:ea typeface="ＭＳ Ｐゴシック" pitchFamily="-72" charset="-128"/>
          <a:cs typeface="ＭＳ Ｐゴシック" pitchFamily="-72" charset="-128"/>
        </a:defRPr>
      </a:lvl4pPr>
      <a:lvl5pPr algn="ctr" defTabSz="3133725" rtl="0" eaLnBrk="0" fontAlgn="base" hangingPunct="0">
        <a:spcBef>
          <a:spcPct val="0"/>
        </a:spcBef>
        <a:spcAft>
          <a:spcPct val="0"/>
        </a:spcAft>
        <a:defRPr sz="15100">
          <a:solidFill>
            <a:schemeClr val="tx1"/>
          </a:solidFill>
          <a:latin typeface="Calibri" pitchFamily="-72" charset="0"/>
          <a:ea typeface="ＭＳ Ｐゴシック" pitchFamily="-72" charset="-128"/>
          <a:cs typeface="ＭＳ Ｐゴシック" pitchFamily="-72" charset="-128"/>
        </a:defRPr>
      </a:lvl5pPr>
      <a:lvl6pPr marL="457200" algn="ctr" defTabSz="3133725" rtl="0" fontAlgn="base">
        <a:spcBef>
          <a:spcPct val="0"/>
        </a:spcBef>
        <a:spcAft>
          <a:spcPct val="0"/>
        </a:spcAft>
        <a:defRPr sz="15100">
          <a:solidFill>
            <a:schemeClr val="tx1"/>
          </a:solidFill>
          <a:latin typeface="Calibri" pitchFamily="-72" charset="0"/>
          <a:ea typeface="ＭＳ Ｐゴシック" pitchFamily="-72" charset="-128"/>
          <a:cs typeface="ＭＳ Ｐゴシック" pitchFamily="-72" charset="-128"/>
        </a:defRPr>
      </a:lvl6pPr>
      <a:lvl7pPr marL="914400" algn="ctr" defTabSz="3133725" rtl="0" fontAlgn="base">
        <a:spcBef>
          <a:spcPct val="0"/>
        </a:spcBef>
        <a:spcAft>
          <a:spcPct val="0"/>
        </a:spcAft>
        <a:defRPr sz="15100">
          <a:solidFill>
            <a:schemeClr val="tx1"/>
          </a:solidFill>
          <a:latin typeface="Calibri" pitchFamily="-72" charset="0"/>
          <a:ea typeface="ＭＳ Ｐゴシック" pitchFamily="-72" charset="-128"/>
          <a:cs typeface="ＭＳ Ｐゴシック" pitchFamily="-72" charset="-128"/>
        </a:defRPr>
      </a:lvl7pPr>
      <a:lvl8pPr marL="1371600" algn="ctr" defTabSz="3133725" rtl="0" fontAlgn="base">
        <a:spcBef>
          <a:spcPct val="0"/>
        </a:spcBef>
        <a:spcAft>
          <a:spcPct val="0"/>
        </a:spcAft>
        <a:defRPr sz="15100">
          <a:solidFill>
            <a:schemeClr val="tx1"/>
          </a:solidFill>
          <a:latin typeface="Calibri" pitchFamily="-72" charset="0"/>
          <a:ea typeface="ＭＳ Ｐゴシック" pitchFamily="-72" charset="-128"/>
          <a:cs typeface="ＭＳ Ｐゴシック" pitchFamily="-72" charset="-128"/>
        </a:defRPr>
      </a:lvl8pPr>
      <a:lvl9pPr marL="1828800" algn="ctr" defTabSz="3133725" rtl="0" fontAlgn="base">
        <a:spcBef>
          <a:spcPct val="0"/>
        </a:spcBef>
        <a:spcAft>
          <a:spcPct val="0"/>
        </a:spcAft>
        <a:defRPr sz="15100">
          <a:solidFill>
            <a:schemeClr val="tx1"/>
          </a:solidFill>
          <a:latin typeface="Calibri" pitchFamily="-72" charset="0"/>
          <a:ea typeface="ＭＳ Ｐゴシック" pitchFamily="-72" charset="-128"/>
          <a:cs typeface="ＭＳ Ｐゴシック" pitchFamily="-72" charset="-128"/>
        </a:defRPr>
      </a:lvl9pPr>
    </p:titleStyle>
    <p:bodyStyle>
      <a:lvl1pPr marL="1174750" indent="-1174750" algn="l" defTabSz="3133725" rtl="0" eaLnBrk="0" fontAlgn="base" hangingPunct="0">
        <a:spcBef>
          <a:spcPct val="20000"/>
        </a:spcBef>
        <a:spcAft>
          <a:spcPct val="0"/>
        </a:spcAft>
        <a:buFont typeface="Arial" pitchFamily="-72" charset="0"/>
        <a:buChar char="•"/>
        <a:defRPr sz="11000" kern="1200">
          <a:solidFill>
            <a:schemeClr val="tx1"/>
          </a:solidFill>
          <a:latin typeface="+mn-lt"/>
          <a:ea typeface="ＭＳ Ｐゴシック" pitchFamily="-72" charset="-128"/>
          <a:cs typeface="ＭＳ Ｐゴシック" pitchFamily="-72" charset="-128"/>
        </a:defRPr>
      </a:lvl1pPr>
      <a:lvl2pPr marL="2546350" indent="-977900" algn="l" defTabSz="3133725" rtl="0" eaLnBrk="0" fontAlgn="base" hangingPunct="0">
        <a:spcBef>
          <a:spcPct val="20000"/>
        </a:spcBef>
        <a:spcAft>
          <a:spcPct val="0"/>
        </a:spcAft>
        <a:buFont typeface="Arial" pitchFamily="-72" charset="0"/>
        <a:buChar char="–"/>
        <a:defRPr sz="9600" kern="1200">
          <a:solidFill>
            <a:schemeClr val="tx1"/>
          </a:solidFill>
          <a:latin typeface="+mn-lt"/>
          <a:ea typeface="ＭＳ Ｐゴシック" pitchFamily="-72" charset="-128"/>
          <a:cs typeface="+mn-cs"/>
        </a:defRPr>
      </a:lvl2pPr>
      <a:lvl3pPr marL="3916363" indent="-782638" algn="l" defTabSz="3133725" rtl="0" eaLnBrk="0" fontAlgn="base" hangingPunct="0">
        <a:spcBef>
          <a:spcPct val="20000"/>
        </a:spcBef>
        <a:spcAft>
          <a:spcPct val="0"/>
        </a:spcAft>
        <a:buFont typeface="Arial" pitchFamily="-72" charset="0"/>
        <a:buChar char="•"/>
        <a:defRPr sz="8200" kern="1200">
          <a:solidFill>
            <a:schemeClr val="tx1"/>
          </a:solidFill>
          <a:latin typeface="+mn-lt"/>
          <a:ea typeface="ＭＳ Ｐゴシック" pitchFamily="-72" charset="-128"/>
          <a:cs typeface="+mn-cs"/>
        </a:defRPr>
      </a:lvl3pPr>
      <a:lvl4pPr marL="5484813" indent="-782638" algn="l" defTabSz="3133725" rtl="0" eaLnBrk="0" fontAlgn="base" hangingPunct="0">
        <a:spcBef>
          <a:spcPct val="20000"/>
        </a:spcBef>
        <a:spcAft>
          <a:spcPct val="0"/>
        </a:spcAft>
        <a:buFont typeface="Arial" pitchFamily="-72" charset="0"/>
        <a:buChar char="–"/>
        <a:defRPr sz="6900" kern="1200">
          <a:solidFill>
            <a:schemeClr val="tx1"/>
          </a:solidFill>
          <a:latin typeface="+mn-lt"/>
          <a:ea typeface="ＭＳ Ｐゴシック" pitchFamily="-72" charset="-128"/>
          <a:cs typeface="+mn-cs"/>
        </a:defRPr>
      </a:lvl4pPr>
      <a:lvl5pPr marL="7051675" indent="-782638" algn="l" defTabSz="3133725" rtl="0" eaLnBrk="0" fontAlgn="base" hangingPunct="0">
        <a:spcBef>
          <a:spcPct val="20000"/>
        </a:spcBef>
        <a:spcAft>
          <a:spcPct val="0"/>
        </a:spcAft>
        <a:buFont typeface="Arial" pitchFamily="-72" charset="0"/>
        <a:buChar char="»"/>
        <a:defRPr sz="6900" kern="1200">
          <a:solidFill>
            <a:schemeClr val="tx1"/>
          </a:solidFill>
          <a:latin typeface="+mn-lt"/>
          <a:ea typeface="ＭＳ Ｐゴシック" pitchFamily="-72" charset="-128"/>
          <a:cs typeface="+mn-cs"/>
        </a:defRPr>
      </a:lvl5pPr>
      <a:lvl6pPr marL="8619156" indent="-783560" algn="l" defTabSz="3134239"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6276" indent="-783560" algn="l" defTabSz="3134239"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3395" indent="-783560" algn="l" defTabSz="3134239"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0514" indent="-783560" algn="l" defTabSz="3134239"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239" rtl="0" eaLnBrk="1" latinLnBrk="0" hangingPunct="1">
        <a:defRPr sz="6200" kern="1200">
          <a:solidFill>
            <a:schemeClr val="tx1"/>
          </a:solidFill>
          <a:latin typeface="+mn-lt"/>
          <a:ea typeface="+mn-ea"/>
          <a:cs typeface="+mn-cs"/>
        </a:defRPr>
      </a:lvl1pPr>
      <a:lvl2pPr marL="1567119" algn="l" defTabSz="3134239" rtl="0" eaLnBrk="1" latinLnBrk="0" hangingPunct="1">
        <a:defRPr sz="6200" kern="1200">
          <a:solidFill>
            <a:schemeClr val="tx1"/>
          </a:solidFill>
          <a:latin typeface="+mn-lt"/>
          <a:ea typeface="+mn-ea"/>
          <a:cs typeface="+mn-cs"/>
        </a:defRPr>
      </a:lvl2pPr>
      <a:lvl3pPr marL="3134239" algn="l" defTabSz="3134239" rtl="0" eaLnBrk="1" latinLnBrk="0" hangingPunct="1">
        <a:defRPr sz="6200" kern="1200">
          <a:solidFill>
            <a:schemeClr val="tx1"/>
          </a:solidFill>
          <a:latin typeface="+mn-lt"/>
          <a:ea typeface="+mn-ea"/>
          <a:cs typeface="+mn-cs"/>
        </a:defRPr>
      </a:lvl3pPr>
      <a:lvl4pPr marL="4701358" algn="l" defTabSz="3134239" rtl="0" eaLnBrk="1" latinLnBrk="0" hangingPunct="1">
        <a:defRPr sz="6200" kern="1200">
          <a:solidFill>
            <a:schemeClr val="tx1"/>
          </a:solidFill>
          <a:latin typeface="+mn-lt"/>
          <a:ea typeface="+mn-ea"/>
          <a:cs typeface="+mn-cs"/>
        </a:defRPr>
      </a:lvl4pPr>
      <a:lvl5pPr marL="6268477" algn="l" defTabSz="3134239" rtl="0" eaLnBrk="1" latinLnBrk="0" hangingPunct="1">
        <a:defRPr sz="6200" kern="1200">
          <a:solidFill>
            <a:schemeClr val="tx1"/>
          </a:solidFill>
          <a:latin typeface="+mn-lt"/>
          <a:ea typeface="+mn-ea"/>
          <a:cs typeface="+mn-cs"/>
        </a:defRPr>
      </a:lvl5pPr>
      <a:lvl6pPr marL="7835597" algn="l" defTabSz="3134239" rtl="0" eaLnBrk="1" latinLnBrk="0" hangingPunct="1">
        <a:defRPr sz="6200" kern="1200">
          <a:solidFill>
            <a:schemeClr val="tx1"/>
          </a:solidFill>
          <a:latin typeface="+mn-lt"/>
          <a:ea typeface="+mn-ea"/>
          <a:cs typeface="+mn-cs"/>
        </a:defRPr>
      </a:lvl6pPr>
      <a:lvl7pPr marL="9402716" algn="l" defTabSz="3134239" rtl="0" eaLnBrk="1" latinLnBrk="0" hangingPunct="1">
        <a:defRPr sz="6200" kern="1200">
          <a:solidFill>
            <a:schemeClr val="tx1"/>
          </a:solidFill>
          <a:latin typeface="+mn-lt"/>
          <a:ea typeface="+mn-ea"/>
          <a:cs typeface="+mn-cs"/>
        </a:defRPr>
      </a:lvl7pPr>
      <a:lvl8pPr marL="10969835" algn="l" defTabSz="3134239" rtl="0" eaLnBrk="1" latinLnBrk="0" hangingPunct="1">
        <a:defRPr sz="6200" kern="1200">
          <a:solidFill>
            <a:schemeClr val="tx1"/>
          </a:solidFill>
          <a:latin typeface="+mn-lt"/>
          <a:ea typeface="+mn-ea"/>
          <a:cs typeface="+mn-cs"/>
        </a:defRPr>
      </a:lvl8pPr>
      <a:lvl9pPr marL="12536955" algn="l" defTabSz="3134239"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949450" y="1633538"/>
            <a:ext cx="18640425" cy="2908300"/>
          </a:xfrm>
          <a:prstGeom prst="rect">
            <a:avLst/>
          </a:prstGeom>
        </p:spPr>
        <p:style>
          <a:lnRef idx="1">
            <a:schemeClr val="dk1"/>
          </a:lnRef>
          <a:fillRef idx="2">
            <a:schemeClr val="dk1"/>
          </a:fillRef>
          <a:effectRef idx="1">
            <a:schemeClr val="dk1"/>
          </a:effectRef>
          <a:fontRef idx="minor">
            <a:schemeClr val="dk1"/>
          </a:fontRef>
        </p:style>
        <p:txBody>
          <a:bodyPr>
            <a:prstTxWarp prst="textNoShape">
              <a:avLst/>
            </a:prstTxWarp>
            <a:spAutoFit/>
          </a:bodyPr>
          <a:lstStyle/>
          <a:p>
            <a:pPr algn="ctr">
              <a:defRPr/>
            </a:pPr>
            <a:r>
              <a:rPr lang="en-US" sz="5600" dirty="0">
                <a:solidFill>
                  <a:srgbClr val="000000"/>
                </a:solidFill>
                <a:ea typeface="ＭＳ Ｐゴシック" pitchFamily="-72" charset="-128"/>
                <a:cs typeface="ＭＳ Ｐゴシック" pitchFamily="-72" charset="-128"/>
              </a:rPr>
              <a:t>The Effect of Script on Bilingual Language Acquisition in </a:t>
            </a:r>
            <a:endParaRPr lang="en-US" sz="5600" dirty="0">
              <a:solidFill>
                <a:srgbClr val="000000"/>
              </a:solidFill>
              <a:ea typeface="ＭＳ Ｐゴシック" pitchFamily="-72" charset="-128"/>
              <a:cs typeface="ＭＳ Ｐゴシック" pitchFamily="-72" charset="-128"/>
            </a:endParaRPr>
          </a:p>
          <a:p>
            <a:pPr algn="ctr">
              <a:defRPr/>
            </a:pPr>
            <a:r>
              <a:rPr lang="en-US" sz="5600" dirty="0">
                <a:solidFill>
                  <a:srgbClr val="000000"/>
                </a:solidFill>
                <a:ea typeface="ＭＳ Ｐゴシック" pitchFamily="-72" charset="-128"/>
                <a:cs typeface="ＭＳ Ｐゴシック" pitchFamily="-72" charset="-128"/>
              </a:rPr>
              <a:t>Novel </a:t>
            </a:r>
            <a:r>
              <a:rPr lang="en-US" sz="5600" dirty="0">
                <a:solidFill>
                  <a:srgbClr val="000000"/>
                </a:solidFill>
                <a:ea typeface="ＭＳ Ｐゴシック" pitchFamily="-72" charset="-128"/>
                <a:cs typeface="ＭＳ Ｐゴシック" pitchFamily="-72" charset="-128"/>
              </a:rPr>
              <a:t>Language Vocabulary Learning</a:t>
            </a:r>
            <a:endParaRPr lang="en-US" sz="5800" dirty="0">
              <a:solidFill>
                <a:srgbClr val="000000"/>
              </a:solidFill>
              <a:ea typeface="ＭＳ Ｐゴシック" pitchFamily="-72" charset="-128"/>
              <a:cs typeface="ＭＳ Ｐゴシック" pitchFamily="-72" charset="-128"/>
            </a:endParaRPr>
          </a:p>
          <a:p>
            <a:pPr algn="ctr">
              <a:defRPr/>
            </a:pPr>
            <a:r>
              <a:rPr lang="en-US" sz="3600" dirty="0">
                <a:solidFill>
                  <a:srgbClr val="000000"/>
                </a:solidFill>
                <a:ea typeface="ＭＳ Ｐゴシック" pitchFamily="-72" charset="-128"/>
                <a:cs typeface="ＭＳ Ｐゴシック" pitchFamily="-72" charset="-128"/>
              </a:rPr>
              <a:t>Emma </a:t>
            </a:r>
            <a:r>
              <a:rPr lang="en-US" sz="3600" dirty="0" err="1">
                <a:solidFill>
                  <a:srgbClr val="000000"/>
                </a:solidFill>
                <a:ea typeface="ＭＳ Ｐゴシック" pitchFamily="-72" charset="-128"/>
                <a:cs typeface="ＭＳ Ｐゴシック" pitchFamily="-72" charset="-128"/>
              </a:rPr>
              <a:t>Hance</a:t>
            </a:r>
            <a:endParaRPr lang="en-US" sz="3600" dirty="0">
              <a:solidFill>
                <a:srgbClr val="000000"/>
              </a:solidFill>
              <a:ea typeface="ＭＳ Ｐゴシック" pitchFamily="-72" charset="-128"/>
              <a:cs typeface="ＭＳ Ｐゴシック" pitchFamily="-72" charset="-128"/>
            </a:endParaRPr>
          </a:p>
          <a:p>
            <a:pPr algn="ctr">
              <a:defRPr/>
            </a:pPr>
            <a:r>
              <a:rPr lang="en-US" sz="3600" dirty="0">
                <a:solidFill>
                  <a:srgbClr val="000000"/>
                </a:solidFill>
                <a:ea typeface="ＭＳ Ｐゴシック" pitchFamily="-72" charset="-128"/>
                <a:cs typeface="ＭＳ Ｐゴシック" pitchFamily="-72" charset="-128"/>
              </a:rPr>
              <a:t>Advisor: Dr. Janet </a:t>
            </a:r>
            <a:r>
              <a:rPr lang="en-US" sz="3600">
                <a:solidFill>
                  <a:srgbClr val="000000"/>
                </a:solidFill>
                <a:ea typeface="ＭＳ Ｐゴシック" pitchFamily="-72" charset="-128"/>
                <a:cs typeface="ＭＳ Ｐゴシック" pitchFamily="-72" charset="-128"/>
              </a:rPr>
              <a:t>G. van </a:t>
            </a:r>
            <a:r>
              <a:rPr lang="en-US" sz="3600" dirty="0">
                <a:solidFill>
                  <a:srgbClr val="000000"/>
                </a:solidFill>
                <a:ea typeface="ＭＳ Ｐゴシック" pitchFamily="-72" charset="-128"/>
                <a:cs typeface="ＭＳ Ｐゴシック" pitchFamily="-72" charset="-128"/>
              </a:rPr>
              <a:t>Hell</a:t>
            </a:r>
          </a:p>
        </p:txBody>
      </p:sp>
      <p:sp>
        <p:nvSpPr>
          <p:cNvPr id="3" name="TextBox 2"/>
          <p:cNvSpPr txBox="1"/>
          <p:nvPr/>
        </p:nvSpPr>
        <p:spPr>
          <a:xfrm>
            <a:off x="1949450" y="4914900"/>
            <a:ext cx="9615488" cy="12480925"/>
          </a:xfrm>
          <a:prstGeom prst="rect">
            <a:avLst/>
          </a:prstGeom>
        </p:spPr>
        <p:style>
          <a:lnRef idx="2">
            <a:schemeClr val="dk1"/>
          </a:lnRef>
          <a:fillRef idx="1">
            <a:schemeClr val="lt1"/>
          </a:fillRef>
          <a:effectRef idx="0">
            <a:schemeClr val="dk1"/>
          </a:effectRef>
          <a:fontRef idx="minor">
            <a:schemeClr val="dk1"/>
          </a:fontRef>
        </p:style>
        <p:txBody>
          <a:bodyPr>
            <a:prstTxWarp prst="textNoShape">
              <a:avLst/>
            </a:prstTxWarp>
            <a:spAutoFit/>
          </a:bodyPr>
          <a:lstStyle/>
          <a:p>
            <a:pPr>
              <a:lnSpc>
                <a:spcPct val="150000"/>
              </a:lnSpc>
              <a:defRPr/>
            </a:pPr>
            <a:r>
              <a:rPr lang="en-US" sz="3600">
                <a:solidFill>
                  <a:srgbClr val="000000"/>
                </a:solidFill>
                <a:ea typeface="ＭＳ Ｐゴシック" pitchFamily="-72" charset="-128"/>
                <a:cs typeface="ＭＳ Ｐゴシック" pitchFamily="-72" charset="-128"/>
              </a:rPr>
              <a:t>Introduction:</a:t>
            </a:r>
          </a:p>
          <a:p>
            <a:pPr>
              <a:lnSpc>
                <a:spcPct val="150000"/>
              </a:lnSpc>
              <a:buFont typeface="Arial" pitchFamily="-72" charset="0"/>
              <a:buChar char="•"/>
              <a:defRPr/>
            </a:pPr>
            <a:r>
              <a:rPr lang="en-US" sz="2600">
                <a:solidFill>
                  <a:srgbClr val="000000"/>
                </a:solidFill>
                <a:ea typeface="ＭＳ Ｐゴシック" pitchFamily="-72" charset="-128"/>
                <a:cs typeface="ＭＳ Ｐゴシック" pitchFamily="-72" charset="-128"/>
              </a:rPr>
              <a:t> In learning a new language, experienced foreign language learners not only learn more novel words than inexperienced foreign language learners (monolinguals), but are also faster at retrieving the learned words from their memory (e.g., van Hell &amp; Mahn, 1997)</a:t>
            </a:r>
          </a:p>
          <a:p>
            <a:pPr lvl="1" indent="0">
              <a:lnSpc>
                <a:spcPct val="150000"/>
              </a:lnSpc>
              <a:buFont typeface="Arial" pitchFamily="-72" charset="0"/>
              <a:buChar char="•"/>
              <a:defRPr/>
            </a:pPr>
            <a:r>
              <a:rPr lang="en-US" sz="2600">
                <a:solidFill>
                  <a:srgbClr val="000000"/>
                </a:solidFill>
                <a:ea typeface="ＭＳ Ｐゴシック" pitchFamily="-72" charset="-128"/>
                <a:cs typeface="ＭＳ Ｐゴシック" pitchFamily="-72" charset="-128"/>
              </a:rPr>
              <a:t>The bilingual advantage in novel word learning has been shown in all different types of bilinguals, from same script bilinguals to different script bilinguals.</a:t>
            </a:r>
          </a:p>
          <a:p>
            <a:pPr>
              <a:lnSpc>
                <a:spcPct val="150000"/>
              </a:lnSpc>
              <a:buFont typeface="Arial" pitchFamily="-72" charset="0"/>
              <a:buChar char="•"/>
              <a:defRPr/>
            </a:pPr>
            <a:r>
              <a:rPr lang="en-US" sz="2600">
                <a:solidFill>
                  <a:srgbClr val="000000"/>
                </a:solidFill>
                <a:ea typeface="ＭＳ Ｐゴシック" pitchFamily="-72" charset="-128"/>
                <a:cs typeface="ＭＳ Ｐゴシック" pitchFamily="-72" charset="-128"/>
              </a:rPr>
              <a:t>Kaushanskaya and Marian (2009) found that the foreign language learning abilities of same script bilinguals do not significantly differ from those of different script bilinguals. </a:t>
            </a:r>
          </a:p>
          <a:p>
            <a:pPr lvl="1" indent="0">
              <a:lnSpc>
                <a:spcPct val="150000"/>
              </a:lnSpc>
              <a:buFont typeface="Arial" pitchFamily="-72" charset="0"/>
              <a:buChar char="•"/>
              <a:defRPr/>
            </a:pPr>
            <a:r>
              <a:rPr lang="en-US" sz="2600">
                <a:solidFill>
                  <a:srgbClr val="000000"/>
                </a:solidFill>
                <a:ea typeface="ＭＳ Ｐゴシック" pitchFamily="-72" charset="-128"/>
                <a:cs typeface="ＭＳ Ｐゴシック" pitchFamily="-72" charset="-128"/>
              </a:rPr>
              <a:t>Both groups of bilinguals were tested in English</a:t>
            </a:r>
          </a:p>
          <a:p>
            <a:pPr>
              <a:lnSpc>
                <a:spcPct val="150000"/>
              </a:lnSpc>
              <a:buFont typeface="Arial" pitchFamily="-72" charset="0"/>
              <a:buChar char="•"/>
              <a:defRPr/>
            </a:pPr>
            <a:r>
              <a:rPr lang="en-US" sz="2600">
                <a:solidFill>
                  <a:srgbClr val="000000"/>
                </a:solidFill>
                <a:ea typeface="ＭＳ Ｐゴシック" pitchFamily="-72" charset="-128"/>
                <a:cs typeface="ＭＳ Ｐゴシック" pitchFamily="-72" charset="-128"/>
              </a:rPr>
              <a:t>In the early stages of foreign language learning, lexical processing attaches words in the L2 (or L3) to the translation in the L1</a:t>
            </a:r>
          </a:p>
          <a:p>
            <a:pPr lvl="1" indent="0">
              <a:lnSpc>
                <a:spcPct val="150000"/>
              </a:lnSpc>
              <a:buFont typeface="Arial" pitchFamily="-72" charset="0"/>
              <a:buChar char="•"/>
              <a:defRPr/>
            </a:pPr>
            <a:r>
              <a:rPr lang="en-US" sz="2600">
                <a:solidFill>
                  <a:srgbClr val="000000"/>
                </a:solidFill>
                <a:ea typeface="ＭＳ Ｐゴシック" pitchFamily="-72" charset="-128"/>
                <a:cs typeface="ＭＳ Ｐゴシック" pitchFamily="-72" charset="-128"/>
              </a:rPr>
              <a:t>When testing the effect of script on bilingual language acquisition, the scripts of the learners’ L1 must vary.</a:t>
            </a:r>
          </a:p>
          <a:p>
            <a:pPr>
              <a:lnSpc>
                <a:spcPct val="150000"/>
              </a:lnSpc>
              <a:defRPr/>
            </a:pPr>
            <a:r>
              <a:rPr lang="en-US" sz="3600">
                <a:solidFill>
                  <a:srgbClr val="000000"/>
                </a:solidFill>
                <a:ea typeface="ＭＳ Ｐゴシック" pitchFamily="-72" charset="-128"/>
                <a:cs typeface="ＭＳ Ｐゴシック" pitchFamily="-72" charset="-128"/>
              </a:rPr>
              <a:t>Present Study:</a:t>
            </a:r>
          </a:p>
          <a:p>
            <a:pPr>
              <a:lnSpc>
                <a:spcPct val="150000"/>
              </a:lnSpc>
              <a:buFont typeface="Arial" pitchFamily="-72" charset="0"/>
              <a:buChar char="•"/>
              <a:defRPr/>
            </a:pPr>
            <a:r>
              <a:rPr lang="en-US" sz="2600">
                <a:solidFill>
                  <a:srgbClr val="000000"/>
                </a:solidFill>
                <a:ea typeface="ＭＳ Ｐゴシック" pitchFamily="-72" charset="-128"/>
                <a:cs typeface="ＭＳ Ｐゴシック" pitchFamily="-72" charset="-128"/>
              </a:rPr>
              <a:t> Compare and contrast the abilities of same script bilinguals (Swedish-English) with different script bilinguals  (Mandarin-English) when learning a third language, Malay.</a:t>
            </a:r>
          </a:p>
        </p:txBody>
      </p:sp>
      <p:sp>
        <p:nvSpPr>
          <p:cNvPr id="4" name="TextBox 3"/>
          <p:cNvSpPr txBox="1">
            <a:spLocks noChangeArrowheads="1"/>
          </p:cNvSpPr>
          <p:nvPr/>
        </p:nvSpPr>
        <p:spPr bwMode="auto">
          <a:xfrm>
            <a:off x="1949450" y="17395825"/>
            <a:ext cx="9615488" cy="2116138"/>
          </a:xfrm>
          <a:prstGeom prst="rect">
            <a:avLst/>
          </a:prstGeom>
          <a:gradFill rotWithShape="1">
            <a:gsLst>
              <a:gs pos="0">
                <a:srgbClr val="C7C7C7"/>
              </a:gs>
              <a:gs pos="100000">
                <a:srgbClr val="C7C7C7">
                  <a:gamma/>
                  <a:shade val="46275"/>
                  <a:invGamma/>
                </a:srgbClr>
              </a:gs>
            </a:gsLst>
            <a:lin ang="5400000" scaled="1"/>
          </a:gradFill>
          <a:ln w="9525">
            <a:solidFill>
              <a:srgbClr val="000000"/>
            </a:solidFill>
            <a:miter lim="800000"/>
            <a:headEnd/>
            <a:tailEnd/>
          </a:ln>
          <a:effectLst>
            <a:outerShdw blurRad="40000" dist="20000" dir="5400000" rotWithShape="0">
              <a:srgbClr val="000000">
                <a:alpha val="37999"/>
              </a:srgbClr>
            </a:outerShdw>
          </a:effectLst>
        </p:spPr>
        <p:txBody>
          <a:bodyPr>
            <a:prstTxWarp prst="textNoShape">
              <a:avLst/>
            </a:prstTxWarp>
            <a:spAutoFit/>
          </a:bodyPr>
          <a:lstStyle/>
          <a:p>
            <a:pPr>
              <a:lnSpc>
                <a:spcPct val="150000"/>
              </a:lnSpc>
              <a:defRPr/>
            </a:pPr>
            <a:r>
              <a:rPr lang="en-US" sz="3600">
                <a:solidFill>
                  <a:srgbClr val="000000"/>
                </a:solidFill>
                <a:latin typeface="Calibri" pitchFamily="-72" charset="0"/>
              </a:rPr>
              <a:t>Research Question:</a:t>
            </a:r>
            <a:endParaRPr lang="en-US" sz="2600">
              <a:solidFill>
                <a:srgbClr val="000000"/>
              </a:solidFill>
              <a:latin typeface="Calibri" pitchFamily="-72" charset="0"/>
            </a:endParaRPr>
          </a:p>
          <a:p>
            <a:pPr>
              <a:lnSpc>
                <a:spcPct val="150000"/>
              </a:lnSpc>
              <a:buFontTx/>
              <a:buAutoNum type="arabicPeriod"/>
              <a:defRPr/>
            </a:pPr>
            <a:r>
              <a:rPr lang="en-US" sz="2600">
                <a:solidFill>
                  <a:srgbClr val="000000"/>
                </a:solidFill>
                <a:latin typeface="Calibri" pitchFamily="-72" charset="0"/>
              </a:rPr>
              <a:t>Do the scripts of a bilingual’s languages have an affect on the bilingual’s ability to acquire a third language?</a:t>
            </a:r>
          </a:p>
        </p:txBody>
      </p:sp>
      <p:sp>
        <p:nvSpPr>
          <p:cNvPr id="5" name="TextBox 4"/>
          <p:cNvSpPr txBox="1">
            <a:spLocks noChangeArrowheads="1"/>
          </p:cNvSpPr>
          <p:nvPr/>
        </p:nvSpPr>
        <p:spPr bwMode="auto">
          <a:xfrm>
            <a:off x="1949450" y="19511963"/>
            <a:ext cx="9615488" cy="10450512"/>
          </a:xfrm>
          <a:prstGeom prst="rect">
            <a:avLst/>
          </a:prstGeom>
          <a:solidFill>
            <a:srgbClr val="D2D2D2"/>
          </a:solidFill>
          <a:ln w="9525">
            <a:solidFill>
              <a:srgbClr val="000000"/>
            </a:solidFill>
            <a:miter lim="800000"/>
            <a:headEnd/>
            <a:tailEnd/>
          </a:ln>
          <a:effectLst>
            <a:outerShdw blurRad="40000" dist="20000" dir="5400000" rotWithShape="0">
              <a:srgbClr val="000000">
                <a:alpha val="37999"/>
              </a:srgbClr>
            </a:outerShdw>
          </a:effectLst>
        </p:spPr>
        <p:txBody>
          <a:bodyPr>
            <a:prstTxWarp prst="textNoShape">
              <a:avLst/>
            </a:prstTxWarp>
            <a:spAutoFit/>
          </a:bodyPr>
          <a:lstStyle/>
          <a:p>
            <a:pPr>
              <a:lnSpc>
                <a:spcPct val="150000"/>
              </a:lnSpc>
            </a:pPr>
            <a:r>
              <a:rPr lang="en-US" sz="3600">
                <a:solidFill>
                  <a:srgbClr val="000000"/>
                </a:solidFill>
                <a:latin typeface="Calibri" pitchFamily="-72" charset="0"/>
              </a:rPr>
              <a:t>Method:</a:t>
            </a:r>
          </a:p>
          <a:p>
            <a:pPr>
              <a:lnSpc>
                <a:spcPct val="150000"/>
              </a:lnSpc>
              <a:buFont typeface="Arial" pitchFamily="-72" charset="0"/>
              <a:buNone/>
            </a:pPr>
            <a:r>
              <a:rPr lang="en-US" sz="2600">
                <a:solidFill>
                  <a:srgbClr val="000000"/>
                </a:solidFill>
                <a:latin typeface="Calibri" pitchFamily="-72" charset="0"/>
              </a:rPr>
              <a:t>Learning Phase: </a:t>
            </a:r>
          </a:p>
          <a:p>
            <a:pPr>
              <a:lnSpc>
                <a:spcPct val="150000"/>
              </a:lnSpc>
              <a:buFont typeface="Arial" pitchFamily="-72" charset="0"/>
              <a:buNone/>
            </a:pPr>
            <a:r>
              <a:rPr lang="en-US" sz="2600">
                <a:solidFill>
                  <a:srgbClr val="000000"/>
                </a:solidFill>
                <a:latin typeface="Calibri" pitchFamily="-72" charset="0"/>
              </a:rPr>
              <a:t>Participants will hear a Malay word pronounced twice over headphones while they are presented with the Malay word and its translation in the participant’s L1 on the screen. Participants will be asked to repeat each Malay word out loud after it is pronounced over the headphones. During this phase, participants will be presented with 80 novel words, each of which will be presented twice.</a:t>
            </a:r>
          </a:p>
          <a:p>
            <a:pPr>
              <a:lnSpc>
                <a:spcPct val="150000"/>
              </a:lnSpc>
              <a:buFont typeface="Arial" pitchFamily="-72" charset="0"/>
              <a:buNone/>
            </a:pPr>
            <a:r>
              <a:rPr lang="en-US" sz="2600">
                <a:solidFill>
                  <a:srgbClr val="000000"/>
                </a:solidFill>
                <a:latin typeface="Calibri" pitchFamily="-72" charset="0"/>
              </a:rPr>
              <a:t>Test Phase:</a:t>
            </a:r>
            <a:endParaRPr lang="en-US" sz="3600">
              <a:solidFill>
                <a:srgbClr val="000000"/>
              </a:solidFill>
              <a:latin typeface="Calibri" pitchFamily="-72" charset="0"/>
            </a:endParaRPr>
          </a:p>
          <a:p>
            <a:pPr>
              <a:lnSpc>
                <a:spcPct val="150000"/>
              </a:lnSpc>
              <a:buFont typeface="Arial" pitchFamily="-72" charset="0"/>
              <a:buNone/>
            </a:pPr>
            <a:r>
              <a:rPr lang="en-US" sz="2600">
                <a:solidFill>
                  <a:srgbClr val="000000"/>
                </a:solidFill>
                <a:latin typeface="Calibri" pitchFamily="-72" charset="0"/>
              </a:rPr>
              <a:t>The test phase will consist of two smaller test phases, one administered immediately following the learning phase and one after a 1-week delay. Each test consists of a recall and a recognition task. During the recall task, participants will hear the Malay word and be asked to produce the translation in their L1. In the recognition task, participants will hear the Malay word and be asked to select the correct translation from five options on the screen (the correct choice and four foils).</a:t>
            </a:r>
          </a:p>
        </p:txBody>
      </p:sp>
      <p:sp>
        <p:nvSpPr>
          <p:cNvPr id="7" name="TextBox 6"/>
          <p:cNvSpPr txBox="1"/>
          <p:nvPr/>
        </p:nvSpPr>
        <p:spPr>
          <a:xfrm>
            <a:off x="12063413" y="4914900"/>
            <a:ext cx="8526462" cy="7702550"/>
          </a:xfrm>
          <a:prstGeom prst="rect">
            <a:avLst/>
          </a:prstGeom>
        </p:spPr>
        <p:style>
          <a:lnRef idx="1">
            <a:schemeClr val="dk1"/>
          </a:lnRef>
          <a:fillRef idx="2">
            <a:schemeClr val="dk1"/>
          </a:fillRef>
          <a:effectRef idx="1">
            <a:schemeClr val="dk1"/>
          </a:effectRef>
          <a:fontRef idx="minor">
            <a:schemeClr val="dk1"/>
          </a:fontRef>
        </p:style>
        <p:txBody>
          <a:bodyPr>
            <a:prstTxWarp prst="textNoShape">
              <a:avLst/>
            </a:prstTxWarp>
            <a:spAutoFit/>
          </a:bodyPr>
          <a:lstStyle/>
          <a:p>
            <a:pPr>
              <a:lnSpc>
                <a:spcPct val="150000"/>
              </a:lnSpc>
            </a:pPr>
            <a:r>
              <a:rPr lang="en-US" sz="3600">
                <a:solidFill>
                  <a:srgbClr val="000000"/>
                </a:solidFill>
                <a:ea typeface="ＭＳ Ｐゴシック" pitchFamily="-72" charset="-128"/>
                <a:cs typeface="ＭＳ Ｐゴシック" pitchFamily="-72" charset="-128"/>
              </a:rPr>
              <a:t>Materials:</a:t>
            </a:r>
          </a:p>
          <a:p>
            <a:pPr>
              <a:lnSpc>
                <a:spcPct val="150000"/>
              </a:lnSpc>
              <a:buFont typeface="Times" pitchFamily="-72" charset="0"/>
              <a:buNone/>
            </a:pPr>
            <a:r>
              <a:rPr lang="en-US" sz="2600">
                <a:solidFill>
                  <a:srgbClr val="000000"/>
                </a:solidFill>
                <a:ea typeface="ＭＳ Ｐゴシック" pitchFamily="-72" charset="-128"/>
                <a:cs typeface="ＭＳ Ｐゴシック" pitchFamily="-72" charset="-128"/>
              </a:rPr>
              <a:t>80 novel Malay words and their translations. Each </a:t>
            </a:r>
            <a:r>
              <a:rPr lang="en-US" sz="2600">
                <a:solidFill>
                  <a:schemeClr val="tx1"/>
                </a:solidFill>
                <a:ea typeface="ＭＳ Ｐゴシック" pitchFamily="-72" charset="-128"/>
                <a:cs typeface="ＭＳ Ｐゴシック" pitchFamily="-72" charset="-128"/>
              </a:rPr>
              <a:t>translation will </a:t>
            </a:r>
            <a:r>
              <a:rPr lang="en-US" sz="2600">
                <a:solidFill>
                  <a:srgbClr val="000000"/>
                </a:solidFill>
                <a:ea typeface="ＭＳ Ｐゴシック" pitchFamily="-72" charset="-128"/>
                <a:cs typeface="ＭＳ Ｐゴシック" pitchFamily="-72" charset="-128"/>
              </a:rPr>
              <a:t>have 4 foils. Foils will be compiled so that, for each translation, one foil is phonologically similar to the correct choice in the L1, one is semantically related to the correct choice, one is the translation of another Malay word in the learned set, and one is completely unrelated to the correct choice.</a:t>
            </a:r>
          </a:p>
          <a:p>
            <a:pPr>
              <a:lnSpc>
                <a:spcPct val="150000"/>
              </a:lnSpc>
            </a:pPr>
            <a:r>
              <a:rPr lang="en-US" sz="3600">
                <a:solidFill>
                  <a:srgbClr val="000000"/>
                </a:solidFill>
                <a:ea typeface="ＭＳ Ｐゴシック" pitchFamily="-72" charset="-128"/>
                <a:cs typeface="ＭＳ Ｐゴシック" pitchFamily="-72" charset="-128"/>
              </a:rPr>
              <a:t>Participants:</a:t>
            </a:r>
          </a:p>
          <a:p>
            <a:pPr>
              <a:lnSpc>
                <a:spcPct val="150000"/>
              </a:lnSpc>
              <a:buFont typeface="Arial" pitchFamily="-72" charset="0"/>
              <a:buChar char="•"/>
            </a:pPr>
            <a:r>
              <a:rPr lang="en-US" sz="2600">
                <a:solidFill>
                  <a:srgbClr val="000000"/>
                </a:solidFill>
                <a:ea typeface="ＭＳ Ｐゴシック" pitchFamily="-72" charset="-128"/>
                <a:cs typeface="ＭＳ Ｐゴシック" pitchFamily="-72" charset="-128"/>
              </a:rPr>
              <a:t>20 same script bilinguals (Swedish-English)</a:t>
            </a:r>
          </a:p>
          <a:p>
            <a:pPr>
              <a:lnSpc>
                <a:spcPct val="150000"/>
              </a:lnSpc>
              <a:buFont typeface="Arial" pitchFamily="-72" charset="0"/>
              <a:buChar char="•"/>
            </a:pPr>
            <a:r>
              <a:rPr lang="en-US" sz="2600">
                <a:solidFill>
                  <a:srgbClr val="000000"/>
                </a:solidFill>
                <a:ea typeface="ＭＳ Ｐゴシック" pitchFamily="-72" charset="-128"/>
                <a:cs typeface="ＭＳ Ｐゴシック" pitchFamily="-72" charset="-128"/>
              </a:rPr>
              <a:t>20 different script bilinguals (Mandarin-English)</a:t>
            </a:r>
          </a:p>
          <a:p>
            <a:pPr>
              <a:lnSpc>
                <a:spcPct val="150000"/>
              </a:lnSpc>
              <a:buFont typeface="Arial" pitchFamily="-72" charset="0"/>
              <a:buChar char="•"/>
            </a:pPr>
            <a:r>
              <a:rPr lang="en-US" sz="2600">
                <a:solidFill>
                  <a:srgbClr val="000000"/>
                </a:solidFill>
                <a:ea typeface="ＭＳ Ｐゴシック" pitchFamily="-72" charset="-128"/>
                <a:cs typeface="ＭＳ Ｐゴシック" pitchFamily="-72" charset="-128"/>
              </a:rPr>
              <a:t>20 English monolinguals</a:t>
            </a:r>
          </a:p>
        </p:txBody>
      </p:sp>
      <p:sp>
        <p:nvSpPr>
          <p:cNvPr id="9" name="TextBox 8"/>
          <p:cNvSpPr txBox="1"/>
          <p:nvPr/>
        </p:nvSpPr>
        <p:spPr>
          <a:xfrm>
            <a:off x="12063413" y="26870025"/>
            <a:ext cx="8526462" cy="3092450"/>
          </a:xfrm>
          <a:prstGeom prst="rect">
            <a:avLst/>
          </a:prstGeom>
        </p:spPr>
        <p:style>
          <a:lnRef idx="2">
            <a:schemeClr val="dk1"/>
          </a:lnRef>
          <a:fillRef idx="1">
            <a:schemeClr val="lt1"/>
          </a:fillRef>
          <a:effectRef idx="0">
            <a:schemeClr val="dk1"/>
          </a:effectRef>
          <a:fontRef idx="minor">
            <a:schemeClr val="dk1"/>
          </a:fontRef>
        </p:style>
        <p:txBody>
          <a:bodyPr>
            <a:prstTxWarp prst="textNoShape">
              <a:avLst/>
            </a:prstTxWarp>
            <a:spAutoFit/>
          </a:bodyPr>
          <a:lstStyle/>
          <a:p>
            <a:pPr>
              <a:lnSpc>
                <a:spcPct val="150000"/>
              </a:lnSpc>
              <a:defRPr/>
            </a:pPr>
            <a:r>
              <a:rPr lang="en-US" sz="2000" dirty="0">
                <a:solidFill>
                  <a:srgbClr val="000000"/>
                </a:solidFill>
                <a:ea typeface="ＭＳ Ｐゴシック" pitchFamily="-72" charset="-128"/>
                <a:cs typeface="ＭＳ Ｐゴシック" pitchFamily="-72" charset="-128"/>
              </a:rPr>
              <a:t>R</a:t>
            </a:r>
            <a:r>
              <a:rPr lang="en-US" sz="2200" dirty="0">
                <a:solidFill>
                  <a:srgbClr val="000000"/>
                </a:solidFill>
                <a:ea typeface="ＭＳ Ｐゴシック" pitchFamily="-72" charset="-128"/>
                <a:cs typeface="ＭＳ Ｐゴシック" pitchFamily="-72" charset="-128"/>
              </a:rPr>
              <a:t>eferences:</a:t>
            </a:r>
          </a:p>
          <a:p>
            <a:pPr>
              <a:defRPr/>
            </a:pPr>
            <a:r>
              <a:rPr lang="en-US" sz="1800" dirty="0">
                <a:solidFill>
                  <a:schemeClr val="tx1"/>
                </a:solidFill>
                <a:ea typeface="ＭＳ Ｐゴシック" pitchFamily="-72" charset="-128"/>
                <a:cs typeface="ＭＳ Ｐゴシック" pitchFamily="-72" charset="-128"/>
              </a:rPr>
              <a:t>Hoshino, N., &amp; Kroll, J. (2008). Cognate effects in picture naming: Does cross-language activation survive a change of script?. </a:t>
            </a:r>
            <a:r>
              <a:rPr lang="en-US" sz="1800" i="1" dirty="0">
                <a:solidFill>
                  <a:schemeClr val="tx1"/>
                </a:solidFill>
                <a:ea typeface="ＭＳ Ｐゴシック" pitchFamily="-72" charset="-128"/>
                <a:cs typeface="ＭＳ Ｐゴシック" pitchFamily="-72" charset="-128"/>
              </a:rPr>
              <a:t>Cognition</a:t>
            </a:r>
            <a:r>
              <a:rPr lang="en-US" sz="1800" dirty="0">
                <a:solidFill>
                  <a:schemeClr val="tx1"/>
                </a:solidFill>
                <a:ea typeface="ＭＳ Ｐゴシック" pitchFamily="-72" charset="-128"/>
                <a:cs typeface="ＭＳ Ｐゴシック" pitchFamily="-72" charset="-128"/>
              </a:rPr>
              <a:t>, </a:t>
            </a:r>
            <a:r>
              <a:rPr lang="en-US" sz="1800" i="1" dirty="0">
                <a:solidFill>
                  <a:schemeClr val="tx1"/>
                </a:solidFill>
                <a:ea typeface="ＭＳ Ｐゴシック" pitchFamily="-72" charset="-128"/>
                <a:cs typeface="ＭＳ Ｐゴシック" pitchFamily="-72" charset="-128"/>
              </a:rPr>
              <a:t>106</a:t>
            </a:r>
            <a:r>
              <a:rPr lang="en-US" sz="1800" dirty="0">
                <a:solidFill>
                  <a:schemeClr val="tx1"/>
                </a:solidFill>
                <a:ea typeface="ＭＳ Ｐゴシック" pitchFamily="-72" charset="-128"/>
                <a:cs typeface="ＭＳ Ｐゴシック" pitchFamily="-72" charset="-128"/>
              </a:rPr>
              <a:t>(1), 501-511. Retrieved November 14, 2011, http://</a:t>
            </a:r>
            <a:r>
              <a:rPr lang="en-US" sz="1800" dirty="0" err="1">
                <a:solidFill>
                  <a:schemeClr val="tx1"/>
                </a:solidFill>
                <a:ea typeface="ＭＳ Ｐゴシック" pitchFamily="-72" charset="-128"/>
                <a:cs typeface="ＭＳ Ｐゴシック" pitchFamily="-72" charset="-128"/>
              </a:rPr>
              <a:t>www.sciencedirect.com</a:t>
            </a:r>
            <a:r>
              <a:rPr lang="en-US" sz="1800" dirty="0">
                <a:solidFill>
                  <a:schemeClr val="tx1"/>
                </a:solidFill>
                <a:ea typeface="ＭＳ Ｐゴシック" pitchFamily="-72" charset="-128"/>
                <a:cs typeface="ＭＳ Ｐゴシック" pitchFamily="-72" charset="-128"/>
              </a:rPr>
              <a:t>/science/article/</a:t>
            </a:r>
            <a:r>
              <a:rPr lang="en-US" sz="1800" dirty="0" err="1">
                <a:solidFill>
                  <a:schemeClr val="tx1"/>
                </a:solidFill>
                <a:ea typeface="ＭＳ Ｐゴシック" pitchFamily="-72" charset="-128"/>
                <a:cs typeface="ＭＳ Ｐゴシック" pitchFamily="-72" charset="-128"/>
              </a:rPr>
              <a:t>pii</a:t>
            </a:r>
            <a:r>
              <a:rPr lang="en-US" sz="1800" dirty="0">
                <a:solidFill>
                  <a:schemeClr val="tx1"/>
                </a:solidFill>
                <a:ea typeface="ＭＳ Ｐゴシック" pitchFamily="-72" charset="-128"/>
                <a:cs typeface="ＭＳ Ｐゴシック" pitchFamily="-72" charset="-128"/>
              </a:rPr>
              <a:t>/S0010027707000431</a:t>
            </a:r>
            <a:endParaRPr lang="en-US" sz="1800" dirty="0">
              <a:solidFill>
                <a:srgbClr val="000000"/>
              </a:solidFill>
              <a:ea typeface="ＭＳ Ｐゴシック" pitchFamily="-72" charset="-128"/>
              <a:cs typeface="ＭＳ Ｐゴシック" pitchFamily="-72" charset="-128"/>
            </a:endParaRPr>
          </a:p>
          <a:p>
            <a:pPr>
              <a:defRPr/>
            </a:pPr>
            <a:r>
              <a:rPr lang="en-US" sz="1800" dirty="0" err="1">
                <a:solidFill>
                  <a:schemeClr val="tx1"/>
                </a:solidFill>
                <a:ea typeface="ＭＳ Ｐゴシック" pitchFamily="-72" charset="-128"/>
                <a:cs typeface="ＭＳ Ｐゴシック" pitchFamily="-72" charset="-128"/>
              </a:rPr>
              <a:t>Kaushanskaya</a:t>
            </a:r>
            <a:r>
              <a:rPr lang="en-US" sz="1800" dirty="0">
                <a:solidFill>
                  <a:schemeClr val="tx1"/>
                </a:solidFill>
                <a:ea typeface="ＭＳ Ｐゴシック" pitchFamily="-72" charset="-128"/>
                <a:cs typeface="ＭＳ Ｐゴシック" pitchFamily="-72" charset="-128"/>
              </a:rPr>
              <a:t>, M., &amp; Marian, V. (2009). The bilingual advantage in novel word learning. </a:t>
            </a:r>
            <a:r>
              <a:rPr lang="en-US" sz="1800" i="1" dirty="0" err="1">
                <a:solidFill>
                  <a:schemeClr val="tx1"/>
                </a:solidFill>
                <a:ea typeface="ＭＳ Ｐゴシック" pitchFamily="-72" charset="-128"/>
                <a:cs typeface="ＭＳ Ｐゴシック" pitchFamily="-72" charset="-128"/>
              </a:rPr>
              <a:t>Psychonomic</a:t>
            </a:r>
            <a:r>
              <a:rPr lang="en-US" sz="1800" i="1" dirty="0">
                <a:solidFill>
                  <a:schemeClr val="tx1"/>
                </a:solidFill>
                <a:ea typeface="ＭＳ Ｐゴシック" pitchFamily="-72" charset="-128"/>
                <a:cs typeface="ＭＳ Ｐゴシック" pitchFamily="-72" charset="-128"/>
              </a:rPr>
              <a:t> Bulletin &amp; Review</a:t>
            </a:r>
            <a:r>
              <a:rPr lang="en-US" sz="1800" dirty="0">
                <a:solidFill>
                  <a:schemeClr val="tx1"/>
                </a:solidFill>
                <a:ea typeface="ＭＳ Ｐゴシック" pitchFamily="-72" charset="-128"/>
                <a:cs typeface="ＭＳ Ｐゴシック" pitchFamily="-72" charset="-128"/>
              </a:rPr>
              <a:t>, </a:t>
            </a:r>
            <a:r>
              <a:rPr lang="en-US" sz="1800" i="1" dirty="0">
                <a:solidFill>
                  <a:schemeClr val="tx1"/>
                </a:solidFill>
                <a:ea typeface="ＭＳ Ｐゴシック" pitchFamily="-72" charset="-128"/>
                <a:cs typeface="ＭＳ Ｐゴシック" pitchFamily="-72" charset="-128"/>
              </a:rPr>
              <a:t>16</a:t>
            </a:r>
            <a:r>
              <a:rPr lang="en-US" sz="1800" dirty="0">
                <a:solidFill>
                  <a:schemeClr val="tx1"/>
                </a:solidFill>
                <a:ea typeface="ＭＳ Ｐゴシック" pitchFamily="-72" charset="-128"/>
                <a:cs typeface="ＭＳ Ｐゴシック" pitchFamily="-72" charset="-128"/>
              </a:rPr>
              <a:t>(4), 705-710.</a:t>
            </a:r>
            <a:r>
              <a:rPr lang="en-US" dirty="0">
                <a:solidFill>
                  <a:schemeClr val="tx1"/>
                </a:solidFill>
                <a:latin typeface="Times New Roman" pitchFamily="-72" charset="0"/>
                <a:ea typeface="ＭＳ Ｐゴシック" pitchFamily="-72" charset="-128"/>
                <a:cs typeface="ＭＳ Ｐゴシック" pitchFamily="-72" charset="-128"/>
              </a:rPr>
              <a:t> </a:t>
            </a:r>
          </a:p>
          <a:p>
            <a:pPr>
              <a:defRPr/>
            </a:pPr>
            <a:r>
              <a:rPr lang="en-US" sz="1800" dirty="0">
                <a:solidFill>
                  <a:schemeClr val="tx1"/>
                </a:solidFill>
                <a:ea typeface="ＭＳ Ｐゴシック" pitchFamily="-72" charset="-128"/>
                <a:cs typeface="ＭＳ Ｐゴシック" pitchFamily="-72" charset="-128"/>
              </a:rPr>
              <a:t>Van Hell, J., &amp; </a:t>
            </a:r>
            <a:r>
              <a:rPr lang="en-US" sz="1800" dirty="0" err="1">
                <a:solidFill>
                  <a:schemeClr val="tx1"/>
                </a:solidFill>
                <a:ea typeface="ＭＳ Ｐゴシック" pitchFamily="-72" charset="-128"/>
                <a:cs typeface="ＭＳ Ｐゴシック" pitchFamily="-72" charset="-128"/>
              </a:rPr>
              <a:t>Mahn</a:t>
            </a:r>
            <a:r>
              <a:rPr lang="en-US" sz="1800" dirty="0">
                <a:solidFill>
                  <a:schemeClr val="tx1"/>
                </a:solidFill>
                <a:ea typeface="ＭＳ Ｐゴシック" pitchFamily="-72" charset="-128"/>
                <a:cs typeface="ＭＳ Ｐゴシック" pitchFamily="-72" charset="-128"/>
              </a:rPr>
              <a:t>, A. (1997). "Keyword mnemonics versus rote rehearsal: Learning concrete and 	abstract foreign words by experienced and inexperienced learners." </a:t>
            </a:r>
            <a:r>
              <a:rPr lang="en-US" sz="1800" i="1" dirty="0">
                <a:solidFill>
                  <a:schemeClr val="tx1"/>
                </a:solidFill>
                <a:ea typeface="ＭＳ Ｐゴシック" pitchFamily="-72" charset="-128"/>
                <a:cs typeface="ＭＳ Ｐゴシック" pitchFamily="-72" charset="-128"/>
              </a:rPr>
              <a:t>Language Learning 47</a:t>
            </a:r>
            <a:r>
              <a:rPr lang="en-US" sz="1800" dirty="0">
                <a:solidFill>
                  <a:schemeClr val="tx1"/>
                </a:solidFill>
                <a:ea typeface="ＭＳ Ｐゴシック" pitchFamily="-72" charset="-128"/>
                <a:cs typeface="ＭＳ Ｐゴシック" pitchFamily="-72" charset="-128"/>
              </a:rPr>
              <a:t>(3), 507-546. Web. Retrieved November 13, 2011.</a:t>
            </a:r>
            <a:endParaRPr lang="en-US" b="1" dirty="0">
              <a:solidFill>
                <a:schemeClr val="tx1"/>
              </a:solidFill>
              <a:latin typeface="Times New Roman" pitchFamily="-72" charset="0"/>
              <a:ea typeface="ＭＳ Ｐゴシック" pitchFamily="-72" charset="-128"/>
              <a:cs typeface="ＭＳ Ｐゴシック" pitchFamily="-72" charset="-128"/>
            </a:endParaRPr>
          </a:p>
          <a:p>
            <a:pPr>
              <a:defRPr/>
            </a:pPr>
            <a:endParaRPr lang="en-US" sz="1800" dirty="0">
              <a:solidFill>
                <a:srgbClr val="000000"/>
              </a:solidFill>
              <a:ea typeface="ＭＳ Ｐゴシック" pitchFamily="-72" charset="-128"/>
              <a:cs typeface="ＭＳ Ｐゴシック" pitchFamily="-72" charset="-128"/>
            </a:endParaRPr>
          </a:p>
        </p:txBody>
      </p:sp>
      <p:sp>
        <p:nvSpPr>
          <p:cNvPr id="10" name="TextBox 9"/>
          <p:cNvSpPr txBox="1">
            <a:spLocks noChangeArrowheads="1"/>
          </p:cNvSpPr>
          <p:nvPr/>
        </p:nvSpPr>
        <p:spPr bwMode="auto">
          <a:xfrm>
            <a:off x="12063413" y="12617450"/>
            <a:ext cx="8526462" cy="14343063"/>
          </a:xfrm>
          <a:prstGeom prst="rect">
            <a:avLst/>
          </a:prstGeom>
          <a:solidFill>
            <a:schemeClr val="bg1"/>
          </a:solidFill>
          <a:ln w="9525">
            <a:solidFill>
              <a:srgbClr val="000000"/>
            </a:solidFill>
            <a:miter lim="800000"/>
            <a:headEnd/>
            <a:tailEnd/>
          </a:ln>
          <a:effectLst>
            <a:outerShdw blurRad="40000" dist="20000" dir="5400000" rotWithShape="0">
              <a:srgbClr val="000000">
                <a:alpha val="37999"/>
              </a:srgbClr>
            </a:outerShdw>
          </a:effectLst>
        </p:spPr>
        <p:txBody>
          <a:bodyPr>
            <a:prstTxWarp prst="textNoShape">
              <a:avLst/>
            </a:prstTxWarp>
            <a:spAutoFit/>
          </a:bodyPr>
          <a:lstStyle/>
          <a:p>
            <a:r>
              <a:rPr lang="en-US" sz="3600">
                <a:solidFill>
                  <a:srgbClr val="000000"/>
                </a:solidFill>
                <a:latin typeface="Calibri" pitchFamily="-72" charset="0"/>
              </a:rPr>
              <a:t>Hypotheses:</a:t>
            </a:r>
            <a:endParaRPr lang="en-US" sz="2600">
              <a:solidFill>
                <a:srgbClr val="000000"/>
              </a:solidFill>
              <a:latin typeface="Calibri" pitchFamily="-72" charset="0"/>
            </a:endParaRPr>
          </a:p>
          <a:p>
            <a:pPr>
              <a:lnSpc>
                <a:spcPct val="150000"/>
              </a:lnSpc>
              <a:buFontTx/>
              <a:buAutoNum type="arabicPeriod"/>
            </a:pPr>
            <a:r>
              <a:rPr lang="en-US" sz="2600">
                <a:solidFill>
                  <a:srgbClr val="000000"/>
                </a:solidFill>
                <a:latin typeface="Calibri" pitchFamily="-72" charset="0"/>
              </a:rPr>
              <a:t>We </a:t>
            </a:r>
            <a:r>
              <a:rPr lang="en-US" sz="2600">
                <a:solidFill>
                  <a:srgbClr val="000000"/>
                </a:solidFill>
                <a:latin typeface="Calibri" pitchFamily="-72" charset="0"/>
              </a:rPr>
              <a:t>predict that </a:t>
            </a:r>
            <a:r>
              <a:rPr lang="en-US" sz="2600">
                <a:solidFill>
                  <a:srgbClr val="000000"/>
                </a:solidFill>
                <a:latin typeface="Calibri" pitchFamily="-72" charset="0"/>
              </a:rPr>
              <a:t>both the same script bilinguals and the different script bilinguals would outperform the monolingual group; however, there would be differences between the performances of the two bilingual groups.</a:t>
            </a:r>
          </a:p>
          <a:p>
            <a:pPr>
              <a:lnSpc>
                <a:spcPct val="150000"/>
              </a:lnSpc>
              <a:buFontTx/>
              <a:buAutoNum type="arabicPeriod"/>
            </a:pPr>
            <a:endParaRPr lang="en-US" sz="2600">
              <a:solidFill>
                <a:srgbClr val="000000"/>
              </a:solidFill>
              <a:latin typeface="Calibri" pitchFamily="-72" charset="0"/>
            </a:endParaRPr>
          </a:p>
          <a:p>
            <a:pPr>
              <a:lnSpc>
                <a:spcPct val="150000"/>
              </a:lnSpc>
              <a:buFontTx/>
              <a:buAutoNum type="arabicPeriod"/>
            </a:pPr>
            <a:endParaRPr lang="en-US" sz="2600">
              <a:solidFill>
                <a:srgbClr val="000000"/>
              </a:solidFill>
              <a:latin typeface="Calibri" pitchFamily="-72" charset="0"/>
            </a:endParaRPr>
          </a:p>
          <a:p>
            <a:pPr>
              <a:lnSpc>
                <a:spcPct val="150000"/>
              </a:lnSpc>
              <a:buFontTx/>
              <a:buAutoNum type="arabicPeriod"/>
            </a:pPr>
            <a:endParaRPr lang="en-US" sz="2600">
              <a:solidFill>
                <a:srgbClr val="000000"/>
              </a:solidFill>
              <a:latin typeface="Calibri" pitchFamily="-72" charset="0"/>
            </a:endParaRPr>
          </a:p>
          <a:p>
            <a:pPr>
              <a:lnSpc>
                <a:spcPct val="150000"/>
              </a:lnSpc>
              <a:buFontTx/>
              <a:buAutoNum type="arabicPeriod"/>
            </a:pPr>
            <a:endParaRPr lang="en-US" sz="2600">
              <a:solidFill>
                <a:srgbClr val="000000"/>
              </a:solidFill>
              <a:latin typeface="Calibri" pitchFamily="-72" charset="0"/>
            </a:endParaRPr>
          </a:p>
          <a:p>
            <a:pPr>
              <a:lnSpc>
                <a:spcPct val="150000"/>
              </a:lnSpc>
              <a:buFontTx/>
              <a:buAutoNum type="arabicPeriod"/>
            </a:pPr>
            <a:endParaRPr lang="en-US" sz="2600">
              <a:solidFill>
                <a:srgbClr val="000000"/>
              </a:solidFill>
              <a:latin typeface="Calibri" pitchFamily="-72" charset="0"/>
            </a:endParaRPr>
          </a:p>
          <a:p>
            <a:pPr>
              <a:lnSpc>
                <a:spcPct val="150000"/>
              </a:lnSpc>
              <a:buFontTx/>
              <a:buAutoNum type="arabicPeriod"/>
            </a:pPr>
            <a:endParaRPr lang="en-US" sz="2600">
              <a:solidFill>
                <a:srgbClr val="000000"/>
              </a:solidFill>
              <a:latin typeface="Calibri" pitchFamily="-72" charset="0"/>
            </a:endParaRPr>
          </a:p>
          <a:p>
            <a:pPr>
              <a:lnSpc>
                <a:spcPct val="150000"/>
              </a:lnSpc>
              <a:buFontTx/>
              <a:buAutoNum type="arabicPeriod"/>
            </a:pPr>
            <a:endParaRPr lang="en-US" sz="2600">
              <a:solidFill>
                <a:srgbClr val="000000"/>
              </a:solidFill>
              <a:latin typeface="Calibri" pitchFamily="-72" charset="0"/>
            </a:endParaRPr>
          </a:p>
          <a:p>
            <a:pPr>
              <a:lnSpc>
                <a:spcPct val="150000"/>
              </a:lnSpc>
            </a:pPr>
            <a:r>
              <a:rPr lang="en-US" sz="2600">
                <a:solidFill>
                  <a:srgbClr val="000000"/>
                </a:solidFill>
                <a:latin typeface="Calibri" pitchFamily="-72" charset="0"/>
              </a:rPr>
              <a:t>2. Malay, like Swedish and English, utilizes the Latin script, therefore we hypothesize that, having already mastered two Latin script languages, the same script bilinguals would have an advantage over the different script bilinguals.</a:t>
            </a:r>
          </a:p>
          <a:p>
            <a:pPr>
              <a:lnSpc>
                <a:spcPct val="150000"/>
              </a:lnSpc>
            </a:pPr>
            <a:endParaRPr lang="en-US" sz="2600">
              <a:solidFill>
                <a:srgbClr val="000000"/>
              </a:solidFill>
              <a:latin typeface="Calibri" pitchFamily="-72" charset="0"/>
            </a:endParaRPr>
          </a:p>
          <a:p>
            <a:pPr>
              <a:lnSpc>
                <a:spcPct val="150000"/>
              </a:lnSpc>
              <a:buFont typeface="Times" pitchFamily="-72" charset="0"/>
              <a:buNone/>
            </a:pPr>
            <a:endParaRPr lang="en-US" sz="2600">
              <a:solidFill>
                <a:srgbClr val="000000"/>
              </a:solidFill>
              <a:latin typeface="Calibri" pitchFamily="-72" charset="0"/>
            </a:endParaRPr>
          </a:p>
          <a:p>
            <a:pPr>
              <a:lnSpc>
                <a:spcPct val="150000"/>
              </a:lnSpc>
              <a:buFont typeface="Times" pitchFamily="-72" charset="0"/>
              <a:buNone/>
            </a:pPr>
            <a:endParaRPr lang="en-US" sz="2600">
              <a:solidFill>
                <a:srgbClr val="000000"/>
              </a:solidFill>
              <a:latin typeface="Calibri" pitchFamily="-72" charset="0"/>
            </a:endParaRPr>
          </a:p>
          <a:p>
            <a:pPr>
              <a:lnSpc>
                <a:spcPct val="150000"/>
              </a:lnSpc>
              <a:buFont typeface="Times" pitchFamily="-72" charset="0"/>
              <a:buNone/>
            </a:pPr>
            <a:endParaRPr lang="en-US" sz="2600">
              <a:solidFill>
                <a:srgbClr val="000000"/>
              </a:solidFill>
              <a:latin typeface="Calibri" pitchFamily="-72" charset="0"/>
            </a:endParaRPr>
          </a:p>
          <a:p>
            <a:pPr>
              <a:lnSpc>
                <a:spcPct val="150000"/>
              </a:lnSpc>
              <a:buFont typeface="Times" pitchFamily="-72" charset="0"/>
              <a:buNone/>
            </a:pPr>
            <a:endParaRPr lang="en-US" sz="2600">
              <a:solidFill>
                <a:srgbClr val="000000"/>
              </a:solidFill>
              <a:latin typeface="Calibri" pitchFamily="-72" charset="0"/>
            </a:endParaRPr>
          </a:p>
          <a:p>
            <a:pPr>
              <a:lnSpc>
                <a:spcPct val="150000"/>
              </a:lnSpc>
              <a:buFont typeface="Times" pitchFamily="-72" charset="0"/>
              <a:buNone/>
            </a:pPr>
            <a:endParaRPr lang="en-US" sz="2600">
              <a:solidFill>
                <a:srgbClr val="000000"/>
              </a:solidFill>
              <a:latin typeface="Calibri" pitchFamily="-72" charset="0"/>
            </a:endParaRPr>
          </a:p>
          <a:p>
            <a:pPr>
              <a:lnSpc>
                <a:spcPct val="150000"/>
              </a:lnSpc>
              <a:buFont typeface="Times" pitchFamily="-72" charset="0"/>
              <a:buNone/>
            </a:pPr>
            <a:endParaRPr lang="en-US" sz="2600">
              <a:solidFill>
                <a:srgbClr val="000000"/>
              </a:solidFill>
              <a:latin typeface="Calibri" pitchFamily="-72" charset="0"/>
            </a:endParaRPr>
          </a:p>
          <a:p>
            <a:pPr>
              <a:lnSpc>
                <a:spcPct val="150000"/>
              </a:lnSpc>
              <a:buFont typeface="Times" pitchFamily="-72" charset="0"/>
              <a:buNone/>
            </a:pPr>
            <a:endParaRPr lang="en-US" sz="2600">
              <a:solidFill>
                <a:srgbClr val="000000"/>
              </a:solidFill>
              <a:latin typeface="Calibri" pitchFamily="-72" charset="0"/>
            </a:endParaRPr>
          </a:p>
        </p:txBody>
      </p:sp>
      <p:pic>
        <p:nvPicPr>
          <p:cNvPr id="13320" name="Picture 21" descr="Untitled1"/>
          <p:cNvPicPr>
            <a:picLocks noChangeAspect="1" noChangeArrowheads="1"/>
          </p:cNvPicPr>
          <p:nvPr/>
        </p:nvPicPr>
        <p:blipFill>
          <a:blip r:embed="rId2"/>
          <a:srcRect/>
          <a:stretch>
            <a:fillRect/>
          </a:stretch>
        </p:blipFill>
        <p:spPr bwMode="auto">
          <a:xfrm>
            <a:off x="13671550" y="15676563"/>
            <a:ext cx="4794250" cy="3835400"/>
          </a:xfrm>
          <a:prstGeom prst="rect">
            <a:avLst/>
          </a:prstGeom>
          <a:noFill/>
          <a:ln w="9525">
            <a:noFill/>
            <a:miter lim="800000"/>
            <a:headEnd/>
            <a:tailEnd/>
          </a:ln>
        </p:spPr>
      </p:pic>
      <p:pic>
        <p:nvPicPr>
          <p:cNvPr id="13321" name="Picture 22" descr="Untitled2"/>
          <p:cNvPicPr>
            <a:picLocks noChangeAspect="1" noChangeArrowheads="1"/>
          </p:cNvPicPr>
          <p:nvPr/>
        </p:nvPicPr>
        <p:blipFill>
          <a:blip r:embed="rId3"/>
          <a:srcRect/>
          <a:stretch>
            <a:fillRect/>
          </a:stretch>
        </p:blipFill>
        <p:spPr bwMode="auto">
          <a:xfrm>
            <a:off x="13671550" y="22618700"/>
            <a:ext cx="4794250"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TotalTime>
  <Words>581</Words>
  <Application>Microsoft Macintosh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5</vt:i4>
      </vt:variant>
      <vt:variant>
        <vt:lpstr>Design Template</vt:lpstr>
      </vt:variant>
      <vt:variant>
        <vt:i4>1</vt:i4>
      </vt:variant>
      <vt:variant>
        <vt:lpstr>Slide Titles</vt:lpstr>
      </vt:variant>
      <vt:variant>
        <vt:i4>1</vt:i4>
      </vt:variant>
    </vt:vector>
  </HeadingPairs>
  <TitlesOfParts>
    <vt:vector size="7" baseType="lpstr">
      <vt:lpstr>Arial</vt:lpstr>
      <vt:lpstr>ＭＳ Ｐゴシック</vt:lpstr>
      <vt:lpstr>Calibri</vt:lpstr>
      <vt:lpstr>Times</vt:lpstr>
      <vt:lpstr>Times New Roman</vt:lpstr>
      <vt:lpstr>Office Theme</vt:lpstr>
      <vt:lpstr>PowerPoint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ANNE LEIMKUHLER</dc:creator>
  <cp:lastModifiedBy>Emma  Hance</cp:lastModifiedBy>
  <cp:revision>28</cp:revision>
  <dcterms:created xsi:type="dcterms:W3CDTF">2011-02-14T00:26:15Z</dcterms:created>
  <dcterms:modified xsi:type="dcterms:W3CDTF">2012-01-17T13:07:14Z</dcterms:modified>
</cp:coreProperties>
</file>