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57" r:id="rId5"/>
    <p:sldId id="263" r:id="rId6"/>
    <p:sldId id="264" r:id="rId7"/>
    <p:sldId id="265" r:id="rId8"/>
    <p:sldId id="271" r:id="rId9"/>
    <p:sldId id="274" r:id="rId10"/>
    <p:sldId id="272" r:id="rId11"/>
    <p:sldId id="270" r:id="rId12"/>
    <p:sldId id="266" r:id="rId13"/>
    <p:sldId id="267" r:id="rId14"/>
    <p:sldId id="277" r:id="rId15"/>
    <p:sldId id="273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9" autoAdjust="0"/>
  </p:normalViewPr>
  <p:slideViewPr>
    <p:cSldViewPr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DAA6-054F-4F05-8617-AAE15B78033D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F7566-13AA-41C5-AF9C-88BFFFA183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30A59-5E88-0A4F-9FF6-4A163649B4C7}" type="slidenum">
              <a:rPr lang="en-US" smtClean="0">
                <a:latin typeface="Times" pitchFamily="-108" charset="0"/>
              </a:rPr>
              <a:pPr/>
              <a:t>2</a:t>
            </a:fld>
            <a:endParaRPr lang="en-US" dirty="0" smtClean="0">
              <a:latin typeface="Times" pitchFamily="-10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49EAF-E50F-BB4E-929E-6F0EB3EC79F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8225-AF9E-46B3-908F-F63F03DF1D41}" type="datetimeFigureOut">
              <a:rPr lang="en-US" smtClean="0"/>
              <a:t>8/28/14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ls.psu.edu/pire/pire_faq.html" TargetMode="External"/><Relationship Id="rId4" Type="http://schemas.openxmlformats.org/officeDocument/2006/relationships/hyperlink" Target="mailto:pireundergrads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ls.psu.edu/PIR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s.psu.edu/PIR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f.gov/funding/pgm_summ.jsp?pims_id=12819" TargetMode="External"/><Relationship Id="rId4" Type="http://schemas.openxmlformats.org/officeDocument/2006/relationships/hyperlink" Target="http://cls.psu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  <a:latin typeface="Times New Roman"/>
                <a:cs typeface="Times New Roman"/>
              </a:rPr>
              <a:t>PIRE INFORMATION MEETING</a:t>
            </a:r>
            <a:endParaRPr lang="en-US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  <a:latin typeface="Times New Roman"/>
                <a:cs typeface="Times New Roman"/>
              </a:rPr>
              <a:t>August 2014</a:t>
            </a:r>
            <a:endParaRPr lang="en-US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Who can apply?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  <a:p>
            <a:pPr lvl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Eligible </a:t>
            </a:r>
            <a:r>
              <a:rPr lang="en-US" dirty="0">
                <a:latin typeface="Times New Roman"/>
                <a:cs typeface="Times New Roman"/>
              </a:rPr>
              <a:t>students will have at least once semester in residence remaining at PSU after returning from the summer abroad research </a:t>
            </a:r>
            <a:r>
              <a:rPr lang="en-US" dirty="0" smtClean="0">
                <a:latin typeface="Times New Roman"/>
                <a:cs typeface="Times New Roman"/>
              </a:rPr>
              <a:t>experience (i.e., students in their senior year are not eligible to apply)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What are PIRE fellows expected to do?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latin typeface="Times New Roman"/>
                <a:cs typeface="Times New Roman"/>
              </a:rPr>
              <a:t>Enroll in 6 credits of LING 496 during the summer of travel </a:t>
            </a:r>
            <a:r>
              <a:rPr lang="en-US" dirty="0" smtClean="0">
                <a:latin typeface="Times New Roman"/>
                <a:cs typeface="Times New Roman"/>
              </a:rPr>
              <a:t>abroad </a:t>
            </a:r>
          </a:p>
          <a:p>
            <a:pPr lvl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0"/>
            <a:r>
              <a:rPr lang="en-US" dirty="0">
                <a:latin typeface="Times New Roman"/>
                <a:cs typeface="Times New Roman"/>
              </a:rPr>
              <a:t>Enroll in 3 research credits with their CLS advisor during the returning in- residence semester (i.e. Fall </a:t>
            </a:r>
            <a:r>
              <a:rPr lang="en-US" dirty="0" smtClean="0">
                <a:latin typeface="Times New Roman"/>
                <a:cs typeface="Times New Roman"/>
              </a:rPr>
              <a:t>2015 </a:t>
            </a:r>
            <a:r>
              <a:rPr lang="en-US" dirty="0">
                <a:latin typeface="Times New Roman"/>
                <a:cs typeface="Times New Roman"/>
              </a:rPr>
              <a:t>for students traveling during Summer </a:t>
            </a:r>
            <a:r>
              <a:rPr lang="en-US" dirty="0" smtClean="0">
                <a:latin typeface="Times New Roman"/>
                <a:cs typeface="Times New Roman"/>
              </a:rPr>
              <a:t>2015) </a:t>
            </a:r>
            <a:r>
              <a:rPr lang="en-US" dirty="0">
                <a:latin typeface="Times New Roman"/>
                <a:cs typeface="Times New Roman"/>
              </a:rPr>
              <a:t>to complete their </a:t>
            </a:r>
            <a:r>
              <a:rPr lang="en-US" dirty="0" smtClean="0">
                <a:latin typeface="Times New Roman"/>
                <a:cs typeface="Times New Roman"/>
              </a:rPr>
              <a:t>project and </a:t>
            </a:r>
            <a:r>
              <a:rPr lang="en-US" dirty="0">
                <a:latin typeface="Times New Roman"/>
                <a:cs typeface="Times New Roman"/>
              </a:rPr>
              <a:t>present their work at the </a:t>
            </a:r>
            <a:r>
              <a:rPr lang="en-US" dirty="0" smtClean="0">
                <a:latin typeface="Times New Roman"/>
                <a:cs typeface="Times New Roman"/>
              </a:rPr>
              <a:t>CLS.</a:t>
            </a:r>
          </a:p>
          <a:p>
            <a:pPr marL="0" lv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0"/>
            <a:r>
              <a:rPr lang="en-US" dirty="0">
                <a:latin typeface="Times New Roman"/>
                <a:cs typeface="Times New Roman"/>
              </a:rPr>
              <a:t>Attend the CLS meetings, which are held every Friday </a:t>
            </a:r>
            <a:r>
              <a:rPr lang="en-US" dirty="0" smtClean="0">
                <a:latin typeface="Times New Roman"/>
                <a:cs typeface="Times New Roman"/>
              </a:rPr>
              <a:t>morning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from 9:00 to 10:30 in Moore 127.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5344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How do you apply?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  <a:p>
            <a:pPr lvl="0"/>
            <a:r>
              <a:rPr lang="en-US" dirty="0" smtClean="0">
                <a:latin typeface="Times New Roman"/>
                <a:cs typeface="Times New Roman"/>
              </a:rPr>
              <a:t>Completed </a:t>
            </a:r>
            <a:r>
              <a:rPr lang="en-US" dirty="0">
                <a:latin typeface="Times New Roman"/>
                <a:cs typeface="Times New Roman"/>
              </a:rPr>
              <a:t>application form. A copy of the application form can be directly downloaded </a:t>
            </a:r>
            <a:r>
              <a:rPr lang="en-US" dirty="0" smtClean="0">
                <a:latin typeface="Times New Roman"/>
                <a:cs typeface="Times New Roman"/>
              </a:rPr>
              <a:t>from </a:t>
            </a:r>
            <a:r>
              <a:rPr lang="en-US" u="sng" dirty="0">
                <a:latin typeface="Times New Roman"/>
                <a:cs typeface="Times New Roman"/>
                <a:hlinkClick r:id="rId3"/>
              </a:rPr>
              <a:t>http://cls.psu.edu/pire/pire_faq.html</a:t>
            </a:r>
            <a:r>
              <a:rPr lang="en-US" dirty="0">
                <a:latin typeface="Times New Roman"/>
                <a:cs typeface="Times New Roman"/>
              </a:rPr>
              <a:t>. 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Questions </a:t>
            </a:r>
            <a:r>
              <a:rPr lang="en-US" dirty="0">
                <a:latin typeface="Times New Roman"/>
                <a:cs typeface="Times New Roman"/>
              </a:rPr>
              <a:t>about the application process should be directed to your PIRE faculty advisor. You can also write to Sharon Elder at </a:t>
            </a:r>
            <a:r>
              <a:rPr lang="en-US" u="sng" dirty="0" smtClean="0">
                <a:latin typeface="Times New Roman"/>
                <a:cs typeface="Times New Roman"/>
                <a:hlinkClick r:id="rId4"/>
              </a:rPr>
              <a:t>pireundergrads@gmail.com</a:t>
            </a:r>
            <a:endParaRPr lang="en-US" u="sng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0"/>
            <a:r>
              <a:rPr lang="en-US" dirty="0">
                <a:latin typeface="Times New Roman"/>
                <a:cs typeface="Times New Roman"/>
              </a:rPr>
              <a:t>Copy of </a:t>
            </a:r>
            <a:r>
              <a:rPr lang="en-US" dirty="0" smtClean="0">
                <a:latin typeface="Times New Roman"/>
                <a:cs typeface="Times New Roman"/>
              </a:rPr>
              <a:t>your </a:t>
            </a:r>
            <a:r>
              <a:rPr lang="en-US" dirty="0">
                <a:latin typeface="Times New Roman"/>
                <a:cs typeface="Times New Roman"/>
              </a:rPr>
              <a:t>Curriculum </a:t>
            </a:r>
            <a:r>
              <a:rPr lang="en-US" dirty="0" smtClean="0">
                <a:latin typeface="Times New Roman"/>
                <a:cs typeface="Times New Roman"/>
              </a:rPr>
              <a:t>Vitae</a:t>
            </a:r>
          </a:p>
          <a:p>
            <a:pPr lvl="0"/>
            <a:endParaRPr lang="en-US" dirty="0">
              <a:latin typeface="Times New Roman"/>
              <a:cs typeface="Times New Roman"/>
            </a:endParaRPr>
          </a:p>
          <a:p>
            <a:pPr lvl="0"/>
            <a:r>
              <a:rPr lang="en-US" dirty="0">
                <a:latin typeface="Times New Roman"/>
                <a:cs typeface="Times New Roman"/>
              </a:rPr>
              <a:t>A letter of recommendation from the CLS faculty research advisor. The letter of recommendation </a:t>
            </a:r>
            <a:r>
              <a:rPr lang="en-US" dirty="0" smtClean="0">
                <a:latin typeface="Times New Roman"/>
                <a:cs typeface="Times New Roman"/>
              </a:rPr>
              <a:t>and application materials must </a:t>
            </a:r>
            <a:r>
              <a:rPr lang="en-US" dirty="0">
                <a:latin typeface="Times New Roman"/>
                <a:cs typeface="Times New Roman"/>
              </a:rPr>
              <a:t>be sent directly to Sharon Elder at </a:t>
            </a:r>
            <a:r>
              <a:rPr lang="en-US" u="sng" dirty="0">
                <a:latin typeface="Times New Roman"/>
                <a:cs typeface="Times New Roman"/>
                <a:hlinkClick r:id="rId4"/>
              </a:rPr>
              <a:t>pireundergrads@gmail.com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When are applications due?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Applications are due </a:t>
            </a:r>
            <a:r>
              <a:rPr lang="en-US" dirty="0" smtClean="0">
                <a:latin typeface="Times New Roman"/>
                <a:cs typeface="Times New Roman"/>
              </a:rPr>
              <a:t>Friday December 05</a:t>
            </a:r>
            <a:r>
              <a:rPr lang="en-US" baseline="30000" dirty="0" smtClean="0">
                <a:latin typeface="Times New Roman"/>
                <a:cs typeface="Times New Roman"/>
              </a:rPr>
              <a:t>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smtClean="0">
                <a:latin typeface="Times New Roman"/>
                <a:cs typeface="Times New Roman"/>
              </a:rPr>
              <a:t>2014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Applications must </a:t>
            </a:r>
            <a:r>
              <a:rPr lang="en-US" dirty="0">
                <a:latin typeface="Times New Roman"/>
                <a:cs typeface="Times New Roman"/>
              </a:rPr>
              <a:t>be sent by email to Sharon Elder at pireundergrads@gmail.com.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PIRE Faculty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9154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Communication, Sciences 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&amp; Disorders      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Psychology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Carol Miller				Michele Diaz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				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Judy Kroll</a:t>
            </a:r>
            <a:endParaRPr lang="en-US" sz="2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French					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Ping Li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		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Marc </a:t>
            </a:r>
            <a:r>
              <a:rPr lang="en-US" sz="2000" dirty="0" err="1" smtClean="0">
                <a:latin typeface="Times New Roman"/>
                <a:cs typeface="Times New Roman"/>
              </a:rPr>
              <a:t>Authier</a:t>
            </a:r>
            <a:r>
              <a:rPr lang="en-US" sz="2000" dirty="0" smtClean="0">
                <a:latin typeface="Times New Roman"/>
                <a:cs typeface="Times New Roman"/>
              </a:rPr>
              <a:t>				Janet van Hell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Lisa Reed				Dan Weiss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		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			Spanish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German					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Matt Carlson</a:t>
            </a:r>
            <a:endParaRPr lang="en-US" sz="2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Carrie Jackson				Giuli Dussias			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Mike Putnam				John Lipski	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Richard Page				Karen Miller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				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Marianna </a:t>
            </a:r>
            <a:r>
              <a:rPr lang="en-US" sz="2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Nadeu</a:t>
            </a:r>
            <a:endParaRPr lang="en-US" sz="2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Linguistics				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Rena Torres </a:t>
            </a:r>
            <a:r>
              <a:rPr lang="en-US" sz="2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Cacoullos</a:t>
            </a:r>
            <a:endParaRPr lang="en-US" sz="2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Eleonora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Rossi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144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Visit the PIRE Website!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latin typeface="Times New Roman"/>
              <a:cs typeface="Times New Roman"/>
              <a:hlinkClick r:id="rId3"/>
            </a:endParaRPr>
          </a:p>
          <a:p>
            <a:pPr algn="ctr">
              <a:buNone/>
            </a:pPr>
            <a:r>
              <a:rPr lang="en-US" dirty="0" smtClean="0">
                <a:latin typeface="Times New Roman"/>
                <a:cs typeface="Times New Roman"/>
                <a:hlinkClick r:id="rId3"/>
              </a:rPr>
              <a:t>http://cls.psu.edu/PIRE/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Questions?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04800" y="117694"/>
            <a:ext cx="8534400" cy="6511706"/>
          </a:xfrm>
          <a:prstGeom prst="rect">
            <a:avLst/>
          </a:prstGeom>
          <a:noFill/>
          <a:ln w="57150" cmpd="thickThin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/>
              <a:t>PIRE: Partnerships for International Research and Education: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2000" dirty="0" smtClean="0"/>
              <a:t> OISE-0968369: </a:t>
            </a:r>
            <a:r>
              <a:rPr lang="en-US" sz="2000" i="1" dirty="0" smtClean="0"/>
              <a:t>Bilingualism, mind, and brain: </a:t>
            </a:r>
          </a:p>
          <a:p>
            <a:pPr algn="ctr"/>
            <a:r>
              <a:rPr lang="en-US" sz="2000" i="1" dirty="0" smtClean="0"/>
              <a:t>An interdisciplinary program in cognitive psychology, linguistics, </a:t>
            </a:r>
          </a:p>
          <a:p>
            <a:pPr algn="ctr"/>
            <a:r>
              <a:rPr lang="en-US" sz="2000" i="1" dirty="0" smtClean="0"/>
              <a:t>and cognitive neuroscience</a:t>
            </a:r>
          </a:p>
          <a:p>
            <a:pPr algn="ctr"/>
            <a:r>
              <a:rPr lang="en-US" sz="2000" dirty="0" smtClean="0"/>
              <a:t>(2010-2015)</a:t>
            </a:r>
            <a:br>
              <a:rPr lang="en-US" sz="2000" dirty="0" smtClean="0"/>
            </a:br>
            <a:endParaRPr lang="en-US" sz="2000" dirty="0" smtClean="0"/>
          </a:p>
          <a:p>
            <a:pPr algn="ctr"/>
            <a:r>
              <a:rPr lang="en-US" sz="2000" dirty="0" smtClean="0"/>
              <a:t>Pennsylvania State University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 </a:t>
            </a:r>
            <a:r>
              <a:rPr lang="en-US" sz="2200" dirty="0" smtClean="0"/>
              <a:t>PI:    Judith Kroll</a:t>
            </a:r>
          </a:p>
          <a:p>
            <a:pPr algn="ctr"/>
            <a:r>
              <a:rPr lang="en-US" sz="2200" dirty="0" smtClean="0"/>
              <a:t>Co-PIs:  Giuli Dussias</a:t>
            </a:r>
          </a:p>
          <a:p>
            <a:pPr algn="ctr"/>
            <a:r>
              <a:rPr lang="en-US" sz="2200" dirty="0" smtClean="0"/>
              <a:t>			    Janet van Hell</a:t>
            </a:r>
            <a:r>
              <a:rPr lang="en-US" dirty="0" smtClean="0"/>
              <a:t> 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800" dirty="0"/>
              <a:t>Center for Language Science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cls.psu.edu/PIRE</a:t>
            </a:r>
            <a:r>
              <a:rPr lang="en-US" sz="2800" dirty="0"/>
              <a:t>)</a:t>
            </a:r>
          </a:p>
          <a:p>
            <a:pPr algn="ctr"/>
            <a:endParaRPr lang="en-US" sz="2800" dirty="0" smtClean="0"/>
          </a:p>
          <a:p>
            <a:pPr algn="ctr"/>
            <a:endParaRPr lang="en-US" dirty="0"/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393700" y="62468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2" name="Picture 11" descr="Picture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743200"/>
            <a:ext cx="1390476" cy="1942857"/>
          </a:xfrm>
          <a:prstGeom prst="rect">
            <a:avLst/>
          </a:prstGeom>
        </p:spPr>
      </p:pic>
      <p:pic>
        <p:nvPicPr>
          <p:cNvPr id="13" name="Picture 12" descr="Picture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2743200"/>
            <a:ext cx="1390476" cy="1942857"/>
          </a:xfrm>
          <a:prstGeom prst="rect">
            <a:avLst/>
          </a:prstGeom>
        </p:spPr>
      </p:pic>
      <p:pic>
        <p:nvPicPr>
          <p:cNvPr id="6" name="Picture 5" descr="Screen shot 2013-08-30 at 12.40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29200"/>
            <a:ext cx="889000" cy="1257300"/>
          </a:xfrm>
          <a:prstGeom prst="rect">
            <a:avLst/>
          </a:prstGeom>
        </p:spPr>
      </p:pic>
      <p:pic>
        <p:nvPicPr>
          <p:cNvPr id="7" name="Picture 6" descr="Screen shot 2013-08-30 at 12.40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953000"/>
            <a:ext cx="889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images-2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209800"/>
            <a:ext cx="213360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mapUS3n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514600"/>
            <a:ext cx="27432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5-Point Star 10"/>
          <p:cNvSpPr/>
          <p:nvPr/>
        </p:nvSpPr>
        <p:spPr bwMode="auto">
          <a:xfrm>
            <a:off x="2743200" y="2971800"/>
            <a:ext cx="381000" cy="3048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Times" pitchFamily="-106" charset="0"/>
            </a:endParaRPr>
          </a:p>
        </p:txBody>
      </p:sp>
      <p:sp>
        <p:nvSpPr>
          <p:cNvPr id="12" name="AutoShape 1034"/>
          <p:cNvSpPr>
            <a:spLocks noChangeArrowheads="1"/>
          </p:cNvSpPr>
          <p:nvPr/>
        </p:nvSpPr>
        <p:spPr bwMode="auto">
          <a:xfrm>
            <a:off x="3657600" y="2743200"/>
            <a:ext cx="2362200" cy="381000"/>
          </a:xfrm>
          <a:prstGeom prst="curvedDownArrow">
            <a:avLst>
              <a:gd name="adj1" fmla="val 48911"/>
              <a:gd name="adj2" fmla="val 97765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omic Sans MS" pitchFamily="-108" charset="0"/>
              <a:ea typeface="Comic Sans MS" pitchFamily="-108" charset="0"/>
              <a:cs typeface="Comic Sans MS" pitchFamily="-108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81000" y="381000"/>
            <a:ext cx="65869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/>
              <a:t>Bilingualism takes different forms in different </a:t>
            </a:r>
            <a:r>
              <a:rPr lang="en-US" sz="2000" i="1" dirty="0" smtClean="0"/>
              <a:t>places and that</a:t>
            </a:r>
          </a:p>
          <a:p>
            <a:r>
              <a:rPr lang="en-US" sz="2000" i="1" dirty="0" smtClean="0"/>
              <a:t>requires collaborations here in the US and abroad: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0362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What is PIRE?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PIRE:  </a:t>
            </a:r>
            <a:r>
              <a:rPr lang="en-US" i="1" dirty="0">
                <a:latin typeface="Times New Roman"/>
                <a:cs typeface="Times New Roman"/>
              </a:rPr>
              <a:t>Partnerships for International Research and </a:t>
            </a:r>
            <a:r>
              <a:rPr lang="en-US" i="1" dirty="0" smtClean="0">
                <a:latin typeface="Times New Roman"/>
                <a:cs typeface="Times New Roman"/>
              </a:rPr>
              <a:t>Education (National Science Foundation: </a:t>
            </a:r>
          </a:p>
          <a:p>
            <a:pPr>
              <a:buNone/>
            </a:pPr>
            <a:endParaRPr lang="en-US" i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i="1" dirty="0" smtClean="0">
                <a:latin typeface="Times New Roman"/>
                <a:cs typeface="Times New Roman"/>
                <a:hlinkClick r:id="rId3"/>
              </a:rPr>
              <a:t>http://www.nsf.gov/funding/pgm_summ.jsp?pims_id=12819</a:t>
            </a:r>
            <a:endParaRPr lang="en-US" i="1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Awarded to Penn States’ Center for Language Science  in 2010 (through 2015) </a:t>
            </a:r>
            <a:r>
              <a:rPr lang="en-US" dirty="0" smtClean="0">
                <a:latin typeface="Times New Roman"/>
                <a:cs typeface="Times New Roman"/>
                <a:hlinkClick r:id="rId4"/>
              </a:rPr>
              <a:t>http://cls.psu.edu/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Our </a:t>
            </a:r>
            <a:r>
              <a:rPr lang="en-US" dirty="0">
                <a:latin typeface="Times New Roman"/>
                <a:cs typeface="Times New Roman"/>
              </a:rPr>
              <a:t>PIRE </a:t>
            </a:r>
            <a:r>
              <a:rPr lang="en-US" dirty="0" smtClean="0">
                <a:latin typeface="Times New Roman"/>
                <a:cs typeface="Times New Roman"/>
              </a:rPr>
              <a:t>grant: </a:t>
            </a:r>
            <a:r>
              <a:rPr lang="en-US" b="1" i="1" dirty="0" smtClean="0">
                <a:latin typeface="Times New Roman"/>
                <a:cs typeface="Times New Roman"/>
              </a:rPr>
              <a:t>Bilingualism</a:t>
            </a:r>
            <a:r>
              <a:rPr lang="en-US" b="1" i="1" dirty="0">
                <a:latin typeface="Times New Roman"/>
                <a:cs typeface="Times New Roman"/>
              </a:rPr>
              <a:t>, mind, and brain: An interdisciplinary program in cognitive psychology, linguistics, and cognitive </a:t>
            </a:r>
            <a:r>
              <a:rPr lang="en-US" b="1" i="1" dirty="0" smtClean="0">
                <a:latin typeface="Times New Roman"/>
                <a:cs typeface="Times New Roman"/>
              </a:rPr>
              <a:t>neuroscience</a:t>
            </a:r>
            <a:endParaRPr lang="en-US" b="1" dirty="0" smtClean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What is PIRE?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Allows for the </a:t>
            </a:r>
            <a:r>
              <a:rPr lang="en-US" dirty="0">
                <a:latin typeface="Times New Roman"/>
                <a:cs typeface="Times New Roman"/>
              </a:rPr>
              <a:t>creation of international research opportunities for qualified undergraduate students working on language research, who have had research experience with CLS faculty. 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cs typeface="Times New Roman"/>
              </a:rPr>
              <a:t>8</a:t>
            </a:r>
            <a:r>
              <a:rPr lang="en-US" dirty="0" smtClean="0">
                <a:latin typeface="Times New Roman"/>
                <a:cs typeface="Times New Roman"/>
              </a:rPr>
              <a:t> undergraduate </a:t>
            </a:r>
            <a:r>
              <a:rPr lang="en-US" dirty="0">
                <a:latin typeface="Times New Roman"/>
                <a:cs typeface="Times New Roman"/>
              </a:rPr>
              <a:t>students </a:t>
            </a:r>
            <a:r>
              <a:rPr lang="en-US" dirty="0" smtClean="0">
                <a:latin typeface="Times New Roman"/>
                <a:cs typeface="Times New Roman"/>
              </a:rPr>
              <a:t>(U.S. citizens) and </a:t>
            </a:r>
            <a:r>
              <a:rPr lang="en-US" b="1" dirty="0" smtClean="0">
                <a:latin typeface="Times New Roman"/>
                <a:cs typeface="Times New Roman"/>
              </a:rPr>
              <a:t>1 </a:t>
            </a:r>
            <a:r>
              <a:rPr lang="en-US" dirty="0" smtClean="0">
                <a:latin typeface="Times New Roman"/>
                <a:cs typeface="Times New Roman"/>
              </a:rPr>
              <a:t>undergraduate student (international student in the College of Liberal Arts)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will receive </a:t>
            </a:r>
            <a:r>
              <a:rPr lang="en-US" dirty="0">
                <a:latin typeface="Times New Roman"/>
                <a:cs typeface="Times New Roman"/>
              </a:rPr>
              <a:t>funding to conduct innovative research on bilingualism at leading collaborating institutions in Europe and </a:t>
            </a:r>
            <a:r>
              <a:rPr lang="en-US" dirty="0" smtClean="0">
                <a:latin typeface="Times New Roman"/>
                <a:cs typeface="Times New Roman"/>
              </a:rPr>
              <a:t>Asia:</a:t>
            </a: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Beijing </a:t>
            </a:r>
            <a:r>
              <a:rPr lang="en-US" dirty="0">
                <a:latin typeface="Times New Roman"/>
                <a:cs typeface="Times New Roman"/>
              </a:rPr>
              <a:t>Normal University (Beijing, China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University </a:t>
            </a:r>
            <a:r>
              <a:rPr lang="en-US" dirty="0">
                <a:latin typeface="Times New Roman"/>
                <a:cs typeface="Times New Roman"/>
              </a:rPr>
              <a:t>of Hong Kong (</a:t>
            </a:r>
            <a:r>
              <a:rPr lang="en-US" dirty="0" smtClean="0">
                <a:latin typeface="Times New Roman"/>
                <a:cs typeface="Times New Roman"/>
              </a:rPr>
              <a:t>China)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Mannheim University (Mannheim Germany)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Radboud </a:t>
            </a:r>
            <a:r>
              <a:rPr lang="en-US" dirty="0">
                <a:latin typeface="Times New Roman"/>
                <a:cs typeface="Times New Roman"/>
              </a:rPr>
              <a:t>University (Nijmegen, The </a:t>
            </a:r>
            <a:r>
              <a:rPr lang="en-US" dirty="0" smtClean="0">
                <a:latin typeface="Times New Roman"/>
                <a:cs typeface="Times New Roman"/>
              </a:rPr>
              <a:t>Netherlands)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University </a:t>
            </a:r>
            <a:r>
              <a:rPr lang="en-US" dirty="0">
                <a:latin typeface="Times New Roman"/>
                <a:cs typeface="Times New Roman"/>
              </a:rPr>
              <a:t>of Granada (Granada, </a:t>
            </a:r>
            <a:r>
              <a:rPr lang="en-US" dirty="0" smtClean="0">
                <a:latin typeface="Times New Roman"/>
                <a:cs typeface="Times New Roman"/>
              </a:rPr>
              <a:t>Spain)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Universitat </a:t>
            </a:r>
            <a:r>
              <a:rPr lang="en-US" dirty="0">
                <a:latin typeface="Times New Roman"/>
                <a:cs typeface="Times New Roman"/>
              </a:rPr>
              <a:t>Rovira i Virgili (Tarragona, </a:t>
            </a:r>
            <a:r>
              <a:rPr lang="en-US" dirty="0" smtClean="0">
                <a:latin typeface="Times New Roman"/>
                <a:cs typeface="Times New Roman"/>
              </a:rPr>
              <a:t>Spain)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Bangor </a:t>
            </a:r>
            <a:r>
              <a:rPr lang="en-US" dirty="0">
                <a:latin typeface="Times New Roman"/>
                <a:cs typeface="Times New Roman"/>
              </a:rPr>
              <a:t>University (Wales, UK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Lund </a:t>
            </a:r>
            <a:r>
              <a:rPr lang="en-US" dirty="0">
                <a:latin typeface="Times New Roman"/>
                <a:cs typeface="Times New Roman"/>
              </a:rPr>
              <a:t>University (Lund, </a:t>
            </a:r>
            <a:r>
              <a:rPr lang="en-US" dirty="0" smtClean="0">
                <a:latin typeface="Times New Roman"/>
                <a:cs typeface="Times New Roman"/>
              </a:rPr>
              <a:t>Sweden)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295400"/>
            <a:ext cx="8991600" cy="525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What does a PIRE fellowship cover?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All expense-paid trip (</a:t>
            </a:r>
            <a:r>
              <a:rPr lang="en-US" sz="2400" dirty="0" smtClean="0">
                <a:latin typeface="Times New Roman"/>
                <a:cs typeface="Times New Roman"/>
              </a:rPr>
              <a:t>expenses cannot exceed the PIRE budgeted amounts</a:t>
            </a:r>
            <a:r>
              <a:rPr lang="en-US" dirty="0" smtClean="0">
                <a:latin typeface="Times New Roman"/>
                <a:cs typeface="Times New Roman"/>
              </a:rPr>
              <a:t>):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Airfare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Lodging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Meals and incidentals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Research expenses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Summer tuition (more on this later)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Who can apply?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  <a:p>
            <a:pPr lvl="0"/>
            <a:r>
              <a:rPr lang="en-US" dirty="0" smtClean="0">
                <a:latin typeface="Times New Roman"/>
                <a:cs typeface="Times New Roman"/>
              </a:rPr>
              <a:t>U.S. and non-U.S.citizens (the latter must be in the College of the Liberal Arts)</a:t>
            </a:r>
          </a:p>
          <a:p>
            <a:pPr lvl="0"/>
            <a:endParaRPr lang="en-US" dirty="0">
              <a:latin typeface="Times New Roman"/>
              <a:cs typeface="Times New Roman"/>
            </a:endParaRPr>
          </a:p>
          <a:p>
            <a:pPr lvl="0"/>
            <a:r>
              <a:rPr lang="en-US" dirty="0">
                <a:latin typeface="Times New Roman"/>
                <a:cs typeface="Times New Roman"/>
              </a:rPr>
              <a:t>Must conduct research for the proposed summer research experience that fits with the goals of the CLS PIRE </a:t>
            </a:r>
            <a:r>
              <a:rPr lang="en-US" dirty="0" smtClean="0">
                <a:latin typeface="Times New Roman"/>
                <a:cs typeface="Times New Roman"/>
              </a:rPr>
              <a:t>project</a:t>
            </a:r>
          </a:p>
          <a:p>
            <a:pPr lvl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Must have completed research experience with a CLS research faculty member </a:t>
            </a:r>
            <a:r>
              <a:rPr lang="en-US" b="1" dirty="0">
                <a:latin typeface="Times New Roman"/>
                <a:cs typeface="Times New Roman"/>
              </a:rPr>
              <a:t>for at least one year prior to summer </a:t>
            </a:r>
            <a:r>
              <a:rPr lang="en-US" b="1" dirty="0" smtClean="0">
                <a:latin typeface="Times New Roman"/>
                <a:cs typeface="Times New Roman"/>
              </a:rPr>
              <a:t>travel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Who can apply?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  <a:p>
            <a:pPr lvl="0"/>
            <a:r>
              <a:rPr lang="en-US" dirty="0" smtClean="0">
                <a:latin typeface="Times New Roman"/>
                <a:cs typeface="Times New Roman"/>
              </a:rPr>
              <a:t>Students can apply during the time they are completing the research experience</a:t>
            </a:r>
          </a:p>
          <a:p>
            <a:pPr lvl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0"/>
            <a:r>
              <a:rPr lang="en-US" dirty="0" smtClean="0">
                <a:latin typeface="Times New Roman"/>
                <a:cs typeface="Times New Roman"/>
              </a:rPr>
              <a:t>In other words, students who plan to enroll in </a:t>
            </a:r>
            <a:r>
              <a:rPr lang="en-US" dirty="0">
                <a:latin typeface="Times New Roman"/>
                <a:cs typeface="Times New Roman"/>
              </a:rPr>
              <a:t>research credits with CLS faculty </a:t>
            </a:r>
            <a:r>
              <a:rPr lang="en-US" dirty="0" smtClean="0">
                <a:latin typeface="Times New Roman"/>
                <a:cs typeface="Times New Roman"/>
              </a:rPr>
              <a:t>in Fall 2014 and Spring 2015 are </a:t>
            </a:r>
            <a:r>
              <a:rPr lang="en-US" dirty="0">
                <a:latin typeface="Times New Roman"/>
                <a:cs typeface="Times New Roman"/>
              </a:rPr>
              <a:t>eligible to </a:t>
            </a:r>
            <a:r>
              <a:rPr lang="en-US" dirty="0" smtClean="0">
                <a:latin typeface="Times New Roman"/>
                <a:cs typeface="Times New Roman"/>
              </a:rPr>
              <a:t>apply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Who can apply?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 smtClean="0">
                <a:latin typeface="Times New Roman"/>
                <a:cs typeface="Times New Roman"/>
              </a:rPr>
              <a:t>	Students </a:t>
            </a:r>
            <a:r>
              <a:rPr lang="en-US" dirty="0">
                <a:latin typeface="Times New Roman"/>
                <a:cs typeface="Times New Roman"/>
              </a:rPr>
              <a:t>who currently </a:t>
            </a:r>
            <a:r>
              <a:rPr lang="en-US" dirty="0" smtClean="0">
                <a:latin typeface="Times New Roman"/>
                <a:cs typeface="Times New Roman"/>
              </a:rPr>
              <a:t>do </a:t>
            </a:r>
            <a:r>
              <a:rPr lang="en-US" dirty="0">
                <a:latin typeface="Times New Roman"/>
                <a:cs typeface="Times New Roman"/>
              </a:rPr>
              <a:t>not have research experience can prepare themselves for eligibility by enrolling in research credits with a CLS </a:t>
            </a:r>
            <a:r>
              <a:rPr lang="en-US" dirty="0" smtClean="0">
                <a:latin typeface="Times New Roman"/>
                <a:cs typeface="Times New Roman"/>
              </a:rPr>
              <a:t>faculty </a:t>
            </a:r>
            <a:r>
              <a:rPr lang="en-US" dirty="0">
                <a:latin typeface="Times New Roman"/>
                <a:cs typeface="Times New Roman"/>
              </a:rPr>
              <a:t>member starting in Fall </a:t>
            </a:r>
            <a:r>
              <a:rPr lang="en-US" dirty="0" smtClean="0">
                <a:latin typeface="Times New Roman"/>
                <a:cs typeface="Times New Roman"/>
              </a:rPr>
              <a:t>2014 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and </a:t>
            </a:r>
            <a:r>
              <a:rPr lang="en-US" dirty="0">
                <a:latin typeface="Times New Roman"/>
                <a:cs typeface="Times New Roman"/>
              </a:rPr>
              <a:t>continuing in Spring </a:t>
            </a:r>
            <a:r>
              <a:rPr lang="en-US" dirty="0" smtClean="0">
                <a:latin typeface="Times New Roman"/>
                <a:cs typeface="Times New Roman"/>
              </a:rPr>
              <a:t>2015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661</Words>
  <Application>Microsoft Macintosh PowerPoint</Application>
  <PresentationFormat>On-screen Show (4:3)</PresentationFormat>
  <Paragraphs>129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PIRE INFORMATION MEETING</vt:lpstr>
      <vt:lpstr>PowerPoint Presentation</vt:lpstr>
      <vt:lpstr>PowerPoint Presentation</vt:lpstr>
      <vt:lpstr>What is PIRE?</vt:lpstr>
      <vt:lpstr>What is PIRE?</vt:lpstr>
      <vt:lpstr>What does a PIRE fellowship cover?</vt:lpstr>
      <vt:lpstr>Who can apply?</vt:lpstr>
      <vt:lpstr>Who can apply?</vt:lpstr>
      <vt:lpstr>Who can apply?</vt:lpstr>
      <vt:lpstr>Who can apply?</vt:lpstr>
      <vt:lpstr>What are PIRE fellows expected to do?</vt:lpstr>
      <vt:lpstr>How do you apply?</vt:lpstr>
      <vt:lpstr>When are applications due?</vt:lpstr>
      <vt:lpstr>PIRE Faculty</vt:lpstr>
      <vt:lpstr>Visit the PIRE Website!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PIRE INFORMATION MEETING</dc:title>
  <dc:creator>Dussias</dc:creator>
  <cp:lastModifiedBy>g d</cp:lastModifiedBy>
  <cp:revision>58</cp:revision>
  <dcterms:created xsi:type="dcterms:W3CDTF">2012-08-28T23:24:06Z</dcterms:created>
  <dcterms:modified xsi:type="dcterms:W3CDTF">2014-08-28T19:10:17Z</dcterms:modified>
</cp:coreProperties>
</file>