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60" r:id="rId4"/>
    <p:sldId id="261" r:id="rId5"/>
    <p:sldId id="262" r:id="rId6"/>
    <p:sldId id="257" r:id="rId7"/>
    <p:sldId id="258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7"/>
  </p:normalViewPr>
  <p:slideViewPr>
    <p:cSldViewPr snapToGrid="0" snapToObjects="1">
      <p:cViewPr varScale="1">
        <p:scale>
          <a:sx n="110" d="100"/>
          <a:sy n="110" d="100"/>
        </p:scale>
        <p:origin x="16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3E91-FA2F-9746-9085-56666ED31013}" type="datetimeFigureOut">
              <a:rPr lang="en-US" smtClean="0"/>
              <a:t>9/23/16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1FC1-3806-DB40-AACD-DABBF4B20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2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3E91-FA2F-9746-9085-56666ED31013}" type="datetimeFigureOut">
              <a:rPr lang="en-US" smtClean="0"/>
              <a:t>9/23/16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1FC1-3806-DB40-AACD-DABBF4B20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5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3E91-FA2F-9746-9085-56666ED31013}" type="datetimeFigureOut">
              <a:rPr lang="en-US" smtClean="0"/>
              <a:t>9/23/16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1FC1-3806-DB40-AACD-DABBF4B20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3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3E91-FA2F-9746-9085-56666ED31013}" type="datetimeFigureOut">
              <a:rPr lang="en-US" smtClean="0"/>
              <a:t>9/23/16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1FC1-3806-DB40-AACD-DABBF4B20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0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3E91-FA2F-9746-9085-56666ED31013}" type="datetimeFigureOut">
              <a:rPr lang="en-US" smtClean="0"/>
              <a:t>9/23/16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1FC1-3806-DB40-AACD-DABBF4B20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3E91-FA2F-9746-9085-56666ED31013}" type="datetimeFigureOut">
              <a:rPr lang="en-US" smtClean="0"/>
              <a:t>9/23/16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1FC1-3806-DB40-AACD-DABBF4B20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63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3E91-FA2F-9746-9085-56666ED31013}" type="datetimeFigureOut">
              <a:rPr lang="en-US" smtClean="0"/>
              <a:t>9/23/16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1FC1-3806-DB40-AACD-DABBF4B20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5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3E91-FA2F-9746-9085-56666ED31013}" type="datetimeFigureOut">
              <a:rPr lang="en-US" smtClean="0"/>
              <a:t>9/23/16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1FC1-3806-DB40-AACD-DABBF4B20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9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3E91-FA2F-9746-9085-56666ED31013}" type="datetimeFigureOut">
              <a:rPr lang="en-US" smtClean="0"/>
              <a:t>9/23/16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1FC1-3806-DB40-AACD-DABBF4B20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85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3E91-FA2F-9746-9085-56666ED31013}" type="datetimeFigureOut">
              <a:rPr lang="en-US" smtClean="0"/>
              <a:t>9/23/16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1FC1-3806-DB40-AACD-DABBF4B20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6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3E91-FA2F-9746-9085-56666ED31013}" type="datetimeFigureOut">
              <a:rPr lang="en-US" smtClean="0"/>
              <a:t>9/23/16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1FC1-3806-DB40-AACD-DABBF4B20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8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63E91-FA2F-9746-9085-56666ED31013}" type="datetimeFigureOut">
              <a:rPr lang="en-US" smtClean="0"/>
              <a:t>9/23/16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51FC1-3806-DB40-AACD-DABBF4B20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9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on data types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64245" y="1847658"/>
          <a:ext cx="6785703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9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712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5252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Numbers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Numeric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12.3, 5, 999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2,</a:t>
                      </a:r>
                      <a:r>
                        <a:rPr lang="en-US" b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3, 4, 99</a:t>
                      </a:r>
                      <a:endParaRPr 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Complex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 + 3i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Strings of characters/numbers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“a”, “cat”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Factor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Male,</a:t>
                      </a:r>
                      <a:r>
                        <a:rPr lang="en-US" b="1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Female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Logical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Logical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TRUE,</a:t>
                      </a:r>
                      <a:r>
                        <a:rPr lang="en-US" b="1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FALSE, T, F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Complex objects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Lists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list(c(2,5,3),21.3,mean)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Vectors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One-dimensional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Matrices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Two-dimensional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Arrays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Multi-dimensional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Data frames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Multi-dimensional different types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49947" y="2842352"/>
            <a:ext cx="18288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Gender: Male, Female</a:t>
            </a:r>
          </a:p>
          <a:p>
            <a:endParaRPr lang="en-US" dirty="0"/>
          </a:p>
          <a:p>
            <a:r>
              <a:rPr lang="en-US" dirty="0"/>
              <a:t>Condition: A, B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279614" y="3486584"/>
            <a:ext cx="8703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703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the import went okay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Courier New" charset="0"/>
                <a:cs typeface="Courier New" charset="0"/>
              </a:rPr>
              <a:t>Check the first few rows of your data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head(data)</a:t>
            </a:r>
          </a:p>
          <a:p>
            <a:pPr marL="0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Check the data types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(data)</a:t>
            </a:r>
          </a:p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Do we see any problems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?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16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Typically your csv data will be in format:</a:t>
            </a:r>
          </a:p>
          <a:p>
            <a:pPr lvl="1"/>
            <a:r>
              <a:rPr lang="en-US" dirty="0"/>
              <a:t>Columns: measures / variables / etc.</a:t>
            </a:r>
          </a:p>
          <a:p>
            <a:pPr lvl="1"/>
            <a:r>
              <a:rPr lang="en-US" dirty="0"/>
              <a:t>Rows: observations</a:t>
            </a:r>
          </a:p>
          <a:p>
            <a:pPr lvl="1"/>
            <a:endParaRPr lang="en-US" dirty="0"/>
          </a:p>
          <a:p>
            <a:r>
              <a:rPr lang="en-US" dirty="0"/>
              <a:t>Referencing by column name </a:t>
            </a:r>
          </a:p>
          <a:p>
            <a:pPr lvl="1"/>
            <a:r>
              <a:rPr lang="en-US" dirty="0"/>
              <a:t>Note: spaces become underscores, initial numbers become periods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data$Movie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data$Length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/>
              <a:t>Referencing by index (RC cola)</a:t>
            </a:r>
          </a:p>
          <a:p>
            <a:pPr marL="342900" lvl="1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data[,1]</a:t>
            </a:r>
          </a:p>
        </p:txBody>
      </p:sp>
      <p:pic>
        <p:nvPicPr>
          <p:cNvPr id="4" name="Picture 2" descr="http://4.bp.blogspot.com/-bkq_c6NaNxQ/Tc9Ki3USGmI/AAAAAAAAAnE/hLsgvDWxgn0/s1600/rc_col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32998" y="4890800"/>
            <a:ext cx="1421099" cy="142109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572000" y="6337909"/>
            <a:ext cx="486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Rosenbaum (2007); Rosenbaum et al. (2014)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724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some operations using subsets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Get the mean movie length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mean(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data$Length_Minutes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Take a look at the different movie lengths less than or equal to the mean</a:t>
            </a:r>
          </a:p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data$Length_Minutes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data$Length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&lt;= 79.2]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Or greater than the mean</a:t>
            </a:r>
          </a:p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data$Length_Minutes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data$Length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&gt; 79.2]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Which movies fall under those categories</a:t>
            </a:r>
          </a:p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data$Movie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data$Length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&lt;= 79.2]</a:t>
            </a:r>
          </a:p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data$Movie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data$Length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&gt; 79.2]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543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names of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levels(</a:t>
            </a:r>
            <a:r>
              <a:rPr lang="en-US" dirty="0" err="1"/>
              <a:t>diamonds$cut</a:t>
            </a:r>
            <a:r>
              <a:rPr lang="en-US" dirty="0"/>
              <a:t>) &lt;- c("</a:t>
            </a:r>
            <a:r>
              <a:rPr lang="en-US" dirty="0" err="1"/>
              <a:t>Okay","Not</a:t>
            </a:r>
            <a:r>
              <a:rPr lang="en-US" dirty="0"/>
              <a:t> </a:t>
            </a:r>
            <a:r>
              <a:rPr lang="en-US" dirty="0" err="1"/>
              <a:t>Bad","Great","Super</a:t>
            </a:r>
            <a:r>
              <a:rPr lang="en-US" dirty="0"/>
              <a:t> </a:t>
            </a:r>
            <a:r>
              <a:rPr lang="en-US" dirty="0" err="1"/>
              <a:t>great","The</a:t>
            </a:r>
            <a:r>
              <a:rPr lang="en-US" dirty="0"/>
              <a:t> best")</a:t>
            </a:r>
          </a:p>
        </p:txBody>
      </p:sp>
    </p:spTree>
    <p:extLst>
      <p:ext uri="{BB962C8B-B14F-4D97-AF65-F5344CB8AC3E}">
        <p14:creationId xmlns:p14="http://schemas.microsoft.com/office/powerpoint/2010/main" val="1510430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levels of factors &amp; double checking </a:t>
            </a:r>
            <a:r>
              <a:rPr lang="en-US"/>
              <a:t>your work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71488" y="2473227"/>
            <a:ext cx="9828653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50" dirty="0">
                <a:latin typeface="Courier New" panose="02070309020205020404" pitchFamily="49" charset="0"/>
              </a:rPr>
              <a:t>#Make it "unordered"</a:t>
            </a:r>
            <a:br>
              <a:rPr lang="en-US" altLang="en-US" sz="1350" dirty="0">
                <a:latin typeface="Courier New" panose="02070309020205020404" pitchFamily="49" charset="0"/>
              </a:rPr>
            </a:br>
            <a:r>
              <a:rPr lang="en-US" altLang="en-US" sz="1350" dirty="0" err="1">
                <a:latin typeface="Courier New" panose="02070309020205020404" pitchFamily="49" charset="0"/>
              </a:rPr>
              <a:t>diamonds$cut</a:t>
            </a:r>
            <a:r>
              <a:rPr lang="en-US" altLang="en-US" sz="1350" dirty="0">
                <a:latin typeface="Courier New" panose="02070309020205020404" pitchFamily="49" charset="0"/>
              </a:rPr>
              <a:t>&lt;-factor(</a:t>
            </a:r>
            <a:r>
              <a:rPr lang="en-US" altLang="en-US" sz="1350" dirty="0" err="1">
                <a:latin typeface="Courier New" panose="02070309020205020404" pitchFamily="49" charset="0"/>
              </a:rPr>
              <a:t>diamonds$cut,ordered</a:t>
            </a:r>
            <a:r>
              <a:rPr lang="en-US" altLang="en-US" sz="1350" dirty="0">
                <a:latin typeface="Courier New" panose="02070309020205020404" pitchFamily="49" charset="0"/>
              </a:rPr>
              <a:t> = F)</a:t>
            </a:r>
            <a:br>
              <a:rPr lang="en-US" altLang="en-US" sz="1350" dirty="0">
                <a:latin typeface="Courier New" panose="02070309020205020404" pitchFamily="49" charset="0"/>
              </a:rPr>
            </a:br>
            <a:r>
              <a:rPr lang="en-US" altLang="en-US" sz="1350" dirty="0" err="1">
                <a:latin typeface="Courier New" panose="02070309020205020404" pitchFamily="49" charset="0"/>
              </a:rPr>
              <a:t>ggplot</a:t>
            </a:r>
            <a:r>
              <a:rPr lang="en-US" altLang="en-US" sz="1350" dirty="0">
                <a:latin typeface="Courier New" panose="02070309020205020404" pitchFamily="49" charset="0"/>
              </a:rPr>
              <a:t>(diamonds, </a:t>
            </a:r>
            <a:r>
              <a:rPr lang="en-US" altLang="en-US" sz="1350" dirty="0" err="1">
                <a:latin typeface="Courier New" panose="02070309020205020404" pitchFamily="49" charset="0"/>
              </a:rPr>
              <a:t>aes</a:t>
            </a:r>
            <a:r>
              <a:rPr lang="en-US" altLang="en-US" sz="1350" dirty="0">
                <a:latin typeface="Courier New" panose="02070309020205020404" pitchFamily="49" charset="0"/>
              </a:rPr>
              <a:t>(clarity, fill=cut)) + </a:t>
            </a:r>
            <a:r>
              <a:rPr lang="en-US" altLang="en-US" sz="1350" dirty="0" err="1">
                <a:latin typeface="Courier New" panose="02070309020205020404" pitchFamily="49" charset="0"/>
              </a:rPr>
              <a:t>geom_bar</a:t>
            </a:r>
            <a:r>
              <a:rPr lang="en-US" altLang="en-US" sz="1350" dirty="0">
                <a:latin typeface="Courier New" panose="02070309020205020404" pitchFamily="49" charset="0"/>
              </a:rPr>
              <a:t>()</a:t>
            </a:r>
            <a:br>
              <a:rPr lang="en-US" altLang="en-US" sz="1350" dirty="0">
                <a:latin typeface="Courier New" panose="02070309020205020404" pitchFamily="49" charset="0"/>
              </a:rPr>
            </a:br>
            <a:r>
              <a:rPr lang="en-US" altLang="en-US" sz="1350" dirty="0">
                <a:latin typeface="Courier New" panose="02070309020205020404" pitchFamily="49" charset="0"/>
              </a:rPr>
              <a:t>#Ideals are pretty thick bars</a:t>
            </a:r>
            <a:br>
              <a:rPr lang="en-US" altLang="en-US" sz="1350" dirty="0">
                <a:latin typeface="Courier New" panose="02070309020205020404" pitchFamily="49" charset="0"/>
              </a:rPr>
            </a:br>
            <a:r>
              <a:rPr lang="en-US" altLang="en-US" sz="1350" dirty="0">
                <a:latin typeface="Courier New" panose="02070309020205020404" pitchFamily="49" charset="0"/>
              </a:rPr>
              <a:t/>
            </a:r>
            <a:br>
              <a:rPr lang="en-US" altLang="en-US" sz="1350" dirty="0">
                <a:latin typeface="Courier New" panose="02070309020205020404" pitchFamily="49" charset="0"/>
              </a:rPr>
            </a:br>
            <a:r>
              <a:rPr lang="en-US" altLang="en-US" sz="1350" dirty="0">
                <a:latin typeface="Courier New" panose="02070309020205020404" pitchFamily="49" charset="0"/>
              </a:rPr>
              <a:t>#Now change the order, Ideal goes first, Fair goes last</a:t>
            </a:r>
            <a:br>
              <a:rPr lang="en-US" altLang="en-US" sz="1350" dirty="0">
                <a:latin typeface="Courier New" panose="02070309020205020404" pitchFamily="49" charset="0"/>
              </a:rPr>
            </a:br>
            <a:r>
              <a:rPr lang="en-US" altLang="en-US" sz="1350" dirty="0" err="1">
                <a:latin typeface="Courier New" panose="02070309020205020404" pitchFamily="49" charset="0"/>
              </a:rPr>
              <a:t>diamonds$cut</a:t>
            </a:r>
            <a:r>
              <a:rPr lang="en-US" altLang="en-US" sz="1350" dirty="0">
                <a:latin typeface="Courier New" panose="02070309020205020404" pitchFamily="49" charset="0"/>
              </a:rPr>
              <a:t>[1]</a:t>
            </a:r>
            <a:br>
              <a:rPr lang="en-US" altLang="en-US" sz="1350" dirty="0">
                <a:latin typeface="Courier New" panose="02070309020205020404" pitchFamily="49" charset="0"/>
              </a:rPr>
            </a:br>
            <a:r>
              <a:rPr lang="en-US" altLang="en-US" sz="1350" dirty="0" err="1">
                <a:latin typeface="Courier New" panose="02070309020205020404" pitchFamily="49" charset="0"/>
              </a:rPr>
              <a:t>diamonds$cut</a:t>
            </a:r>
            <a:r>
              <a:rPr lang="en-US" altLang="en-US" sz="1350" dirty="0">
                <a:latin typeface="Courier New" panose="02070309020205020404" pitchFamily="49" charset="0"/>
              </a:rPr>
              <a:t>&lt;-factor(</a:t>
            </a:r>
            <a:r>
              <a:rPr lang="en-US" altLang="en-US" sz="1350" dirty="0" err="1">
                <a:latin typeface="Courier New" panose="02070309020205020404" pitchFamily="49" charset="0"/>
              </a:rPr>
              <a:t>diamonds$cut</a:t>
            </a:r>
            <a:r>
              <a:rPr lang="en-US" altLang="en-US" sz="1350" dirty="0">
                <a:latin typeface="Courier New" panose="02070309020205020404" pitchFamily="49" charset="0"/>
              </a:rPr>
              <a:t>, levels=c("Ideal", "Good", "Very Good", "</a:t>
            </a:r>
            <a:r>
              <a:rPr lang="en-US" altLang="en-US" sz="1350" dirty="0" err="1">
                <a:latin typeface="Courier New" panose="02070309020205020404" pitchFamily="49" charset="0"/>
              </a:rPr>
              <a:t>Premium","Fair</a:t>
            </a:r>
            <a:r>
              <a:rPr lang="en-US" altLang="en-US" sz="1350" dirty="0">
                <a:latin typeface="Courier New" panose="02070309020205020404" pitchFamily="49" charset="0"/>
              </a:rPr>
              <a:t>" ))</a:t>
            </a:r>
            <a:br>
              <a:rPr lang="en-US" altLang="en-US" sz="1350" dirty="0">
                <a:latin typeface="Courier New" panose="02070309020205020404" pitchFamily="49" charset="0"/>
              </a:rPr>
            </a:br>
            <a:r>
              <a:rPr lang="en-US" altLang="en-US" sz="1350" dirty="0" err="1">
                <a:latin typeface="Courier New" panose="02070309020205020404" pitchFamily="49" charset="0"/>
              </a:rPr>
              <a:t>diamonds$cut</a:t>
            </a:r>
            <a:r>
              <a:rPr lang="en-US" altLang="en-US" sz="1350" dirty="0">
                <a:latin typeface="Courier New" panose="02070309020205020404" pitchFamily="49" charset="0"/>
              </a:rPr>
              <a:t>[1] #First </a:t>
            </a:r>
            <a:r>
              <a:rPr lang="en-US" altLang="en-US" sz="1350" dirty="0" err="1">
                <a:latin typeface="Courier New" panose="02070309020205020404" pitchFamily="49" charset="0"/>
              </a:rPr>
              <a:t>obs</a:t>
            </a:r>
            <a:r>
              <a:rPr lang="en-US" altLang="en-US" sz="1350" dirty="0">
                <a:latin typeface="Courier New" panose="02070309020205020404" pitchFamily="49" charset="0"/>
              </a:rPr>
              <a:t> is still ideal so I haven't messed anything up</a:t>
            </a:r>
            <a:br>
              <a:rPr lang="en-US" altLang="en-US" sz="1350" dirty="0">
                <a:latin typeface="Courier New" panose="02070309020205020404" pitchFamily="49" charset="0"/>
              </a:rPr>
            </a:br>
            <a:r>
              <a:rPr lang="en-US" altLang="en-US" sz="1350" dirty="0">
                <a:latin typeface="Courier New" panose="02070309020205020404" pitchFamily="49" charset="0"/>
              </a:rPr>
              <a:t/>
            </a:r>
            <a:br>
              <a:rPr lang="en-US" altLang="en-US" sz="1350" dirty="0">
                <a:latin typeface="Courier New" panose="02070309020205020404" pitchFamily="49" charset="0"/>
              </a:rPr>
            </a:br>
            <a:r>
              <a:rPr lang="en-US" altLang="en-US" sz="1350" dirty="0">
                <a:latin typeface="Courier New" panose="02070309020205020404" pitchFamily="49" charset="0"/>
              </a:rPr>
              <a:t>#Now ideals are still thick but on bottom</a:t>
            </a:r>
            <a:br>
              <a:rPr lang="en-US" altLang="en-US" sz="1350" dirty="0">
                <a:latin typeface="Courier New" panose="02070309020205020404" pitchFamily="49" charset="0"/>
              </a:rPr>
            </a:br>
            <a:r>
              <a:rPr lang="en-US" altLang="en-US" sz="1350" dirty="0" err="1">
                <a:latin typeface="Courier New" panose="02070309020205020404" pitchFamily="49" charset="0"/>
              </a:rPr>
              <a:t>ggplot</a:t>
            </a:r>
            <a:r>
              <a:rPr lang="en-US" altLang="en-US" sz="1350" dirty="0">
                <a:latin typeface="Courier New" panose="02070309020205020404" pitchFamily="49" charset="0"/>
              </a:rPr>
              <a:t>(diamonds, </a:t>
            </a:r>
            <a:r>
              <a:rPr lang="en-US" altLang="en-US" sz="1350" dirty="0" err="1">
                <a:latin typeface="Courier New" panose="02070309020205020404" pitchFamily="49" charset="0"/>
              </a:rPr>
              <a:t>aes</a:t>
            </a:r>
            <a:r>
              <a:rPr lang="en-US" altLang="en-US" sz="1350" dirty="0">
                <a:latin typeface="Courier New" panose="02070309020205020404" pitchFamily="49" charset="0"/>
              </a:rPr>
              <a:t>(clarity, fill=cut)) + </a:t>
            </a:r>
            <a:r>
              <a:rPr lang="en-US" altLang="en-US" sz="1350" dirty="0" err="1">
                <a:latin typeface="Courier New" panose="02070309020205020404" pitchFamily="49" charset="0"/>
              </a:rPr>
              <a:t>geom_bar</a:t>
            </a:r>
            <a:r>
              <a:rPr lang="en-US" altLang="en-US" sz="1350" dirty="0">
                <a:latin typeface="Courier New" panose="02070309020205020404" pitchFamily="49" charset="0"/>
              </a:rPr>
              <a:t>()</a:t>
            </a:r>
            <a:br>
              <a:rPr lang="en-US" altLang="en-US" sz="1350" dirty="0">
                <a:latin typeface="Courier New" panose="02070309020205020404" pitchFamily="49" charset="0"/>
              </a:rPr>
            </a:br>
            <a:endParaRPr lang="en-US" altLang="en-US" sz="135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18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confuse these two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diamonds$cut</a:t>
            </a:r>
            <a:r>
              <a:rPr lang="en-US" altLang="en-US" dirty="0">
                <a:latin typeface="Courier New" panose="02070309020205020404" pitchFamily="49" charset="0"/>
              </a:rPr>
              <a:t>[1]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levels(</a:t>
            </a:r>
            <a:r>
              <a:rPr lang="en-US" dirty="0" err="1"/>
              <a:t>diamonds$cut</a:t>
            </a:r>
            <a:r>
              <a:rPr lang="en-US" dirty="0"/>
              <a:t>)  </a:t>
            </a:r>
            <a:r>
              <a:rPr lang="en-US" altLang="en-US" dirty="0">
                <a:latin typeface="Courier New" panose="02070309020205020404" pitchFamily="49" charset="0"/>
              </a:rPr>
              <a:t>= c("Ideal", "Good", "Very Good", "</a:t>
            </a:r>
            <a:r>
              <a:rPr lang="en-US" altLang="en-US" dirty="0" err="1">
                <a:latin typeface="Courier New" panose="02070309020205020404" pitchFamily="49" charset="0"/>
              </a:rPr>
              <a:t>Premium","Fair</a:t>
            </a:r>
            <a:r>
              <a:rPr lang="en-US" altLang="en-US" dirty="0">
                <a:latin typeface="Courier New" panose="02070309020205020404" pitchFamily="49" charset="0"/>
              </a:rPr>
              <a:t>" )</a:t>
            </a:r>
          </a:p>
          <a:p>
            <a:pPr marL="0" indent="0"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diamonds$cut</a:t>
            </a:r>
            <a:r>
              <a:rPr lang="en-US" altLang="en-US" dirty="0">
                <a:latin typeface="Courier New" panose="02070309020205020404" pitchFamily="49" charset="0"/>
              </a:rPr>
              <a:t>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507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1393</TotalTime>
  <Words>269</Words>
  <Application>Microsoft Macintosh PowerPoint</Application>
  <PresentationFormat>On-screen Show (4:3)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Courier New</vt:lpstr>
      <vt:lpstr>Arial</vt:lpstr>
      <vt:lpstr>Office Theme</vt:lpstr>
      <vt:lpstr>PowerPoint Presentation</vt:lpstr>
      <vt:lpstr>A word on data types</vt:lpstr>
      <vt:lpstr>Checking the import went okay</vt:lpstr>
      <vt:lpstr>Referencing data</vt:lpstr>
      <vt:lpstr>Performing some operations using subsets</vt:lpstr>
      <vt:lpstr>Changing the names of levels</vt:lpstr>
      <vt:lpstr>Ordering levels of factors &amp; double checking your work</vt:lpstr>
      <vt:lpstr>Don’t confuse these two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Gullifer</dc:creator>
  <cp:lastModifiedBy>Jason Gullifer</cp:lastModifiedBy>
  <cp:revision>3</cp:revision>
  <dcterms:created xsi:type="dcterms:W3CDTF">2016-09-21T19:03:04Z</dcterms:created>
  <dcterms:modified xsi:type="dcterms:W3CDTF">2016-09-24T14:59:48Z</dcterms:modified>
</cp:coreProperties>
</file>