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65" r:id="rId4"/>
    <p:sldId id="286" r:id="rId5"/>
    <p:sldId id="287" r:id="rId6"/>
    <p:sldId id="288" r:id="rId7"/>
    <p:sldId id="267" r:id="rId8"/>
    <p:sldId id="260" r:id="rId9"/>
    <p:sldId id="269" r:id="rId10"/>
    <p:sldId id="295" r:id="rId11"/>
    <p:sldId id="284" r:id="rId12"/>
    <p:sldId id="261" r:id="rId13"/>
    <p:sldId id="298" r:id="rId14"/>
    <p:sldId id="300" r:id="rId15"/>
    <p:sldId id="313" r:id="rId16"/>
    <p:sldId id="305" r:id="rId17"/>
    <p:sldId id="306" r:id="rId18"/>
    <p:sldId id="262" r:id="rId19"/>
    <p:sldId id="296" r:id="rId20"/>
    <p:sldId id="312" r:id="rId21"/>
    <p:sldId id="270" r:id="rId22"/>
    <p:sldId id="291" r:id="rId23"/>
    <p:sldId id="299" r:id="rId24"/>
    <p:sldId id="314" r:id="rId25"/>
    <p:sldId id="316" r:id="rId26"/>
    <p:sldId id="315"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initials="j"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079"/>
    <p:restoredTop sz="94629"/>
  </p:normalViewPr>
  <p:slideViewPr>
    <p:cSldViewPr snapToGrid="0" snapToObjects="1">
      <p:cViewPr varScale="1">
        <p:scale>
          <a:sx n="88" d="100"/>
          <a:sy n="88" d="100"/>
        </p:scale>
        <p:origin x="192"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5-15T13:20:35.656" idx="8">
    <p:pos x="5136" y="1896"/>
    <p:text>I've never used lapply. tapply is okay, and sort of better for returning in a repeated measures format. Yet, it leaves off the subject column (and inserts them as rownames). 
aggregate might be better in some ways because it doesn't involve tables at all. It leaves you with non-repeated format which is more standard for R, and we can invoke the need for reshape to get to RM format, which gives really nice, configurbable output.</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63E91-FA2F-9746-9085-56666ED31013}"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53302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63E91-FA2F-9746-9085-56666ED31013}"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49485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63E91-FA2F-9746-9085-56666ED31013}"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203333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63E91-FA2F-9746-9085-56666ED31013}"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0848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3E91-FA2F-9746-9085-56666ED31013}" type="datetimeFigureOut">
              <a:rPr lang="en-US" smtClean="0"/>
              <a:t>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352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63E91-FA2F-9746-9085-56666ED31013}"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83346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63E91-FA2F-9746-9085-56666ED31013}" type="datetimeFigureOut">
              <a:rPr lang="en-US" smtClean="0"/>
              <a:t>10/6/16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77935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63E91-FA2F-9746-9085-56666ED31013}" type="datetimeFigureOut">
              <a:rPr lang="en-US" smtClean="0"/>
              <a:t>10/6/16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08949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63E91-FA2F-9746-9085-56666ED31013}" type="datetimeFigureOut">
              <a:rPr lang="en-US" smtClean="0"/>
              <a:t>10/6/16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69028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63E91-FA2F-9746-9085-56666ED31013}"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71516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63E91-FA2F-9746-9085-56666ED31013}" type="datetimeFigureOut">
              <a:rPr lang="en-US" smtClean="0"/>
              <a:t>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51FC1-3806-DB40-AACD-DABBF4B208A3}" type="slidenum">
              <a:rPr lang="en-US" smtClean="0"/>
              <a:t>‹#›</a:t>
            </a:fld>
            <a:endParaRPr lang="en-US"/>
          </a:p>
        </p:txBody>
      </p:sp>
    </p:spTree>
    <p:extLst>
      <p:ext uri="{BB962C8B-B14F-4D97-AF65-F5344CB8AC3E}">
        <p14:creationId xmlns:p14="http://schemas.microsoft.com/office/powerpoint/2010/main" val="11853811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63E91-FA2F-9746-9085-56666ED31013}" type="datetimeFigureOut">
              <a:rPr lang="en-US" smtClean="0"/>
              <a:t>10/6/16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51FC1-3806-DB40-AACD-DABBF4B208A3}" type="slidenum">
              <a:rPr lang="en-US" smtClean="0"/>
              <a:t>‹#›</a:t>
            </a:fld>
            <a:endParaRPr lang="en-US"/>
          </a:p>
        </p:txBody>
      </p:sp>
    </p:spTree>
    <p:extLst>
      <p:ext uri="{BB962C8B-B14F-4D97-AF65-F5344CB8AC3E}">
        <p14:creationId xmlns:p14="http://schemas.microsoft.com/office/powerpoint/2010/main" val="1158099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 programming for beginners</a:t>
            </a:r>
          </a:p>
        </p:txBody>
      </p:sp>
      <p:sp>
        <p:nvSpPr>
          <p:cNvPr id="3" name="Subtitle 2"/>
          <p:cNvSpPr>
            <a:spLocks noGrp="1"/>
          </p:cNvSpPr>
          <p:nvPr>
            <p:ph type="subTitle" idx="1"/>
          </p:nvPr>
        </p:nvSpPr>
        <p:spPr/>
        <p:txBody>
          <a:bodyPr/>
          <a:lstStyle/>
          <a:p>
            <a:r>
              <a:rPr lang="en-US" dirty="0" smtClean="0"/>
              <a:t>Data and Programming Basics</a:t>
            </a:r>
            <a:endParaRPr lang="en-US" dirty="0"/>
          </a:p>
          <a:p>
            <a:endParaRPr lang="en-US" dirty="0"/>
          </a:p>
          <a:p>
            <a:r>
              <a:rPr lang="en-US" dirty="0"/>
              <a:t>Jason </a:t>
            </a:r>
            <a:r>
              <a:rPr lang="en-US" dirty="0" smtClean="0"/>
              <a:t>Gullifer</a:t>
            </a:r>
            <a:endParaRPr lang="en-US" dirty="0"/>
          </a:p>
        </p:txBody>
      </p:sp>
      <p:sp>
        <p:nvSpPr>
          <p:cNvPr id="6" name="Title 1"/>
          <p:cNvSpPr txBox="1">
            <a:spLocks/>
          </p:cNvSpPr>
          <p:nvPr/>
        </p:nvSpPr>
        <p:spPr>
          <a:xfrm>
            <a:off x="-1750621" y="2722563"/>
            <a:ext cx="77724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7" name="Subtitle 2"/>
          <p:cNvSpPr txBox="1">
            <a:spLocks/>
          </p:cNvSpPr>
          <p:nvPr/>
        </p:nvSpPr>
        <p:spPr>
          <a:xfrm>
            <a:off x="-1293421" y="5202238"/>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1465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general checks</a:t>
            </a:r>
            <a:endParaRPr lang="en-US" dirty="0"/>
          </a:p>
        </p:txBody>
      </p:sp>
      <p:sp>
        <p:nvSpPr>
          <p:cNvPr id="3" name="Content Placeholder 2"/>
          <p:cNvSpPr>
            <a:spLocks noGrp="1"/>
          </p:cNvSpPr>
          <p:nvPr>
            <p:ph idx="1"/>
          </p:nvPr>
        </p:nvSpPr>
        <p:spPr/>
        <p:txBody>
          <a:bodyPr/>
          <a:lstStyle/>
          <a:p>
            <a:r>
              <a:rPr lang="en-US" dirty="0" smtClean="0"/>
              <a:t>We should check specific pieces of our dataset (generally our different columns)</a:t>
            </a:r>
          </a:p>
          <a:p>
            <a:endParaRPr lang="en-US" dirty="0"/>
          </a:p>
          <a:p>
            <a:r>
              <a:rPr lang="en-US" dirty="0" smtClean="0"/>
              <a:t>So first we should learn to reference our data</a:t>
            </a:r>
            <a:endParaRPr lang="en-US" dirty="0"/>
          </a:p>
        </p:txBody>
      </p:sp>
    </p:spTree>
    <p:extLst>
      <p:ext uri="{BB962C8B-B14F-4D97-AF65-F5344CB8AC3E}">
        <p14:creationId xmlns:p14="http://schemas.microsoft.com/office/powerpoint/2010/main" val="89131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Referencing your data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3760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data</a:t>
            </a:r>
          </a:p>
        </p:txBody>
      </p:sp>
      <p:sp>
        <p:nvSpPr>
          <p:cNvPr id="3" name="Content Placeholder 2"/>
          <p:cNvSpPr>
            <a:spLocks noGrp="1"/>
          </p:cNvSpPr>
          <p:nvPr>
            <p:ph idx="1"/>
          </p:nvPr>
        </p:nvSpPr>
        <p:spPr/>
        <p:txBody>
          <a:bodyPr>
            <a:normAutofit fontScale="70000" lnSpcReduction="20000"/>
          </a:bodyPr>
          <a:lstStyle/>
          <a:p>
            <a:r>
              <a:rPr lang="en-US" dirty="0"/>
              <a:t>Typically your csv data will be in format:</a:t>
            </a:r>
          </a:p>
          <a:p>
            <a:pPr lvl="1"/>
            <a:r>
              <a:rPr lang="en-US" dirty="0"/>
              <a:t>Columns: measures / variables / etc.</a:t>
            </a:r>
          </a:p>
          <a:p>
            <a:pPr lvl="1"/>
            <a:r>
              <a:rPr lang="en-US" dirty="0"/>
              <a:t>Rows: observations</a:t>
            </a:r>
          </a:p>
          <a:p>
            <a:pPr lvl="1"/>
            <a:endParaRPr lang="en-US" dirty="0" smtClean="0"/>
          </a:p>
          <a:p>
            <a:pPr lvl="1"/>
            <a:endParaRPr lang="en-US" dirty="0" smtClean="0"/>
          </a:p>
          <a:p>
            <a:r>
              <a:rPr lang="en-US" dirty="0"/>
              <a:t>Referencing by index (RC cola)</a:t>
            </a:r>
          </a:p>
          <a:p>
            <a:pPr marL="342900" lvl="1" indent="0">
              <a:buNone/>
            </a:pPr>
            <a:r>
              <a:rPr lang="en-US" dirty="0" smtClean="0">
                <a:latin typeface="Courier New" charset="0"/>
                <a:ea typeface="Courier New" charset="0"/>
                <a:cs typeface="Courier New" charset="0"/>
              </a:rPr>
              <a:t>vices[1,] </a:t>
            </a:r>
            <a:r>
              <a:rPr lang="en-US" dirty="0">
                <a:latin typeface="Courier New" charset="0"/>
                <a:ea typeface="Courier New" charset="0"/>
                <a:cs typeface="Courier New" charset="0"/>
              </a:rPr>
              <a:t>(first </a:t>
            </a:r>
            <a:r>
              <a:rPr lang="en-US" dirty="0" smtClean="0">
                <a:latin typeface="Courier New" charset="0"/>
                <a:ea typeface="Courier New" charset="0"/>
                <a:cs typeface="Courier New" charset="0"/>
              </a:rPr>
              <a:t>row)</a:t>
            </a:r>
          </a:p>
          <a:p>
            <a:pPr marL="342900" lvl="1" indent="0">
              <a:buNone/>
            </a:pPr>
            <a:r>
              <a:rPr lang="en-US" dirty="0" smtClean="0">
                <a:latin typeface="Courier New" charset="0"/>
                <a:ea typeface="Courier New" charset="0"/>
                <a:cs typeface="Courier New" charset="0"/>
              </a:rPr>
              <a:t>vices[,</a:t>
            </a:r>
            <a:r>
              <a:rPr lang="en-US" dirty="0">
                <a:latin typeface="Courier New" charset="0"/>
                <a:ea typeface="Courier New" charset="0"/>
                <a:cs typeface="Courier New" charset="0"/>
              </a:rPr>
              <a:t>1</a:t>
            </a:r>
            <a:r>
              <a:rPr lang="en-US" dirty="0" smtClean="0">
                <a:latin typeface="Courier New" charset="0"/>
                <a:ea typeface="Courier New" charset="0"/>
                <a:cs typeface="Courier New" charset="0"/>
              </a:rPr>
              <a:t>] (first column)</a:t>
            </a:r>
          </a:p>
          <a:p>
            <a:pPr marL="342900" lvl="1" indent="0">
              <a:buNone/>
            </a:pPr>
            <a:r>
              <a:rPr lang="en-US" dirty="0" smtClean="0">
                <a:latin typeface="Courier New" charset="0"/>
                <a:ea typeface="Courier New" charset="0"/>
                <a:cs typeface="Courier New" charset="0"/>
              </a:rPr>
              <a:t>vices[1,1]</a:t>
            </a:r>
          </a:p>
          <a:p>
            <a:pPr lvl="1"/>
            <a:endParaRPr lang="en-US" dirty="0"/>
          </a:p>
          <a:p>
            <a:r>
              <a:rPr lang="en-US" dirty="0"/>
              <a:t>Referencing by column name </a:t>
            </a:r>
          </a:p>
          <a:p>
            <a:pPr lvl="1"/>
            <a:r>
              <a:rPr lang="en-US" dirty="0"/>
              <a:t>Note: spaces become underscores, initial numbers become </a:t>
            </a:r>
            <a:r>
              <a:rPr lang="en-US" dirty="0" smtClean="0"/>
              <a:t>periods;</a:t>
            </a:r>
          </a:p>
          <a:p>
            <a:pPr lvl="1"/>
            <a:r>
              <a:rPr lang="en-US" dirty="0" smtClean="0"/>
              <a:t> also tab-completion!!</a:t>
            </a:r>
            <a:endParaRPr lang="en-US" dirty="0"/>
          </a:p>
          <a:p>
            <a:pPr marL="0" indent="0">
              <a:buNone/>
            </a:pPr>
            <a:r>
              <a:rPr lang="en-US" dirty="0"/>
              <a:t>	</a:t>
            </a:r>
            <a:r>
              <a:rPr lang="en-US" dirty="0" err="1" smtClean="0">
                <a:latin typeface="Courier New" charset="0"/>
                <a:ea typeface="Courier New" charset="0"/>
                <a:cs typeface="Courier New" charset="0"/>
              </a:rPr>
              <a:t>vices$Movie</a:t>
            </a: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vices$Length_Categorical</a:t>
            </a:r>
            <a:endParaRPr lang="en-US" dirty="0">
              <a:latin typeface="Courier New" charset="0"/>
              <a:ea typeface="Courier New" charset="0"/>
              <a:cs typeface="Courier New" charset="0"/>
            </a:endParaRPr>
          </a:p>
          <a:p>
            <a:pPr marL="342900" lvl="1" indent="0">
              <a:buNone/>
            </a:pPr>
            <a:endParaRPr lang="en-US" dirty="0">
              <a:latin typeface="Courier New" charset="0"/>
              <a:ea typeface="Courier New" charset="0"/>
              <a:cs typeface="Courier New" charset="0"/>
            </a:endParaRPr>
          </a:p>
        </p:txBody>
      </p:sp>
      <p:pic>
        <p:nvPicPr>
          <p:cNvPr id="4" name="Picture 2" descr="http://4.bp.blogspot.com/-bkq_c6NaNxQ/Tc9Ki3USGmI/AAAAAAAAAnE/hLsgvDWxgn0/s1600/rc_cola.jpg"/>
          <p:cNvPicPr>
            <a:picLocks noChangeAspect="1" noChangeArrowheads="1"/>
          </p:cNvPicPr>
          <p:nvPr/>
        </p:nvPicPr>
        <p:blipFill>
          <a:blip r:embed="rId2" cstate="print"/>
          <a:srcRect/>
          <a:stretch>
            <a:fillRect/>
          </a:stretch>
        </p:blipFill>
        <p:spPr bwMode="auto">
          <a:xfrm>
            <a:off x="6807070" y="2515734"/>
            <a:ext cx="1421099" cy="1421099"/>
          </a:xfrm>
          <a:prstGeom prst="rect">
            <a:avLst/>
          </a:prstGeom>
          <a:noFill/>
        </p:spPr>
      </p:pic>
      <p:sp>
        <p:nvSpPr>
          <p:cNvPr id="5" name="TextBox 4"/>
          <p:cNvSpPr txBox="1"/>
          <p:nvPr/>
        </p:nvSpPr>
        <p:spPr>
          <a:xfrm>
            <a:off x="6519887" y="3947256"/>
            <a:ext cx="1995463" cy="369332"/>
          </a:xfrm>
          <a:prstGeom prst="rect">
            <a:avLst/>
          </a:prstGeom>
          <a:noFill/>
        </p:spPr>
        <p:txBody>
          <a:bodyPr wrap="square" rtlCol="0">
            <a:spAutoFit/>
          </a:bodyPr>
          <a:lstStyle/>
          <a:p>
            <a:r>
              <a:rPr lang="en-US" dirty="0" smtClean="0"/>
              <a:t>Rosenbaum </a:t>
            </a:r>
            <a:r>
              <a:rPr lang="en-US" smtClean="0"/>
              <a:t>(2007)</a:t>
            </a:r>
            <a:endParaRPr lang="en-US" dirty="0"/>
          </a:p>
        </p:txBody>
      </p:sp>
    </p:spTree>
    <p:extLst>
      <p:ext uri="{BB962C8B-B14F-4D97-AF65-F5344CB8AC3E}">
        <p14:creationId xmlns:p14="http://schemas.microsoft.com/office/powerpoint/2010/main" val="120872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Subsetting</a:t>
            </a:r>
            <a:r>
              <a:rPr lang="en-US" dirty="0"/>
              <a:t> your data</a:t>
            </a:r>
          </a:p>
        </p:txBody>
      </p:sp>
      <p:sp>
        <p:nvSpPr>
          <p:cNvPr id="3" name="Content Placeholder 2"/>
          <p:cNvSpPr>
            <a:spLocks noGrp="1"/>
          </p:cNvSpPr>
          <p:nvPr>
            <p:ph idx="1"/>
          </p:nvPr>
        </p:nvSpPr>
        <p:spPr/>
        <p:txBody>
          <a:bodyPr>
            <a:normAutofit lnSpcReduction="10000"/>
          </a:bodyPr>
          <a:lstStyle/>
          <a:p>
            <a:r>
              <a:rPr lang="en-US" dirty="0" smtClean="0"/>
              <a:t>Take </a:t>
            </a:r>
            <a:r>
              <a:rPr lang="en-US" dirty="0"/>
              <a:t>a look at </a:t>
            </a:r>
            <a:r>
              <a:rPr lang="en-US" dirty="0" smtClean="0"/>
              <a:t>the dataset for years before 1988</a:t>
            </a:r>
            <a:endParaRPr lang="en-US" dirty="0"/>
          </a:p>
          <a:p>
            <a:pPr marL="0" indent="0">
              <a:buNone/>
            </a:pPr>
            <a:r>
              <a:rPr lang="en-US" dirty="0" smtClean="0">
                <a:latin typeface="Courier New" charset="0"/>
                <a:ea typeface="Courier New" charset="0"/>
                <a:cs typeface="Courier New" charset="0"/>
              </a:rPr>
              <a:t>vices[</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 &lt; 1988,]</a:t>
            </a:r>
            <a:endParaRPr lang="en-US" dirty="0">
              <a:latin typeface="Courier New" charset="0"/>
              <a:ea typeface="Courier New" charset="0"/>
              <a:cs typeface="Courier New" charset="0"/>
            </a:endParaRPr>
          </a:p>
          <a:p>
            <a:pPr marL="0" indent="0">
              <a:buNone/>
            </a:pPr>
            <a:endParaRPr lang="en-US" dirty="0"/>
          </a:p>
          <a:p>
            <a:r>
              <a:rPr lang="en-US" dirty="0"/>
              <a:t>Or </a:t>
            </a:r>
            <a:r>
              <a:rPr lang="en-US" dirty="0" smtClean="0"/>
              <a:t>after 1988 (inclusive)</a:t>
            </a:r>
          </a:p>
          <a:p>
            <a:pPr marL="0" indent="0">
              <a:buNone/>
            </a:pPr>
            <a:r>
              <a:rPr lang="en-US" dirty="0" smtClean="0">
                <a:latin typeface="Courier New" charset="0"/>
                <a:ea typeface="Courier New" charset="0"/>
                <a:cs typeface="Courier New" charset="0"/>
              </a:rPr>
              <a:t>vices[</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 &gt;= 1988,]</a:t>
            </a:r>
          </a:p>
          <a:p>
            <a:pPr marL="0" indent="0">
              <a:buNone/>
            </a:pPr>
            <a:endParaRPr lang="en-US" dirty="0" smtClean="0"/>
          </a:p>
          <a:p>
            <a:r>
              <a:rPr lang="en-US" dirty="0" smtClean="0"/>
              <a:t>How would we store these as new datasets?</a:t>
            </a:r>
          </a:p>
          <a:p>
            <a:pPr marL="0" indent="0">
              <a:buNone/>
            </a:pPr>
            <a:endParaRPr lang="en-US" dirty="0"/>
          </a:p>
          <a:p>
            <a:r>
              <a:rPr lang="en-US" dirty="0" smtClean="0"/>
              <a:t>Are there any movies that came out in 1988??</a:t>
            </a:r>
          </a:p>
        </p:txBody>
      </p:sp>
    </p:spTree>
    <p:extLst>
      <p:ext uri="{BB962C8B-B14F-4D97-AF65-F5344CB8AC3E}">
        <p14:creationId xmlns:p14="http://schemas.microsoft.com/office/powerpoint/2010/main" val="192225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Subsetting</a:t>
            </a:r>
            <a:r>
              <a:rPr lang="en-US" dirty="0"/>
              <a:t> your data</a:t>
            </a:r>
          </a:p>
        </p:txBody>
      </p:sp>
      <p:sp>
        <p:nvSpPr>
          <p:cNvPr id="3" name="Content Placeholder 2"/>
          <p:cNvSpPr>
            <a:spLocks noGrp="1"/>
          </p:cNvSpPr>
          <p:nvPr>
            <p:ph idx="1"/>
          </p:nvPr>
        </p:nvSpPr>
        <p:spPr/>
        <p:txBody>
          <a:bodyPr>
            <a:normAutofit fontScale="77500" lnSpcReduction="20000"/>
          </a:bodyPr>
          <a:lstStyle/>
          <a:p>
            <a:r>
              <a:rPr lang="en-US" dirty="0" smtClean="0"/>
              <a:t>Take </a:t>
            </a:r>
            <a:r>
              <a:rPr lang="en-US" dirty="0"/>
              <a:t>a look at </a:t>
            </a:r>
            <a:r>
              <a:rPr lang="en-US" dirty="0" smtClean="0"/>
              <a:t>the dataset for years before 1988</a:t>
            </a:r>
            <a:endParaRPr lang="en-US" dirty="0"/>
          </a:p>
          <a:p>
            <a:pPr marL="0" indent="0">
              <a:buNone/>
            </a:pPr>
            <a:r>
              <a:rPr lang="en-US" dirty="0" smtClean="0">
                <a:latin typeface="Courier New" charset="0"/>
                <a:ea typeface="Courier New" charset="0"/>
                <a:cs typeface="Courier New" charset="0"/>
              </a:rPr>
              <a:t>vices[</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 &lt; 1988,]</a:t>
            </a:r>
            <a:endParaRPr lang="en-US" dirty="0">
              <a:latin typeface="Courier New" charset="0"/>
              <a:ea typeface="Courier New" charset="0"/>
              <a:cs typeface="Courier New" charset="0"/>
            </a:endParaRPr>
          </a:p>
          <a:p>
            <a:pPr marL="0" indent="0">
              <a:buNone/>
            </a:pPr>
            <a:endParaRPr lang="en-US" dirty="0"/>
          </a:p>
          <a:p>
            <a:r>
              <a:rPr lang="en-US" dirty="0"/>
              <a:t>Or </a:t>
            </a:r>
            <a:r>
              <a:rPr lang="en-US" dirty="0" smtClean="0"/>
              <a:t>after 1988 (inclusive)</a:t>
            </a:r>
          </a:p>
          <a:p>
            <a:pPr marL="0" indent="0">
              <a:buNone/>
            </a:pPr>
            <a:r>
              <a:rPr lang="en-US" dirty="0" smtClean="0">
                <a:latin typeface="Courier New" charset="0"/>
                <a:ea typeface="Courier New" charset="0"/>
                <a:cs typeface="Courier New" charset="0"/>
              </a:rPr>
              <a:t>vices[</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 &gt;= 1988,]</a:t>
            </a:r>
          </a:p>
          <a:p>
            <a:pPr marL="0" indent="0">
              <a:buNone/>
            </a:pPr>
            <a:endParaRPr lang="en-US" dirty="0" smtClean="0"/>
          </a:p>
          <a:p>
            <a:r>
              <a:rPr lang="en-US" dirty="0" smtClean="0"/>
              <a:t>How would we store these as new datasets?</a:t>
            </a:r>
          </a:p>
          <a:p>
            <a:pPr marL="0" indent="0">
              <a:buNone/>
            </a:pPr>
            <a:r>
              <a:rPr lang="en-US" dirty="0" err="1" smtClean="0">
                <a:latin typeface="Courier New" charset="0"/>
                <a:ea typeface="Courier New" charset="0"/>
                <a:cs typeface="Courier New" charset="0"/>
              </a:rPr>
              <a:t>oldest_vices</a:t>
            </a:r>
            <a:r>
              <a:rPr lang="en-US" dirty="0" smtClean="0">
                <a:latin typeface="Courier New" charset="0"/>
                <a:ea typeface="Courier New" charset="0"/>
                <a:cs typeface="Courier New" charset="0"/>
              </a:rPr>
              <a:t>&lt;-vices[</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&lt; 1988,]</a:t>
            </a:r>
          </a:p>
          <a:p>
            <a:pPr marL="0" indent="0">
              <a:buNone/>
            </a:pPr>
            <a:endParaRPr lang="en-US" dirty="0" smtClean="0"/>
          </a:p>
          <a:p>
            <a:pPr marL="0" indent="0">
              <a:buNone/>
            </a:pPr>
            <a:endParaRPr lang="en-US" dirty="0"/>
          </a:p>
          <a:p>
            <a:r>
              <a:rPr lang="en-US" dirty="0" smtClean="0"/>
              <a:t>Are there any movies that came out in 1988??</a:t>
            </a:r>
          </a:p>
          <a:p>
            <a:pPr marL="0" indent="0">
              <a:buNone/>
            </a:pPr>
            <a:r>
              <a:rPr lang="en-US" dirty="0" err="1" smtClean="0">
                <a:latin typeface="Courier New" charset="0"/>
                <a:ea typeface="Courier New" charset="0"/>
                <a:cs typeface="Courier New" charset="0"/>
              </a:rPr>
              <a:t>vices$Movie</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=="1988"]</a:t>
            </a:r>
          </a:p>
        </p:txBody>
      </p:sp>
    </p:spTree>
    <p:extLst>
      <p:ext uri="{BB962C8B-B14F-4D97-AF65-F5344CB8AC3E}">
        <p14:creationId xmlns:p14="http://schemas.microsoft.com/office/powerpoint/2010/main" val="37547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For you:</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Make a new dataset "</a:t>
            </a:r>
            <a:r>
              <a:rPr lang="en-US" dirty="0" err="1" smtClean="0"/>
              <a:t>disney</a:t>
            </a:r>
            <a:r>
              <a:rPr lang="en-US" dirty="0" smtClean="0"/>
              <a:t>", that includes only </a:t>
            </a:r>
            <a:r>
              <a:rPr lang="en-US" dirty="0" err="1" smtClean="0"/>
              <a:t>disney</a:t>
            </a:r>
            <a:r>
              <a:rPr lang="en-US" dirty="0" smtClean="0"/>
              <a:t> movies</a:t>
            </a:r>
          </a:p>
          <a:p>
            <a:endParaRPr lang="en-US" dirty="0"/>
          </a:p>
          <a:p>
            <a:r>
              <a:rPr lang="en-US" dirty="0" smtClean="0"/>
              <a:t>Make a new dataset "alcohol" that includes only movies with &gt; 0 alcohol use</a:t>
            </a:r>
          </a:p>
          <a:p>
            <a:endParaRPr lang="en-US" dirty="0"/>
          </a:p>
          <a:p>
            <a:r>
              <a:rPr lang="en-US" dirty="0" smtClean="0"/>
              <a:t>Make a new dataset "tobacco" that includes only movies with &gt; 0 tobacco use</a:t>
            </a:r>
          </a:p>
          <a:p>
            <a:endParaRPr lang="en-US" dirty="0"/>
          </a:p>
          <a:p>
            <a:r>
              <a:rPr lang="en-US" i="1" dirty="0" smtClean="0"/>
              <a:t>Make a new dataset "</a:t>
            </a:r>
            <a:r>
              <a:rPr lang="en-US" i="1" dirty="0" err="1" smtClean="0"/>
              <a:t>alc_tobac</a:t>
            </a:r>
            <a:r>
              <a:rPr lang="en-US" i="1" dirty="0" smtClean="0"/>
              <a:t>" that includes only movies with &gt; 0 alcohol AND &gt; 0 tobacco use</a:t>
            </a:r>
          </a:p>
          <a:p>
            <a:pPr lvl="1"/>
            <a:r>
              <a:rPr lang="en-US" i="1" dirty="0" smtClean="0"/>
              <a:t>&amp; = and</a:t>
            </a:r>
          </a:p>
          <a:p>
            <a:pPr lvl="1"/>
            <a:r>
              <a:rPr lang="en-US" i="1" dirty="0" smtClean="0"/>
              <a:t>| = or </a:t>
            </a:r>
          </a:p>
          <a:p>
            <a:endParaRPr lang="en-US" dirty="0"/>
          </a:p>
          <a:p>
            <a:endParaRPr lang="en-US" dirty="0"/>
          </a:p>
        </p:txBody>
      </p:sp>
    </p:spTree>
    <p:extLst>
      <p:ext uri="{BB962C8B-B14F-4D97-AF65-F5344CB8AC3E}">
        <p14:creationId xmlns:p14="http://schemas.microsoft.com/office/powerpoint/2010/main" val="189964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p:txBody>
          <a:bodyPr/>
          <a:lstStyle/>
          <a:p>
            <a:r>
              <a:rPr lang="en-US" dirty="0" smtClean="0"/>
              <a:t>Once we can reference data, we can also change that data by storing something new to it</a:t>
            </a:r>
          </a:p>
          <a:p>
            <a:endParaRPr lang="en-US" dirty="0"/>
          </a:p>
          <a:p>
            <a:r>
              <a:rPr lang="en-US" dirty="0" smtClean="0"/>
              <a:t>Problematic observation in </a:t>
            </a:r>
            <a:r>
              <a:rPr lang="en-US" dirty="0" err="1" smtClean="0"/>
              <a:t>Length_Minutes</a:t>
            </a:r>
            <a:endParaRPr lang="en-US" dirty="0"/>
          </a:p>
          <a:p>
            <a:pPr marL="0" indent="0">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vices$Length_Minutes</a:t>
            </a:r>
            <a:endParaRPr lang="en-US" dirty="0" smtClean="0">
              <a:latin typeface="Courier New" charset="0"/>
              <a:ea typeface="Courier New" charset="0"/>
              <a:cs typeface="Courier New" charset="0"/>
            </a:endParaRPr>
          </a:p>
          <a:p>
            <a:pPr marL="0" indent="0">
              <a:buNone/>
            </a:pPr>
            <a:endParaRPr lang="en-US" dirty="0">
              <a:latin typeface="Courier New" charset="0"/>
              <a:ea typeface="Courier New" charset="0"/>
              <a:cs typeface="Courier New" charset="0"/>
            </a:endParaRPr>
          </a:p>
          <a:p>
            <a:r>
              <a:rPr lang="en-US" dirty="0" smtClean="0">
                <a:latin typeface="Calibri" charset="0"/>
                <a:ea typeface="Calibri" charset="0"/>
                <a:cs typeface="Calibri" charset="0"/>
              </a:rPr>
              <a:t>At least two ways to reference and fix?</a:t>
            </a:r>
          </a:p>
        </p:txBody>
      </p:sp>
    </p:spTree>
    <p:extLst>
      <p:ext uri="{BB962C8B-B14F-4D97-AF65-F5344CB8AC3E}">
        <p14:creationId xmlns:p14="http://schemas.microsoft.com/office/powerpoint/2010/main" val="71970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alibri" charset="0"/>
                <a:ea typeface="Calibri" charset="0"/>
                <a:cs typeface="Calibri" charset="0"/>
              </a:rPr>
              <a:t>At least two ways to reference</a:t>
            </a:r>
            <a:endParaRPr lang="en-US" dirty="0">
              <a:latin typeface="Calibri" charset="0"/>
              <a:ea typeface="Calibri" charset="0"/>
              <a:cs typeface="Calibri" charset="0"/>
            </a:endParaRPr>
          </a:p>
          <a:p>
            <a:pPr marL="0" indent="0">
              <a:buNone/>
            </a:pPr>
            <a:r>
              <a:rPr lang="en-US" sz="2400" dirty="0" smtClean="0">
                <a:latin typeface="Courier New" charset="0"/>
                <a:ea typeface="Courier New" charset="0"/>
                <a:cs typeface="Courier New" charset="0"/>
              </a:rPr>
              <a:t>vices[</a:t>
            </a:r>
            <a:r>
              <a:rPr lang="en-US" sz="2400" dirty="0" err="1" smtClean="0">
                <a:latin typeface="Courier New" charset="0"/>
                <a:ea typeface="Courier New" charset="0"/>
                <a:cs typeface="Courier New" charset="0"/>
              </a:rPr>
              <a:t>vices$Length_Minutes</a:t>
            </a:r>
            <a:r>
              <a:rPr lang="en-US" sz="2400" dirty="0" smtClean="0">
                <a:latin typeface="Courier New" charset="0"/>
                <a:ea typeface="Courier New" charset="0"/>
                <a:cs typeface="Courier New" charset="0"/>
              </a:rPr>
              <a:t> == "seventy-one"]</a:t>
            </a:r>
          </a:p>
          <a:p>
            <a:pPr marL="0" indent="0">
              <a:buNone/>
            </a:pPr>
            <a:endParaRPr lang="en-US" dirty="0" smtClean="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vices[6,4]</a:t>
            </a:r>
          </a:p>
          <a:p>
            <a:pPr marL="0" indent="0">
              <a:buNone/>
            </a:pPr>
            <a:endParaRPr lang="en-US" dirty="0">
              <a:latin typeface="Courier New" charset="0"/>
              <a:ea typeface="Courier New" charset="0"/>
              <a:cs typeface="Courier New" charset="0"/>
            </a:endParaRPr>
          </a:p>
          <a:p>
            <a:pPr marL="0" indent="0">
              <a:buNone/>
            </a:pPr>
            <a:r>
              <a:rPr lang="en-US" dirty="0" smtClean="0">
                <a:latin typeface="Calibri" charset="0"/>
                <a:ea typeface="Calibri" charset="0"/>
                <a:cs typeface="Calibri" charset="0"/>
              </a:rPr>
              <a:t>How to fix?</a:t>
            </a:r>
          </a:p>
          <a:p>
            <a:pPr marL="0" indent="0">
              <a:buNone/>
            </a:pPr>
            <a:r>
              <a:rPr lang="en-US" sz="2400" dirty="0">
                <a:latin typeface="Courier New" charset="0"/>
                <a:ea typeface="Courier New" charset="0"/>
                <a:cs typeface="Courier New" charset="0"/>
              </a:rPr>
              <a:t>vices[</a:t>
            </a:r>
            <a:r>
              <a:rPr lang="en-US" sz="2400" dirty="0" err="1">
                <a:latin typeface="Courier New" charset="0"/>
                <a:ea typeface="Courier New" charset="0"/>
                <a:cs typeface="Courier New" charset="0"/>
              </a:rPr>
              <a:t>vices$Length_Minutes</a:t>
            </a:r>
            <a:r>
              <a:rPr lang="en-US" sz="2400" dirty="0">
                <a:latin typeface="Courier New" charset="0"/>
                <a:ea typeface="Courier New" charset="0"/>
                <a:cs typeface="Courier New" charset="0"/>
              </a:rPr>
              <a:t> == "seventy-one</a:t>
            </a:r>
            <a:r>
              <a:rPr lang="en-US" sz="2400" dirty="0" smtClean="0">
                <a:latin typeface="Courier New" charset="0"/>
                <a:ea typeface="Courier New" charset="0"/>
                <a:cs typeface="Courier New" charset="0"/>
              </a:rPr>
              <a:t>"] &lt;- "71"</a:t>
            </a:r>
          </a:p>
          <a:p>
            <a:pPr marL="0" indent="0">
              <a:buNone/>
            </a:pPr>
            <a:endParaRPr lang="en-US" sz="2400" dirty="0">
              <a:latin typeface="Courier New" charset="0"/>
              <a:ea typeface="Courier New" charset="0"/>
              <a:cs typeface="Courier New" charset="0"/>
            </a:endParaRPr>
          </a:p>
          <a:p>
            <a:pPr marL="0" indent="0">
              <a:buNone/>
            </a:pPr>
            <a:r>
              <a:rPr lang="en-US" sz="2400" dirty="0" smtClean="0">
                <a:latin typeface="Calibri" charset="0"/>
                <a:ea typeface="Calibri" charset="0"/>
                <a:cs typeface="Calibri" charset="0"/>
              </a:rPr>
              <a:t>But still a problem</a:t>
            </a:r>
            <a:r>
              <a:rPr lang="is-IS" sz="2400" dirty="0" smtClean="0">
                <a:latin typeface="Calibri" charset="0"/>
                <a:ea typeface="Calibri" charset="0"/>
                <a:cs typeface="Calibri" charset="0"/>
              </a:rPr>
              <a:t>…</a:t>
            </a:r>
            <a:endParaRPr lang="en-US" sz="2400" dirty="0">
              <a:latin typeface="Calibri" charset="0"/>
              <a:ea typeface="Calibri" charset="0"/>
              <a:cs typeface="Calibri" charset="0"/>
            </a:endParaRPr>
          </a:p>
          <a:p>
            <a:pPr marL="0" indent="0">
              <a:buNone/>
            </a:pPr>
            <a:endParaRPr lang="en-US" dirty="0" smtClean="0">
              <a:latin typeface="Calibri" charset="0"/>
              <a:ea typeface="Calibri" charset="0"/>
              <a:cs typeface="Calibri" charset="0"/>
            </a:endParaRPr>
          </a:p>
        </p:txBody>
      </p:sp>
      <p:sp>
        <p:nvSpPr>
          <p:cNvPr id="4" name="TextBox 3"/>
          <p:cNvSpPr txBox="1"/>
          <p:nvPr/>
        </p:nvSpPr>
        <p:spPr>
          <a:xfrm>
            <a:off x="4774624" y="2936151"/>
            <a:ext cx="374072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Make sure to save this to your script</a:t>
            </a:r>
            <a:r>
              <a:rPr lang="en-US" dirty="0" smtClean="0"/>
              <a:t>!!</a:t>
            </a:r>
          </a:p>
          <a:p>
            <a:r>
              <a:rPr lang="en-US" dirty="0" smtClean="0"/>
              <a:t>Good stuff to have in your header after you load the data</a:t>
            </a:r>
            <a:endParaRPr lang="en-US" dirty="0"/>
          </a:p>
        </p:txBody>
      </p:sp>
      <p:cxnSp>
        <p:nvCxnSpPr>
          <p:cNvPr id="6" name="Straight Arrow Connector 5"/>
          <p:cNvCxnSpPr/>
          <p:nvPr/>
        </p:nvCxnSpPr>
        <p:spPr>
          <a:xfrm flipH="1">
            <a:off x="5153891" y="3859481"/>
            <a:ext cx="1270660" cy="605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59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functions parts of your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run functions on pieces of your data</a:t>
            </a:r>
          </a:p>
          <a:p>
            <a:pPr lvl="1"/>
            <a:r>
              <a:rPr lang="en-US" dirty="0" smtClean="0"/>
              <a:t>For example sum() or mean() on columns</a:t>
            </a:r>
          </a:p>
          <a:p>
            <a:pPr marL="457200" lvl="1" indent="0">
              <a:buNone/>
            </a:pPr>
            <a:r>
              <a:rPr lang="en-US" dirty="0" smtClean="0">
                <a:latin typeface="Courier New" charset="0"/>
                <a:ea typeface="Courier New" charset="0"/>
                <a:cs typeface="Courier New" charset="0"/>
              </a:rPr>
              <a:t>mean(</a:t>
            </a:r>
            <a:r>
              <a:rPr lang="en-US" dirty="0" err="1" smtClean="0">
                <a:latin typeface="Courier New" charset="0"/>
                <a:ea typeface="Courier New" charset="0"/>
                <a:cs typeface="Courier New" charset="0"/>
              </a:rPr>
              <a:t>vices$Alcohol_Seconds</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a:p>
            <a:pPr marL="457200" lvl="1" indent="0">
              <a:buNone/>
            </a:pPr>
            <a:r>
              <a:rPr lang="en-US" dirty="0">
                <a:latin typeface="Courier New" charset="0"/>
                <a:ea typeface="Courier New" charset="0"/>
                <a:cs typeface="Courier New" charset="0"/>
              </a:rPr>
              <a:t>median(</a:t>
            </a:r>
            <a:r>
              <a:rPr lang="en-US" dirty="0" err="1">
                <a:latin typeface="Courier New" charset="0"/>
                <a:ea typeface="Courier New" charset="0"/>
                <a:cs typeface="Courier New" charset="0"/>
              </a:rPr>
              <a:t>vices$Alcohol_Seconds</a:t>
            </a:r>
            <a:r>
              <a:rPr lang="en-US" dirty="0">
                <a:latin typeface="Courier New" charset="0"/>
                <a:ea typeface="Courier New" charset="0"/>
                <a:cs typeface="Courier New" charset="0"/>
              </a:rPr>
              <a:t>)</a:t>
            </a:r>
            <a:endParaRPr lang="en-US" dirty="0" smtClean="0">
              <a:latin typeface="Courier New" charset="0"/>
              <a:ea typeface="Courier New" charset="0"/>
              <a:cs typeface="Courier New" charset="0"/>
            </a:endParaRPr>
          </a:p>
          <a:p>
            <a:pPr lvl="1"/>
            <a:endParaRPr lang="en-US" dirty="0"/>
          </a:p>
          <a:p>
            <a:r>
              <a:rPr lang="en-US" dirty="0" smtClean="0"/>
              <a:t>We can get distributions of values with 	</a:t>
            </a:r>
          </a:p>
          <a:p>
            <a:pPr marL="0" indent="0">
              <a:buNone/>
            </a:pPr>
            <a:r>
              <a:rPr lang="en-US" dirty="0" smtClean="0"/>
              <a:t>	</a:t>
            </a:r>
            <a:r>
              <a:rPr lang="en-US" dirty="0" smtClean="0">
                <a:latin typeface="Courier New" charset="0"/>
                <a:ea typeface="Courier New" charset="0"/>
                <a:cs typeface="Courier New" charset="0"/>
              </a:rPr>
              <a:t>table()</a:t>
            </a:r>
          </a:p>
          <a:p>
            <a:pPr marL="0" indent="0">
              <a:buNone/>
            </a:pPr>
            <a:endParaRPr lang="en-US" dirty="0" smtClean="0"/>
          </a:p>
          <a:p>
            <a:pPr marL="0" indent="0">
              <a:buNone/>
            </a:pPr>
            <a:r>
              <a:rPr lang="en-US" dirty="0" smtClean="0">
                <a:latin typeface="Courier New" charset="0"/>
                <a:ea typeface="Courier New" charset="0"/>
                <a:cs typeface="Courier New" charset="0"/>
              </a:rPr>
              <a:t>	table(</a:t>
            </a:r>
            <a:r>
              <a:rPr lang="en-US" dirty="0" err="1" smtClean="0">
                <a:latin typeface="Courier New" charset="0"/>
                <a:ea typeface="Courier New" charset="0"/>
                <a:cs typeface="Courier New" charset="0"/>
              </a:rPr>
              <a:t>vices$Movie</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table(</a:t>
            </a:r>
            <a:r>
              <a:rPr lang="en-US" dirty="0" err="1" smtClean="0">
                <a:latin typeface="Courier New" charset="0"/>
                <a:ea typeface="Courier New" charset="0"/>
                <a:cs typeface="Courier New" charset="0"/>
              </a:rPr>
              <a:t>vices$Year</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p>
          <a:p>
            <a:pPr marL="0" indent="0">
              <a:buNone/>
            </a:pPr>
            <a:r>
              <a:rPr lang="en-US" dirty="0">
                <a:latin typeface="Calibri" charset="0"/>
                <a:ea typeface="Calibri" charset="0"/>
                <a:cs typeface="Calibri" charset="0"/>
              </a:rPr>
              <a:t>Is everything what you expected it to be? Is anything missing?</a:t>
            </a:r>
          </a:p>
          <a:p>
            <a:pPr marL="0" indent="0">
              <a:buNone/>
            </a:pPr>
            <a:endParaRPr lang="en-US" dirty="0">
              <a:latin typeface="Calibri" charset="0"/>
              <a:ea typeface="Calibri" charset="0"/>
              <a:cs typeface="Calibri" charset="0"/>
            </a:endParaRPr>
          </a:p>
          <a:p>
            <a:pPr marL="0" indent="0">
              <a:buNone/>
            </a:pPr>
            <a:endParaRPr lang="en-US" dirty="0"/>
          </a:p>
          <a:p>
            <a:endParaRPr lang="en-US" dirty="0" smtClean="0"/>
          </a:p>
        </p:txBody>
      </p:sp>
    </p:spTree>
    <p:extLst>
      <p:ext uri="{BB962C8B-B14F-4D97-AF65-F5344CB8AC3E}">
        <p14:creationId xmlns:p14="http://schemas.microsoft.com/office/powerpoint/2010/main" val="198154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variables/columns</a:t>
            </a:r>
            <a:endParaRPr lang="en-US" dirty="0"/>
          </a:p>
        </p:txBody>
      </p:sp>
      <p:sp>
        <p:nvSpPr>
          <p:cNvPr id="3" name="Content Placeholder 2"/>
          <p:cNvSpPr>
            <a:spLocks noGrp="1"/>
          </p:cNvSpPr>
          <p:nvPr>
            <p:ph idx="1"/>
          </p:nvPr>
        </p:nvSpPr>
        <p:spPr/>
        <p:txBody>
          <a:bodyPr>
            <a:normAutofit lnSpcReduction="10000"/>
          </a:bodyPr>
          <a:lstStyle/>
          <a:p>
            <a:r>
              <a:rPr lang="en-US" dirty="0" smtClean="0"/>
              <a:t>Movies before 1988 are "Very Old" while those that came out after 1988 are simply "Old" </a:t>
            </a:r>
          </a:p>
          <a:p>
            <a:pPr lvl="1"/>
            <a:r>
              <a:rPr lang="en-US" dirty="0" smtClean="0"/>
              <a:t>We know there are no "recent" movies here given the table()</a:t>
            </a:r>
          </a:p>
          <a:p>
            <a:pPr lvl="1"/>
            <a:endParaRPr lang="en-US" dirty="0" smtClean="0"/>
          </a:p>
          <a:p>
            <a:r>
              <a:rPr lang="en-US" dirty="0" err="1" smtClean="0"/>
              <a:t>vices$Age</a:t>
            </a:r>
            <a:r>
              <a:rPr lang="en-US" dirty="0" smtClean="0"/>
              <a:t> (doesn't exist yet)</a:t>
            </a:r>
          </a:p>
          <a:p>
            <a:endParaRPr lang="en-US" dirty="0"/>
          </a:p>
          <a:p>
            <a:r>
              <a:rPr lang="en-US" dirty="0" err="1" smtClean="0"/>
              <a:t>vices$Age</a:t>
            </a:r>
            <a:r>
              <a:rPr lang="en-US" dirty="0" smtClean="0"/>
              <a:t> &lt;- 0</a:t>
            </a:r>
          </a:p>
          <a:p>
            <a:r>
              <a:rPr lang="en-US" dirty="0" err="1" smtClean="0"/>
              <a:t>vices$Age</a:t>
            </a:r>
            <a:r>
              <a:rPr lang="en-US" dirty="0" smtClean="0"/>
              <a:t>[</a:t>
            </a:r>
            <a:r>
              <a:rPr lang="en-US" dirty="0" err="1" smtClean="0"/>
              <a:t>vices$Year</a:t>
            </a:r>
            <a:r>
              <a:rPr lang="en-US" dirty="0" smtClean="0"/>
              <a:t> &lt; 1988] &lt;- "Very Old"</a:t>
            </a:r>
          </a:p>
          <a:p>
            <a:r>
              <a:rPr lang="en-US" dirty="0" err="1" smtClean="0"/>
              <a:t>vices$Age</a:t>
            </a:r>
            <a:r>
              <a:rPr lang="en-US" dirty="0" smtClean="0"/>
              <a:t>[</a:t>
            </a:r>
            <a:r>
              <a:rPr lang="en-US" dirty="0" err="1" smtClean="0"/>
              <a:t>vices$Year</a:t>
            </a:r>
            <a:r>
              <a:rPr lang="en-US" dirty="0" smtClean="0"/>
              <a:t> &gt;= </a:t>
            </a:r>
            <a:r>
              <a:rPr lang="en-US" dirty="0"/>
              <a:t>1988] &lt;- "Old"</a:t>
            </a:r>
          </a:p>
          <a:p>
            <a:endParaRPr lang="en-US" dirty="0" smtClean="0"/>
          </a:p>
        </p:txBody>
      </p:sp>
    </p:spTree>
    <p:extLst>
      <p:ext uri="{BB962C8B-B14F-4D97-AF65-F5344CB8AC3E}">
        <p14:creationId xmlns:p14="http://schemas.microsoft.com/office/powerpoint/2010/main" val="10366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for </a:t>
            </a:r>
            <a:r>
              <a:rPr lang="en-US" dirty="0" smtClean="0"/>
              <a:t>this section</a:t>
            </a:r>
            <a:endParaRPr lang="en-US" dirty="0"/>
          </a:p>
        </p:txBody>
      </p:sp>
      <p:sp>
        <p:nvSpPr>
          <p:cNvPr id="3" name="Content Placeholder 2"/>
          <p:cNvSpPr>
            <a:spLocks noGrp="1"/>
          </p:cNvSpPr>
          <p:nvPr>
            <p:ph idx="1"/>
          </p:nvPr>
        </p:nvSpPr>
        <p:spPr/>
        <p:txBody>
          <a:bodyPr/>
          <a:lstStyle/>
          <a:p>
            <a:r>
              <a:rPr lang="en-US" dirty="0"/>
              <a:t>Disney </a:t>
            </a:r>
            <a:r>
              <a:rPr lang="en-US" dirty="0" smtClean="0"/>
              <a:t>Vices</a:t>
            </a:r>
          </a:p>
          <a:p>
            <a:pPr lvl="1"/>
            <a:r>
              <a:rPr lang="en-US" dirty="0" smtClean="0"/>
              <a:t>If you downloaded the workshop zip</a:t>
            </a:r>
          </a:p>
          <a:p>
            <a:pPr lvl="2"/>
            <a:r>
              <a:rPr lang="en-US" dirty="0" smtClean="0"/>
              <a:t>Located: “docs/datasets/</a:t>
            </a:r>
            <a:r>
              <a:rPr lang="en-US" dirty="0" err="1" smtClean="0"/>
              <a:t>disney_vices.csv</a:t>
            </a:r>
            <a:r>
              <a:rPr lang="en-US" dirty="0" smtClean="0"/>
              <a:t>” </a:t>
            </a:r>
            <a:endParaRPr lang="en-US" dirty="0"/>
          </a:p>
          <a:p>
            <a:pPr lvl="1"/>
            <a:endParaRPr lang="en-US" dirty="0" smtClean="0"/>
          </a:p>
          <a:p>
            <a:pPr lvl="1"/>
            <a:r>
              <a:rPr lang="en-US" dirty="0" smtClean="0"/>
              <a:t>Or</a:t>
            </a:r>
          </a:p>
          <a:p>
            <a:pPr lvl="1"/>
            <a:endParaRPr lang="en-US" dirty="0" smtClean="0"/>
          </a:p>
          <a:p>
            <a:pPr lvl="1"/>
            <a:r>
              <a:rPr lang="en-US" dirty="0"/>
              <a:t>"https://</a:t>
            </a:r>
            <a:r>
              <a:rPr lang="en-US" dirty="0" err="1"/>
              <a:t>goo.gl</a:t>
            </a:r>
            <a:r>
              <a:rPr lang="en-US" dirty="0"/>
              <a:t>/KGQ90a"</a:t>
            </a:r>
          </a:p>
        </p:txBody>
      </p:sp>
    </p:spTree>
    <p:extLst>
      <p:ext uri="{BB962C8B-B14F-4D97-AF65-F5344CB8AC3E}">
        <p14:creationId xmlns:p14="http://schemas.microsoft.com/office/powerpoint/2010/main" val="75874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0000"/>
                </a:solidFill>
              </a:rPr>
              <a:t>For you:</a:t>
            </a:r>
            <a:endParaRPr lang="en-US" dirty="0"/>
          </a:p>
        </p:txBody>
      </p:sp>
      <p:sp>
        <p:nvSpPr>
          <p:cNvPr id="5" name="Content Placeholder 4"/>
          <p:cNvSpPr>
            <a:spLocks noGrp="1"/>
          </p:cNvSpPr>
          <p:nvPr>
            <p:ph idx="1"/>
          </p:nvPr>
        </p:nvSpPr>
        <p:spPr>
          <a:xfrm>
            <a:off x="628650" y="1825625"/>
            <a:ext cx="7886700" cy="4800806"/>
          </a:xfrm>
        </p:spPr>
        <p:txBody>
          <a:bodyPr>
            <a:normAutofit fontScale="77500" lnSpcReduction="20000"/>
          </a:bodyPr>
          <a:lstStyle/>
          <a:p>
            <a:r>
              <a:rPr lang="en-US" dirty="0" smtClean="0"/>
              <a:t>Combining </a:t>
            </a:r>
            <a:r>
              <a:rPr lang="en-US" dirty="0" err="1" smtClean="0"/>
              <a:t>subsetting</a:t>
            </a:r>
            <a:r>
              <a:rPr lang="en-US" dirty="0" smtClean="0"/>
              <a:t> and functions</a:t>
            </a:r>
          </a:p>
          <a:p>
            <a:pPr lvl="1"/>
            <a:r>
              <a:rPr lang="en-US" dirty="0" smtClean="0"/>
              <a:t>Compute the mean </a:t>
            </a:r>
            <a:r>
              <a:rPr lang="en-US" dirty="0" err="1" smtClean="0"/>
              <a:t>Alcohol_Seconds</a:t>
            </a:r>
            <a:r>
              <a:rPr lang="en-US" dirty="0" smtClean="0"/>
              <a:t> for Disney movies (store it to a new variable)</a:t>
            </a:r>
          </a:p>
          <a:p>
            <a:pPr lvl="1"/>
            <a:r>
              <a:rPr lang="en-US" dirty="0" smtClean="0"/>
              <a:t>Compute the mean </a:t>
            </a:r>
            <a:r>
              <a:rPr lang="en-US" dirty="0" err="1" smtClean="0"/>
              <a:t>Tobacco_Seconds</a:t>
            </a:r>
            <a:r>
              <a:rPr lang="en-US" dirty="0" smtClean="0"/>
              <a:t> for Disney movies </a:t>
            </a:r>
            <a:r>
              <a:rPr lang="en-US" dirty="0"/>
              <a:t>(store it to a new variable)</a:t>
            </a:r>
            <a:endParaRPr lang="en-US" dirty="0" smtClean="0"/>
          </a:p>
          <a:p>
            <a:pPr lvl="1"/>
            <a:endParaRPr lang="en-US" dirty="0"/>
          </a:p>
          <a:p>
            <a:pPr lvl="1"/>
            <a:r>
              <a:rPr lang="en-US" dirty="0" smtClean="0"/>
              <a:t>Compute the mean </a:t>
            </a:r>
            <a:r>
              <a:rPr lang="en-US" dirty="0" err="1" smtClean="0"/>
              <a:t>Alcohol_Seconds</a:t>
            </a:r>
            <a:r>
              <a:rPr lang="en-US" dirty="0" smtClean="0"/>
              <a:t> for the second-most represented company in the dataset </a:t>
            </a:r>
            <a:r>
              <a:rPr lang="en-US" dirty="0"/>
              <a:t>(store it to a new variable)</a:t>
            </a:r>
            <a:endParaRPr lang="en-US" dirty="0" smtClean="0"/>
          </a:p>
          <a:p>
            <a:pPr lvl="1"/>
            <a:r>
              <a:rPr lang="en-US" dirty="0"/>
              <a:t>Compute the mean </a:t>
            </a:r>
            <a:r>
              <a:rPr lang="en-US" dirty="0" err="1" smtClean="0"/>
              <a:t>Tobacco_Seconds</a:t>
            </a:r>
            <a:r>
              <a:rPr lang="en-US" dirty="0" smtClean="0"/>
              <a:t> </a:t>
            </a:r>
            <a:r>
              <a:rPr lang="en-US" dirty="0"/>
              <a:t>for the second-most represented company in the </a:t>
            </a:r>
            <a:r>
              <a:rPr lang="en-US" dirty="0" smtClean="0"/>
              <a:t>dataset </a:t>
            </a:r>
            <a:r>
              <a:rPr lang="en-US" dirty="0"/>
              <a:t>(store it to a new variable)</a:t>
            </a:r>
          </a:p>
          <a:p>
            <a:endParaRPr lang="en-US" dirty="0" smtClean="0"/>
          </a:p>
          <a:p>
            <a:pPr lvl="1"/>
            <a:r>
              <a:rPr lang="en-US" i="1" dirty="0"/>
              <a:t>Compute the mean </a:t>
            </a:r>
            <a:r>
              <a:rPr lang="en-US" i="1" dirty="0" err="1"/>
              <a:t>Alcohol_Seconds</a:t>
            </a:r>
            <a:r>
              <a:rPr lang="en-US" i="1" dirty="0"/>
              <a:t> for </a:t>
            </a:r>
            <a:r>
              <a:rPr lang="en-US" i="1" dirty="0" smtClean="0"/>
              <a:t>all movies besides Disney movies </a:t>
            </a:r>
            <a:r>
              <a:rPr lang="en-US" dirty="0"/>
              <a:t>(store it to a new variable)</a:t>
            </a:r>
            <a:endParaRPr lang="en-US" i="1" dirty="0"/>
          </a:p>
          <a:p>
            <a:pPr lvl="1"/>
            <a:r>
              <a:rPr lang="en-US" i="1" dirty="0"/>
              <a:t>Compute the mean </a:t>
            </a:r>
            <a:r>
              <a:rPr lang="en-US" i="1" dirty="0" err="1"/>
              <a:t>Tobacco_Seconds</a:t>
            </a:r>
            <a:r>
              <a:rPr lang="en-US" i="1" dirty="0"/>
              <a:t> </a:t>
            </a:r>
            <a:r>
              <a:rPr lang="en-US" i="1" dirty="0" smtClean="0"/>
              <a:t>for all movies besides </a:t>
            </a:r>
            <a:r>
              <a:rPr lang="en-US" i="1" dirty="0"/>
              <a:t>Disney </a:t>
            </a:r>
            <a:r>
              <a:rPr lang="en-US" i="1" dirty="0" smtClean="0"/>
              <a:t>movies </a:t>
            </a:r>
            <a:r>
              <a:rPr lang="en-US" dirty="0"/>
              <a:t>(store it to a new variable)</a:t>
            </a:r>
            <a:endParaRPr lang="en-US" i="1" dirty="0"/>
          </a:p>
          <a:p>
            <a:pPr lvl="2"/>
            <a:r>
              <a:rPr lang="en-US" i="1" dirty="0" smtClean="0"/>
              <a:t>(! is not)</a:t>
            </a:r>
            <a:endParaRPr lang="en-US" dirty="0"/>
          </a:p>
          <a:p>
            <a:endParaRPr lang="en-US" dirty="0" smtClean="0"/>
          </a:p>
          <a:p>
            <a:r>
              <a:rPr lang="en-US" dirty="0" smtClean="0"/>
              <a:t>Get the mean </a:t>
            </a:r>
            <a:r>
              <a:rPr lang="en-US" dirty="0" err="1" smtClean="0"/>
              <a:t>Length_Minutes</a:t>
            </a:r>
            <a:r>
              <a:rPr lang="en-US" dirty="0" smtClean="0"/>
              <a:t> of all movies</a:t>
            </a:r>
            <a:endParaRPr lang="en-US" dirty="0"/>
          </a:p>
        </p:txBody>
      </p:sp>
    </p:spTree>
    <p:extLst>
      <p:ext uri="{BB962C8B-B14F-4D97-AF65-F5344CB8AC3E}">
        <p14:creationId xmlns:p14="http://schemas.microsoft.com/office/powerpoint/2010/main" val="149771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Changing data types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1516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has useful "as" functions</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latin typeface="Courier New" charset="0"/>
              <a:ea typeface="Courier New" charset="0"/>
              <a:cs typeface="Courier New" charset="0"/>
            </a:endParaRPr>
          </a:p>
          <a:p>
            <a:pPr marL="0" indent="0">
              <a:buNone/>
            </a:pPr>
            <a:r>
              <a:rPr lang="en-US" dirty="0" err="1" smtClean="0">
                <a:latin typeface="Courier New" charset="0"/>
                <a:ea typeface="Courier New" charset="0"/>
                <a:cs typeface="Courier New" charset="0"/>
              </a:rPr>
              <a:t>as.factor</a:t>
            </a:r>
            <a:r>
              <a:rPr lang="en-US" dirty="0" smtClean="0">
                <a:latin typeface="Courier New" charset="0"/>
                <a:ea typeface="Courier New" charset="0"/>
                <a:cs typeface="Courier New" charset="0"/>
              </a:rPr>
              <a:t>()</a:t>
            </a:r>
          </a:p>
          <a:p>
            <a:pPr marL="0" indent="0">
              <a:buNone/>
            </a:pPr>
            <a:endParaRPr lang="en-US" dirty="0">
              <a:latin typeface="Courier New" charset="0"/>
              <a:ea typeface="Courier New" charset="0"/>
              <a:cs typeface="Courier New" charset="0"/>
            </a:endParaRPr>
          </a:p>
          <a:p>
            <a:pPr marL="0" indent="0">
              <a:buNone/>
            </a:pPr>
            <a:r>
              <a:rPr lang="en-US" dirty="0" err="1" smtClean="0">
                <a:latin typeface="Courier New" charset="0"/>
                <a:ea typeface="Courier New" charset="0"/>
                <a:cs typeface="Courier New" charset="0"/>
              </a:rPr>
              <a:t>as.character</a:t>
            </a:r>
            <a:r>
              <a:rPr lang="en-US" dirty="0" smtClean="0">
                <a:latin typeface="Courier New" charset="0"/>
                <a:ea typeface="Courier New" charset="0"/>
                <a:cs typeface="Courier New" charset="0"/>
              </a:rPr>
              <a:t>()</a:t>
            </a:r>
          </a:p>
          <a:p>
            <a:pPr marL="0" indent="0">
              <a:buNone/>
            </a:pPr>
            <a:endParaRPr lang="en-US" dirty="0">
              <a:latin typeface="Courier New" charset="0"/>
              <a:ea typeface="Courier New" charset="0"/>
              <a:cs typeface="Courier New" charset="0"/>
            </a:endParaRPr>
          </a:p>
          <a:p>
            <a:pPr marL="0" indent="0">
              <a:buNone/>
            </a:pPr>
            <a:r>
              <a:rPr lang="en-US" dirty="0" err="1" smtClean="0">
                <a:latin typeface="Courier New" charset="0"/>
                <a:ea typeface="Courier New" charset="0"/>
                <a:cs typeface="Courier New" charset="0"/>
              </a:rPr>
              <a:t>as.numeric</a:t>
            </a:r>
            <a:r>
              <a:rPr lang="en-US" dirty="0" smtClean="0">
                <a:latin typeface="Courier New" charset="0"/>
                <a:ea typeface="Courier New" charset="0"/>
                <a:cs typeface="Courier New" charset="0"/>
              </a:rPr>
              <a:t>()</a:t>
            </a:r>
          </a:p>
          <a:p>
            <a:pPr marL="0" indent="0">
              <a:buNone/>
            </a:pPr>
            <a:endParaRPr lang="en-US" dirty="0">
              <a:latin typeface="Courier New" charset="0"/>
              <a:ea typeface="Courier New" charset="0"/>
              <a:cs typeface="Courier New" charset="0"/>
            </a:endParaRPr>
          </a:p>
          <a:p>
            <a:pPr marL="0" indent="0">
              <a:buNone/>
            </a:pPr>
            <a:r>
              <a:rPr lang="en-US" dirty="0" err="1">
                <a:latin typeface="Courier New" charset="0"/>
                <a:ea typeface="Courier New" charset="0"/>
                <a:cs typeface="Courier New" charset="0"/>
              </a:rPr>
              <a:t>a</a:t>
            </a:r>
            <a:r>
              <a:rPr lang="en-US" dirty="0" err="1" smtClean="0">
                <a:latin typeface="Courier New" charset="0"/>
                <a:ea typeface="Courier New" charset="0"/>
                <a:cs typeface="Courier New" charset="0"/>
              </a:rPr>
              <a:t>s.matrix</a:t>
            </a:r>
            <a:r>
              <a:rPr lang="en-US" dirty="0" smtClean="0">
                <a:latin typeface="Courier New" charset="0"/>
                <a:ea typeface="Courier New" charset="0"/>
                <a:cs typeface="Courier New" charset="0"/>
              </a:rPr>
              <a:t>()</a:t>
            </a:r>
          </a:p>
          <a:p>
            <a:pPr marL="0" indent="0">
              <a:buNone/>
            </a:pPr>
            <a:endParaRPr lang="en-US" dirty="0" smtClean="0">
              <a:latin typeface="Courier New" charset="0"/>
              <a:ea typeface="Courier New" charset="0"/>
              <a:cs typeface="Courier New" charset="0"/>
            </a:endParaRPr>
          </a:p>
          <a:p>
            <a:pPr marL="0" indent="0">
              <a:buNone/>
            </a:pPr>
            <a:r>
              <a:rPr lang="en-US" dirty="0" err="1">
                <a:latin typeface="Courier New" charset="0"/>
                <a:ea typeface="Courier New" charset="0"/>
                <a:cs typeface="Courier New" charset="0"/>
              </a:rPr>
              <a:t>a</a:t>
            </a:r>
            <a:r>
              <a:rPr lang="en-US" dirty="0" err="1" smtClean="0">
                <a:latin typeface="Courier New" charset="0"/>
                <a:ea typeface="Courier New" charset="0"/>
                <a:cs typeface="Courier New" charset="0"/>
              </a:rPr>
              <a:t>s.data.frame</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
        <p:nvSpPr>
          <p:cNvPr id="4" name="TextBox 3"/>
          <p:cNvSpPr txBox="1"/>
          <p:nvPr/>
        </p:nvSpPr>
        <p:spPr>
          <a:xfrm>
            <a:off x="4572000" y="3816628"/>
            <a:ext cx="5248893" cy="369332"/>
          </a:xfrm>
          <a:prstGeom prst="rect">
            <a:avLst/>
          </a:prstGeom>
          <a:noFill/>
        </p:spPr>
        <p:txBody>
          <a:bodyPr wrap="square" rtlCol="0">
            <a:spAutoFit/>
          </a:bodyPr>
          <a:lstStyle/>
          <a:p>
            <a:r>
              <a:rPr lang="en-US" dirty="0" err="1" smtClean="0">
                <a:latin typeface="Courier New" charset="0"/>
                <a:ea typeface="Courier New" charset="0"/>
                <a:cs typeface="Courier New" charset="0"/>
              </a:rPr>
              <a:t>as.matrix</a:t>
            </a:r>
            <a:r>
              <a:rPr lang="en-US" dirty="0" smtClean="0">
                <a:latin typeface="Courier New" charset="0"/>
                <a:ea typeface="Courier New" charset="0"/>
                <a:cs typeface="Courier New" charset="0"/>
              </a:rPr>
              <a:t>(vices)</a:t>
            </a:r>
            <a:endParaRPr lang="en-US" dirty="0">
              <a:latin typeface="Courier New" charset="0"/>
              <a:ea typeface="Courier New" charset="0"/>
              <a:cs typeface="Courier New" charset="0"/>
            </a:endParaRPr>
          </a:p>
        </p:txBody>
      </p:sp>
      <p:sp>
        <p:nvSpPr>
          <p:cNvPr id="5" name="TextBox 4"/>
          <p:cNvSpPr txBox="1"/>
          <p:nvPr/>
        </p:nvSpPr>
        <p:spPr>
          <a:xfrm>
            <a:off x="4358244" y="2244436"/>
            <a:ext cx="394260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Be really carful converting factors() to numeric!!!</a:t>
            </a:r>
            <a:endParaRPr lang="en-US" dirty="0"/>
          </a:p>
        </p:txBody>
      </p:sp>
    </p:spTree>
    <p:extLst>
      <p:ext uri="{BB962C8B-B14F-4D97-AF65-F5344CB8AC3E}">
        <p14:creationId xmlns:p14="http://schemas.microsoft.com/office/powerpoint/2010/main" val="1162652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know</a:t>
            </a:r>
            <a:r>
              <a:rPr lang="is-IS" dirty="0" smtClean="0"/>
              <a:t>…</a:t>
            </a:r>
            <a:endParaRPr lang="en-US" dirty="0"/>
          </a:p>
        </p:txBody>
      </p:sp>
      <p:sp>
        <p:nvSpPr>
          <p:cNvPr id="3" name="Content Placeholder 2"/>
          <p:cNvSpPr>
            <a:spLocks noGrp="1"/>
          </p:cNvSpPr>
          <p:nvPr>
            <p:ph idx="1"/>
          </p:nvPr>
        </p:nvSpPr>
        <p:spPr/>
        <p:txBody>
          <a:bodyPr/>
          <a:lstStyle/>
          <a:p>
            <a:r>
              <a:rPr lang="en-US" dirty="0" smtClean="0"/>
              <a:t>how to reference data</a:t>
            </a:r>
          </a:p>
          <a:p>
            <a:r>
              <a:rPr lang="en-US" dirty="0" smtClean="0"/>
              <a:t>how to reference subsets of data</a:t>
            </a:r>
          </a:p>
          <a:p>
            <a:r>
              <a:rPr lang="en-US" dirty="0" smtClean="0"/>
              <a:t>how to store new variables</a:t>
            </a:r>
          </a:p>
          <a:p>
            <a:r>
              <a:rPr lang="en-US" dirty="0" smtClean="0"/>
              <a:t>how to change datatypes</a:t>
            </a:r>
          </a:p>
          <a:p>
            <a:endParaRPr lang="en-US" dirty="0"/>
          </a:p>
          <a:p>
            <a:r>
              <a:rPr lang="en-US" dirty="0" smtClean="0"/>
              <a:t>How might we finally fix </a:t>
            </a:r>
            <a:r>
              <a:rPr lang="en-US" dirty="0" err="1" smtClean="0"/>
              <a:t>Length_Minutes</a:t>
            </a:r>
            <a:r>
              <a:rPr lang="en-US" dirty="0" smtClean="0"/>
              <a:t>?</a:t>
            </a:r>
          </a:p>
          <a:p>
            <a:pPr lvl="1"/>
            <a:r>
              <a:rPr lang="en-US" dirty="0" smtClean="0"/>
              <a:t>Add this to your script</a:t>
            </a:r>
            <a:endParaRPr lang="en-US" dirty="0"/>
          </a:p>
        </p:txBody>
      </p:sp>
    </p:spTree>
    <p:extLst>
      <p:ext uri="{BB962C8B-B14F-4D97-AF65-F5344CB8AC3E}">
        <p14:creationId xmlns:p14="http://schemas.microsoft.com/office/powerpoint/2010/main" val="59077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For you:</a:t>
            </a:r>
            <a:endParaRPr lang="en-US" dirty="0">
              <a:solidFill>
                <a:srgbClr val="FF0000"/>
              </a:solidFill>
            </a:endParaRPr>
          </a:p>
        </p:txBody>
      </p:sp>
      <p:sp>
        <p:nvSpPr>
          <p:cNvPr id="3" name="Content Placeholder 2"/>
          <p:cNvSpPr>
            <a:spLocks noGrp="1"/>
          </p:cNvSpPr>
          <p:nvPr>
            <p:ph idx="1"/>
          </p:nvPr>
        </p:nvSpPr>
        <p:spPr/>
        <p:txBody>
          <a:bodyPr/>
          <a:lstStyle/>
          <a:p>
            <a:endParaRPr lang="en-US" dirty="0" smtClean="0"/>
          </a:p>
          <a:p>
            <a:r>
              <a:rPr lang="en-US" dirty="0" smtClean="0"/>
              <a:t>We </a:t>
            </a:r>
            <a:r>
              <a:rPr lang="en-US" dirty="0" smtClean="0"/>
              <a:t>might want to know which company puts out movies with the most alcohol or tobacco usage</a:t>
            </a:r>
          </a:p>
          <a:p>
            <a:endParaRPr lang="en-US" dirty="0"/>
          </a:p>
          <a:p>
            <a:r>
              <a:rPr lang="en-US" dirty="0" smtClean="0"/>
              <a:t>What are some steps we might take to get at this question?</a:t>
            </a:r>
            <a:endParaRPr lang="en-US" dirty="0"/>
          </a:p>
        </p:txBody>
      </p:sp>
    </p:spTree>
    <p:extLst>
      <p:ext uri="{BB962C8B-B14F-4D97-AF65-F5344CB8AC3E}">
        <p14:creationId xmlns:p14="http://schemas.microsoft.com/office/powerpoint/2010/main" val="84411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That was a lot of typing! </a:t>
            </a:r>
          </a:p>
          <a:p>
            <a:endParaRPr lang="en-US" dirty="0"/>
          </a:p>
        </p:txBody>
      </p:sp>
    </p:spTree>
    <p:extLst>
      <p:ext uri="{BB962C8B-B14F-4D97-AF65-F5344CB8AC3E}">
        <p14:creationId xmlns:p14="http://schemas.microsoft.com/office/powerpoint/2010/main" val="1830544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 you:</a:t>
            </a:r>
            <a:endParaRPr lang="en-US" dirty="0"/>
          </a:p>
        </p:txBody>
      </p:sp>
      <p:sp>
        <p:nvSpPr>
          <p:cNvPr id="3" name="Content Placeholder 2"/>
          <p:cNvSpPr>
            <a:spLocks noGrp="1"/>
          </p:cNvSpPr>
          <p:nvPr>
            <p:ph idx="1"/>
          </p:nvPr>
        </p:nvSpPr>
        <p:spPr/>
        <p:txBody>
          <a:bodyPr/>
          <a:lstStyle/>
          <a:p>
            <a:r>
              <a:rPr lang="en-US" dirty="0" smtClean="0"/>
              <a:t>However, some companies put out movies that are on average longer than other companies.</a:t>
            </a:r>
          </a:p>
          <a:p>
            <a:endParaRPr lang="en-US" dirty="0"/>
          </a:p>
          <a:p>
            <a:r>
              <a:rPr lang="en-US" dirty="0" smtClean="0"/>
              <a:t>Smoking and alcohol use length could be confounded by length of the movies</a:t>
            </a:r>
          </a:p>
          <a:p>
            <a:endParaRPr lang="en-US" dirty="0"/>
          </a:p>
          <a:p>
            <a:r>
              <a:rPr lang="en-US" dirty="0" smtClean="0"/>
              <a:t>How to correct for this?</a:t>
            </a:r>
          </a:p>
          <a:p>
            <a:pPr lvl="1"/>
            <a:r>
              <a:rPr lang="en-US" dirty="0" smtClean="0"/>
              <a:t>More typing? No you saved everything in a script</a:t>
            </a:r>
            <a:endParaRPr lang="en-US" dirty="0"/>
          </a:p>
          <a:p>
            <a:r>
              <a:rPr lang="en-US" dirty="0" smtClean="0"/>
              <a:t>Remember to make sure units are the same</a:t>
            </a:r>
            <a:endParaRPr lang="en-US" dirty="0"/>
          </a:p>
        </p:txBody>
      </p:sp>
    </p:spTree>
    <p:extLst>
      <p:ext uri="{BB962C8B-B14F-4D97-AF65-F5344CB8AC3E}">
        <p14:creationId xmlns:p14="http://schemas.microsoft.com/office/powerpoint/2010/main" val="413445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up:</a:t>
            </a:r>
            <a:endParaRPr lang="en-US" dirty="0"/>
          </a:p>
        </p:txBody>
      </p:sp>
      <p:sp>
        <p:nvSpPr>
          <p:cNvPr id="3" name="Content Placeholder 2"/>
          <p:cNvSpPr>
            <a:spLocks noGrp="1"/>
          </p:cNvSpPr>
          <p:nvPr>
            <p:ph idx="1"/>
          </p:nvPr>
        </p:nvSpPr>
        <p:spPr/>
        <p:txBody>
          <a:bodyPr/>
          <a:lstStyle/>
          <a:p>
            <a:r>
              <a:rPr lang="en-US" dirty="0" smtClean="0"/>
              <a:t>How to save yourself even </a:t>
            </a:r>
            <a:r>
              <a:rPr lang="en-US" smtClean="0"/>
              <a:t>more typing</a:t>
            </a:r>
            <a:endParaRPr lang="en-US" dirty="0"/>
          </a:p>
        </p:txBody>
      </p:sp>
    </p:spTree>
    <p:extLst>
      <p:ext uri="{BB962C8B-B14F-4D97-AF65-F5344CB8AC3E}">
        <p14:creationId xmlns:p14="http://schemas.microsoft.com/office/powerpoint/2010/main" val="63260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cover </a:t>
            </a:r>
            <a:r>
              <a:rPr lang="en-US" dirty="0" smtClean="0"/>
              <a:t>here</a:t>
            </a:r>
            <a:endParaRPr lang="en-US" dirty="0"/>
          </a:p>
        </p:txBody>
      </p:sp>
      <p:sp>
        <p:nvSpPr>
          <p:cNvPr id="3" name="Content Placeholder 2"/>
          <p:cNvSpPr>
            <a:spLocks noGrp="1"/>
          </p:cNvSpPr>
          <p:nvPr>
            <p:ph idx="1"/>
          </p:nvPr>
        </p:nvSpPr>
        <p:spPr>
          <a:xfrm>
            <a:off x="0" y="1524000"/>
            <a:ext cx="9144000" cy="5244935"/>
          </a:xfrm>
        </p:spPr>
        <p:txBody>
          <a:bodyPr numCol="3">
            <a:normAutofit/>
          </a:bodyPr>
          <a:lstStyle/>
          <a:p>
            <a:r>
              <a:rPr lang="en-US" u="sng" dirty="0" smtClean="0"/>
              <a:t>Data Checking</a:t>
            </a:r>
            <a:endParaRPr lang="en-US" u="sng" dirty="0"/>
          </a:p>
          <a:p>
            <a:pPr lvl="1"/>
            <a:r>
              <a:rPr lang="en-US" dirty="0" smtClean="0"/>
              <a:t>General</a:t>
            </a:r>
          </a:p>
          <a:p>
            <a:pPr lvl="1"/>
            <a:endParaRPr lang="en-US" dirty="0" smtClean="0"/>
          </a:p>
          <a:p>
            <a:pPr lvl="1"/>
            <a:r>
              <a:rPr lang="en-US" dirty="0" smtClean="0"/>
              <a:t>Data Frames</a:t>
            </a:r>
          </a:p>
          <a:p>
            <a:endParaRPr lang="en-US" u="sng" dirty="0" smtClean="0"/>
          </a:p>
          <a:p>
            <a:r>
              <a:rPr lang="en-US" u="sng" dirty="0" smtClean="0"/>
              <a:t>Referencing data</a:t>
            </a:r>
          </a:p>
          <a:p>
            <a:endParaRPr lang="en-US" u="sng" dirty="0"/>
          </a:p>
          <a:p>
            <a:r>
              <a:rPr lang="en-US" u="sng" dirty="0"/>
              <a:t>Factors</a:t>
            </a:r>
          </a:p>
          <a:p>
            <a:endParaRPr lang="en-US" u="sng" dirty="0" smtClean="0"/>
          </a:p>
          <a:p>
            <a:r>
              <a:rPr lang="en-US" u="sng" dirty="0" smtClean="0"/>
              <a:t>NA values</a:t>
            </a:r>
          </a:p>
          <a:p>
            <a:endParaRPr lang="en-US" u="sng" dirty="0" smtClean="0"/>
          </a:p>
          <a:p>
            <a:r>
              <a:rPr lang="en-US" u="sng" dirty="0" smtClean="0"/>
              <a:t>Changing Types</a:t>
            </a:r>
          </a:p>
        </p:txBody>
      </p:sp>
    </p:spTree>
    <p:extLst>
      <p:ext uri="{BB962C8B-B14F-4D97-AF65-F5344CB8AC3E}">
        <p14:creationId xmlns:p14="http://schemas.microsoft.com/office/powerpoint/2010/main" val="66957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data formatting</a:t>
            </a:r>
            <a:endParaRPr lang="en-US" dirty="0"/>
          </a:p>
        </p:txBody>
      </p:sp>
      <p:sp>
        <p:nvSpPr>
          <p:cNvPr id="3" name="Content Placeholder 2"/>
          <p:cNvSpPr>
            <a:spLocks noGrp="1"/>
          </p:cNvSpPr>
          <p:nvPr>
            <p:ph sz="half" idx="1"/>
          </p:nvPr>
        </p:nvSpPr>
        <p:spPr>
          <a:xfrm>
            <a:off x="166255" y="1825625"/>
            <a:ext cx="4953857" cy="4351338"/>
          </a:xfrm>
        </p:spPr>
        <p:txBody>
          <a:bodyPr>
            <a:normAutofit fontScale="92500" lnSpcReduction="10000"/>
          </a:bodyPr>
          <a:lstStyle/>
          <a:p>
            <a:r>
              <a:rPr lang="en-US" dirty="0" smtClean="0"/>
              <a:t>"Tidy" data is easy to work with</a:t>
            </a:r>
          </a:p>
          <a:p>
            <a:pPr lvl="1"/>
            <a:r>
              <a:rPr lang="en-US" dirty="0" smtClean="0"/>
              <a:t>Easy to aggregate and play around with (e.g., with </a:t>
            </a:r>
            <a:r>
              <a:rPr lang="en-US" dirty="0" err="1" smtClean="0"/>
              <a:t>dplyr</a:t>
            </a:r>
            <a:r>
              <a:rPr lang="en-US" dirty="0" smtClean="0"/>
              <a:t>)</a:t>
            </a:r>
          </a:p>
          <a:p>
            <a:pPr lvl="1"/>
            <a:endParaRPr lang="en-US" dirty="0" smtClean="0"/>
          </a:p>
          <a:p>
            <a:pPr lvl="1"/>
            <a:r>
              <a:rPr lang="en-US" dirty="0" smtClean="0"/>
              <a:t>Easy to visualize (e.g., with ggplot2)</a:t>
            </a:r>
          </a:p>
          <a:p>
            <a:pPr lvl="1"/>
            <a:endParaRPr lang="en-US" dirty="0" smtClean="0"/>
          </a:p>
          <a:p>
            <a:pPr lvl="1"/>
            <a:r>
              <a:rPr lang="en-US" dirty="0" smtClean="0"/>
              <a:t>Easy to model (e.g., with lme4)</a:t>
            </a:r>
          </a:p>
          <a:p>
            <a:pPr lvl="1"/>
            <a:endParaRPr lang="en-US" dirty="0" smtClean="0"/>
          </a:p>
          <a:p>
            <a:pPr lvl="1"/>
            <a:r>
              <a:rPr lang="en-US" dirty="0" smtClean="0"/>
              <a:t>Each column is a variable, Each row is an observation</a:t>
            </a:r>
          </a:p>
          <a:p>
            <a:pPr lvl="1"/>
            <a:endParaRPr lang="en-US" dirty="0" smtClean="0"/>
          </a:p>
          <a:p>
            <a:pPr lvl="1"/>
            <a:r>
              <a:rPr lang="en-US" dirty="0" smtClean="0"/>
              <a:t>There are packages to fix this (e.g., </a:t>
            </a:r>
            <a:r>
              <a:rPr lang="en-US" dirty="0" err="1" smtClean="0"/>
              <a:t>tidyr</a:t>
            </a:r>
            <a:r>
              <a:rPr lang="en-US" dirty="0" smtClean="0"/>
              <a:t>)</a:t>
            </a:r>
            <a:endParaRPr lang="en-US" dirty="0"/>
          </a:p>
        </p:txBody>
      </p:sp>
      <p:sp>
        <p:nvSpPr>
          <p:cNvPr id="5" name="Rectangle 4"/>
          <p:cNvSpPr/>
          <p:nvPr/>
        </p:nvSpPr>
        <p:spPr>
          <a:xfrm>
            <a:off x="5306314" y="1780631"/>
            <a:ext cx="3395237"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latin typeface="Courier New" pitchFamily="49" charset="0"/>
                <a:cs typeface="Courier New" pitchFamily="49" charset="0"/>
              </a:rPr>
              <a:t>trial  subject    </a:t>
            </a:r>
            <a:r>
              <a:rPr lang="en-US" sz="1200" dirty="0" smtClean="0">
                <a:latin typeface="Courier New" pitchFamily="49" charset="0"/>
                <a:cs typeface="Courier New" pitchFamily="49" charset="0"/>
              </a:rPr>
              <a:t>RT   condition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1         1       </a:t>
            </a:r>
            <a:r>
              <a:rPr lang="en-US" sz="1200" dirty="0" smtClean="0">
                <a:latin typeface="Courier New" pitchFamily="49" charset="0"/>
                <a:cs typeface="Courier New" pitchFamily="49" charset="0"/>
              </a:rPr>
              <a:t>250  a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2         1       </a:t>
            </a:r>
            <a:r>
              <a:rPr lang="en-US" sz="1200" dirty="0" smtClean="0">
                <a:latin typeface="Courier New" pitchFamily="49" charset="0"/>
                <a:cs typeface="Courier New" pitchFamily="49" charset="0"/>
              </a:rPr>
              <a:t>350  a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3         1       </a:t>
            </a:r>
            <a:r>
              <a:rPr lang="en-US" sz="1200" dirty="0" smtClean="0">
                <a:latin typeface="Courier New" pitchFamily="49" charset="0"/>
                <a:cs typeface="Courier New" pitchFamily="49" charset="0"/>
              </a:rPr>
              <a:t>257  b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4         1       </a:t>
            </a:r>
            <a:r>
              <a:rPr lang="en-US" sz="1200" dirty="0" smtClean="0">
                <a:latin typeface="Courier New" pitchFamily="49" charset="0"/>
                <a:cs typeface="Courier New" pitchFamily="49" charset="0"/>
              </a:rPr>
              <a:t>600  b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1         2       </a:t>
            </a:r>
            <a:r>
              <a:rPr lang="en-US" sz="1200" dirty="0" smtClean="0">
                <a:latin typeface="Courier New" pitchFamily="49" charset="0"/>
                <a:cs typeface="Courier New" pitchFamily="49" charset="0"/>
              </a:rPr>
              <a:t>302  a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2         2       </a:t>
            </a:r>
            <a:r>
              <a:rPr lang="en-US" sz="1200" dirty="0" smtClean="0">
                <a:latin typeface="Courier New" pitchFamily="49" charset="0"/>
                <a:cs typeface="Courier New" pitchFamily="49" charset="0"/>
              </a:rPr>
              <a:t>310  a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3         2       </a:t>
            </a:r>
            <a:r>
              <a:rPr lang="en-US" sz="1200" dirty="0" smtClean="0">
                <a:latin typeface="Courier New" pitchFamily="49" charset="0"/>
                <a:cs typeface="Courier New" pitchFamily="49" charset="0"/>
              </a:rPr>
              <a:t>305  b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4         2       </a:t>
            </a:r>
            <a:r>
              <a:rPr lang="en-US" sz="1200" dirty="0" smtClean="0">
                <a:latin typeface="Courier New" pitchFamily="49" charset="0"/>
                <a:cs typeface="Courier New" pitchFamily="49" charset="0"/>
              </a:rPr>
              <a:t>312  b </a:t>
            </a:r>
            <a:endParaRPr lang="en-US" sz="1200" dirty="0">
              <a:latin typeface="Courier New" pitchFamily="49" charset="0"/>
              <a:cs typeface="Courier New" pitchFamily="49" charset="0"/>
            </a:endParaRPr>
          </a:p>
        </p:txBody>
      </p:sp>
      <p:sp>
        <p:nvSpPr>
          <p:cNvPr id="6" name="Rectangle 5"/>
          <p:cNvSpPr/>
          <p:nvPr/>
        </p:nvSpPr>
        <p:spPr>
          <a:xfrm>
            <a:off x="5120112" y="4198710"/>
            <a:ext cx="3727005"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latin typeface="Courier New" pitchFamily="49" charset="0"/>
                <a:cs typeface="Courier New" pitchFamily="49" charset="0"/>
              </a:rPr>
              <a:t>trial  subject    </a:t>
            </a:r>
            <a:r>
              <a:rPr lang="en-US" sz="1200" dirty="0" smtClean="0">
                <a:latin typeface="Courier New" pitchFamily="49" charset="0"/>
                <a:cs typeface="Courier New" pitchFamily="49" charset="0"/>
              </a:rPr>
              <a:t>RT   </a:t>
            </a:r>
            <a:r>
              <a:rPr lang="en-US" sz="1200" dirty="0" err="1" smtClean="0">
                <a:latin typeface="Courier New" pitchFamily="49" charset="0"/>
                <a:cs typeface="Courier New" pitchFamily="49" charset="0"/>
              </a:rPr>
              <a:t>cond_a</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cond_b</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1         1       </a:t>
            </a:r>
            <a:r>
              <a:rPr lang="en-US" sz="1200" dirty="0" smtClean="0">
                <a:latin typeface="Courier New" pitchFamily="49" charset="0"/>
                <a:cs typeface="Courier New" pitchFamily="49" charset="0"/>
              </a:rPr>
              <a:t>250  250</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2         1       </a:t>
            </a:r>
            <a:r>
              <a:rPr lang="en-US" sz="1200" dirty="0" smtClean="0">
                <a:latin typeface="Courier New" pitchFamily="49" charset="0"/>
                <a:cs typeface="Courier New" pitchFamily="49" charset="0"/>
              </a:rPr>
              <a:t>350  350</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3         1       </a:t>
            </a:r>
            <a:r>
              <a:rPr lang="en-US" sz="1200" dirty="0" smtClean="0">
                <a:latin typeface="Courier New" pitchFamily="49" charset="0"/>
                <a:cs typeface="Courier New" pitchFamily="49" charset="0"/>
              </a:rPr>
              <a:t>257          257</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4         1       </a:t>
            </a:r>
            <a:r>
              <a:rPr lang="en-US" sz="1200" dirty="0" smtClean="0">
                <a:latin typeface="Courier New" pitchFamily="49" charset="0"/>
                <a:cs typeface="Courier New" pitchFamily="49" charset="0"/>
              </a:rPr>
              <a:t>600          600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1         2       </a:t>
            </a:r>
            <a:r>
              <a:rPr lang="en-US" sz="1200" dirty="0" smtClean="0">
                <a:latin typeface="Courier New" pitchFamily="49" charset="0"/>
                <a:cs typeface="Courier New" pitchFamily="49" charset="0"/>
              </a:rPr>
              <a:t>302  302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2         2       </a:t>
            </a:r>
            <a:r>
              <a:rPr lang="en-US" sz="1200" dirty="0" smtClean="0">
                <a:latin typeface="Courier New" pitchFamily="49" charset="0"/>
                <a:cs typeface="Courier New" pitchFamily="49" charset="0"/>
              </a:rPr>
              <a:t>310  310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3         2       </a:t>
            </a:r>
            <a:r>
              <a:rPr lang="en-US" sz="1200" dirty="0" smtClean="0">
                <a:latin typeface="Courier New" pitchFamily="49" charset="0"/>
                <a:cs typeface="Courier New" pitchFamily="49" charset="0"/>
              </a:rPr>
              <a:t>305           305</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4         2       </a:t>
            </a:r>
            <a:r>
              <a:rPr lang="en-US" sz="1200" dirty="0" smtClean="0">
                <a:latin typeface="Courier New" pitchFamily="49" charset="0"/>
                <a:cs typeface="Courier New" pitchFamily="49" charset="0"/>
              </a:rPr>
              <a:t>312           312 </a:t>
            </a:r>
            <a:endParaRPr lang="en-US" sz="1200" dirty="0">
              <a:latin typeface="Courier New" pitchFamily="49" charset="0"/>
              <a:cs typeface="Courier New" pitchFamily="49" charset="0"/>
            </a:endParaRPr>
          </a:p>
        </p:txBody>
      </p:sp>
      <p:cxnSp>
        <p:nvCxnSpPr>
          <p:cNvPr id="8" name="Straight Connector 7"/>
          <p:cNvCxnSpPr/>
          <p:nvPr/>
        </p:nvCxnSpPr>
        <p:spPr>
          <a:xfrm>
            <a:off x="4946994" y="3996877"/>
            <a:ext cx="4042627" cy="2091095"/>
          </a:xfrm>
          <a:prstGeom prst="line">
            <a:avLst/>
          </a:prstGeom>
          <a:ln w="38100">
            <a:solidFill>
              <a:srgbClr val="C00000">
                <a:alpha val="38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946994" y="3635873"/>
            <a:ext cx="4113879" cy="2518996"/>
          </a:xfrm>
          <a:prstGeom prst="line">
            <a:avLst/>
          </a:prstGeom>
          <a:ln w="38100">
            <a:solidFill>
              <a:srgbClr val="C00000">
                <a:alpha val="38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08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data formatting</a:t>
            </a:r>
            <a:endParaRPr lang="en-US" dirty="0"/>
          </a:p>
        </p:txBody>
      </p:sp>
      <p:sp>
        <p:nvSpPr>
          <p:cNvPr id="3" name="Content Placeholder 2"/>
          <p:cNvSpPr>
            <a:spLocks noGrp="1"/>
          </p:cNvSpPr>
          <p:nvPr>
            <p:ph idx="1"/>
          </p:nvPr>
        </p:nvSpPr>
        <p:spPr/>
        <p:txBody>
          <a:bodyPr>
            <a:normAutofit/>
          </a:bodyPr>
          <a:lstStyle/>
          <a:p>
            <a:r>
              <a:rPr lang="en-US" dirty="0" smtClean="0"/>
              <a:t>Things to look for</a:t>
            </a:r>
          </a:p>
          <a:p>
            <a:endParaRPr lang="en-US" dirty="0" smtClean="0"/>
          </a:p>
          <a:p>
            <a:r>
              <a:rPr lang="en-US" dirty="0" smtClean="0"/>
              <a:t>Data types are what is expected for important variables </a:t>
            </a:r>
          </a:p>
          <a:p>
            <a:pPr lvl="1"/>
            <a:r>
              <a:rPr lang="en-US" dirty="0" smtClean="0"/>
              <a:t>E.g., reaction time data should be numeric</a:t>
            </a:r>
          </a:p>
          <a:p>
            <a:pPr lvl="1"/>
            <a:r>
              <a:rPr lang="en-US" dirty="0" smtClean="0"/>
              <a:t>Categorical data are factors</a:t>
            </a:r>
          </a:p>
          <a:p>
            <a:pPr lvl="1"/>
            <a:endParaRPr lang="en-US" dirty="0"/>
          </a:p>
          <a:p>
            <a:r>
              <a:rPr lang="en-US" dirty="0" smtClean="0"/>
              <a:t>Data looks orderly (columns are column-like), number of rows and columns are what is expected</a:t>
            </a:r>
          </a:p>
          <a:p>
            <a:pPr lvl="1"/>
            <a:endParaRPr lang="en-US" dirty="0"/>
          </a:p>
        </p:txBody>
      </p:sp>
    </p:spTree>
    <p:extLst>
      <p:ext uri="{BB962C8B-B14F-4D97-AF65-F5344CB8AC3E}">
        <p14:creationId xmlns:p14="http://schemas.microsoft.com/office/powerpoint/2010/main" val="155571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on experiment design</a:t>
            </a:r>
            <a:endParaRPr lang="en-US" dirty="0"/>
          </a:p>
        </p:txBody>
      </p:sp>
      <p:sp>
        <p:nvSpPr>
          <p:cNvPr id="3" name="Content Placeholder 2"/>
          <p:cNvSpPr>
            <a:spLocks noGrp="1"/>
          </p:cNvSpPr>
          <p:nvPr>
            <p:ph idx="1"/>
          </p:nvPr>
        </p:nvSpPr>
        <p:spPr/>
        <p:txBody>
          <a:bodyPr/>
          <a:lstStyle/>
          <a:p>
            <a:r>
              <a:rPr lang="en-US" dirty="0" smtClean="0"/>
              <a:t>Always good to over-collect / over-specify data</a:t>
            </a:r>
          </a:p>
          <a:p>
            <a:pPr lvl="1"/>
            <a:endParaRPr lang="en-US" dirty="0" smtClean="0"/>
          </a:p>
          <a:p>
            <a:pPr lvl="1"/>
            <a:r>
              <a:rPr lang="en-US" dirty="0" smtClean="0"/>
              <a:t>Add variables that might be important to input files</a:t>
            </a:r>
          </a:p>
          <a:p>
            <a:pPr lvl="1"/>
            <a:endParaRPr lang="en-US" dirty="0"/>
          </a:p>
          <a:p>
            <a:pPr lvl="1"/>
            <a:r>
              <a:rPr lang="en-US" dirty="0" smtClean="0"/>
              <a:t>Easier than merging these data points back in when you realize you need them</a:t>
            </a:r>
            <a:endParaRPr lang="en-US" dirty="0"/>
          </a:p>
        </p:txBody>
      </p:sp>
    </p:spTree>
    <p:extLst>
      <p:ext uri="{BB962C8B-B14F-4D97-AF65-F5344CB8AC3E}">
        <p14:creationId xmlns:p14="http://schemas.microsoft.com/office/powerpoint/2010/main" val="121622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Checking your data</a:t>
            </a:r>
            <a:endParaRPr lang="en-US" dirty="0"/>
          </a:p>
        </p:txBody>
      </p:sp>
      <p:sp>
        <p:nvSpPr>
          <p:cNvPr id="5" name="Text Placeholder 4"/>
          <p:cNvSpPr>
            <a:spLocks noGrp="1"/>
          </p:cNvSpPr>
          <p:nvPr>
            <p:ph type="body" idx="1"/>
          </p:nvPr>
        </p:nvSpPr>
        <p:spPr/>
        <p:txBody>
          <a:bodyPr>
            <a:normAutofit/>
          </a:bodyPr>
          <a:lstStyle/>
          <a:p>
            <a:r>
              <a:rPr lang="en-US" sz="1800" dirty="0" smtClean="0">
                <a:latin typeface="Courier New" charset="0"/>
                <a:ea typeface="Courier New" charset="0"/>
                <a:cs typeface="Courier New" charset="0"/>
              </a:rPr>
              <a:t>Add this to a script! Maybe </a:t>
            </a:r>
            <a:r>
              <a:rPr lang="en-US" sz="1800" dirty="0" err="1" smtClean="0">
                <a:latin typeface="Courier New" charset="0"/>
                <a:ea typeface="Courier New" charset="0"/>
                <a:cs typeface="Courier New" charset="0"/>
              </a:rPr>
              <a:t>vices.R</a:t>
            </a:r>
            <a:r>
              <a:rPr lang="en-US" sz="1800" dirty="0" smtClean="0">
                <a:latin typeface="Courier New" charset="0"/>
                <a:ea typeface="Courier New" charset="0"/>
                <a:cs typeface="Courier New" charset="0"/>
              </a:rPr>
              <a:t> or something</a:t>
            </a:r>
          </a:p>
          <a:p>
            <a:endParaRPr lang="en-US" sz="1800" dirty="0">
              <a:latin typeface="Courier New" charset="0"/>
              <a:ea typeface="Courier New" charset="0"/>
              <a:cs typeface="Courier New" charset="0"/>
            </a:endParaRPr>
          </a:p>
          <a:p>
            <a:r>
              <a:rPr lang="en-US" sz="1800" dirty="0" smtClean="0">
                <a:latin typeface="Courier New" charset="0"/>
                <a:ea typeface="Courier New" charset="0"/>
                <a:cs typeface="Courier New" charset="0"/>
              </a:rPr>
              <a:t>vices </a:t>
            </a:r>
            <a:r>
              <a:rPr lang="en-US" sz="1800" dirty="0">
                <a:latin typeface="Courier New" charset="0"/>
                <a:ea typeface="Courier New" charset="0"/>
                <a:cs typeface="Courier New" charset="0"/>
              </a:rPr>
              <a:t>&lt;- </a:t>
            </a:r>
            <a:r>
              <a:rPr lang="en-US" sz="1800" dirty="0" err="1" smtClean="0">
                <a:latin typeface="Courier New" charset="0"/>
                <a:ea typeface="Courier New" charset="0"/>
                <a:cs typeface="Courier New" charset="0"/>
              </a:rPr>
              <a:t>read.csv</a:t>
            </a:r>
            <a:r>
              <a:rPr lang="en-US" sz="1800" dirty="0" smtClean="0">
                <a:latin typeface="Courier New" charset="0"/>
                <a:ea typeface="Courier New" charset="0"/>
                <a:cs typeface="Courier New" charset="0"/>
              </a:rPr>
              <a:t>("docs/datasets/</a:t>
            </a:r>
            <a:r>
              <a:rPr lang="en-US" sz="1800" dirty="0" err="1" smtClean="0">
                <a:latin typeface="Courier New" charset="0"/>
                <a:ea typeface="Courier New" charset="0"/>
                <a:cs typeface="Courier New" charset="0"/>
              </a:rPr>
              <a:t>disney_vices.csv</a:t>
            </a: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stringsAsFactors</a:t>
            </a:r>
            <a:r>
              <a:rPr lang="en-US" sz="1800" dirty="0" smtClean="0">
                <a:latin typeface="Courier New" charset="0"/>
                <a:ea typeface="Courier New" charset="0"/>
                <a:cs typeface="Courier New" charset="0"/>
              </a:rPr>
              <a:t> = F)</a:t>
            </a:r>
            <a:endParaRPr lang="en-US" sz="1800" dirty="0">
              <a:latin typeface="Courier New" charset="0"/>
              <a:ea typeface="Courier New" charset="0"/>
              <a:cs typeface="Courier New" charset="0"/>
            </a:endParaRPr>
          </a:p>
        </p:txBody>
      </p:sp>
    </p:spTree>
    <p:extLst>
      <p:ext uri="{BB962C8B-B14F-4D97-AF65-F5344CB8AC3E}">
        <p14:creationId xmlns:p14="http://schemas.microsoft.com/office/powerpoint/2010/main" val="108022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import went okay</a:t>
            </a:r>
          </a:p>
        </p:txBody>
      </p:sp>
      <p:sp>
        <p:nvSpPr>
          <p:cNvPr id="3" name="Content Placeholder 2"/>
          <p:cNvSpPr>
            <a:spLocks noGrp="1"/>
          </p:cNvSpPr>
          <p:nvPr>
            <p:ph idx="1"/>
          </p:nvPr>
        </p:nvSpPr>
        <p:spPr/>
        <p:txBody>
          <a:bodyPr/>
          <a:lstStyle/>
          <a:p>
            <a:r>
              <a:rPr lang="en-US" dirty="0">
                <a:ea typeface="Courier New" charset="0"/>
                <a:cs typeface="Courier New" charset="0"/>
              </a:rPr>
              <a:t>Check the first few rows of your data</a:t>
            </a:r>
          </a:p>
          <a:p>
            <a:pPr marL="0" indent="0">
              <a:buNone/>
            </a:pPr>
            <a:r>
              <a:rPr lang="en-US" dirty="0" smtClean="0">
                <a:latin typeface="Courier New" charset="0"/>
                <a:ea typeface="Courier New" charset="0"/>
                <a:cs typeface="Courier New" charset="0"/>
              </a:rPr>
              <a:t>head(vices)</a:t>
            </a:r>
            <a:endParaRPr lang="en-US" dirty="0">
              <a:latin typeface="Courier New" charset="0"/>
              <a:ea typeface="Courier New" charset="0"/>
              <a:cs typeface="Courier New" charset="0"/>
            </a:endParaRPr>
          </a:p>
          <a:p>
            <a:pPr marL="0" indent="0">
              <a:buNone/>
            </a:pPr>
            <a:endParaRPr lang="en-US" dirty="0">
              <a:latin typeface="Courier New" charset="0"/>
              <a:ea typeface="Courier New" charset="0"/>
              <a:cs typeface="Courier New" charset="0"/>
            </a:endParaRPr>
          </a:p>
          <a:p>
            <a:r>
              <a:rPr lang="en-US" dirty="0">
                <a:latin typeface="Calibri" charset="0"/>
                <a:ea typeface="Calibri" charset="0"/>
                <a:cs typeface="Calibri" charset="0"/>
              </a:rPr>
              <a:t>Check the data types</a:t>
            </a:r>
          </a:p>
          <a:p>
            <a:r>
              <a:rPr lang="en-US" dirty="0" err="1" smtClean="0">
                <a:latin typeface="Courier New" charset="0"/>
                <a:ea typeface="Courier New" charset="0"/>
                <a:cs typeface="Courier New" charset="0"/>
              </a:rPr>
              <a:t>str</a:t>
            </a:r>
            <a:r>
              <a:rPr lang="en-US" dirty="0" smtClean="0">
                <a:latin typeface="Courier New" charset="0"/>
                <a:ea typeface="Courier New" charset="0"/>
                <a:cs typeface="Courier New" charset="0"/>
              </a:rPr>
              <a:t>(vices)</a:t>
            </a:r>
            <a:endParaRPr lang="en-US" dirty="0">
              <a:latin typeface="Courier New" charset="0"/>
              <a:ea typeface="Courier New" charset="0"/>
              <a:cs typeface="Courier New" charset="0"/>
            </a:endParaRPr>
          </a:p>
          <a:p>
            <a:endParaRPr lang="en-US" dirty="0">
              <a:latin typeface="Calibri" charset="0"/>
              <a:ea typeface="Calibri" charset="0"/>
              <a:cs typeface="Calibri" charset="0"/>
            </a:endParaRPr>
          </a:p>
          <a:p>
            <a:r>
              <a:rPr lang="en-US" dirty="0">
                <a:latin typeface="Calibri" charset="0"/>
                <a:ea typeface="Calibri" charset="0"/>
                <a:cs typeface="Calibri" charset="0"/>
              </a:rPr>
              <a:t>Do we see any problems</a:t>
            </a:r>
            <a:r>
              <a:rPr lang="en-US" dirty="0" smtClean="0">
                <a:latin typeface="Calibri" charset="0"/>
                <a:ea typeface="Calibri" charset="0"/>
                <a:cs typeface="Calibri" charset="0"/>
              </a:rPr>
              <a:t>?</a:t>
            </a:r>
            <a:endParaRPr lang="en-US" dirty="0">
              <a:latin typeface="Calibri" charset="0"/>
              <a:ea typeface="Calibri" charset="0"/>
              <a:cs typeface="Calibri" charset="0"/>
            </a:endParaRPr>
          </a:p>
        </p:txBody>
      </p:sp>
      <p:sp>
        <p:nvSpPr>
          <p:cNvPr id="4" name="TextBox 3"/>
          <p:cNvSpPr txBox="1"/>
          <p:nvPr/>
        </p:nvSpPr>
        <p:spPr>
          <a:xfrm>
            <a:off x="1151906" y="5715298"/>
            <a:ext cx="766032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Feel free to add these commands to your script. Comment them even!</a:t>
            </a:r>
          </a:p>
          <a:p>
            <a:endParaRPr lang="en-US" dirty="0"/>
          </a:p>
          <a:p>
            <a:r>
              <a:rPr lang="en-US" dirty="0" smtClean="0">
                <a:latin typeface="Courier New" charset="0"/>
                <a:ea typeface="Courier New" charset="0"/>
                <a:cs typeface="Courier New" charset="0"/>
              </a:rPr>
              <a:t>head(vices) #print first few lines of a file</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44416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Checking the dimensions of your data</a:t>
            </a:r>
            <a:endParaRPr lang="en-US" dirty="0"/>
          </a:p>
        </p:txBody>
      </p:sp>
      <p:sp>
        <p:nvSpPr>
          <p:cNvPr id="5" name="Content Placeholder 4"/>
          <p:cNvSpPr>
            <a:spLocks noGrp="1"/>
          </p:cNvSpPr>
          <p:nvPr>
            <p:ph idx="1"/>
          </p:nvPr>
        </p:nvSpPr>
        <p:spPr/>
        <p:txBody>
          <a:bodyPr/>
          <a:lstStyle/>
          <a:p>
            <a:r>
              <a:rPr lang="en-US" dirty="0" smtClean="0"/>
              <a:t>Check number of rows and columns</a:t>
            </a:r>
          </a:p>
          <a:p>
            <a:pPr lvl="1"/>
            <a:r>
              <a:rPr lang="en-US" dirty="0" err="1" smtClean="0">
                <a:latin typeface="Courier New" charset="0"/>
                <a:ea typeface="Courier New" charset="0"/>
                <a:cs typeface="Courier New" charset="0"/>
              </a:rPr>
              <a:t>nrow</a:t>
            </a:r>
            <a:r>
              <a:rPr lang="en-US" dirty="0" smtClean="0">
                <a:latin typeface="Courier New" charset="0"/>
                <a:ea typeface="Courier New" charset="0"/>
                <a:cs typeface="Courier New" charset="0"/>
              </a:rPr>
              <a:t>(vices)</a:t>
            </a:r>
            <a:endParaRPr lang="en-US" dirty="0">
              <a:latin typeface="Courier New" charset="0"/>
              <a:ea typeface="Courier New" charset="0"/>
              <a:cs typeface="Courier New" charset="0"/>
            </a:endParaRPr>
          </a:p>
          <a:p>
            <a:pPr lvl="1"/>
            <a:r>
              <a:rPr lang="en-US" dirty="0" err="1" smtClean="0">
                <a:latin typeface="Courier New" charset="0"/>
                <a:ea typeface="Courier New" charset="0"/>
                <a:cs typeface="Courier New" charset="0"/>
              </a:rPr>
              <a:t>ncol</a:t>
            </a:r>
            <a:r>
              <a:rPr lang="en-US" dirty="0" smtClean="0">
                <a:latin typeface="Courier New" charset="0"/>
                <a:ea typeface="Courier New" charset="0"/>
                <a:cs typeface="Courier New" charset="0"/>
              </a:rPr>
              <a:t>(vices)</a:t>
            </a:r>
            <a:endParaRPr lang="en-US" dirty="0">
              <a:latin typeface="Courier New" charset="0"/>
              <a:ea typeface="Courier New" charset="0"/>
              <a:cs typeface="Courier New" charset="0"/>
            </a:endParaRPr>
          </a:p>
          <a:p>
            <a:pPr lvl="1"/>
            <a:r>
              <a:rPr lang="en-US" dirty="0" smtClean="0">
                <a:latin typeface="Courier New" charset="0"/>
                <a:ea typeface="Courier New" charset="0"/>
                <a:cs typeface="Courier New" charset="0"/>
              </a:rPr>
              <a:t>dim(vices)</a:t>
            </a:r>
          </a:p>
          <a:p>
            <a:endParaRPr lang="en-US" dirty="0" smtClean="0"/>
          </a:p>
          <a:p>
            <a:r>
              <a:rPr lang="en-US" dirty="0" smtClean="0"/>
              <a:t>Check the names of columns</a:t>
            </a:r>
            <a:endParaRPr lang="en-US" dirty="0"/>
          </a:p>
          <a:p>
            <a:pPr lvl="1"/>
            <a:r>
              <a:rPr lang="en-US" dirty="0" err="1" smtClean="0">
                <a:latin typeface="Courier New" charset="0"/>
                <a:ea typeface="Courier New" charset="0"/>
                <a:cs typeface="Courier New" charset="0"/>
              </a:rPr>
              <a:t>colnames</a:t>
            </a:r>
            <a:r>
              <a:rPr lang="en-US" dirty="0" smtClean="0">
                <a:latin typeface="Courier New" charset="0"/>
                <a:ea typeface="Courier New" charset="0"/>
                <a:cs typeface="Courier New" charset="0"/>
              </a:rPr>
              <a:t>(vices)</a:t>
            </a:r>
            <a:endParaRPr lang="en-US" dirty="0">
              <a:latin typeface="Courier New" charset="0"/>
              <a:ea typeface="Courier New" charset="0"/>
              <a:cs typeface="Courier New" charset="0"/>
            </a:endParaRPr>
          </a:p>
          <a:p>
            <a:endParaRPr lang="en-US" dirty="0"/>
          </a:p>
        </p:txBody>
      </p:sp>
    </p:spTree>
    <p:extLst>
      <p:ext uri="{BB962C8B-B14F-4D97-AF65-F5344CB8AC3E}">
        <p14:creationId xmlns:p14="http://schemas.microsoft.com/office/powerpoint/2010/main" val="11904892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1671</TotalTime>
  <Words>1112</Words>
  <Application>Microsoft Macintosh PowerPoint</Application>
  <PresentationFormat>On-screen Show (4:3)</PresentationFormat>
  <Paragraphs>239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Courier New</vt:lpstr>
      <vt:lpstr>Arial</vt:lpstr>
      <vt:lpstr>Office Theme</vt:lpstr>
      <vt:lpstr>R programming for beginners</vt:lpstr>
      <vt:lpstr>Datasets for this section</vt:lpstr>
      <vt:lpstr>Topics to cover here</vt:lpstr>
      <vt:lpstr>Optimal data formatting</vt:lpstr>
      <vt:lpstr>Optimal data formatting</vt:lpstr>
      <vt:lpstr>A word on experiment design</vt:lpstr>
      <vt:lpstr>Checking your data</vt:lpstr>
      <vt:lpstr>Checking the import went okay</vt:lpstr>
      <vt:lpstr>Checking the dimensions of your data</vt:lpstr>
      <vt:lpstr>After general checks</vt:lpstr>
      <vt:lpstr>Referencing your data</vt:lpstr>
      <vt:lpstr>Referencing data</vt:lpstr>
      <vt:lpstr>Subsetting your data</vt:lpstr>
      <vt:lpstr>Subsetting your data</vt:lpstr>
      <vt:lpstr>For you:</vt:lpstr>
      <vt:lpstr>Changing data</vt:lpstr>
      <vt:lpstr>Changing data</vt:lpstr>
      <vt:lpstr>Executing functions parts of your data</vt:lpstr>
      <vt:lpstr>Creating new variables/columns</vt:lpstr>
      <vt:lpstr>For you:</vt:lpstr>
      <vt:lpstr>Changing data types</vt:lpstr>
      <vt:lpstr>R has useful "as" functions</vt:lpstr>
      <vt:lpstr>Now we know…</vt:lpstr>
      <vt:lpstr>For you:</vt:lpstr>
      <vt:lpstr>PowerPoint Presentation</vt:lpstr>
      <vt:lpstr>For you:</vt:lpstr>
      <vt:lpstr>Next up:</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Gullifer</dc:creator>
  <cp:lastModifiedBy>Jason Gullifer</cp:lastModifiedBy>
  <cp:revision>81</cp:revision>
  <dcterms:created xsi:type="dcterms:W3CDTF">2016-09-21T19:03:04Z</dcterms:created>
  <dcterms:modified xsi:type="dcterms:W3CDTF">2016-10-06T20:04:01Z</dcterms:modified>
</cp:coreProperties>
</file>