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61" r:id="rId3"/>
    <p:sldId id="269" r:id="rId4"/>
    <p:sldId id="270" r:id="rId5"/>
    <p:sldId id="262" r:id="rId6"/>
    <p:sldId id="264" r:id="rId7"/>
    <p:sldId id="265" r:id="rId8"/>
    <p:sldId id="271" r:id="rId9"/>
    <p:sldId id="266" r:id="rId10"/>
    <p:sldId id="263" r:id="rId11"/>
    <p:sldId id="272" r:id="rId12"/>
    <p:sldId id="274" r:id="rId13"/>
    <p:sldId id="273" r:id="rId14"/>
    <p:sldId id="257" r:id="rId15"/>
    <p:sldId id="275" r:id="rId16"/>
    <p:sldId id="276" r:id="rId17"/>
    <p:sldId id="268" r:id="rId18"/>
    <p:sldId id="277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58634-62FB-8141-ADC4-4C08E32B8FBC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7E4CB-F5C8-4740-A27D-87C250CEE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www.ling.upenn.edu/~joseff/rstudy/week1.html#wh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 with R:</a:t>
            </a:r>
          </a:p>
          <a:p>
            <a:endParaRPr lang="en-US" dirty="0"/>
          </a:p>
          <a:p>
            <a:r>
              <a:rPr lang="en-US" dirty="0"/>
              <a:t>*Up bring up last command, keep</a:t>
            </a:r>
            <a:r>
              <a:rPr lang="en-US" baseline="0" dirty="0"/>
              <a:t> going up or down to get to the right line</a:t>
            </a:r>
          </a:p>
          <a:p>
            <a:r>
              <a:rPr lang="en-US" baseline="0" dirty="0"/>
              <a:t>*Run all of script, run part of script</a:t>
            </a:r>
          </a:p>
          <a:p>
            <a:r>
              <a:rPr lang="en-US" baseline="0" dirty="0"/>
              <a:t>*</a:t>
            </a:r>
            <a:r>
              <a:rPr lang="en-US" baseline="0" dirty="0" err="1"/>
              <a:t>Getwd</a:t>
            </a:r>
            <a:r>
              <a:rPr lang="en-US" baseline="0" dirty="0"/>
              <a:t>, </a:t>
            </a:r>
            <a:r>
              <a:rPr lang="en-US" baseline="0" dirty="0" err="1"/>
              <a:t>setwd</a:t>
            </a:r>
            <a:endParaRPr lang="en-US" baseline="0" dirty="0"/>
          </a:p>
          <a:p>
            <a:r>
              <a:rPr lang="en-US" baseline="0" dirty="0"/>
              <a:t>*Tab-completion: completes command but also useful to get a list of commands</a:t>
            </a:r>
          </a:p>
          <a:p>
            <a:endParaRPr lang="en-US" baseline="0" dirty="0"/>
          </a:p>
          <a:p>
            <a:r>
              <a:rPr lang="en-US" baseline="0" dirty="0"/>
              <a:t>Packages to install:</a:t>
            </a:r>
          </a:p>
          <a:p>
            <a:r>
              <a:rPr lang="en-US" baseline="0" dirty="0"/>
              <a:t>*</a:t>
            </a:r>
            <a:r>
              <a:rPr lang="en-US" baseline="0" dirty="0" err="1"/>
              <a:t>plyr</a:t>
            </a:r>
            <a:r>
              <a:rPr lang="en-US" baseline="0" dirty="0"/>
              <a:t>, reshape, ggplot2, lme4, </a:t>
            </a:r>
            <a:r>
              <a:rPr lang="en-US" baseline="0" dirty="0" err="1"/>
              <a:t>ez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Extra stuff?:</a:t>
            </a:r>
          </a:p>
          <a:p>
            <a:r>
              <a:rPr lang="en-US" dirty="0">
                <a:hlinkClick r:id="rId3"/>
              </a:rPr>
              <a:t>http://www.ling.upenn.edu/~joseff/rstudy/week1.html#why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1EAA9-796C-4435-A34B-FE1DCBFEC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2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3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9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8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3E91-FA2F-9746-9085-56666ED3101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63E91-FA2F-9746-9085-56666ED31013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1FC1-3806-DB40-AACD-DABBF4B20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programming for beginners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Organization </a:t>
            </a:r>
            <a:r>
              <a:rPr lang="en-US" dirty="0"/>
              <a:t>and </a:t>
            </a:r>
            <a:r>
              <a:rPr lang="en-US" dirty="0" smtClean="0"/>
              <a:t>Aggregation</a:t>
            </a:r>
          </a:p>
          <a:p>
            <a:endParaRPr lang="en-US" dirty="0"/>
          </a:p>
          <a:p>
            <a:r>
              <a:rPr lang="en-US" dirty="0" smtClean="0"/>
              <a:t>Jason Gullifer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becomes quite messy to keep saving data as a new </a:t>
            </a:r>
            <a:r>
              <a:rPr lang="en-US" dirty="0" err="1" smtClean="0"/>
              <a:t>data.frame</a:t>
            </a:r>
            <a:r>
              <a:rPr lang="en-US" dirty="0" smtClean="0"/>
              <a:t>, especially if you have multiple statements to do before </a:t>
            </a:r>
            <a:r>
              <a:rPr lang="en-US" dirty="0" err="1" smtClean="0"/>
              <a:t>summarise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Also you probably don't actually care to save your grouped data</a:t>
            </a:r>
          </a:p>
          <a:p>
            <a:endParaRPr lang="en-US" dirty="0" smtClean="0"/>
          </a:p>
          <a:p>
            <a:r>
              <a:rPr lang="en-US" dirty="0" smtClean="0"/>
              <a:t>You could do something like the following, but </a:t>
            </a:r>
            <a:r>
              <a:rPr lang="en-US" dirty="0" err="1" smtClean="0"/>
              <a:t>eww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summarise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group_by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vices,Company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mean_AlcSec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=mean(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Alcohol_Seconds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mean_TobacSec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=mean(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Tobacco_Seconds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N=n()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7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Instead we can chain operations with 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%&gt;%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Basically this passes a variable or the result of a function onto the next function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vices %&gt;%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group_by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(Company)%&gt;%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summarise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mean_AlcSec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=mean(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Alcohol_Seconds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pPr marL="0" indent="0">
              <a:buNone/>
            </a:pP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mean_TobacSec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=mean(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Tobacco_Seconds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N=n()</a:t>
            </a:r>
          </a:p>
          <a:p>
            <a:pPr marL="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9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with mutate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vices %&gt;%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group_by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(Company)%&gt;%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mutate(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mean_AlcSec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=mean(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Alcohol_Seconds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mean_TobacSec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=mean(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Tobacco_Seconds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N=n()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What will this give us??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4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crazy with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79418"/>
            <a:ext cx="9144001" cy="50945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Compare the </a:t>
            </a:r>
            <a:r>
              <a:rPr lang="en-US" dirty="0" smtClean="0">
                <a:solidFill>
                  <a:schemeClr val="accent6"/>
                </a:solidFill>
              </a:rPr>
              <a:t>average alcohol use and average tobacco</a:t>
            </a:r>
            <a:r>
              <a:rPr lang="en-US" dirty="0" smtClean="0"/>
              <a:t> use </a:t>
            </a:r>
            <a:r>
              <a:rPr lang="en-US" dirty="0" smtClean="0">
                <a:solidFill>
                  <a:schemeClr val="accent2"/>
                </a:solidFill>
              </a:rPr>
              <a:t>by company </a:t>
            </a:r>
            <a:r>
              <a:rPr lang="en-US" dirty="0" smtClean="0"/>
              <a:t>taking </a:t>
            </a:r>
            <a:r>
              <a:rPr lang="en-US" dirty="0" smtClean="0">
                <a:solidFill>
                  <a:srgbClr val="7030A0"/>
                </a:solidFill>
              </a:rPr>
              <a:t>into account the length of movies produced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Remember Alcohol/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Tobacco_Seconds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but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Length_Minutes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vices%&gt;%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mutate(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Tobacco_Minutes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Tobacco_Seconds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/60,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Alcohol_Minutes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Alcohol_Seconds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/60,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propTobac</a:t>
            </a:r>
            <a:r>
              <a:rPr lang="en-US" sz="1600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Tobacco_Minutes</a:t>
            </a:r>
            <a:r>
              <a:rPr lang="en-US" sz="1600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/ </a:t>
            </a:r>
            <a:r>
              <a:rPr lang="en-US" sz="1600" dirty="0" err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Length_Minutes</a:t>
            </a:r>
            <a:r>
              <a:rPr lang="en-US" sz="1600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propAlc</a:t>
            </a:r>
            <a:r>
              <a:rPr lang="en-US" sz="1600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Alcohol_Minutes</a:t>
            </a:r>
            <a:r>
              <a:rPr lang="en-US" sz="1600" dirty="0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/ </a:t>
            </a:r>
            <a:r>
              <a:rPr lang="en-US" sz="1600" dirty="0" err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Length_Minutes</a:t>
            </a:r>
            <a:endParaRPr lang="en-US" sz="1600" dirty="0" smtClean="0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)%&gt;%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group_by</a:t>
            </a:r>
            <a:r>
              <a:rPr lang="en-US" sz="16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(Company</a:t>
            </a:r>
            <a:r>
              <a:rPr lang="en-US" sz="16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)%&gt;%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summarise</a:t>
            </a:r>
            <a:r>
              <a:rPr lang="en-US" sz="1600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meanPropTobac</a:t>
            </a:r>
            <a:r>
              <a:rPr lang="en-US" sz="1600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 = mean(</a:t>
            </a:r>
            <a:r>
              <a:rPr lang="en-US" sz="1600" dirty="0" err="1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propTobac</a:t>
            </a:r>
            <a:r>
              <a:rPr lang="en-US" sz="1600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meanPropAlc</a:t>
            </a:r>
            <a:r>
              <a:rPr lang="en-US" sz="1600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=mean(</a:t>
            </a:r>
            <a:r>
              <a:rPr lang="en-US" sz="1600" dirty="0" err="1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propAlc</a:t>
            </a:r>
            <a:r>
              <a:rPr lang="en-US" sz="1600" dirty="0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0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you may want to merge two data-frames together</a:t>
            </a:r>
          </a:p>
          <a:p>
            <a:endParaRPr lang="en-US" dirty="0"/>
          </a:p>
          <a:p>
            <a:r>
              <a:rPr lang="en-US" dirty="0" smtClean="0"/>
              <a:t>Let's say we have another data frame of movie characteristics, that list movie ratings, directors, and so on for each movie. </a:t>
            </a:r>
            <a:r>
              <a:rPr lang="en-US" dirty="0"/>
              <a:t>(we do: it's </a:t>
            </a:r>
            <a:r>
              <a:rPr lang="en-US" dirty="0" err="1" smtClean="0"/>
              <a:t>movie_information.csv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In order to use this information for aggregation or analysis it must all be in one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3949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the data is all in the same order we could just bind them together </a:t>
            </a:r>
          </a:p>
          <a:p>
            <a:pPr lvl="1"/>
            <a:r>
              <a:rPr lang="en-US" dirty="0" smtClean="0"/>
              <a:t>E.g., lets say you have a new participant in a dataset for a particular task, chances are everything is the same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rbind</a:t>
            </a:r>
            <a:r>
              <a:rPr lang="en-US" dirty="0" smtClean="0"/>
              <a:t>(dataset, participant_207)</a:t>
            </a:r>
          </a:p>
          <a:p>
            <a:pPr lvl="1"/>
            <a:endParaRPr lang="en-US" dirty="0"/>
          </a:p>
          <a:p>
            <a:r>
              <a:rPr lang="en-US" dirty="0" smtClean="0"/>
              <a:t>But often this is not the case, especially if you have repeated measurements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1568"/>
          <a:stretch/>
        </p:blipFill>
        <p:spPr>
          <a:xfrm>
            <a:off x="422064" y="4600057"/>
            <a:ext cx="3333246" cy="1254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60" y="4465122"/>
            <a:ext cx="3693968" cy="13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9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646" y="1445365"/>
            <a:ext cx="7886700" cy="26394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merge(x = vices, y = info,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by.x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c("Movie", "Year"),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by.y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c("Title", "Year"),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all.x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T)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34" y="5422287"/>
            <a:ext cx="6388925" cy="14357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467595" y="4753574"/>
            <a:ext cx="296883" cy="411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47841" y="4753574"/>
            <a:ext cx="397937" cy="411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31568"/>
          <a:stretch/>
        </p:blipFill>
        <p:spPr>
          <a:xfrm>
            <a:off x="315186" y="3390156"/>
            <a:ext cx="3333246" cy="1254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382" y="3255221"/>
            <a:ext cx="3693968" cy="13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43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</a:t>
            </a:r>
          </a:p>
          <a:p>
            <a:r>
              <a:rPr lang="en-US" dirty="0" smtClean="0"/>
              <a:t>Base 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colnames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(vices)[1] &lt;- "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Movie_Title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pPr marL="0" indent="0">
              <a:buNone/>
            </a:pPr>
            <a:endParaRPr lang="en-US" dirty="0"/>
          </a:p>
          <a:p>
            <a:pPr lvl="2"/>
            <a:r>
              <a:rPr lang="en-US" dirty="0" smtClean="0"/>
              <a:t>You could also change many columns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colnames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(vices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)[1:3]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&lt;- 	c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MovieTitle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","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YearProduced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","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CompanyName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8724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</a:t>
            </a:r>
          </a:p>
          <a:p>
            <a:r>
              <a:rPr lang="en-US" dirty="0" err="1" smtClean="0"/>
              <a:t>dplyr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vices %&gt;%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rename(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MovieTitle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Movie)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2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practicals</a:t>
            </a:r>
            <a:r>
              <a:rPr lang="en-US" dirty="0" smtClean="0"/>
              <a:t>/practical1.R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 smtClean="0"/>
              <a:t>I've </a:t>
            </a:r>
            <a:r>
              <a:rPr lang="en-US" dirty="0"/>
              <a:t>made an error with </a:t>
            </a:r>
            <a:r>
              <a:rPr lang="en-US" dirty="0" smtClean="0"/>
              <a:t>subjects in </a:t>
            </a:r>
            <a:r>
              <a:rPr lang="en-US" dirty="0" err="1" smtClean="0"/>
              <a:t>hot_or_not.csv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hot_or_not_rep.csv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might it be?</a:t>
            </a:r>
          </a:p>
          <a:p>
            <a:pPr lvl="1"/>
            <a:r>
              <a:rPr lang="en-US" smtClean="0"/>
              <a:t>How to fix it?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Want more?</a:t>
            </a:r>
          </a:p>
          <a:p>
            <a:pPr lvl="1"/>
            <a:r>
              <a:rPr lang="en-US" dirty="0" err="1" smtClean="0"/>
              <a:t>practicals</a:t>
            </a:r>
            <a:r>
              <a:rPr lang="en-US" dirty="0" smtClean="0"/>
              <a:t>/practical1_extra.R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2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36322"/>
            <a:ext cx="7886700" cy="4015654"/>
          </a:xfrm>
        </p:spPr>
        <p:txBody>
          <a:bodyPr numCol="2">
            <a:normAutofit/>
          </a:bodyPr>
          <a:lstStyle/>
          <a:p>
            <a:r>
              <a:rPr lang="en-US" dirty="0"/>
              <a:t>Soft organization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Arranging</a:t>
            </a:r>
          </a:p>
          <a:p>
            <a:r>
              <a:rPr lang="en-US" dirty="0" smtClean="0"/>
              <a:t>Aggregation and computation</a:t>
            </a:r>
          </a:p>
          <a:p>
            <a:pPr lvl="1"/>
            <a:r>
              <a:rPr lang="en-US" dirty="0" smtClean="0"/>
              <a:t>Summarizing </a:t>
            </a:r>
          </a:p>
          <a:p>
            <a:pPr lvl="1"/>
            <a:r>
              <a:rPr lang="en-US" dirty="0" smtClean="0"/>
              <a:t>Mutating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Grouped operations!!!</a:t>
            </a:r>
          </a:p>
          <a:p>
            <a:pPr lvl="1"/>
            <a:r>
              <a:rPr lang="en-US" dirty="0"/>
              <a:t>Chaining</a:t>
            </a:r>
          </a:p>
          <a:p>
            <a:endParaRPr lang="en-US" dirty="0"/>
          </a:p>
          <a:p>
            <a:r>
              <a:rPr lang="en-US" dirty="0" smtClean="0"/>
              <a:t>Merging and binding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Renaming columns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8145" y="1879970"/>
            <a:ext cx="281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library(</a:t>
            </a:r>
            <a:r>
              <a:rPr lang="en-US" sz="2400" b="1" dirty="0" err="1" smtClean="0"/>
              <a:t>dplyr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848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library(</a:t>
            </a:r>
            <a:r>
              <a:rPr lang="en-US" dirty="0" err="1" smtClean="0"/>
              <a:t>dplyr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</a:t>
            </a:r>
            <a:r>
              <a:rPr lang="en-US" dirty="0" smtClean="0"/>
              <a:t>A </a:t>
            </a:r>
            <a:r>
              <a:rPr lang="en-US" dirty="0"/>
              <a:t>fast, consistent tool for working with data frame like </a:t>
            </a:r>
            <a:r>
              <a:rPr lang="en-US" dirty="0" smtClean="0"/>
              <a:t>objects"</a:t>
            </a:r>
          </a:p>
          <a:p>
            <a:pPr lvl="1"/>
            <a:r>
              <a:rPr lang="en-US" dirty="0" smtClean="0"/>
              <a:t>An upgraded version of </a:t>
            </a:r>
            <a:r>
              <a:rPr lang="en-US" dirty="0" err="1" smtClean="0"/>
              <a:t>plyr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Consists of "verbs" (i.e., functions) for common data tasks (e.g., group and summarize)</a:t>
            </a:r>
          </a:p>
          <a:p>
            <a:endParaRPr lang="en-US" dirty="0"/>
          </a:p>
          <a:p>
            <a:r>
              <a:rPr lang="en-US" dirty="0" smtClean="0"/>
              <a:t>Will make your life easier!</a:t>
            </a:r>
            <a:endParaRPr lang="en-US" dirty="0"/>
          </a:p>
        </p:txBody>
      </p:sp>
      <p:pic>
        <p:nvPicPr>
          <p:cNvPr id="1026" name="Picture 2" descr="li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92" y="613569"/>
            <a:ext cx="22383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27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prepare: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We're going to upgrade our script that we have to use </a:t>
            </a:r>
            <a:r>
              <a:rPr lang="en-US" dirty="0" err="1" smtClean="0"/>
              <a:t>dplyr</a:t>
            </a:r>
            <a:r>
              <a:rPr lang="en-US" dirty="0" smtClean="0"/>
              <a:t> instead of millions of mean() commands</a:t>
            </a:r>
          </a:p>
          <a:p>
            <a:endParaRPr lang="en-US" dirty="0"/>
          </a:p>
          <a:p>
            <a:r>
              <a:rPr lang="en-US" dirty="0" smtClean="0"/>
              <a:t>Save as a new version, keep all our header stuff for vices (e.g., loading data, fixing </a:t>
            </a:r>
            <a:r>
              <a:rPr lang="en-US" dirty="0" err="1" smtClean="0"/>
              <a:t>Length_Minutes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Delete the other stuff</a:t>
            </a:r>
          </a:p>
          <a:p>
            <a:endParaRPr lang="en-US" dirty="0"/>
          </a:p>
          <a:p>
            <a:r>
              <a:rPr lang="en-US" dirty="0" err="1" smtClean="0"/>
              <a:t>rm</a:t>
            </a:r>
            <a:r>
              <a:rPr lang="en-US" dirty="0" smtClean="0"/>
              <a:t>(list=ls()) at the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4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Subsetting</a:t>
            </a:r>
            <a:r>
              <a:rPr lang="en-US" dirty="0" smtClean="0"/>
              <a:t> with </a:t>
            </a:r>
            <a:r>
              <a:rPr lang="en-US" dirty="0" err="1" smtClean="0"/>
              <a:t>dplyr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filter(vices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Company=="Disney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Not as flexible as </a:t>
            </a:r>
            <a:r>
              <a:rPr lang="en-US" sz="2000" dirty="0" err="1" smtClean="0">
                <a:latin typeface="Calibri" charset="0"/>
                <a:ea typeface="Calibri" charset="0"/>
                <a:cs typeface="Calibri" charset="0"/>
              </a:rPr>
              <a:t>subsetting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with [], can't assign</a:t>
            </a:r>
          </a:p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Recall fixing the problematic </a:t>
            </a:r>
            <a:r>
              <a:rPr lang="en-US" sz="2000" dirty="0" err="1" smtClean="0">
                <a:latin typeface="Calibri" charset="0"/>
                <a:ea typeface="Calibri" charset="0"/>
                <a:cs typeface="Calibri" charset="0"/>
              </a:rPr>
              <a:t>Length_Minutes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vices[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vices$Length_Minutes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== "seventy-one"] &lt;- "71"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??? filter(vices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Length_Minutes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=="seventy-one")$</a:t>
            </a:r>
            <a:r>
              <a:rPr lang="en-US" sz="18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Length_Minutes</a:t>
            </a:r>
            <a:r>
              <a:rPr lang="en-US" sz="1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&lt;- </a:t>
            </a:r>
            <a:r>
              <a:rPr lang="en-US" sz="1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71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Arranging (like sorting in Excel)</a:t>
            </a:r>
          </a:p>
          <a:p>
            <a:pPr marL="0" indent="0">
              <a:buNone/>
            </a:pP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vices &lt;- arrange(vices</a:t>
            </a: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Year, Company)</a:t>
            </a:r>
          </a:p>
          <a:p>
            <a:pPr marL="0" indent="0">
              <a:buNone/>
            </a:pP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vices &lt;- arrange(vices, </a:t>
            </a:r>
            <a:r>
              <a:rPr lang="en-US" sz="2100" dirty="0" err="1" smtClean="0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(Year)) #descending</a:t>
            </a:r>
            <a:endParaRPr lang="en-US" sz="2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- summarize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summarise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(vices,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mean_AlcSec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=mean(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Alcohol_Seconds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mean_TobacSec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=mean(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Tobacco_Seconds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Nice because it returns a </a:t>
            </a:r>
            <a:r>
              <a:rPr lang="en-US" sz="2000" dirty="0" err="1" smtClean="0">
                <a:latin typeface="Calibri" charset="0"/>
                <a:ea typeface="Calibri" charset="0"/>
                <a:cs typeface="Calibri" charset="0"/>
              </a:rPr>
              <a:t>data.frame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, and you can compute multiple values at once. </a:t>
            </a:r>
            <a:endParaRPr lang="en-US" sz="20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A note about white space!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0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- mutate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</a:t>
            </a:r>
            <a:r>
              <a:rPr lang="en-US" dirty="0" err="1" smtClean="0"/>
              <a:t>summarise</a:t>
            </a:r>
            <a:r>
              <a:rPr lang="en-US" dirty="0" smtClean="0"/>
              <a:t> returns 1 value. </a:t>
            </a:r>
          </a:p>
          <a:p>
            <a:r>
              <a:rPr lang="en-US" dirty="0" smtClean="0"/>
              <a:t>What if we wanted 1 value for each observation that does into the summary. (E.g., to do a row-by-row comparison of </a:t>
            </a:r>
            <a:r>
              <a:rPr lang="en-US" dirty="0" err="1" smtClean="0"/>
              <a:t>Alcohol_Seconds</a:t>
            </a:r>
            <a:r>
              <a:rPr lang="en-US" dirty="0" smtClean="0"/>
              <a:t> to the mean of </a:t>
            </a:r>
            <a:r>
              <a:rPr lang="en-US" dirty="0" err="1" smtClean="0"/>
              <a:t>Alcohol_Seconds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mutate(vices,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mean_AlcSec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=mean(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Alcohol_Seconds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mean_TobacSec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=mean(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Tobacco_Seconds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n(): the number of observations in the current </a:t>
            </a:r>
            <a:r>
              <a:rPr lang="en-US" dirty="0" smtClean="0"/>
              <a:t>group</a:t>
            </a:r>
          </a:p>
          <a:p>
            <a:endParaRPr lang="en-US" dirty="0"/>
          </a:p>
          <a:p>
            <a:r>
              <a:rPr lang="en-US" dirty="0" err="1"/>
              <a:t>n_distinct</a:t>
            </a:r>
            <a:r>
              <a:rPr lang="en-US" dirty="0"/>
              <a:t>(x):the number of unique values in 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r>
              <a:rPr lang="en-US" dirty="0"/>
              <a:t>first(x), last(x) and nth(x, n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similar to x[1], x[length(x)], and x[n]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mutate(vices,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mean_AlcSec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=mean(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Alcohol_Seconds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mean_TobacSec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=mean(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Tobacco_Seconds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N=n()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0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operations!!!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Often times we want to compute statistics for certain subsets of data. E.g., compute the mean </a:t>
            </a:r>
            <a:r>
              <a:rPr lang="en-US" dirty="0" err="1" smtClean="0"/>
              <a:t>Alcohol_Seconds</a:t>
            </a:r>
            <a:r>
              <a:rPr lang="en-US" dirty="0" smtClean="0"/>
              <a:t> for each Company that releases movies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vices.bycompany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group_by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vices,Company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summarise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vices.bycompany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mean_AlcSec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=mean(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Alcohol_Seconds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mean_TobacSec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=mean(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Tobacco_Seconds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),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N=n()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8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746</Words>
  <Application>Microsoft Macintosh PowerPoint</Application>
  <PresentationFormat>On-screen Show (4:3)</PresentationFormat>
  <Paragraphs>185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Courier New</vt:lpstr>
      <vt:lpstr>Arial</vt:lpstr>
      <vt:lpstr>Office Theme</vt:lpstr>
      <vt:lpstr>R programming for beginners</vt:lpstr>
      <vt:lpstr>Outline</vt:lpstr>
      <vt:lpstr>library(dplyr)</vt:lpstr>
      <vt:lpstr>To prepare:</vt:lpstr>
      <vt:lpstr>Soft organization</vt:lpstr>
      <vt:lpstr>Aggregation - summarize</vt:lpstr>
      <vt:lpstr>Aggregation - mutate</vt:lpstr>
      <vt:lpstr>Some special functions</vt:lpstr>
      <vt:lpstr>Grouped operations!!!</vt:lpstr>
      <vt:lpstr>Chaining</vt:lpstr>
      <vt:lpstr>Chaining</vt:lpstr>
      <vt:lpstr>Grouping with mutate</vt:lpstr>
      <vt:lpstr>Getting crazy with dplyr</vt:lpstr>
      <vt:lpstr>Merging</vt:lpstr>
      <vt:lpstr>Merging</vt:lpstr>
      <vt:lpstr>Merging</vt:lpstr>
      <vt:lpstr>Renaming Columns</vt:lpstr>
      <vt:lpstr>Renaming Columns</vt:lpstr>
      <vt:lpstr>Practical(s)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Gullifer</dc:creator>
  <cp:lastModifiedBy>Jason Gullifer</cp:lastModifiedBy>
  <cp:revision>54</cp:revision>
  <dcterms:created xsi:type="dcterms:W3CDTF">2016-09-21T19:03:04Z</dcterms:created>
  <dcterms:modified xsi:type="dcterms:W3CDTF">2016-10-15T01:35:51Z</dcterms:modified>
</cp:coreProperties>
</file>