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9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D693F9-D03B-4E39-AB4F-F20837999551}" type="datetimeFigureOut">
              <a:rPr lang="en-US" smtClean="0"/>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190478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693F9-D03B-4E39-AB4F-F20837999551}" type="datetimeFigureOut">
              <a:rPr lang="en-US" smtClean="0"/>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290979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693F9-D03B-4E39-AB4F-F20837999551}" type="datetimeFigureOut">
              <a:rPr lang="en-US" smtClean="0"/>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273914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693F9-D03B-4E39-AB4F-F20837999551}" type="datetimeFigureOut">
              <a:rPr lang="en-US" smtClean="0"/>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298147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D693F9-D03B-4E39-AB4F-F20837999551}" type="datetimeFigureOut">
              <a:rPr lang="en-US" smtClean="0"/>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39099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D693F9-D03B-4E39-AB4F-F20837999551}" type="datetimeFigureOut">
              <a:rPr lang="en-US" smtClean="0"/>
              <a:t>8/3/2014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104066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D693F9-D03B-4E39-AB4F-F20837999551}" type="datetimeFigureOut">
              <a:rPr lang="en-US" smtClean="0"/>
              <a:t>8/3/2014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406558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D693F9-D03B-4E39-AB4F-F20837999551}" type="datetimeFigureOut">
              <a:rPr lang="en-US" smtClean="0"/>
              <a:t>8/3/2014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139792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693F9-D03B-4E39-AB4F-F20837999551}" type="datetimeFigureOut">
              <a:rPr lang="en-US" smtClean="0"/>
              <a:t>8/3/2014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314559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693F9-D03B-4E39-AB4F-F20837999551}" type="datetimeFigureOut">
              <a:rPr lang="en-US" smtClean="0"/>
              <a:t>8/3/2014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122776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693F9-D03B-4E39-AB4F-F20837999551}" type="datetimeFigureOut">
              <a:rPr lang="en-US" smtClean="0"/>
              <a:t>8/3/2014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00525-97BF-4C74-B1A9-C687C64687E4}" type="slidenum">
              <a:rPr lang="en-US" smtClean="0"/>
              <a:t>‹#›</a:t>
            </a:fld>
            <a:endParaRPr lang="en-US"/>
          </a:p>
        </p:txBody>
      </p:sp>
    </p:spTree>
    <p:extLst>
      <p:ext uri="{BB962C8B-B14F-4D97-AF65-F5344CB8AC3E}">
        <p14:creationId xmlns:p14="http://schemas.microsoft.com/office/powerpoint/2010/main" val="75433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693F9-D03B-4E39-AB4F-F20837999551}" type="datetimeFigureOut">
              <a:rPr lang="en-US" smtClean="0"/>
              <a:t>8/3/2014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00525-97BF-4C74-B1A9-C687C64687E4}" type="slidenum">
              <a:rPr lang="en-US" smtClean="0"/>
              <a:t>‹#›</a:t>
            </a:fld>
            <a:endParaRPr lang="en-US"/>
          </a:p>
        </p:txBody>
      </p:sp>
    </p:spTree>
    <p:extLst>
      <p:ext uri="{BB962C8B-B14F-4D97-AF65-F5344CB8AC3E}">
        <p14:creationId xmlns:p14="http://schemas.microsoft.com/office/powerpoint/2010/main" val="335731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200713"/>
              </p:ext>
            </p:extLst>
          </p:nvPr>
        </p:nvGraphicFramePr>
        <p:xfrm>
          <a:off x="1828800" y="1752600"/>
          <a:ext cx="1905000" cy="4254500"/>
        </p:xfrm>
        <a:graphic>
          <a:graphicData uri="http://schemas.openxmlformats.org/drawingml/2006/table">
            <a:tbl>
              <a:tblPr firstRow="1" bandRow="1">
                <a:tableStyleId>{2D5ABB26-0587-4C30-8999-92F81FD0307C}</a:tableStyleId>
              </a:tblPr>
              <a:tblGrid>
                <a:gridCol w="1905000"/>
              </a:tblGrid>
              <a:tr h="228600">
                <a:tc>
                  <a:txBody>
                    <a:bodyPr/>
                    <a:lstStyle/>
                    <a:p>
                      <a:pPr marL="0" marR="0">
                        <a:lnSpc>
                          <a:spcPct val="115000"/>
                        </a:lnSpc>
                        <a:spcBef>
                          <a:spcPts val="0"/>
                        </a:spcBef>
                        <a:spcAft>
                          <a:spcPts val="0"/>
                        </a:spcAft>
                      </a:pPr>
                      <a:r>
                        <a:rPr lang="en-US" sz="1100" dirty="0">
                          <a:effectLst/>
                          <a:latin typeface="Calibri"/>
                          <a:ea typeface="Calibri"/>
                          <a:cs typeface="Times New Roman"/>
                        </a:rPr>
                        <a:t>Patron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+Name</a:t>
                      </a:r>
                      <a:r>
                        <a:rPr lang="en-US" sz="1100" dirty="0" smtClean="0">
                          <a:effectLst/>
                          <a:latin typeface="+mn-lt"/>
                          <a:ea typeface="Calibri"/>
                          <a:cs typeface="Times New Roman"/>
                        </a:rPr>
                        <a:t>: String</a:t>
                      </a:r>
                      <a:endParaRPr lang="en-US" sz="1100" dirty="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Calibri"/>
                          <a:ea typeface="Calibri"/>
                          <a:cs typeface="Times New Roman"/>
                        </a:rPr>
                        <a:t>+ID</a:t>
                      </a:r>
                      <a:r>
                        <a:rPr lang="en-US" sz="1100" dirty="0" smtClean="0">
                          <a:effectLst/>
                          <a:latin typeface="+mn-lt"/>
                          <a:ea typeface="Calibri"/>
                          <a:cs typeface="Times New Roman"/>
                        </a:rPr>
                        <a:t>: integer</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+password</a:t>
                      </a:r>
                      <a:r>
                        <a:rPr lang="en-US" sz="1100" dirty="0" smtClean="0">
                          <a:effectLst/>
                          <a:latin typeface="+mn-lt"/>
                          <a:ea typeface="Calibri"/>
                          <a:cs typeface="Times New Roman"/>
                        </a:rPr>
                        <a:t>: String</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+St. Address</a:t>
                      </a:r>
                      <a:r>
                        <a:rPr lang="en-US" sz="1100" dirty="0" smtClean="0">
                          <a:effectLst/>
                          <a:latin typeface="+mn-lt"/>
                          <a:ea typeface="Calibri"/>
                          <a:cs typeface="Times New Roman"/>
                        </a:rPr>
                        <a:t>: String</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+City</a:t>
                      </a:r>
                      <a:r>
                        <a:rPr lang="en-US" sz="1100" dirty="0" smtClean="0">
                          <a:effectLst/>
                          <a:latin typeface="+mn-lt"/>
                          <a:ea typeface="Calibri"/>
                          <a:cs typeface="Times New Roman"/>
                        </a:rPr>
                        <a:t>: String</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+State</a:t>
                      </a:r>
                      <a:r>
                        <a:rPr lang="en-US" sz="1100" dirty="0" smtClean="0">
                          <a:effectLst/>
                          <a:latin typeface="+mn-lt"/>
                          <a:ea typeface="Calibri"/>
                          <a:cs typeface="Times New Roman"/>
                        </a:rPr>
                        <a:t>: String</a:t>
                      </a:r>
                      <a:endParaRPr lang="en-US" sz="1100" dirty="0" smtClean="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Calibri"/>
                          <a:ea typeface="Calibri"/>
                          <a:cs typeface="Times New Roman"/>
                        </a:rPr>
                        <a:t>+Zip</a:t>
                      </a:r>
                      <a:r>
                        <a:rPr lang="en-US" sz="1100" dirty="0" smtClean="0">
                          <a:effectLst/>
                          <a:latin typeface="+mn-lt"/>
                          <a:ea typeface="Calibri"/>
                          <a:cs typeface="Times New Roman"/>
                        </a:rPr>
                        <a:t>: integer</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+Phone #</a:t>
                      </a:r>
                      <a:r>
                        <a:rPr lang="en-US" sz="1100" dirty="0" smtClean="0">
                          <a:effectLst/>
                          <a:latin typeface="+mn-lt"/>
                          <a:ea typeface="Calibri"/>
                          <a:cs typeface="Times New Roman"/>
                        </a:rPr>
                        <a:t>: String</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+Email</a:t>
                      </a:r>
                      <a:r>
                        <a:rPr lang="en-US" sz="1100" dirty="0" smtClean="0">
                          <a:effectLst/>
                          <a:latin typeface="+mn-lt"/>
                          <a:ea typeface="Calibri"/>
                          <a:cs typeface="Times New Roman"/>
                        </a:rPr>
                        <a:t>: String</a:t>
                      </a:r>
                      <a:endParaRPr lang="en-US" sz="1100" dirty="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Calibri"/>
                          <a:ea typeface="Calibri"/>
                          <a:cs typeface="Times New Roman"/>
                        </a:rPr>
                        <a:t>+Fines</a:t>
                      </a:r>
                      <a:r>
                        <a:rPr lang="en-US" sz="1100" dirty="0" smtClean="0">
                          <a:effectLst/>
                          <a:latin typeface="+mn-lt"/>
                          <a:ea typeface="Calibri"/>
                          <a:cs typeface="Times New Roman"/>
                        </a:rPr>
                        <a:t>: integer</a:t>
                      </a:r>
                      <a:endParaRPr lang="en-US" sz="1100" dirty="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Calibri"/>
                          <a:ea typeface="Calibri"/>
                          <a:cs typeface="Times New Roman"/>
                        </a:rPr>
                        <a:t>+</a:t>
                      </a:r>
                      <a:r>
                        <a:rPr lang="en-US" sz="1100" dirty="0" err="1" smtClean="0">
                          <a:effectLst/>
                          <a:latin typeface="Calibri"/>
                          <a:ea typeface="Calibri"/>
                          <a:cs typeface="Times New Roman"/>
                        </a:rPr>
                        <a:t>RegisteredLibrary</a:t>
                      </a:r>
                      <a:r>
                        <a:rPr lang="en-US" sz="1100" dirty="0" smtClean="0">
                          <a:effectLst/>
                          <a:latin typeface="+mn-lt"/>
                          <a:ea typeface="Calibri"/>
                          <a:cs typeface="Times New Roman"/>
                        </a:rPr>
                        <a:t>: </a:t>
                      </a:r>
                      <a:r>
                        <a:rPr lang="en-US" sz="1100" dirty="0" smtClean="0">
                          <a:effectLst/>
                          <a:latin typeface="+mn-lt"/>
                          <a:ea typeface="Calibri"/>
                          <a:cs typeface="Times New Roman"/>
                        </a:rPr>
                        <a:t>integer</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a:t>
                      </a:r>
                      <a:r>
                        <a:rPr lang="en-US" sz="1100" dirty="0" err="1" smtClean="0">
                          <a:effectLst/>
                          <a:latin typeface="+mn-lt"/>
                          <a:ea typeface="Calibri"/>
                          <a:cs typeface="Times New Roman"/>
                        </a:rPr>
                        <a:t>PatronStatus</a:t>
                      </a:r>
                      <a:r>
                        <a:rPr lang="en-US" sz="1100" dirty="0" smtClean="0">
                          <a:effectLst/>
                          <a:latin typeface="+mn-lt"/>
                          <a:ea typeface="Calibri"/>
                          <a:cs typeface="Times New Roman"/>
                        </a:rPr>
                        <a:t>: string</a:t>
                      </a:r>
                      <a:endParaRPr lang="en-US" sz="110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+Add()</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+Remove()</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+Find()</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+Edit()</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a:t>
                      </a:r>
                      <a:r>
                        <a:rPr lang="en-US" sz="1100" dirty="0" err="1" smtClean="0">
                          <a:effectLst/>
                          <a:latin typeface="+mn-lt"/>
                          <a:ea typeface="Calibri"/>
                          <a:cs typeface="Times New Roman"/>
                        </a:rPr>
                        <a:t>PrintPatrons</a:t>
                      </a:r>
                      <a:r>
                        <a:rPr lang="en-US" sz="1100" dirty="0" smtClean="0">
                          <a:effectLst/>
                          <a:latin typeface="+mn-lt"/>
                          <a:ea typeface="Calibri"/>
                          <a:cs typeface="Times New Roman"/>
                        </a:rPr>
                        <a:t>()</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a:t>
                      </a:r>
                      <a:r>
                        <a:rPr lang="en-US" sz="1100" dirty="0" err="1" smtClean="0">
                          <a:effectLst/>
                          <a:latin typeface="+mn-lt"/>
                          <a:ea typeface="Calibri"/>
                          <a:cs typeface="Times New Roman"/>
                        </a:rPr>
                        <a:t>PrintAddress</a:t>
                      </a:r>
                      <a:r>
                        <a:rPr lang="en-US" sz="1100" dirty="0" smtClean="0">
                          <a:effectLst/>
                          <a:latin typeface="+mn-lt"/>
                          <a:ea typeface="Calibri"/>
                          <a:cs typeface="Times New Roman"/>
                        </a:rPr>
                        <a:t>()</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a:t>
                      </a:r>
                      <a:r>
                        <a:rPr lang="en-US" sz="1100" dirty="0" err="1" smtClean="0">
                          <a:effectLst/>
                          <a:latin typeface="+mn-lt"/>
                          <a:ea typeface="Calibri"/>
                          <a:cs typeface="Times New Roman"/>
                        </a:rPr>
                        <a:t>SortPatrons</a:t>
                      </a:r>
                      <a:r>
                        <a:rPr lang="en-US" sz="1100" dirty="0" smtClean="0">
                          <a:effectLst/>
                          <a:latin typeface="+mn-lt"/>
                          <a:ea typeface="Calibri"/>
                          <a:cs typeface="Times New Roman"/>
                        </a:rPr>
                        <a:t>()</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payFines</a:t>
                      </a:r>
                      <a:r>
                        <a:rPr lang="en-US" sz="1100" dirty="0" smtClean="0">
                          <a:effectLst/>
                          <a:latin typeface="+mn-lt"/>
                          <a:ea typeface="Calibri"/>
                          <a:cs typeface="Times New Roman"/>
                        </a:rPr>
                        <a:t>()</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a:t>
                      </a:r>
                      <a:r>
                        <a:rPr lang="en-US" sz="1100" dirty="0" err="1" smtClean="0">
                          <a:effectLst/>
                          <a:latin typeface="+mn-lt"/>
                          <a:ea typeface="Calibri"/>
                          <a:cs typeface="Times New Roman"/>
                        </a:rPr>
                        <a:t>editFines</a:t>
                      </a:r>
                      <a:r>
                        <a:rPr lang="en-US" sz="1100" dirty="0" smtClean="0">
                          <a:effectLst/>
                          <a:latin typeface="+mn-lt"/>
                          <a:ea typeface="Calibri"/>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11063364"/>
              </p:ext>
            </p:extLst>
          </p:nvPr>
        </p:nvGraphicFramePr>
        <p:xfrm>
          <a:off x="1752600" y="302266"/>
          <a:ext cx="1600200" cy="1112520"/>
        </p:xfrm>
        <a:graphic>
          <a:graphicData uri="http://schemas.openxmlformats.org/drawingml/2006/table">
            <a:tbl>
              <a:tblPr firstRow="1" bandRow="1">
                <a:tableStyleId>{2D5ABB26-0587-4C30-8999-92F81FD0307C}</a:tableStyleId>
              </a:tblPr>
              <a:tblGrid>
                <a:gridCol w="1600200"/>
              </a:tblGrid>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Patrons Collection</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patronList</a:t>
                      </a:r>
                      <a:r>
                        <a:rPr lang="en-US" sz="1100" dirty="0" smtClean="0">
                          <a:effectLst/>
                          <a:latin typeface="Calibri"/>
                          <a:ea typeface="Calibri"/>
                          <a:cs typeface="Times New Roman"/>
                        </a:rPr>
                        <a:t>:</a:t>
                      </a:r>
                      <a:r>
                        <a:rPr lang="en-US" sz="1100" baseline="0" dirty="0" smtClean="0">
                          <a:effectLst/>
                          <a:latin typeface="Calibri"/>
                          <a:ea typeface="Calibri"/>
                          <a:cs typeface="Times New Roman"/>
                        </a:rPr>
                        <a:t> </a:t>
                      </a:r>
                      <a:r>
                        <a:rPr lang="en-US" sz="1100" baseline="0" dirty="0" smtClean="0">
                          <a:effectLst/>
                          <a:latin typeface="Calibri"/>
                          <a:ea typeface="Calibri"/>
                          <a:cs typeface="Times New Roman"/>
                        </a:rPr>
                        <a:t>Vector</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endParaRPr lang="en-US" sz="110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45052740"/>
              </p:ext>
            </p:extLst>
          </p:nvPr>
        </p:nvGraphicFramePr>
        <p:xfrm>
          <a:off x="3962400" y="2209800"/>
          <a:ext cx="1752600" cy="3687445"/>
        </p:xfrm>
        <a:graphic>
          <a:graphicData uri="http://schemas.openxmlformats.org/drawingml/2006/table">
            <a:tbl>
              <a:tblPr firstRow="1" bandRow="1">
                <a:tableStyleId>{2D5ABB26-0587-4C30-8999-92F81FD0307C}</a:tableStyleId>
              </a:tblPr>
              <a:tblGrid>
                <a:gridCol w="17526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Item</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+Acquisition #</a:t>
                      </a:r>
                      <a:r>
                        <a:rPr lang="en-US" sz="1100" dirty="0" smtClean="0">
                          <a:effectLst/>
                          <a:latin typeface="+mn-lt"/>
                          <a:ea typeface="Calibri"/>
                          <a:cs typeface="Times New Roman"/>
                        </a:rPr>
                        <a:t>: integer</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+Title</a:t>
                      </a:r>
                      <a:r>
                        <a:rPr lang="en-US" sz="1100" dirty="0" smtClean="0">
                          <a:effectLst/>
                          <a:latin typeface="+mn-lt"/>
                          <a:ea typeface="Calibri"/>
                          <a:cs typeface="Times New Roman"/>
                        </a:rPr>
                        <a:t>: String</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+Author</a:t>
                      </a:r>
                      <a:r>
                        <a:rPr lang="en-US" sz="1100" dirty="0" smtClean="0">
                          <a:effectLst/>
                          <a:latin typeface="+mn-lt"/>
                          <a:ea typeface="Calibri"/>
                          <a:cs typeface="Times New Roman"/>
                        </a:rPr>
                        <a:t>: String</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+Genre</a:t>
                      </a:r>
                      <a:r>
                        <a:rPr lang="en-US" sz="1100" dirty="0" smtClean="0">
                          <a:effectLst/>
                          <a:latin typeface="+mn-lt"/>
                          <a:ea typeface="Calibri"/>
                          <a:cs typeface="Times New Roman"/>
                        </a:rPr>
                        <a:t>: String</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HomeLibrary</a:t>
                      </a:r>
                      <a:r>
                        <a:rPr lang="en-US" sz="1100" dirty="0" smtClean="0">
                          <a:effectLst/>
                          <a:latin typeface="+mn-lt"/>
                          <a:ea typeface="Calibri"/>
                          <a:cs typeface="Times New Roman"/>
                        </a:rPr>
                        <a:t>: integer</a:t>
                      </a:r>
                    </a:p>
                    <a:p>
                      <a:pPr marL="0" marR="0">
                        <a:lnSpc>
                          <a:spcPct val="115000"/>
                        </a:lnSpc>
                        <a:spcBef>
                          <a:spcPts val="0"/>
                        </a:spcBef>
                        <a:spcAft>
                          <a:spcPts val="0"/>
                        </a:spcAft>
                      </a:pPr>
                      <a:r>
                        <a:rPr lang="en-US" sz="1100" dirty="0" smtClean="0">
                          <a:effectLst/>
                          <a:latin typeface="+mn-lt"/>
                          <a:ea typeface="Calibri"/>
                          <a:cs typeface="Times New Roman"/>
                        </a:rPr>
                        <a:t>+Status:</a:t>
                      </a:r>
                      <a:r>
                        <a:rPr lang="en-US" sz="1100" baseline="0" dirty="0" smtClean="0">
                          <a:effectLst/>
                          <a:latin typeface="+mn-lt"/>
                          <a:ea typeface="Calibri"/>
                          <a:cs typeface="Times New Roman"/>
                        </a:rPr>
                        <a:t> string</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+Add()</a:t>
                      </a:r>
                    </a:p>
                    <a:p>
                      <a:pPr marL="0" marR="0">
                        <a:lnSpc>
                          <a:spcPct val="115000"/>
                        </a:lnSpc>
                        <a:spcBef>
                          <a:spcPts val="0"/>
                        </a:spcBef>
                        <a:spcAft>
                          <a:spcPts val="0"/>
                        </a:spcAft>
                      </a:pPr>
                      <a:r>
                        <a:rPr lang="en-US" sz="1100" dirty="0" smtClean="0">
                          <a:effectLst/>
                          <a:latin typeface="+mn-lt"/>
                          <a:ea typeface="Calibri"/>
                          <a:cs typeface="Times New Roman"/>
                        </a:rPr>
                        <a:t>+Remove()</a:t>
                      </a:r>
                    </a:p>
                    <a:p>
                      <a:pPr marL="0" marR="0">
                        <a:lnSpc>
                          <a:spcPct val="115000"/>
                        </a:lnSpc>
                        <a:spcBef>
                          <a:spcPts val="0"/>
                        </a:spcBef>
                        <a:spcAft>
                          <a:spcPts val="0"/>
                        </a:spcAft>
                      </a:pPr>
                      <a:r>
                        <a:rPr lang="en-US" sz="1100" dirty="0" smtClean="0">
                          <a:effectLst/>
                          <a:latin typeface="+mn-lt"/>
                          <a:ea typeface="Calibri"/>
                          <a:cs typeface="Times New Roman"/>
                        </a:rPr>
                        <a:t>+Find()</a:t>
                      </a:r>
                    </a:p>
                    <a:p>
                      <a:pPr marL="0" marR="0">
                        <a:lnSpc>
                          <a:spcPct val="115000"/>
                        </a:lnSpc>
                        <a:spcBef>
                          <a:spcPts val="0"/>
                        </a:spcBef>
                        <a:spcAft>
                          <a:spcPts val="0"/>
                        </a:spcAft>
                      </a:pPr>
                      <a:r>
                        <a:rPr lang="en-US" sz="1100" dirty="0" smtClean="0">
                          <a:effectLst/>
                          <a:latin typeface="+mn-lt"/>
                          <a:ea typeface="Calibri"/>
                          <a:cs typeface="Times New Roman"/>
                        </a:rPr>
                        <a:t>+Edit()</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PrintBook</a:t>
                      </a:r>
                      <a:r>
                        <a:rPr lang="en-US" sz="1100" dirty="0" smtClean="0">
                          <a:effectLst/>
                          <a:latin typeface="+mn-lt"/>
                          <a:ea typeface="Calibri"/>
                          <a:cs typeface="Times New Roman"/>
                        </a:rPr>
                        <a:t>()</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PrintCatalog</a:t>
                      </a:r>
                      <a:r>
                        <a:rPr lang="en-US" sz="1100" dirty="0" smtClean="0">
                          <a:effectLst/>
                          <a:latin typeface="+mn-lt"/>
                          <a:ea typeface="Calibri"/>
                          <a:cs typeface="Times New Roman"/>
                        </a:rPr>
                        <a:t>()</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sortBooks</a:t>
                      </a:r>
                      <a:r>
                        <a:rPr lang="en-US" sz="1100" dirty="0" smtClean="0">
                          <a:effectLst/>
                          <a:latin typeface="+mn-lt"/>
                          <a:ea typeface="Calibri"/>
                          <a:cs typeface="Times New Roman"/>
                        </a:rPr>
                        <a:t>()</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RecordLost</a:t>
                      </a:r>
                      <a:r>
                        <a:rPr lang="en-US" sz="1100" dirty="0" smtClean="0">
                          <a:effectLst/>
                          <a:latin typeface="+mn-lt"/>
                          <a:ea typeface="Calibri"/>
                          <a:cs typeface="Times New Roman"/>
                        </a:rPr>
                        <a:t>()</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RecordFound</a:t>
                      </a:r>
                      <a:r>
                        <a:rPr lang="en-US" sz="1100" dirty="0" smtClean="0">
                          <a:effectLst/>
                          <a:latin typeface="+mn-lt"/>
                          <a:ea typeface="Calibri"/>
                          <a:cs typeface="Times New Roman"/>
                        </a:rPr>
                        <a:t>()</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PrintLost</a:t>
                      </a:r>
                      <a:r>
                        <a:rPr lang="en-US" sz="1100" dirty="0" smtClean="0">
                          <a:effectLst/>
                          <a:latin typeface="+mn-lt"/>
                          <a:ea typeface="Calibri"/>
                          <a:cs typeface="Times New Roman"/>
                        </a:rPr>
                        <a:t>()</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EditStatus</a:t>
                      </a:r>
                      <a:r>
                        <a:rPr lang="en-US" sz="1100" dirty="0" smtClean="0">
                          <a:effectLst/>
                          <a:latin typeface="Calibri"/>
                          <a:ea typeface="Calibri"/>
                          <a:cs typeface="Times New Roman"/>
                        </a:rPr>
                        <a:t>()</a:t>
                      </a:r>
                      <a:endParaRPr lang="en-US" sz="1100" dirty="0" smtClean="0">
                        <a:effectLst/>
                        <a:latin typeface="+mn-lt"/>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a:t>
                      </a:r>
                      <a:r>
                        <a:rPr lang="en-US" sz="1100" dirty="0" err="1" smtClean="0">
                          <a:effectLst/>
                          <a:latin typeface="+mn-lt"/>
                          <a:ea typeface="Calibri"/>
                          <a:cs typeface="Times New Roman"/>
                        </a:rPr>
                        <a:t>PrintStatus</a:t>
                      </a:r>
                      <a:r>
                        <a:rPr lang="en-US" sz="1100" dirty="0" smtClean="0">
                          <a:effectLst/>
                          <a:latin typeface="+mn-lt"/>
                          <a:ea typeface="Calibri"/>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58729077"/>
              </p:ext>
            </p:extLst>
          </p:nvPr>
        </p:nvGraphicFramePr>
        <p:xfrm>
          <a:off x="3962400" y="1066800"/>
          <a:ext cx="1371600" cy="970280"/>
        </p:xfrm>
        <a:graphic>
          <a:graphicData uri="http://schemas.openxmlformats.org/drawingml/2006/table">
            <a:tbl>
              <a:tblPr firstRow="1" bandRow="1">
                <a:tableStyleId>{2D5ABB26-0587-4C30-8999-92F81FD0307C}</a:tableStyleId>
              </a:tblPr>
              <a:tblGrid>
                <a:gridCol w="13716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Items Collection</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bookList</a:t>
                      </a:r>
                      <a:r>
                        <a:rPr lang="en-US" sz="1100" dirty="0" smtClean="0">
                          <a:effectLst/>
                          <a:latin typeface="+mn-lt"/>
                          <a:ea typeface="Calibri"/>
                          <a:cs typeface="Times New Roman"/>
                        </a:rPr>
                        <a:t>: </a:t>
                      </a:r>
                      <a:r>
                        <a:rPr lang="en-US" sz="1100" dirty="0" smtClean="0">
                          <a:effectLst/>
                          <a:latin typeface="+mn-lt"/>
                          <a:ea typeface="Calibri"/>
                          <a:cs typeface="Times New Roman"/>
                        </a:rPr>
                        <a:t>Vector</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9698435"/>
              </p:ext>
            </p:extLst>
          </p:nvPr>
        </p:nvGraphicFramePr>
        <p:xfrm>
          <a:off x="228600" y="3657600"/>
          <a:ext cx="1447800" cy="2904998"/>
        </p:xfrm>
        <a:graphic>
          <a:graphicData uri="http://schemas.openxmlformats.org/drawingml/2006/table">
            <a:tbl>
              <a:tblPr firstRow="1" bandRow="1">
                <a:tableStyleId>{2D5ABB26-0587-4C30-8999-92F81FD0307C}</a:tableStyleId>
              </a:tblPr>
              <a:tblGrid>
                <a:gridCol w="14478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Loan</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patronID</a:t>
                      </a:r>
                      <a:r>
                        <a:rPr lang="en-US" sz="1100" dirty="0" smtClean="0">
                          <a:effectLst/>
                          <a:latin typeface="+mn-lt"/>
                          <a:ea typeface="Calibri"/>
                          <a:cs typeface="Times New Roman"/>
                        </a:rPr>
                        <a:t>: integer</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bookID</a:t>
                      </a:r>
                      <a:r>
                        <a:rPr lang="en-US" sz="1100" dirty="0" smtClean="0">
                          <a:effectLst/>
                          <a:latin typeface="+mn-lt"/>
                          <a:ea typeface="Calibri"/>
                          <a:cs typeface="Times New Roman"/>
                        </a:rPr>
                        <a:t>: integer</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daysLoaned</a:t>
                      </a:r>
                      <a:r>
                        <a:rPr lang="en-US" sz="1100" dirty="0" smtClean="0">
                          <a:effectLst/>
                          <a:latin typeface="Calibri"/>
                          <a:ea typeface="Calibri"/>
                          <a:cs typeface="Times New Roman"/>
                        </a:rPr>
                        <a:t>: </a:t>
                      </a:r>
                      <a:r>
                        <a:rPr lang="en-US" sz="1100" dirty="0" smtClean="0">
                          <a:effectLst/>
                          <a:latin typeface="Calibri"/>
                          <a:ea typeface="Calibri"/>
                          <a:cs typeface="Times New Roman"/>
                        </a:rPr>
                        <a:t>integer</a:t>
                      </a: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DueDate</a:t>
                      </a:r>
                      <a:r>
                        <a:rPr lang="en-US" sz="1100" dirty="0" smtClean="0">
                          <a:effectLst/>
                          <a:latin typeface="Calibri"/>
                          <a:ea typeface="Calibri"/>
                          <a:cs typeface="Times New Roman"/>
                        </a:rPr>
                        <a:t>: string</a:t>
                      </a:r>
                    </a:p>
                    <a:p>
                      <a:pPr marL="0" marR="0">
                        <a:lnSpc>
                          <a:spcPct val="115000"/>
                        </a:lnSpc>
                        <a:spcBef>
                          <a:spcPts val="0"/>
                        </a:spcBef>
                        <a:spcAft>
                          <a:spcPts val="0"/>
                        </a:spcAft>
                      </a:pPr>
                      <a:r>
                        <a:rPr lang="en-US" sz="1100" dirty="0" smtClean="0">
                          <a:effectLst/>
                          <a:latin typeface="Calibri"/>
                          <a:ea typeface="Calibri"/>
                          <a:cs typeface="Times New Roman"/>
                        </a:rPr>
                        <a:t>+Checked-</a:t>
                      </a:r>
                      <a:r>
                        <a:rPr lang="en-US" sz="1100" dirty="0" err="1" smtClean="0">
                          <a:effectLst/>
                          <a:latin typeface="Calibri"/>
                          <a:ea typeface="Calibri"/>
                          <a:cs typeface="Times New Roman"/>
                        </a:rPr>
                        <a:t>OutDate</a:t>
                      </a:r>
                      <a:r>
                        <a:rPr lang="en-US" sz="1100" dirty="0" smtClean="0">
                          <a:effectLst/>
                          <a:latin typeface="Calibri"/>
                          <a:ea typeface="Calibri"/>
                          <a:cs typeface="Times New Roman"/>
                        </a:rPr>
                        <a:t>: string</a:t>
                      </a: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LoanStatus</a:t>
                      </a:r>
                      <a:r>
                        <a:rPr lang="en-US" sz="1100" dirty="0" smtClean="0">
                          <a:effectLst/>
                          <a:latin typeface="Calibri"/>
                          <a:ea typeface="Calibri"/>
                          <a:cs typeface="Times New Roman"/>
                        </a:rPr>
                        <a:t>: string</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+Add()</a:t>
                      </a:r>
                    </a:p>
                    <a:p>
                      <a:pPr marL="0" marR="0">
                        <a:lnSpc>
                          <a:spcPct val="115000"/>
                        </a:lnSpc>
                        <a:spcBef>
                          <a:spcPts val="0"/>
                        </a:spcBef>
                        <a:spcAft>
                          <a:spcPts val="0"/>
                        </a:spcAft>
                      </a:pPr>
                      <a:r>
                        <a:rPr lang="en-US" sz="1100" dirty="0" smtClean="0">
                          <a:effectLst/>
                          <a:latin typeface="+mn-lt"/>
                          <a:ea typeface="Calibri"/>
                          <a:cs typeface="Times New Roman"/>
                        </a:rPr>
                        <a:t>+Remove()</a:t>
                      </a:r>
                    </a:p>
                    <a:p>
                      <a:pPr marL="0" marR="0">
                        <a:lnSpc>
                          <a:spcPct val="115000"/>
                        </a:lnSpc>
                        <a:spcBef>
                          <a:spcPts val="0"/>
                        </a:spcBef>
                        <a:spcAft>
                          <a:spcPts val="0"/>
                        </a:spcAft>
                      </a:pPr>
                      <a:r>
                        <a:rPr lang="en-US" sz="1100" dirty="0" smtClean="0">
                          <a:effectLst/>
                          <a:latin typeface="+mn-lt"/>
                          <a:ea typeface="Calibri"/>
                          <a:cs typeface="Times New Roman"/>
                        </a:rPr>
                        <a:t>+Find()</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baseline="0" dirty="0" smtClean="0">
                          <a:effectLst/>
                          <a:latin typeface="+mn-lt"/>
                          <a:ea typeface="Calibri"/>
                          <a:cs typeface="Times New Roman"/>
                        </a:rPr>
                        <a:t>+</a:t>
                      </a:r>
                      <a:r>
                        <a:rPr lang="en-US" sz="1100" baseline="0" dirty="0" err="1" smtClean="0">
                          <a:effectLst/>
                          <a:latin typeface="+mn-lt"/>
                          <a:ea typeface="Calibri"/>
                          <a:cs typeface="Times New Roman"/>
                        </a:rPr>
                        <a:t>PrintCheckedout</a:t>
                      </a:r>
                      <a:r>
                        <a:rPr lang="en-US" sz="1100" baseline="0" dirty="0" smtClean="0">
                          <a:effectLst/>
                          <a:latin typeface="+mn-lt"/>
                          <a:ea typeface="Calibri"/>
                          <a:cs typeface="Times New Roman"/>
                        </a:rPr>
                        <a:t>()</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baseline="0" dirty="0" smtClean="0">
                          <a:effectLst/>
                          <a:latin typeface="+mn-lt"/>
                          <a:ea typeface="Calibri"/>
                          <a:cs typeface="Times New Roman"/>
                        </a:rPr>
                        <a:t>+</a:t>
                      </a:r>
                      <a:r>
                        <a:rPr lang="en-US" sz="1100" baseline="0" dirty="0" err="1" smtClean="0">
                          <a:effectLst/>
                          <a:latin typeface="+mn-lt"/>
                          <a:ea typeface="Calibri"/>
                          <a:cs typeface="Times New Roman"/>
                        </a:rPr>
                        <a:t>PrintOverdue</a:t>
                      </a:r>
                      <a:r>
                        <a:rPr lang="en-US" sz="1100" baseline="0" dirty="0" smtClean="0">
                          <a:effectLst/>
                          <a:latin typeface="+mn-lt"/>
                          <a:ea typeface="Calibri"/>
                          <a:cs typeface="Times New Roman"/>
                        </a:rPr>
                        <a:t>()</a:t>
                      </a:r>
                      <a:endParaRPr lang="en-US" sz="1100" dirty="0" smtClean="0">
                        <a:effectLst/>
                        <a:latin typeface="Calibri"/>
                        <a:ea typeface="Calibri"/>
                        <a:cs typeface="Times New Roman"/>
                      </a:endParaRPr>
                    </a:p>
                    <a:p>
                      <a:pPr marL="0" marR="0">
                        <a:lnSpc>
                          <a:spcPct val="115000"/>
                        </a:lnSpc>
                        <a:spcBef>
                          <a:spcPts val="0"/>
                        </a:spcBef>
                        <a:spcAft>
                          <a:spcPts val="0"/>
                        </a:spcAft>
                      </a:pPr>
                      <a:r>
                        <a:rPr lang="en-US" sz="1100" baseline="0" dirty="0" smtClean="0">
                          <a:effectLst/>
                          <a:latin typeface="Calibri"/>
                          <a:ea typeface="Calibri"/>
                          <a:cs typeface="Times New Roman"/>
                        </a:rPr>
                        <a:t>+</a:t>
                      </a:r>
                      <a:r>
                        <a:rPr lang="en-US" sz="1100" baseline="0" dirty="0" err="1" smtClean="0">
                          <a:effectLst/>
                          <a:latin typeface="Calibri"/>
                          <a:ea typeface="Calibri"/>
                          <a:cs typeface="Times New Roman"/>
                        </a:rPr>
                        <a:t>CalculateOverdue</a:t>
                      </a:r>
                      <a:r>
                        <a:rPr lang="en-US" sz="1100" baseline="0" dirty="0" smtClean="0">
                          <a:effectLst/>
                          <a:latin typeface="Calibri"/>
                          <a:ea typeface="Calibri"/>
                          <a:cs typeface="Times New Roman"/>
                        </a:rPr>
                        <a:t>()</a:t>
                      </a:r>
                    </a:p>
                    <a:p>
                      <a:pPr marL="0" marR="0">
                        <a:lnSpc>
                          <a:spcPct val="115000"/>
                        </a:lnSpc>
                        <a:spcBef>
                          <a:spcPts val="0"/>
                        </a:spcBef>
                        <a:spcAft>
                          <a:spcPts val="0"/>
                        </a:spcAft>
                      </a:pPr>
                      <a:r>
                        <a:rPr lang="en-US" sz="1100" baseline="0" dirty="0" smtClean="0">
                          <a:effectLst/>
                          <a:latin typeface="Calibri"/>
                          <a:ea typeface="Calibri"/>
                          <a:cs typeface="Times New Roman"/>
                        </a:rPr>
                        <a:t>+</a:t>
                      </a:r>
                      <a:r>
                        <a:rPr lang="en-US" sz="1100" baseline="0" dirty="0" err="1" smtClean="0">
                          <a:effectLst/>
                          <a:latin typeface="Calibri"/>
                          <a:ea typeface="Calibri"/>
                          <a:cs typeface="Times New Roman"/>
                        </a:rPr>
                        <a:t>printFined</a:t>
                      </a:r>
                      <a:r>
                        <a:rPr lang="en-US" sz="1100" baseline="0" dirty="0" smtClean="0">
                          <a:effectLst/>
                          <a:latin typeface="Calibri"/>
                          <a:ea typeface="Calibri"/>
                          <a:cs typeface="Times New Roman"/>
                        </a:rPr>
                        <a:t>()</a:t>
                      </a:r>
                      <a:endParaRPr lang="en-US" sz="1100" baseline="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52530731"/>
              </p:ext>
            </p:extLst>
          </p:nvPr>
        </p:nvGraphicFramePr>
        <p:xfrm>
          <a:off x="228600" y="2743200"/>
          <a:ext cx="1371600" cy="638683"/>
        </p:xfrm>
        <a:graphic>
          <a:graphicData uri="http://schemas.openxmlformats.org/drawingml/2006/table">
            <a:tbl>
              <a:tblPr firstRow="1" bandRow="1">
                <a:tableStyleId>{2D5ABB26-0587-4C30-8999-92F81FD0307C}</a:tableStyleId>
              </a:tblPr>
              <a:tblGrid>
                <a:gridCol w="13716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Loans Collection</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loansList</a:t>
                      </a:r>
                      <a:r>
                        <a:rPr lang="en-US" sz="1100" dirty="0" smtClean="0">
                          <a:effectLst/>
                          <a:latin typeface="Calibri"/>
                          <a:ea typeface="Calibri"/>
                          <a:cs typeface="Times New Roman"/>
                        </a:rPr>
                        <a:t>: Vector</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520">
                <a:tc>
                  <a:txBody>
                    <a:bodyPr/>
                    <a:lstStyle/>
                    <a:p>
                      <a:pPr marL="0" marR="0">
                        <a:lnSpc>
                          <a:spcPct val="115000"/>
                        </a:lnSpc>
                        <a:spcBef>
                          <a:spcPts val="0"/>
                        </a:spcBef>
                        <a:spcAft>
                          <a:spcPts val="0"/>
                        </a:spcAft>
                      </a:pPr>
                      <a:endParaRPr lang="en-US" sz="1100" baseline="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86911822"/>
              </p:ext>
            </p:extLst>
          </p:nvPr>
        </p:nvGraphicFramePr>
        <p:xfrm>
          <a:off x="228600" y="152400"/>
          <a:ext cx="1295400" cy="2419510"/>
        </p:xfrm>
        <a:graphic>
          <a:graphicData uri="http://schemas.openxmlformats.org/drawingml/2006/table">
            <a:tbl>
              <a:tblPr firstRow="1" bandRow="1">
                <a:tableStyleId>{2D5ABB26-0587-4C30-8999-92F81FD0307C}</a:tableStyleId>
              </a:tblPr>
              <a:tblGrid>
                <a:gridCol w="1295400"/>
              </a:tblGrid>
              <a:tr h="298864">
                <a:tc>
                  <a:txBody>
                    <a:bodyPr/>
                    <a:lstStyle/>
                    <a:p>
                      <a:pPr marL="0" marR="0">
                        <a:lnSpc>
                          <a:spcPct val="115000"/>
                        </a:lnSpc>
                        <a:spcBef>
                          <a:spcPts val="0"/>
                        </a:spcBef>
                        <a:spcAft>
                          <a:spcPts val="0"/>
                        </a:spcAft>
                      </a:pPr>
                      <a:r>
                        <a:rPr lang="en-US" sz="1100" dirty="0">
                          <a:effectLst/>
                          <a:latin typeface="Calibri"/>
                          <a:ea typeface="Calibri"/>
                          <a:cs typeface="Times New Roman"/>
                        </a:rPr>
                        <a:t>Library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9936">
                <a:tc>
                  <a:txBody>
                    <a:bodyPr/>
                    <a:lstStyle/>
                    <a:p>
                      <a:pPr marL="0" marR="0">
                        <a:lnSpc>
                          <a:spcPct val="115000"/>
                        </a:lnSpc>
                        <a:spcBef>
                          <a:spcPts val="0"/>
                        </a:spcBef>
                        <a:spcAft>
                          <a:spcPts val="0"/>
                        </a:spcAft>
                      </a:pPr>
                      <a:r>
                        <a:rPr lang="en-US" sz="1100" dirty="0" smtClean="0">
                          <a:effectLst/>
                          <a:latin typeface="Calibri"/>
                          <a:ea typeface="Calibri"/>
                          <a:cs typeface="Times New Roman"/>
                        </a:rPr>
                        <a:t>+ID</a:t>
                      </a:r>
                      <a:r>
                        <a:rPr lang="en-US" sz="1100" dirty="0" smtClean="0">
                          <a:effectLst/>
                          <a:latin typeface="+mn-lt"/>
                          <a:ea typeface="Calibri"/>
                          <a:cs typeface="Times New Roman"/>
                        </a:rPr>
                        <a:t>: integer</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Calibri"/>
                          <a:ea typeface="Calibri"/>
                          <a:cs typeface="Times New Roman"/>
                        </a:rPr>
                        <a:t>+Name: String</a:t>
                      </a:r>
                      <a:endParaRPr lang="en-US" sz="1100" dirty="0">
                        <a:effectLst/>
                        <a:latin typeface="Calibri"/>
                        <a:ea typeface="Calibri"/>
                        <a:cs typeface="Times New Roman"/>
                      </a:endParaRPr>
                    </a:p>
                    <a:p>
                      <a:pPr marL="0" marR="0">
                        <a:lnSpc>
                          <a:spcPct val="115000"/>
                        </a:lnSpc>
                        <a:spcBef>
                          <a:spcPts val="0"/>
                        </a:spcBef>
                        <a:spcAft>
                          <a:spcPts val="0"/>
                        </a:spcAft>
                      </a:pPr>
                      <a:r>
                        <a:rPr lang="en-US" sz="1100" dirty="0" smtClean="0">
                          <a:effectLst/>
                          <a:latin typeface="+mn-lt"/>
                          <a:ea typeface="Calibri"/>
                          <a:cs typeface="Times New Roman"/>
                        </a:rPr>
                        <a:t>+St. Address: String</a:t>
                      </a:r>
                    </a:p>
                    <a:p>
                      <a:pPr marL="0" marR="0">
                        <a:lnSpc>
                          <a:spcPct val="115000"/>
                        </a:lnSpc>
                        <a:spcBef>
                          <a:spcPts val="0"/>
                        </a:spcBef>
                        <a:spcAft>
                          <a:spcPts val="0"/>
                        </a:spcAft>
                      </a:pPr>
                      <a:r>
                        <a:rPr lang="en-US" sz="1100" dirty="0" smtClean="0">
                          <a:effectLst/>
                          <a:latin typeface="+mn-lt"/>
                          <a:ea typeface="Calibri"/>
                          <a:cs typeface="Times New Roman"/>
                        </a:rPr>
                        <a:t>+City: String</a:t>
                      </a:r>
                    </a:p>
                    <a:p>
                      <a:pPr marL="0" marR="0">
                        <a:lnSpc>
                          <a:spcPct val="115000"/>
                        </a:lnSpc>
                        <a:spcBef>
                          <a:spcPts val="0"/>
                        </a:spcBef>
                        <a:spcAft>
                          <a:spcPts val="0"/>
                        </a:spcAft>
                      </a:pPr>
                      <a:r>
                        <a:rPr lang="en-US" sz="1100" dirty="0" smtClean="0">
                          <a:effectLst/>
                          <a:latin typeface="+mn-lt"/>
                          <a:ea typeface="Calibri"/>
                          <a:cs typeface="Times New Roman"/>
                        </a:rPr>
                        <a:t>+State: String</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smtClean="0">
                          <a:effectLst/>
                          <a:latin typeface="+mn-lt"/>
                          <a:ea typeface="Calibri"/>
                          <a:cs typeface="Times New Roman"/>
                        </a:rPr>
                        <a:t>+Zip: integer</a:t>
                      </a:r>
                    </a:p>
                    <a:p>
                      <a:pPr marL="0" marR="0">
                        <a:lnSpc>
                          <a:spcPct val="115000"/>
                        </a:lnSpc>
                        <a:spcBef>
                          <a:spcPts val="0"/>
                        </a:spcBef>
                        <a:spcAft>
                          <a:spcPts val="0"/>
                        </a:spcAft>
                      </a:pPr>
                      <a:r>
                        <a:rPr lang="en-US" sz="1100" dirty="0" smtClean="0">
                          <a:effectLst/>
                          <a:latin typeface="+mn-lt"/>
                          <a:ea typeface="Calibri"/>
                          <a:cs typeface="Times New Roman"/>
                        </a:rPr>
                        <a:t>+Phone #: String</a:t>
                      </a:r>
                    </a:p>
                    <a:p>
                      <a:pPr marL="0" marR="0">
                        <a:lnSpc>
                          <a:spcPct val="115000"/>
                        </a:lnSpc>
                        <a:spcBef>
                          <a:spcPts val="0"/>
                        </a:spcBef>
                        <a:spcAft>
                          <a:spcPts val="0"/>
                        </a:spcAft>
                      </a:pPr>
                      <a:r>
                        <a:rPr lang="en-US" sz="1100" dirty="0" smtClean="0">
                          <a:effectLst/>
                          <a:latin typeface="+mn-lt"/>
                          <a:ea typeface="Calibri"/>
                          <a:cs typeface="Times New Roman"/>
                        </a:rPr>
                        <a:t>+Email: String</a:t>
                      </a:r>
                      <a:endParaRPr lang="en-US" sz="110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351">
                <a:tc>
                  <a:txBody>
                    <a:bodyPr/>
                    <a:lstStyle/>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inputInfo</a:t>
                      </a:r>
                      <a:r>
                        <a:rPr lang="en-US" sz="1100" dirty="0" smtClean="0">
                          <a:effectLst/>
                          <a:latin typeface="Calibri"/>
                          <a:ea typeface="Calibri"/>
                          <a:cs typeface="Times New Roman"/>
                        </a:rPr>
                        <a:t>()</a:t>
                      </a: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editInfo</a:t>
                      </a:r>
                      <a:r>
                        <a:rPr lang="en-US" sz="1100" dirty="0" smtClean="0">
                          <a:effectLst/>
                          <a:latin typeface="Calibri"/>
                          <a:ea typeface="Calibri"/>
                          <a:cs typeface="Times New Roman"/>
                        </a:rPr>
                        <a:t>()</a:t>
                      </a:r>
                    </a:p>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printInfo</a:t>
                      </a:r>
                      <a:r>
                        <a:rPr lang="en-US" sz="1100" dirty="0" smtClean="0">
                          <a:effectLst/>
                          <a:latin typeface="Calibri"/>
                          <a:ea typeface="Calibri"/>
                          <a:cs typeface="Times New Roman"/>
                        </a:rPr>
                        <a:t>()</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TextBox 17"/>
          <p:cNvSpPr txBox="1"/>
          <p:nvPr/>
        </p:nvSpPr>
        <p:spPr>
          <a:xfrm>
            <a:off x="4648200" y="396861"/>
            <a:ext cx="3326552" cy="461665"/>
          </a:xfrm>
          <a:prstGeom prst="rect">
            <a:avLst/>
          </a:prstGeom>
          <a:noFill/>
        </p:spPr>
        <p:txBody>
          <a:bodyPr wrap="none" rtlCol="0">
            <a:spAutoFit/>
          </a:bodyPr>
          <a:lstStyle/>
          <a:p>
            <a:r>
              <a:rPr lang="en-US" sz="2400" u="sng" dirty="0" smtClean="0">
                <a:latin typeface="Arial Black" panose="020B0A04020102020204" pitchFamily="34" charset="0"/>
              </a:rPr>
              <a:t>Class Descriptions</a:t>
            </a:r>
            <a:endParaRPr lang="en-US" sz="2400" u="sng" dirty="0">
              <a:latin typeface="Arial Black" panose="020B0A040201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878540151"/>
              </p:ext>
            </p:extLst>
          </p:nvPr>
        </p:nvGraphicFramePr>
        <p:xfrm>
          <a:off x="6477000" y="5334000"/>
          <a:ext cx="1752600" cy="1166495"/>
        </p:xfrm>
        <a:graphic>
          <a:graphicData uri="http://schemas.openxmlformats.org/drawingml/2006/table">
            <a:tbl>
              <a:tblPr firstRow="1" bandRow="1">
                <a:tableStyleId>{2D5ABB26-0587-4C30-8999-92F81FD0307C}</a:tableStyleId>
              </a:tblPr>
              <a:tblGrid>
                <a:gridCol w="17526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Tape</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-Narrator:</a:t>
                      </a:r>
                      <a:r>
                        <a:rPr lang="en-US" sz="1100" baseline="0" dirty="0" smtClean="0">
                          <a:effectLst/>
                          <a:latin typeface="Calibri"/>
                          <a:ea typeface="Calibri"/>
                          <a:cs typeface="Times New Roman"/>
                        </a:rPr>
                        <a:t> string</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getVariable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setVariable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printInfo</a:t>
                      </a:r>
                      <a:r>
                        <a:rPr lang="en-US" sz="1100" dirty="0" smtClean="0">
                          <a:effectLst/>
                          <a:latin typeface="+mn-lt"/>
                          <a:ea typeface="Calibri"/>
                          <a:cs typeface="Times New Roman"/>
                        </a:rPr>
                        <a:t>() - Virtual</a:t>
                      </a:r>
                      <a:endParaRPr lang="en-US" sz="110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126778741"/>
              </p:ext>
            </p:extLst>
          </p:nvPr>
        </p:nvGraphicFramePr>
        <p:xfrm>
          <a:off x="6477000" y="3886200"/>
          <a:ext cx="1752600" cy="1166495"/>
        </p:xfrm>
        <a:graphic>
          <a:graphicData uri="http://schemas.openxmlformats.org/drawingml/2006/table">
            <a:tbl>
              <a:tblPr firstRow="1" bandRow="1">
                <a:tableStyleId>{2D5ABB26-0587-4C30-8999-92F81FD0307C}</a:tableStyleId>
              </a:tblPr>
              <a:tblGrid>
                <a:gridCol w="17526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DVD</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RunTime</a:t>
                      </a:r>
                      <a:r>
                        <a:rPr lang="en-US" sz="1100" dirty="0" smtClean="0">
                          <a:effectLst/>
                          <a:latin typeface="Calibri"/>
                          <a:ea typeface="Calibri"/>
                          <a:cs typeface="Times New Roman"/>
                        </a:rPr>
                        <a:t>:</a:t>
                      </a:r>
                      <a:r>
                        <a:rPr lang="en-US" sz="1100" baseline="0" dirty="0" smtClean="0">
                          <a:effectLst/>
                          <a:latin typeface="Calibri"/>
                          <a:ea typeface="Calibri"/>
                          <a:cs typeface="Times New Roman"/>
                        </a:rPr>
                        <a:t> integer</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getVariable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setVariable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printInfo</a:t>
                      </a:r>
                      <a:r>
                        <a:rPr lang="en-US" sz="1100" dirty="0" smtClean="0">
                          <a:effectLst/>
                          <a:latin typeface="+mn-lt"/>
                          <a:ea typeface="Calibri"/>
                          <a:cs typeface="Times New Roman"/>
                        </a:rPr>
                        <a:t>() - Virtual</a:t>
                      </a:r>
                      <a:endParaRPr lang="en-US" sz="110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8410903"/>
              </p:ext>
            </p:extLst>
          </p:nvPr>
        </p:nvGraphicFramePr>
        <p:xfrm>
          <a:off x="6477000" y="990600"/>
          <a:ext cx="1752600" cy="1166495"/>
        </p:xfrm>
        <a:graphic>
          <a:graphicData uri="http://schemas.openxmlformats.org/drawingml/2006/table">
            <a:tbl>
              <a:tblPr firstRow="1" bandRow="1">
                <a:tableStyleId>{2D5ABB26-0587-4C30-8999-92F81FD0307C}</a:tableStyleId>
              </a:tblPr>
              <a:tblGrid>
                <a:gridCol w="1752600"/>
              </a:tblGrid>
              <a:tr h="228600">
                <a:tc>
                  <a:txBody>
                    <a:bodyPr/>
                    <a:lstStyle/>
                    <a:p>
                      <a:pPr marL="0" marR="0">
                        <a:lnSpc>
                          <a:spcPct val="115000"/>
                        </a:lnSpc>
                        <a:spcBef>
                          <a:spcPts val="0"/>
                        </a:spcBef>
                        <a:spcAft>
                          <a:spcPts val="0"/>
                        </a:spcAft>
                      </a:pPr>
                      <a:r>
                        <a:rPr lang="en-US" sz="1100" dirty="0">
                          <a:effectLst/>
                          <a:latin typeface="Calibri"/>
                          <a:ea typeface="Calibri"/>
                          <a:cs typeface="Times New Roman"/>
                        </a:rPr>
                        <a:t>Book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a:t>
                      </a:r>
                      <a:r>
                        <a:rPr lang="en-US" sz="1100" dirty="0" err="1" smtClean="0">
                          <a:effectLst/>
                          <a:latin typeface="Calibri"/>
                          <a:ea typeface="Calibri"/>
                          <a:cs typeface="Times New Roman"/>
                        </a:rPr>
                        <a:t>Author:string</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getVariable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setVariable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printInfo</a:t>
                      </a:r>
                      <a:r>
                        <a:rPr lang="en-US" sz="1100" dirty="0" smtClean="0">
                          <a:effectLst/>
                          <a:latin typeface="+mn-lt"/>
                          <a:ea typeface="Calibri"/>
                          <a:cs typeface="Times New Roman"/>
                        </a:rPr>
                        <a:t>() - Virtual</a:t>
                      </a:r>
                      <a:endParaRPr lang="en-US" sz="110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58791381"/>
              </p:ext>
            </p:extLst>
          </p:nvPr>
        </p:nvGraphicFramePr>
        <p:xfrm>
          <a:off x="6477000" y="2438400"/>
          <a:ext cx="1752600" cy="1166495"/>
        </p:xfrm>
        <a:graphic>
          <a:graphicData uri="http://schemas.openxmlformats.org/drawingml/2006/table">
            <a:tbl>
              <a:tblPr firstRow="1" bandRow="1">
                <a:tableStyleId>{2D5ABB26-0587-4C30-8999-92F81FD0307C}</a:tableStyleId>
              </a:tblPr>
              <a:tblGrid>
                <a:gridCol w="1752600"/>
              </a:tblGrid>
              <a:tr h="228600">
                <a:tc>
                  <a:txBody>
                    <a:bodyPr/>
                    <a:lstStyle/>
                    <a:p>
                      <a:pPr marL="0" marR="0">
                        <a:lnSpc>
                          <a:spcPct val="115000"/>
                        </a:lnSpc>
                        <a:spcBef>
                          <a:spcPts val="0"/>
                        </a:spcBef>
                        <a:spcAft>
                          <a:spcPts val="0"/>
                        </a:spcAft>
                      </a:pPr>
                      <a:r>
                        <a:rPr lang="en-US" sz="1100" dirty="0" smtClean="0">
                          <a:effectLst/>
                          <a:latin typeface="Calibri"/>
                          <a:ea typeface="Calibri"/>
                          <a:cs typeface="Times New Roman"/>
                        </a:rPr>
                        <a:t>Reference</a:t>
                      </a:r>
                      <a:r>
                        <a:rPr lang="en-US" sz="1100" baseline="0" dirty="0" smtClean="0">
                          <a:effectLst/>
                          <a:latin typeface="Calibri"/>
                          <a:ea typeface="Calibri"/>
                          <a:cs typeface="Times New Roman"/>
                        </a:rPr>
                        <a:t> Book</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Calibri"/>
                          <a:ea typeface="Calibri"/>
                          <a:cs typeface="Times New Roman"/>
                        </a:rPr>
                        <a:t>-Volume: string</a:t>
                      </a:r>
                      <a:endParaRPr lang="en-US" sz="11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getVariable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setVariable</a:t>
                      </a:r>
                      <a:r>
                        <a:rPr lang="en-US" sz="1100" dirty="0" smtClean="0">
                          <a:effectLst/>
                          <a:latin typeface="+mn-lt"/>
                          <a:ea typeface="Calibri"/>
                          <a:cs typeface="Times New Roman"/>
                        </a:rPr>
                        <a:t>() - Virtual</a:t>
                      </a:r>
                    </a:p>
                    <a:p>
                      <a:pPr marL="0" marR="0">
                        <a:lnSpc>
                          <a:spcPct val="115000"/>
                        </a:lnSpc>
                        <a:spcBef>
                          <a:spcPts val="0"/>
                        </a:spcBef>
                        <a:spcAft>
                          <a:spcPts val="0"/>
                        </a:spcAft>
                      </a:pPr>
                      <a:r>
                        <a:rPr lang="en-US" sz="1100" dirty="0" smtClean="0">
                          <a:effectLst/>
                          <a:latin typeface="+mn-lt"/>
                          <a:ea typeface="Calibri"/>
                          <a:cs typeface="Times New Roman"/>
                        </a:rPr>
                        <a:t>+</a:t>
                      </a:r>
                      <a:r>
                        <a:rPr lang="en-US" sz="1100" dirty="0" err="1" smtClean="0">
                          <a:effectLst/>
                          <a:latin typeface="+mn-lt"/>
                          <a:ea typeface="Calibri"/>
                          <a:cs typeface="Times New Roman"/>
                        </a:rPr>
                        <a:t>printInfo</a:t>
                      </a:r>
                      <a:r>
                        <a:rPr lang="en-US" sz="1100" dirty="0" smtClean="0">
                          <a:effectLst/>
                          <a:latin typeface="+mn-lt"/>
                          <a:ea typeface="Calibri"/>
                          <a:cs typeface="Times New Roman"/>
                        </a:rPr>
                        <a:t>() - Virtual</a:t>
                      </a:r>
                      <a:endParaRPr lang="en-US" sz="1100" dirty="0" smtClean="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03054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31029" y="1776176"/>
            <a:ext cx="8963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Library</a:t>
            </a:r>
            <a:endParaRPr lang="en-US" dirty="0"/>
          </a:p>
        </p:txBody>
      </p:sp>
      <p:sp>
        <p:nvSpPr>
          <p:cNvPr id="6" name="TextBox 5"/>
          <p:cNvSpPr txBox="1"/>
          <p:nvPr/>
        </p:nvSpPr>
        <p:spPr>
          <a:xfrm>
            <a:off x="3688790" y="2954852"/>
            <a:ext cx="171713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Loans </a:t>
            </a:r>
            <a:r>
              <a:rPr lang="en-US" dirty="0" smtClean="0"/>
              <a:t>Collection</a:t>
            </a:r>
            <a:endParaRPr lang="en-US" dirty="0"/>
          </a:p>
        </p:txBody>
      </p:sp>
      <p:sp>
        <p:nvSpPr>
          <p:cNvPr id="7" name="TextBox 6"/>
          <p:cNvSpPr txBox="1"/>
          <p:nvPr/>
        </p:nvSpPr>
        <p:spPr>
          <a:xfrm>
            <a:off x="4229002" y="4028924"/>
            <a:ext cx="63671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Loan</a:t>
            </a:r>
            <a:endParaRPr lang="en-US" dirty="0"/>
          </a:p>
        </p:txBody>
      </p:sp>
      <p:sp>
        <p:nvSpPr>
          <p:cNvPr id="8" name="TextBox 7"/>
          <p:cNvSpPr txBox="1"/>
          <p:nvPr/>
        </p:nvSpPr>
        <p:spPr>
          <a:xfrm>
            <a:off x="6502654" y="2954852"/>
            <a:ext cx="17358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Books </a:t>
            </a:r>
            <a:r>
              <a:rPr lang="en-US" dirty="0" smtClean="0"/>
              <a:t>Collection</a:t>
            </a:r>
            <a:endParaRPr lang="en-US" dirty="0"/>
          </a:p>
        </p:txBody>
      </p:sp>
      <p:sp>
        <p:nvSpPr>
          <p:cNvPr id="9" name="TextBox 8"/>
          <p:cNvSpPr txBox="1"/>
          <p:nvPr/>
        </p:nvSpPr>
        <p:spPr>
          <a:xfrm>
            <a:off x="7041808" y="4028925"/>
            <a:ext cx="65755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Book</a:t>
            </a:r>
            <a:endParaRPr lang="en-US" dirty="0"/>
          </a:p>
        </p:txBody>
      </p:sp>
      <p:sp>
        <p:nvSpPr>
          <p:cNvPr id="10" name="TextBox 9"/>
          <p:cNvSpPr txBox="1"/>
          <p:nvPr/>
        </p:nvSpPr>
        <p:spPr>
          <a:xfrm>
            <a:off x="1145885" y="4037054"/>
            <a:ext cx="803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Patron</a:t>
            </a:r>
            <a:endParaRPr lang="en-US" dirty="0"/>
          </a:p>
        </p:txBody>
      </p:sp>
      <p:sp>
        <p:nvSpPr>
          <p:cNvPr id="11" name="TextBox 10"/>
          <p:cNvSpPr txBox="1"/>
          <p:nvPr/>
        </p:nvSpPr>
        <p:spPr>
          <a:xfrm>
            <a:off x="658382" y="2954852"/>
            <a:ext cx="18842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Patrons Collection</a:t>
            </a:r>
            <a:endParaRPr lang="en-US" dirty="0"/>
          </a:p>
        </p:txBody>
      </p:sp>
      <p:cxnSp>
        <p:nvCxnSpPr>
          <p:cNvPr id="20" name="Straight Connector 19"/>
          <p:cNvCxnSpPr>
            <a:stCxn id="11" idx="0"/>
          </p:cNvCxnSpPr>
          <p:nvPr/>
        </p:nvCxnSpPr>
        <p:spPr>
          <a:xfrm flipV="1">
            <a:off x="1600531" y="2590162"/>
            <a:ext cx="0" cy="36469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a:stCxn id="8" idx="0"/>
          </p:cNvCxnSpPr>
          <p:nvPr/>
        </p:nvCxnSpPr>
        <p:spPr>
          <a:xfrm flipV="1">
            <a:off x="7370584" y="2579232"/>
            <a:ext cx="0" cy="37562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a:stCxn id="6" idx="0"/>
          </p:cNvCxnSpPr>
          <p:nvPr/>
        </p:nvCxnSpPr>
        <p:spPr>
          <a:xfrm flipV="1">
            <a:off x="4547359" y="2590162"/>
            <a:ext cx="0" cy="36469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1600527" y="2596088"/>
            <a:ext cx="577005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a:stCxn id="5" idx="2"/>
          </p:cNvCxnSpPr>
          <p:nvPr/>
        </p:nvCxnSpPr>
        <p:spPr>
          <a:xfrm>
            <a:off x="4579192" y="2145508"/>
            <a:ext cx="0" cy="450580"/>
          </a:xfrm>
          <a:prstGeom prst="line">
            <a:avLst/>
          </a:prstGeom>
        </p:spPr>
        <p:style>
          <a:lnRef idx="3">
            <a:schemeClr val="accent2"/>
          </a:lnRef>
          <a:fillRef idx="0">
            <a:schemeClr val="accent2"/>
          </a:fillRef>
          <a:effectRef idx="2">
            <a:schemeClr val="accent2"/>
          </a:effectRef>
          <a:fontRef idx="minor">
            <a:schemeClr val="tx1"/>
          </a:fontRef>
        </p:style>
      </p:cxnSp>
      <p:sp>
        <p:nvSpPr>
          <p:cNvPr id="34" name="Diamond 33"/>
          <p:cNvSpPr/>
          <p:nvPr/>
        </p:nvSpPr>
        <p:spPr>
          <a:xfrm>
            <a:off x="4422604" y="2145508"/>
            <a:ext cx="313176" cy="22529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10" idx="0"/>
            <a:endCxn id="11" idx="2"/>
          </p:cNvCxnSpPr>
          <p:nvPr/>
        </p:nvCxnSpPr>
        <p:spPr>
          <a:xfrm flipV="1">
            <a:off x="1547822" y="3324184"/>
            <a:ext cx="52709" cy="712870"/>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p:cNvCxnSpPr>
            <a:stCxn id="7" idx="0"/>
            <a:endCxn id="6" idx="2"/>
          </p:cNvCxnSpPr>
          <p:nvPr/>
        </p:nvCxnSpPr>
        <p:spPr>
          <a:xfrm flipV="1">
            <a:off x="4547359" y="3324184"/>
            <a:ext cx="0" cy="704740"/>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p:cNvCxnSpPr>
            <a:stCxn id="9" idx="0"/>
            <a:endCxn id="8" idx="2"/>
          </p:cNvCxnSpPr>
          <p:nvPr/>
        </p:nvCxnSpPr>
        <p:spPr>
          <a:xfrm flipV="1">
            <a:off x="7370584" y="3324184"/>
            <a:ext cx="0" cy="704741"/>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Elbow Connector 58"/>
          <p:cNvCxnSpPr>
            <a:stCxn id="9" idx="1"/>
            <a:endCxn id="7" idx="3"/>
          </p:cNvCxnSpPr>
          <p:nvPr/>
        </p:nvCxnSpPr>
        <p:spPr>
          <a:xfrm rot="10800000">
            <a:off x="4865716" y="4213591"/>
            <a:ext cx="2176093" cy="1"/>
          </a:xfrm>
          <a:prstGeom prst="bentConnector3">
            <a:avLst>
              <a:gd name="adj1" fmla="val 50000"/>
            </a:avLst>
          </a:prstGeom>
          <a:ln>
            <a:prstDash val="dash"/>
          </a:ln>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10" idx="3"/>
            <a:endCxn id="7" idx="1"/>
          </p:cNvCxnSpPr>
          <p:nvPr/>
        </p:nvCxnSpPr>
        <p:spPr>
          <a:xfrm flipV="1">
            <a:off x="1949759" y="4213590"/>
            <a:ext cx="2279243" cy="8130"/>
          </a:xfrm>
          <a:prstGeom prst="bentConnector3">
            <a:avLst>
              <a:gd name="adj1" fmla="val 50000"/>
            </a:avLst>
          </a:prstGeom>
          <a:ln>
            <a:prstDash val="dash"/>
          </a:ln>
        </p:spPr>
        <p:style>
          <a:lnRef idx="3">
            <a:schemeClr val="accent2"/>
          </a:lnRef>
          <a:fillRef idx="0">
            <a:schemeClr val="accent2"/>
          </a:fillRef>
          <a:effectRef idx="2">
            <a:schemeClr val="accent2"/>
          </a:effectRef>
          <a:fontRef idx="minor">
            <a:schemeClr val="tx1"/>
          </a:fontRef>
        </p:style>
      </p:cxnSp>
      <p:sp>
        <p:nvSpPr>
          <p:cNvPr id="115" name="Diamond 114"/>
          <p:cNvSpPr/>
          <p:nvPr/>
        </p:nvSpPr>
        <p:spPr>
          <a:xfrm>
            <a:off x="7213996" y="3326062"/>
            <a:ext cx="313176" cy="22529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Diamond 115"/>
          <p:cNvSpPr/>
          <p:nvPr/>
        </p:nvSpPr>
        <p:spPr>
          <a:xfrm>
            <a:off x="1443939" y="3341040"/>
            <a:ext cx="313176" cy="22529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4422604" y="3356280"/>
            <a:ext cx="313176" cy="22529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272068" y="191000"/>
            <a:ext cx="2625783" cy="461665"/>
          </a:xfrm>
          <a:prstGeom prst="rect">
            <a:avLst/>
          </a:prstGeom>
          <a:noFill/>
        </p:spPr>
        <p:txBody>
          <a:bodyPr wrap="none" rtlCol="0">
            <a:spAutoFit/>
          </a:bodyPr>
          <a:lstStyle/>
          <a:p>
            <a:r>
              <a:rPr lang="en-US" sz="2400" u="sng" dirty="0" smtClean="0">
                <a:latin typeface="Arial Black" panose="020B0A04020102020204" pitchFamily="34" charset="0"/>
              </a:rPr>
              <a:t>Class Diagram</a:t>
            </a:r>
            <a:endParaRPr lang="en-US" sz="2400" u="sng" dirty="0">
              <a:latin typeface="Arial Black" panose="020B0A04020102020204" pitchFamily="34" charset="0"/>
            </a:endParaRPr>
          </a:p>
        </p:txBody>
      </p:sp>
    </p:spTree>
    <p:extLst>
      <p:ext uri="{BB962C8B-B14F-4D97-AF65-F5344CB8AC3E}">
        <p14:creationId xmlns:p14="http://schemas.microsoft.com/office/powerpoint/2010/main" val="4118308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Connector 12"/>
          <p:cNvSpPr/>
          <p:nvPr/>
        </p:nvSpPr>
        <p:spPr>
          <a:xfrm>
            <a:off x="457200" y="4953000"/>
            <a:ext cx="914400" cy="9144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713232" y="330160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27632" y="1595043"/>
            <a:ext cx="1828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a:t>
            </a:r>
            <a:endParaRPr lang="en-US" dirty="0"/>
          </a:p>
        </p:txBody>
      </p:sp>
      <p:sp>
        <p:nvSpPr>
          <p:cNvPr id="8" name="Oval 7"/>
          <p:cNvSpPr/>
          <p:nvPr/>
        </p:nvSpPr>
        <p:spPr>
          <a:xfrm>
            <a:off x="5559464" y="5746528"/>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Overdue</a:t>
            </a:r>
            <a:endParaRPr lang="en-US" dirty="0"/>
          </a:p>
        </p:txBody>
      </p:sp>
      <p:sp>
        <p:nvSpPr>
          <p:cNvPr id="9" name="Oval 8"/>
          <p:cNvSpPr/>
          <p:nvPr/>
        </p:nvSpPr>
        <p:spPr>
          <a:xfrm>
            <a:off x="1399032" y="4396051"/>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Removed</a:t>
            </a:r>
            <a:endParaRPr lang="en-US" dirty="0"/>
          </a:p>
        </p:txBody>
      </p:sp>
      <p:sp>
        <p:nvSpPr>
          <p:cNvPr id="12" name="Flowchart: Connector 11"/>
          <p:cNvSpPr/>
          <p:nvPr/>
        </p:nvSpPr>
        <p:spPr>
          <a:xfrm>
            <a:off x="685800" y="5181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4" idx="6"/>
            <a:endCxn id="5" idx="2"/>
          </p:cNvCxnSpPr>
          <p:nvPr/>
        </p:nvCxnSpPr>
        <p:spPr>
          <a:xfrm flipV="1">
            <a:off x="1170432" y="2052243"/>
            <a:ext cx="457200" cy="14779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 idx="6"/>
            <a:endCxn id="21" idx="1"/>
          </p:cNvCxnSpPr>
          <p:nvPr/>
        </p:nvCxnSpPr>
        <p:spPr>
          <a:xfrm flipV="1">
            <a:off x="3456432" y="1728954"/>
            <a:ext cx="4079866" cy="323289"/>
          </a:xfrm>
          <a:prstGeom prst="curvedConnector4">
            <a:avLst>
              <a:gd name="adj1" fmla="val 47949"/>
              <a:gd name="adj2" fmla="val 2121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5" idx="5"/>
            <a:endCxn id="22" idx="0"/>
          </p:cNvCxnSpPr>
          <p:nvPr/>
        </p:nvCxnSpPr>
        <p:spPr>
          <a:xfrm rot="16200000" flipH="1">
            <a:off x="4262943" y="1301199"/>
            <a:ext cx="212844" cy="236151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Flowchart: Connector 20"/>
          <p:cNvSpPr/>
          <p:nvPr/>
        </p:nvSpPr>
        <p:spPr>
          <a:xfrm>
            <a:off x="7368910" y="1595043"/>
            <a:ext cx="11430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22" name="Oval 21"/>
          <p:cNvSpPr/>
          <p:nvPr/>
        </p:nvSpPr>
        <p:spPr>
          <a:xfrm>
            <a:off x="4559520" y="2588376"/>
            <a:ext cx="1981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Checked Out</a:t>
            </a:r>
            <a:endParaRPr lang="en-US" dirty="0"/>
          </a:p>
        </p:txBody>
      </p:sp>
      <p:cxnSp>
        <p:nvCxnSpPr>
          <p:cNvPr id="27" name="Curved Connector 26"/>
          <p:cNvCxnSpPr>
            <a:stCxn id="22" idx="6"/>
            <a:endCxn id="21" idx="2"/>
          </p:cNvCxnSpPr>
          <p:nvPr/>
        </p:nvCxnSpPr>
        <p:spPr>
          <a:xfrm flipV="1">
            <a:off x="6540720" y="2052243"/>
            <a:ext cx="828190" cy="99333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5"/>
            <a:endCxn id="5" idx="4"/>
          </p:cNvCxnSpPr>
          <p:nvPr/>
        </p:nvCxnSpPr>
        <p:spPr>
          <a:xfrm rot="5400000" flipH="1">
            <a:off x="3966595" y="1084880"/>
            <a:ext cx="859422" cy="3708548"/>
          </a:xfrm>
          <a:prstGeom prst="curvedConnector3">
            <a:avLst>
              <a:gd name="adj1" fmla="val -804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1" idx="4"/>
            <a:endCxn id="9" idx="6"/>
          </p:cNvCxnSpPr>
          <p:nvPr/>
        </p:nvCxnSpPr>
        <p:spPr>
          <a:xfrm rot="5400000">
            <a:off x="4297917" y="1210758"/>
            <a:ext cx="2343808" cy="494117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22" idx="4"/>
            <a:endCxn id="8" idx="6"/>
          </p:cNvCxnSpPr>
          <p:nvPr/>
        </p:nvCxnSpPr>
        <p:spPr>
          <a:xfrm rot="16200000" flipH="1">
            <a:off x="5042516" y="4010380"/>
            <a:ext cx="2700952" cy="1685744"/>
          </a:xfrm>
          <a:prstGeom prst="curvedConnector4">
            <a:avLst>
              <a:gd name="adj1" fmla="val 41536"/>
              <a:gd name="adj2" fmla="val 1135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1" idx="7"/>
            <a:endCxn id="5" idx="7"/>
          </p:cNvCxnSpPr>
          <p:nvPr/>
        </p:nvCxnSpPr>
        <p:spPr>
          <a:xfrm rot="16200000" flipV="1">
            <a:off x="5766566" y="-849002"/>
            <a:ext cx="12700" cy="5155912"/>
          </a:xfrm>
          <a:prstGeom prst="curvedConnector3">
            <a:avLst>
              <a:gd name="adj1" fmla="val 947841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 idx="3"/>
            <a:endCxn id="9" idx="0"/>
          </p:cNvCxnSpPr>
          <p:nvPr/>
        </p:nvCxnSpPr>
        <p:spPr>
          <a:xfrm rot="16200000" flipH="1">
            <a:off x="1037034" y="3233952"/>
            <a:ext cx="2020519" cy="30367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8" idx="2"/>
            <a:endCxn id="5" idx="5"/>
          </p:cNvCxnSpPr>
          <p:nvPr/>
        </p:nvCxnSpPr>
        <p:spPr>
          <a:xfrm rot="10800000">
            <a:off x="3188610" y="2375532"/>
            <a:ext cx="2370854" cy="382819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9" idx="2"/>
            <a:endCxn id="12" idx="2"/>
          </p:cNvCxnSpPr>
          <p:nvPr/>
        </p:nvCxnSpPr>
        <p:spPr>
          <a:xfrm rot="10800000" flipV="1">
            <a:off x="685800" y="4853250"/>
            <a:ext cx="713232" cy="556949"/>
          </a:xfrm>
          <a:prstGeom prst="curvedConnector3">
            <a:avLst>
              <a:gd name="adj1" fmla="val 13205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49956" y="3588220"/>
            <a:ext cx="774636" cy="369332"/>
          </a:xfrm>
          <a:prstGeom prst="rect">
            <a:avLst/>
          </a:prstGeom>
          <a:noFill/>
        </p:spPr>
        <p:txBody>
          <a:bodyPr wrap="none" rtlCol="0">
            <a:spAutoFit/>
          </a:bodyPr>
          <a:lstStyle/>
          <a:p>
            <a:r>
              <a:rPr lang="en-US" dirty="0" smtClean="0"/>
              <a:t>Found</a:t>
            </a:r>
            <a:endParaRPr lang="en-US" dirty="0"/>
          </a:p>
        </p:txBody>
      </p:sp>
      <p:sp>
        <p:nvSpPr>
          <p:cNvPr id="51" name="TextBox 50"/>
          <p:cNvSpPr txBox="1"/>
          <p:nvPr/>
        </p:nvSpPr>
        <p:spPr>
          <a:xfrm>
            <a:off x="2819400" y="3389476"/>
            <a:ext cx="1057854" cy="369332"/>
          </a:xfrm>
          <a:prstGeom prst="rect">
            <a:avLst/>
          </a:prstGeom>
          <a:noFill/>
        </p:spPr>
        <p:txBody>
          <a:bodyPr wrap="none" rtlCol="0">
            <a:spAutoFit/>
          </a:bodyPr>
          <a:lstStyle/>
          <a:p>
            <a:r>
              <a:rPr lang="en-US" dirty="0" smtClean="0"/>
              <a:t>Returned</a:t>
            </a:r>
            <a:endParaRPr lang="en-US" dirty="0"/>
          </a:p>
        </p:txBody>
      </p:sp>
      <p:sp>
        <p:nvSpPr>
          <p:cNvPr id="74" name="TextBox 73"/>
          <p:cNvSpPr txBox="1"/>
          <p:nvPr/>
        </p:nvSpPr>
        <p:spPr>
          <a:xfrm>
            <a:off x="5954874" y="2006200"/>
            <a:ext cx="946093" cy="369332"/>
          </a:xfrm>
          <a:prstGeom prst="rect">
            <a:avLst/>
          </a:prstGeom>
          <a:noFill/>
        </p:spPr>
        <p:txBody>
          <a:bodyPr wrap="none" rtlCol="0">
            <a:spAutoFit/>
          </a:bodyPr>
          <a:lstStyle/>
          <a:p>
            <a:r>
              <a:rPr lang="en-US" dirty="0" smtClean="0"/>
              <a:t>Notified</a:t>
            </a:r>
            <a:endParaRPr lang="en-US" dirty="0"/>
          </a:p>
        </p:txBody>
      </p:sp>
      <p:sp>
        <p:nvSpPr>
          <p:cNvPr id="100" name="TextBox 99"/>
          <p:cNvSpPr txBox="1"/>
          <p:nvPr/>
        </p:nvSpPr>
        <p:spPr>
          <a:xfrm>
            <a:off x="469392" y="609600"/>
            <a:ext cx="2778133" cy="461665"/>
          </a:xfrm>
          <a:prstGeom prst="rect">
            <a:avLst/>
          </a:prstGeom>
          <a:noFill/>
        </p:spPr>
        <p:txBody>
          <a:bodyPr wrap="none" rtlCol="0">
            <a:spAutoFit/>
          </a:bodyPr>
          <a:lstStyle/>
          <a:p>
            <a:r>
              <a:rPr lang="en-US" sz="2400" u="sng" dirty="0" smtClean="0">
                <a:latin typeface="Arial Black" panose="020B0A04020102020204" pitchFamily="34" charset="0"/>
              </a:rPr>
              <a:t>Checkout State</a:t>
            </a:r>
            <a:endParaRPr lang="en-US" sz="2400" u="sng" dirty="0">
              <a:latin typeface="Arial Black" panose="020B0A04020102020204" pitchFamily="34" charset="0"/>
            </a:endParaRPr>
          </a:p>
        </p:txBody>
      </p:sp>
      <p:sp>
        <p:nvSpPr>
          <p:cNvPr id="34" name="TextBox 33"/>
          <p:cNvSpPr txBox="1"/>
          <p:nvPr/>
        </p:nvSpPr>
        <p:spPr>
          <a:xfrm>
            <a:off x="5229135" y="1225711"/>
            <a:ext cx="946093" cy="369332"/>
          </a:xfrm>
          <a:prstGeom prst="rect">
            <a:avLst/>
          </a:prstGeom>
          <a:noFill/>
        </p:spPr>
        <p:txBody>
          <a:bodyPr wrap="none" rtlCol="0">
            <a:spAutoFit/>
          </a:bodyPr>
          <a:lstStyle/>
          <a:p>
            <a:r>
              <a:rPr lang="en-US" dirty="0" smtClean="0"/>
              <a:t>Notified</a:t>
            </a:r>
            <a:endParaRPr lang="en-US" dirty="0"/>
          </a:p>
        </p:txBody>
      </p:sp>
      <p:sp>
        <p:nvSpPr>
          <p:cNvPr id="53" name="TextBox 52"/>
          <p:cNvSpPr txBox="1"/>
          <p:nvPr/>
        </p:nvSpPr>
        <p:spPr>
          <a:xfrm>
            <a:off x="4614404" y="240268"/>
            <a:ext cx="774636" cy="369332"/>
          </a:xfrm>
          <a:prstGeom prst="rect">
            <a:avLst/>
          </a:prstGeom>
          <a:noFill/>
        </p:spPr>
        <p:txBody>
          <a:bodyPr wrap="none" rtlCol="0">
            <a:spAutoFit/>
          </a:bodyPr>
          <a:lstStyle/>
          <a:p>
            <a:r>
              <a:rPr lang="en-US" dirty="0" smtClean="0"/>
              <a:t>Found</a:t>
            </a:r>
            <a:endParaRPr lang="en-US" dirty="0"/>
          </a:p>
        </p:txBody>
      </p:sp>
    </p:spTree>
    <p:extLst>
      <p:ext uri="{BB962C8B-B14F-4D97-AF65-F5344CB8AC3E}">
        <p14:creationId xmlns:p14="http://schemas.microsoft.com/office/powerpoint/2010/main" val="1725351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5100" u="sng" dirty="0"/>
              <a:t>Approach:</a:t>
            </a:r>
            <a:endParaRPr lang="en-US" sz="5100" dirty="0"/>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approach </a:t>
            </a:r>
            <a:r>
              <a:rPr lang="en-US" sz="1600" dirty="0" smtClean="0">
                <a:latin typeface="Times New Roman" panose="02020603050405020304" pitchFamily="18" charset="0"/>
                <a:cs typeface="Times New Roman" panose="02020603050405020304" pitchFamily="18" charset="0"/>
              </a:rPr>
              <a:t>towards inheritance would be to simply to add the inheritance classes and change the “book” vector into an “item” vector and also turn it into a pointer. After these additions and changes, I will need to basically change everywhere that the book list vector is used to accommodate the vector and probably adjust the additional implementation of the new variables and functions created via the inherited classes. After that, since we are only dealing with items, I will need to adjust the due dates for each item, and their overdue charges so that they are all different and comply with real life library experiences. With a brand new load of objects, variables, and functions to deal with, I will probably have to make various changes all around the program to make sure everything works properly, and the library management operates as close to perfect as I can get it.</a:t>
            </a:r>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8844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821363"/>
          </a:xfrm>
        </p:spPr>
        <p:txBody>
          <a:bodyPr>
            <a:normAutofit/>
          </a:bodyPr>
          <a:lstStyle/>
          <a:p>
            <a:r>
              <a:rPr lang="en-US" u="sng" dirty="0"/>
              <a:t>Outstanding Questions/Issues:</a:t>
            </a:r>
            <a:endParaRPr lang="en-US" dirty="0"/>
          </a:p>
          <a:p>
            <a:r>
              <a:rPr lang="en-US" dirty="0" smtClean="0"/>
              <a:t>How exactly do I change the object within a vector into a pointer and make it operate throughout the program properly?</a:t>
            </a:r>
          </a:p>
          <a:p>
            <a:r>
              <a:rPr lang="en-US" dirty="0" smtClean="0"/>
              <a:t>How do I access private variables from inherited classes through other classes and functions that use the base class?(if that makes sense….)</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75984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u="sng" dirty="0"/>
              <a:t>Future Plans</a:t>
            </a:r>
            <a:r>
              <a:rPr lang="en-US" u="sng" dirty="0" smtClean="0"/>
              <a:t>: (Same as last, not really need to be changed)</a:t>
            </a:r>
            <a:endParaRPr lang="en-US" dirty="0"/>
          </a:p>
          <a:p>
            <a:r>
              <a:rPr lang="en-US" dirty="0"/>
              <a:t>I implemented several “details” for future designs such as a full catalog search system, user accounts, and the overall library class for inheritance plans. For specifics, I mainly focused on the future search system by requiring patrons to have passwords for their accounts so that they can access a search terminal within the library and use their account to check out their status, locate books, and other miscellaneous library functions. I also added some special features for the book descriptions such as the book genre so that they can be sorted and searched by genre. I am capable of adding more of such search options such as age level/restrictions and probably utilize the publishers. The other expansion would be splitting the types of items that one can borrow from the library into inheritance classes and possibly doing the same for special patrons like teachers to give them educational benefits.</a:t>
            </a:r>
          </a:p>
          <a:p>
            <a:endParaRPr lang="en-US" dirty="0"/>
          </a:p>
        </p:txBody>
      </p:sp>
    </p:spTree>
    <p:extLst>
      <p:ext uri="{BB962C8B-B14F-4D97-AF65-F5344CB8AC3E}">
        <p14:creationId xmlns:p14="http://schemas.microsoft.com/office/powerpoint/2010/main" val="1008228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1431</TotalTime>
  <Words>581</Words>
  <Application>Microsoft Office PowerPoint</Application>
  <PresentationFormat>On-screen Show (4:3)</PresentationFormat>
  <Paragraphs>121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JHoang</dc:creator>
  <cp:lastModifiedBy>JHoang</cp:lastModifiedBy>
  <cp:revision>51</cp:revision>
  <dcterms:created xsi:type="dcterms:W3CDTF">2014-07-14T14:12:24Z</dcterms:created>
  <dcterms:modified xsi:type="dcterms:W3CDTF">2014-08-04T00:24:57Z</dcterms:modified>
</cp:coreProperties>
</file>