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3" d="100"/>
          <a:sy n="23" d="100"/>
        </p:scale>
        <p:origin x="-2022" y="-180"/>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65749B-DB5E-4021-90F8-14219511FE1A}" type="datetimeFigureOut">
              <a:rPr lang="en-US" smtClean="0"/>
              <a:t>4/25/2016</a:t>
            </a:fld>
            <a:endParaRPr lang="en-US"/>
          </a:p>
        </p:txBody>
      </p:sp>
      <p:sp>
        <p:nvSpPr>
          <p:cNvPr id="4" name="Slide Image Placeholder 3"/>
          <p:cNvSpPr>
            <a:spLocks noGrp="1" noRot="1" noChangeAspect="1"/>
          </p:cNvSpPr>
          <p:nvPr>
            <p:ph type="sldImg" idx="2"/>
          </p:nvPr>
        </p:nvSpPr>
        <p:spPr>
          <a:xfrm>
            <a:off x="1428750" y="685800"/>
            <a:ext cx="4000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913826-B306-458F-A99A-F88C00014AAB}" type="slidenum">
              <a:rPr lang="en-US" smtClean="0"/>
              <a:t>‹#›</a:t>
            </a:fld>
            <a:endParaRPr lang="en-US"/>
          </a:p>
        </p:txBody>
      </p:sp>
    </p:spTree>
    <p:extLst>
      <p:ext uri="{BB962C8B-B14F-4D97-AF65-F5344CB8AC3E}">
        <p14:creationId xmlns:p14="http://schemas.microsoft.com/office/powerpoint/2010/main" val="641784084"/>
      </p:ext>
    </p:extLst>
  </p:cSld>
  <p:clrMap bg1="lt1" tx1="dk1" bg2="lt2" tx2="dk2" accent1="accent1" accent2="accent2" accent3="accent3" accent4="accent4" accent5="accent5" accent6="accent6" hlink="hlink" folHlink="folHlink"/>
  <p:notesStyle>
    <a:lvl1pPr marL="0" algn="l" defTabSz="4075572" rtl="0" eaLnBrk="1" latinLnBrk="0" hangingPunct="1">
      <a:defRPr sz="5300" kern="1200">
        <a:solidFill>
          <a:schemeClr val="tx1"/>
        </a:solidFill>
        <a:latin typeface="+mn-lt"/>
        <a:ea typeface="+mn-ea"/>
        <a:cs typeface="+mn-cs"/>
      </a:defRPr>
    </a:lvl1pPr>
    <a:lvl2pPr marL="2037786" algn="l" defTabSz="4075572" rtl="0" eaLnBrk="1" latinLnBrk="0" hangingPunct="1">
      <a:defRPr sz="5300" kern="1200">
        <a:solidFill>
          <a:schemeClr val="tx1"/>
        </a:solidFill>
        <a:latin typeface="+mn-lt"/>
        <a:ea typeface="+mn-ea"/>
        <a:cs typeface="+mn-cs"/>
      </a:defRPr>
    </a:lvl2pPr>
    <a:lvl3pPr marL="4075572" algn="l" defTabSz="4075572" rtl="0" eaLnBrk="1" latinLnBrk="0" hangingPunct="1">
      <a:defRPr sz="5300" kern="1200">
        <a:solidFill>
          <a:schemeClr val="tx1"/>
        </a:solidFill>
        <a:latin typeface="+mn-lt"/>
        <a:ea typeface="+mn-ea"/>
        <a:cs typeface="+mn-cs"/>
      </a:defRPr>
    </a:lvl3pPr>
    <a:lvl4pPr marL="6113358" algn="l" defTabSz="4075572" rtl="0" eaLnBrk="1" latinLnBrk="0" hangingPunct="1">
      <a:defRPr sz="5300" kern="1200">
        <a:solidFill>
          <a:schemeClr val="tx1"/>
        </a:solidFill>
        <a:latin typeface="+mn-lt"/>
        <a:ea typeface="+mn-ea"/>
        <a:cs typeface="+mn-cs"/>
      </a:defRPr>
    </a:lvl4pPr>
    <a:lvl5pPr marL="8151144" algn="l" defTabSz="4075572" rtl="0" eaLnBrk="1" latinLnBrk="0" hangingPunct="1">
      <a:defRPr sz="5300" kern="1200">
        <a:solidFill>
          <a:schemeClr val="tx1"/>
        </a:solidFill>
        <a:latin typeface="+mn-lt"/>
        <a:ea typeface="+mn-ea"/>
        <a:cs typeface="+mn-cs"/>
      </a:defRPr>
    </a:lvl5pPr>
    <a:lvl6pPr marL="10188931" algn="l" defTabSz="4075572" rtl="0" eaLnBrk="1" latinLnBrk="0" hangingPunct="1">
      <a:defRPr sz="5300" kern="1200">
        <a:solidFill>
          <a:schemeClr val="tx1"/>
        </a:solidFill>
        <a:latin typeface="+mn-lt"/>
        <a:ea typeface="+mn-ea"/>
        <a:cs typeface="+mn-cs"/>
      </a:defRPr>
    </a:lvl6pPr>
    <a:lvl7pPr marL="12226717" algn="l" defTabSz="4075572" rtl="0" eaLnBrk="1" latinLnBrk="0" hangingPunct="1">
      <a:defRPr sz="5300" kern="1200">
        <a:solidFill>
          <a:schemeClr val="tx1"/>
        </a:solidFill>
        <a:latin typeface="+mn-lt"/>
        <a:ea typeface="+mn-ea"/>
        <a:cs typeface="+mn-cs"/>
      </a:defRPr>
    </a:lvl7pPr>
    <a:lvl8pPr marL="14264503" algn="l" defTabSz="4075572" rtl="0" eaLnBrk="1" latinLnBrk="0" hangingPunct="1">
      <a:defRPr sz="5300" kern="1200">
        <a:solidFill>
          <a:schemeClr val="tx1"/>
        </a:solidFill>
        <a:latin typeface="+mn-lt"/>
        <a:ea typeface="+mn-ea"/>
        <a:cs typeface="+mn-cs"/>
      </a:defRPr>
    </a:lvl8pPr>
    <a:lvl9pPr marL="16302289" algn="l" defTabSz="4075572" rtl="0" eaLnBrk="1" latinLnBrk="0" hangingPunct="1">
      <a:defRPr sz="5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3"/>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520C90-EFFF-479B-B9DF-63D711528A3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238307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520C90-EFFF-479B-B9DF-63D711528A3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2879911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6"/>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6"/>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520C90-EFFF-479B-B9DF-63D711528A3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84663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520C90-EFFF-479B-B9DF-63D711528A3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1232771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520C90-EFFF-479B-B9DF-63D711528A39}" type="datetimeFigureOut">
              <a:rPr lang="en-US" smtClean="0"/>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134897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520C90-EFFF-479B-B9DF-63D711528A3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152123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4"/>
            <a:ext cx="16968790" cy="3070857"/>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1"/>
            <a:ext cx="16968790" cy="18966183"/>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4"/>
            <a:ext cx="16975455" cy="3070857"/>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1"/>
            <a:ext cx="16975455" cy="18966183"/>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520C90-EFFF-479B-B9DF-63D711528A39}" type="datetimeFigureOut">
              <a:rPr lang="en-US" smtClean="0"/>
              <a:t>4/24/2016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127519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520C90-EFFF-479B-B9DF-63D711528A39}" type="datetimeFigureOut">
              <a:rPr lang="en-US" smtClean="0"/>
              <a:t>4/24/2016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242989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20C90-EFFF-479B-B9DF-63D711528A39}" type="datetimeFigureOut">
              <a:rPr lang="en-US" smtClean="0"/>
              <a:t>4/24/2016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75775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520C90-EFFF-479B-B9DF-63D711528A3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2641308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520C90-EFFF-479B-B9DF-63D711528A39}" type="datetimeFigureOut">
              <a:rPr lang="en-US" smtClean="0"/>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C7115-F45D-4187-8F83-3A11887B11F3}" type="slidenum">
              <a:rPr lang="en-US" smtClean="0"/>
              <a:t>‹#›</a:t>
            </a:fld>
            <a:endParaRPr lang="en-US"/>
          </a:p>
        </p:txBody>
      </p:sp>
    </p:spTree>
    <p:extLst>
      <p:ext uri="{BB962C8B-B14F-4D97-AF65-F5344CB8AC3E}">
        <p14:creationId xmlns:p14="http://schemas.microsoft.com/office/powerpoint/2010/main" val="1757206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3"/>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3"/>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A6520C90-EFFF-479B-B9DF-63D711528A39}" type="datetimeFigureOut">
              <a:rPr lang="en-US" smtClean="0"/>
              <a:t>4/24/2016</a:t>
            </a:fld>
            <a:endParaRPr lang="en-US"/>
          </a:p>
        </p:txBody>
      </p:sp>
      <p:sp>
        <p:nvSpPr>
          <p:cNvPr id="5" name="Footer Placeholder 4"/>
          <p:cNvSpPr>
            <a:spLocks noGrp="1"/>
          </p:cNvSpPr>
          <p:nvPr>
            <p:ph type="ftr" sz="quarter" idx="3"/>
          </p:nvPr>
        </p:nvSpPr>
        <p:spPr>
          <a:xfrm>
            <a:off x="13121640" y="30510483"/>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3"/>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3D5C7115-F45D-4187-8F83-3A11887B11F3}" type="slidenum">
              <a:rPr lang="en-US" smtClean="0"/>
              <a:t>‹#›</a:t>
            </a:fld>
            <a:endParaRPr lang="en-US"/>
          </a:p>
        </p:txBody>
      </p:sp>
    </p:spTree>
    <p:extLst>
      <p:ext uri="{BB962C8B-B14F-4D97-AF65-F5344CB8AC3E}">
        <p14:creationId xmlns:p14="http://schemas.microsoft.com/office/powerpoint/2010/main" val="1348383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anose="020B0604020202020204"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anose="020B0604020202020204"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anose="020B0604020202020204"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anose="020B0604020202020204"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image" Target="../media/image1.jpg"/><Relationship Id="rId16"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5.gif"/><Relationship Id="rId11" Type="http://schemas.openxmlformats.org/officeDocument/2006/relationships/image" Target="../media/image10.png"/><Relationship Id="rId5" Type="http://schemas.openxmlformats.org/officeDocument/2006/relationships/image" Target="../media/image4.jp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g"/><Relationship Id="rId9" Type="http://schemas.openxmlformats.org/officeDocument/2006/relationships/image" Target="../media/image8.jpe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65786">
            <a:off x="18817311" y="22403207"/>
            <a:ext cx="5787666" cy="3862345"/>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42025" y="1857693"/>
            <a:ext cx="7500380" cy="2633888"/>
          </a:xfrm>
          <a:prstGeom prst="rect">
            <a:avLst/>
          </a:prstGeom>
        </p:spPr>
      </p:pic>
      <p:sp>
        <p:nvSpPr>
          <p:cNvPr id="23" name="Snip Diagonal Corner Rectangle 22"/>
          <p:cNvSpPr/>
          <p:nvPr/>
        </p:nvSpPr>
        <p:spPr>
          <a:xfrm>
            <a:off x="15905944" y="17010235"/>
            <a:ext cx="6389533" cy="4050197"/>
          </a:xfrm>
          <a:prstGeom prst="snip2DiagRect">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2" name="Snip Diagonal Corner Rectangle 21"/>
          <p:cNvSpPr/>
          <p:nvPr/>
        </p:nvSpPr>
        <p:spPr>
          <a:xfrm>
            <a:off x="1583634" y="19237410"/>
            <a:ext cx="11203056" cy="10417816"/>
          </a:xfrm>
          <a:prstGeom prst="snip2DiagRect">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98863" y="7696200"/>
            <a:ext cx="11274183" cy="8239125"/>
          </a:xfrm>
          <a:prstGeom prst="rect">
            <a:avLst/>
          </a:prstGeom>
        </p:spPr>
      </p:pic>
      <p:sp>
        <p:nvSpPr>
          <p:cNvPr id="20" name="Snip Diagonal Corner Rectangle 19"/>
          <p:cNvSpPr/>
          <p:nvPr/>
        </p:nvSpPr>
        <p:spPr>
          <a:xfrm>
            <a:off x="25616180" y="7506796"/>
            <a:ext cx="10881690" cy="9592511"/>
          </a:xfrm>
          <a:prstGeom prst="snip2DiagRect">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9" name="Snip Diagonal Corner Rectangle 18"/>
          <p:cNvSpPr/>
          <p:nvPr/>
        </p:nvSpPr>
        <p:spPr>
          <a:xfrm>
            <a:off x="25294814" y="19237410"/>
            <a:ext cx="11203056" cy="10417816"/>
          </a:xfrm>
          <a:prstGeom prst="snip2DiagRect">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8" name="Snip Diagonal Corner Rectangle 17"/>
          <p:cNvSpPr/>
          <p:nvPr/>
        </p:nvSpPr>
        <p:spPr>
          <a:xfrm>
            <a:off x="1905000" y="7696200"/>
            <a:ext cx="10881690" cy="9592511"/>
          </a:xfrm>
          <a:prstGeom prst="snip2DiagRect">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5" name="Pentagon 4"/>
          <p:cNvSpPr/>
          <p:nvPr/>
        </p:nvSpPr>
        <p:spPr>
          <a:xfrm rot="10800000">
            <a:off x="10366513" y="30251400"/>
            <a:ext cx="28734026" cy="2057400"/>
          </a:xfrm>
          <a:prstGeom prst="homePlat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1517778" y="30432375"/>
            <a:ext cx="26883360" cy="1834515"/>
          </a:xfrm>
        </p:spPr>
        <p:txBody>
          <a:bodyPr>
            <a:normAutofit fontScale="70000" lnSpcReduction="20000"/>
          </a:bodyPr>
          <a:lstStyle/>
          <a:p>
            <a:pPr algn="l"/>
            <a:r>
              <a:rPr lang="en-US" sz="6900" b="1" u="sng" dirty="0" smtClean="0">
                <a:solidFill>
                  <a:schemeClr val="tx1"/>
                </a:solidFill>
              </a:rPr>
              <a:t>Team Nova Elite: </a:t>
            </a:r>
          </a:p>
          <a:p>
            <a:pPr algn="l"/>
            <a:r>
              <a:rPr lang="en-US" sz="5400" dirty="0" smtClean="0">
                <a:solidFill>
                  <a:schemeClr val="tx1"/>
                </a:solidFill>
              </a:rPr>
              <a:t>Team Leader -&gt; Jason Hoang,</a:t>
            </a:r>
            <a:r>
              <a:rPr lang="en-US" sz="5400" dirty="0">
                <a:solidFill>
                  <a:schemeClr val="tx1"/>
                </a:solidFill>
              </a:rPr>
              <a:t> </a:t>
            </a:r>
            <a:r>
              <a:rPr lang="en-US" sz="5400" dirty="0" smtClean="0">
                <a:solidFill>
                  <a:schemeClr val="tx1"/>
                </a:solidFill>
              </a:rPr>
              <a:t>Programmer -&gt; </a:t>
            </a:r>
            <a:r>
              <a:rPr lang="en-US" sz="5400" dirty="0" err="1" smtClean="0">
                <a:solidFill>
                  <a:schemeClr val="tx1"/>
                </a:solidFill>
              </a:rPr>
              <a:t>Sabrin</a:t>
            </a:r>
            <a:r>
              <a:rPr lang="en-US" sz="5400" dirty="0" smtClean="0">
                <a:solidFill>
                  <a:schemeClr val="tx1"/>
                </a:solidFill>
              </a:rPr>
              <a:t> </a:t>
            </a:r>
            <a:r>
              <a:rPr lang="en-US" sz="5400" dirty="0" err="1" smtClean="0">
                <a:solidFill>
                  <a:schemeClr val="tx1"/>
                </a:solidFill>
              </a:rPr>
              <a:t>Thamed</a:t>
            </a:r>
            <a:r>
              <a:rPr lang="en-US" sz="5400" dirty="0" smtClean="0">
                <a:solidFill>
                  <a:schemeClr val="tx1"/>
                </a:solidFill>
              </a:rPr>
              <a:t>, </a:t>
            </a:r>
            <a:r>
              <a:rPr lang="en-US" sz="5400" dirty="0" smtClean="0">
                <a:solidFill>
                  <a:schemeClr val="tx1"/>
                </a:solidFill>
              </a:rPr>
              <a:t>Programmer -&gt;  </a:t>
            </a:r>
            <a:r>
              <a:rPr lang="en-US" sz="5400" dirty="0" err="1" smtClean="0">
                <a:solidFill>
                  <a:schemeClr val="tx1"/>
                </a:solidFill>
              </a:rPr>
              <a:t>KaiChuan</a:t>
            </a:r>
            <a:r>
              <a:rPr lang="en-US" sz="5400" dirty="0" smtClean="0">
                <a:solidFill>
                  <a:schemeClr val="tx1"/>
                </a:solidFill>
              </a:rPr>
              <a:t> Chan, </a:t>
            </a:r>
            <a:r>
              <a:rPr lang="en-US" sz="5400" dirty="0" smtClean="0">
                <a:solidFill>
                  <a:schemeClr val="tx1"/>
                </a:solidFill>
              </a:rPr>
              <a:t>Programmer -&gt;  </a:t>
            </a:r>
            <a:r>
              <a:rPr lang="en-US" sz="5400" dirty="0" smtClean="0">
                <a:solidFill>
                  <a:schemeClr val="tx1"/>
                </a:solidFill>
              </a:rPr>
              <a:t>Imran </a:t>
            </a:r>
            <a:r>
              <a:rPr lang="en-US" sz="5400" dirty="0" err="1" smtClean="0">
                <a:solidFill>
                  <a:schemeClr val="tx1"/>
                </a:solidFill>
              </a:rPr>
              <a:t>Ahktar</a:t>
            </a:r>
            <a:endParaRPr lang="en-US" sz="5400" dirty="0">
              <a:solidFill>
                <a:schemeClr val="tx1"/>
              </a:solidFill>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5185" y="13838655"/>
            <a:ext cx="3784573" cy="3153625"/>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624068" y="14066722"/>
            <a:ext cx="1894816" cy="2806528"/>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40502" y="23926347"/>
            <a:ext cx="6197785" cy="5006825"/>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1400" y="14340418"/>
            <a:ext cx="3258226" cy="2259136"/>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783897">
            <a:off x="31334606" y="12356540"/>
            <a:ext cx="4556495" cy="4210690"/>
          </a:xfrm>
          <a:prstGeom prst="rect">
            <a:avLst/>
          </a:prstGeom>
        </p:spPr>
      </p:pic>
      <p:sp>
        <p:nvSpPr>
          <p:cNvPr id="13" name="TextBox 12"/>
          <p:cNvSpPr txBox="1"/>
          <p:nvPr/>
        </p:nvSpPr>
        <p:spPr>
          <a:xfrm>
            <a:off x="25875425" y="8969648"/>
            <a:ext cx="10363200" cy="3939540"/>
          </a:xfrm>
          <a:prstGeom prst="rect">
            <a:avLst/>
          </a:prstGeom>
          <a:noFill/>
        </p:spPr>
        <p:txBody>
          <a:bodyPr wrap="square" rtlCol="0">
            <a:spAutoFit/>
          </a:bodyPr>
          <a:lstStyle/>
          <a:p>
            <a:pPr marL="457200" lvl="0" indent="-228600">
              <a:buClr>
                <a:srgbClr val="000000"/>
              </a:buClr>
            </a:pPr>
            <a:r>
              <a:rPr lang="en" sz="3000" dirty="0" smtClean="0">
                <a:solidFill>
                  <a:srgbClr val="000000"/>
                </a:solidFill>
              </a:rPr>
              <a:t>Texas High School Band Director</a:t>
            </a:r>
          </a:p>
          <a:p>
            <a:pPr marL="1143000" lvl="1" indent="-457200">
              <a:buClr>
                <a:srgbClr val="000000"/>
              </a:buClr>
              <a:buFont typeface="Arial" panose="020B0604020202020204" pitchFamily="34" charset="0"/>
              <a:buChar char="•"/>
            </a:pPr>
            <a:r>
              <a:rPr lang="en" sz="2800" dirty="0" smtClean="0">
                <a:solidFill>
                  <a:srgbClr val="000000"/>
                </a:solidFill>
              </a:rPr>
              <a:t>Performed in 2 World Class Drum Corps - won the world championship with both groups</a:t>
            </a:r>
          </a:p>
          <a:p>
            <a:pPr marL="1143000" lvl="1" indent="-457200">
              <a:buClr>
                <a:srgbClr val="000000"/>
              </a:buClr>
              <a:buFont typeface="Arial" panose="020B0604020202020204" pitchFamily="34" charset="0"/>
              <a:buChar char="•"/>
            </a:pPr>
            <a:r>
              <a:rPr lang="en" sz="2800" dirty="0" smtClean="0">
                <a:solidFill>
                  <a:srgbClr val="000000"/>
                </a:solidFill>
              </a:rPr>
              <a:t>Participated on staff with multiple State Level high school marching bands</a:t>
            </a:r>
          </a:p>
          <a:p>
            <a:pPr marL="1143000" lvl="1" indent="-457200">
              <a:buClr>
                <a:srgbClr val="000000"/>
              </a:buClr>
              <a:buFont typeface="Arial" panose="020B0604020202020204" pitchFamily="34" charset="0"/>
              <a:buChar char="•"/>
            </a:pPr>
            <a:r>
              <a:rPr lang="en" sz="2800" dirty="0" smtClean="0">
                <a:solidFill>
                  <a:srgbClr val="000000"/>
                </a:solidFill>
              </a:rPr>
              <a:t>Graduate from the University of North Texas</a:t>
            </a:r>
          </a:p>
          <a:p>
            <a:endParaRPr lang="en-US" dirty="0"/>
          </a:p>
        </p:txBody>
      </p:sp>
      <p:sp>
        <p:nvSpPr>
          <p:cNvPr id="14" name="TextBox 13"/>
          <p:cNvSpPr txBox="1"/>
          <p:nvPr/>
        </p:nvSpPr>
        <p:spPr>
          <a:xfrm>
            <a:off x="2819400" y="8379221"/>
            <a:ext cx="9183757" cy="6863417"/>
          </a:xfrm>
          <a:prstGeom prst="rect">
            <a:avLst/>
          </a:prstGeom>
          <a:noFill/>
        </p:spPr>
        <p:txBody>
          <a:bodyPr wrap="square" rtlCol="0">
            <a:spAutoFit/>
          </a:bodyPr>
          <a:lstStyle/>
          <a:p>
            <a:r>
              <a:rPr lang="en-US" sz="2400" u="sng" dirty="0"/>
              <a:t>Description of the Project:</a:t>
            </a:r>
            <a:endParaRPr lang="en-US" sz="2400" dirty="0"/>
          </a:p>
          <a:p>
            <a:r>
              <a:rPr lang="en-US" sz="2400" dirty="0"/>
              <a:t>This project consists of a teacher app and student apps that communicate directly with each other, giving the teacher the ability to guide the students who spread across the marching field/rehearsal room via a single device and allowing students to ask questions and take notes with ease. The program will focus on compiling all of the paperwork, sheet music, and coordinate sheets involved with students learning, rehearsing, and performing a marching band show onto their own personal devices and tablets. This will make the process of teaching easier and help the students stay organized with all of their papers. All apps will also have access to vital learning tools for a performing ensemble so that the students can practice with the app on their own. These apps will be designed for marching bands across the United States, but they can be adjusted to satisfy other indoor rehearsals for any type of ensemble.</a:t>
            </a:r>
          </a:p>
          <a:p>
            <a:endParaRPr lang="en-US" dirty="0"/>
          </a:p>
        </p:txBody>
      </p:sp>
      <p:sp>
        <p:nvSpPr>
          <p:cNvPr id="15" name="TextBox 14"/>
          <p:cNvSpPr txBox="1"/>
          <p:nvPr/>
        </p:nvSpPr>
        <p:spPr>
          <a:xfrm>
            <a:off x="2480561" y="19765146"/>
            <a:ext cx="9409197" cy="9571851"/>
          </a:xfrm>
          <a:prstGeom prst="rect">
            <a:avLst/>
          </a:prstGeom>
          <a:noFill/>
        </p:spPr>
        <p:txBody>
          <a:bodyPr wrap="square" rtlCol="0">
            <a:spAutoFit/>
          </a:bodyPr>
          <a:lstStyle/>
          <a:p>
            <a:r>
              <a:rPr lang="en-US" sz="2800" u="sng" dirty="0" smtClean="0"/>
              <a:t>Problems Encountered/Resolved:</a:t>
            </a:r>
          </a:p>
          <a:p>
            <a:pPr marL="1143000" indent="-1143000">
              <a:buFont typeface="Wingdings" panose="05000000000000000000" pitchFamily="2" charset="2"/>
              <a:buChar char="Ø"/>
            </a:pPr>
            <a:r>
              <a:rPr lang="en-US" sz="2800" dirty="0" smtClean="0"/>
              <a:t>Android Studios was a new and unfamiliar coding environment for the team to work with and understand how to use.</a:t>
            </a:r>
          </a:p>
          <a:p>
            <a:pPr marL="2494986" lvl="1" indent="-457200">
              <a:buFont typeface="Arial" panose="020B0604020202020204" pitchFamily="34" charset="0"/>
              <a:buChar char="•"/>
            </a:pPr>
            <a:r>
              <a:rPr lang="en-US" sz="2800" dirty="0" smtClean="0"/>
              <a:t>Resolution: Utilized the internet to learn more about the IDE and look up tutorials that teach us how to both use and develop applications within Android Studios.</a:t>
            </a:r>
          </a:p>
          <a:p>
            <a:pPr marL="1143000" indent="-1143000">
              <a:buFont typeface="Wingdings" panose="05000000000000000000" pitchFamily="2" charset="2"/>
              <a:buChar char="Ø"/>
            </a:pPr>
            <a:r>
              <a:rPr lang="en-US" sz="2800" dirty="0" smtClean="0"/>
              <a:t>Most of the team members did not take the pre-requisite class(CSCE 4444) to this capstone class, causing the team to slow down with design and development because these students had to self teach themselves the design material.</a:t>
            </a:r>
          </a:p>
          <a:p>
            <a:pPr marL="2494986" lvl="1" indent="-457200">
              <a:buFont typeface="Arial" panose="020B0604020202020204" pitchFamily="34" charset="0"/>
              <a:buChar char="•"/>
            </a:pPr>
            <a:r>
              <a:rPr lang="en-US" sz="2800" dirty="0" smtClean="0"/>
              <a:t>Resolution: </a:t>
            </a:r>
            <a:r>
              <a:rPr lang="en-US" sz="2800" dirty="0" smtClean="0"/>
              <a:t>The team leader did most of the design work and documents since he was the only one to take the pre-requisite class.</a:t>
            </a:r>
          </a:p>
          <a:p>
            <a:pPr marL="1143000" indent="-1143000">
              <a:buFont typeface="Wingdings" panose="05000000000000000000" pitchFamily="2" charset="2"/>
              <a:buChar char="Ø"/>
            </a:pPr>
            <a:r>
              <a:rPr lang="en-US" sz="2800" dirty="0" smtClean="0"/>
              <a:t>Difficult trying to figure out how to use Android’s SQLite database to store and retrieve images onto and from the device or emulators.</a:t>
            </a:r>
            <a:endParaRPr lang="en-US" sz="2800" dirty="0"/>
          </a:p>
          <a:p>
            <a:pPr marL="2494986" lvl="1" indent="-457200">
              <a:buFont typeface="Arial" panose="020B0604020202020204" pitchFamily="34" charset="0"/>
              <a:buChar char="•"/>
            </a:pPr>
            <a:r>
              <a:rPr lang="en-US" sz="2800" dirty="0" smtClean="0"/>
              <a:t>Resolution: </a:t>
            </a:r>
            <a:r>
              <a:rPr lang="en-US" sz="2800" dirty="0" smtClean="0"/>
              <a:t>Resorted to storing the images on the online database and pulling them onto the device from there.</a:t>
            </a:r>
          </a:p>
        </p:txBody>
      </p:sp>
      <p:sp>
        <p:nvSpPr>
          <p:cNvPr id="16" name="TextBox 15"/>
          <p:cNvSpPr txBox="1"/>
          <p:nvPr/>
        </p:nvSpPr>
        <p:spPr>
          <a:xfrm>
            <a:off x="16014611" y="17481061"/>
            <a:ext cx="6172200" cy="3108543"/>
          </a:xfrm>
          <a:prstGeom prst="rect">
            <a:avLst/>
          </a:prstGeom>
          <a:noFill/>
        </p:spPr>
        <p:txBody>
          <a:bodyPr wrap="square" rtlCol="0">
            <a:spAutoFit/>
          </a:bodyPr>
          <a:lstStyle/>
          <a:p>
            <a:pPr marL="228600" lvl="0">
              <a:buClr>
                <a:srgbClr val="000000"/>
              </a:buClr>
            </a:pPr>
            <a:r>
              <a:rPr lang="en" sz="2800" u="sng" dirty="0" smtClean="0">
                <a:solidFill>
                  <a:srgbClr val="000000"/>
                </a:solidFill>
              </a:rPr>
              <a:t>Lessons Learned:</a:t>
            </a:r>
          </a:p>
          <a:p>
            <a:pPr marL="685800" lvl="0" indent="-457200">
              <a:buClr>
                <a:srgbClr val="000000"/>
              </a:buClr>
              <a:buFont typeface="Arial" panose="020B0604020202020204" pitchFamily="34" charset="0"/>
              <a:buChar char="•"/>
            </a:pPr>
            <a:r>
              <a:rPr lang="en" sz="2800" dirty="0" smtClean="0">
                <a:solidFill>
                  <a:srgbClr val="000000"/>
                </a:solidFill>
              </a:rPr>
              <a:t>Planning ahead saves a ton of time and work down the road.</a:t>
            </a:r>
          </a:p>
          <a:p>
            <a:pPr marL="685800" lvl="0" indent="-457200">
              <a:buClr>
                <a:srgbClr val="000000"/>
              </a:buClr>
              <a:buFont typeface="Arial" panose="020B0604020202020204" pitchFamily="34" charset="0"/>
              <a:buChar char="•"/>
            </a:pPr>
            <a:r>
              <a:rPr lang="en" sz="2800" dirty="0" smtClean="0">
                <a:solidFill>
                  <a:srgbClr val="000000"/>
                </a:solidFill>
              </a:rPr>
              <a:t>Clear and direct communication between team members keeps the project moving forward.</a:t>
            </a:r>
          </a:p>
          <a:p>
            <a:pPr marL="685800" lvl="0" indent="-457200">
              <a:spcBef>
                <a:spcPts val="0"/>
              </a:spcBef>
              <a:buClr>
                <a:srgbClr val="000000"/>
              </a:buClr>
              <a:buFont typeface="Arial" panose="020B0604020202020204" pitchFamily="34" charset="0"/>
              <a:buChar char="•"/>
            </a:pPr>
            <a:r>
              <a:rPr lang="en" sz="2800" dirty="0" smtClean="0">
                <a:solidFill>
                  <a:srgbClr val="000000"/>
                </a:solidFill>
              </a:rPr>
              <a:t>The internet is our best friend.</a:t>
            </a:r>
          </a:p>
        </p:txBody>
      </p:sp>
      <p:sp>
        <p:nvSpPr>
          <p:cNvPr id="17" name="TextBox 16"/>
          <p:cNvSpPr txBox="1"/>
          <p:nvPr/>
        </p:nvSpPr>
        <p:spPr>
          <a:xfrm>
            <a:off x="25875425" y="19826673"/>
            <a:ext cx="9046630" cy="6124754"/>
          </a:xfrm>
          <a:prstGeom prst="rect">
            <a:avLst/>
          </a:prstGeom>
          <a:noFill/>
        </p:spPr>
        <p:txBody>
          <a:bodyPr wrap="square" rtlCol="0">
            <a:spAutoFit/>
          </a:bodyPr>
          <a:lstStyle/>
          <a:p>
            <a:r>
              <a:rPr lang="en-US" sz="2800" u="sng" dirty="0" smtClean="0"/>
              <a:t>Work Remaining:</a:t>
            </a:r>
          </a:p>
          <a:p>
            <a:r>
              <a:rPr lang="en-US" sz="2800" dirty="0" smtClean="0"/>
              <a:t>Mostly quality of life additions and adjustments such as:</a:t>
            </a:r>
          </a:p>
          <a:p>
            <a:pPr marL="457200" indent="-457200">
              <a:buFont typeface="Arial" panose="020B0604020202020204" pitchFamily="34" charset="0"/>
              <a:buChar char="•"/>
            </a:pPr>
            <a:r>
              <a:rPr lang="en-US" sz="2800" dirty="0" smtClean="0"/>
              <a:t>Cleaner interface</a:t>
            </a:r>
          </a:p>
          <a:p>
            <a:pPr marL="457200" indent="-457200">
              <a:buFont typeface="Arial" panose="020B0604020202020204" pitchFamily="34" charset="0"/>
              <a:buChar char="•"/>
            </a:pPr>
            <a:r>
              <a:rPr lang="en-US" sz="2800" dirty="0" smtClean="0"/>
              <a:t>Save activity instances when swapping between the music and coordinate pages, so that the user can return to their last active page of that type.</a:t>
            </a:r>
          </a:p>
          <a:p>
            <a:pPr marL="457200" indent="-457200">
              <a:buFont typeface="Arial" panose="020B0604020202020204" pitchFamily="34" charset="0"/>
              <a:buChar char="•"/>
            </a:pPr>
            <a:r>
              <a:rPr lang="en-US" sz="2800" dirty="0" smtClean="0"/>
              <a:t>Adding a section to write notes for music pages and coordinate sets.</a:t>
            </a:r>
          </a:p>
          <a:p>
            <a:pPr marL="457200" indent="-457200">
              <a:buFont typeface="Arial" panose="020B0604020202020204" pitchFamily="34" charset="0"/>
              <a:buChar char="•"/>
            </a:pPr>
            <a:endParaRPr lang="en-US" sz="2800" dirty="0"/>
          </a:p>
          <a:p>
            <a:r>
              <a:rPr lang="en-US" sz="2800" u="sng" dirty="0" smtClean="0"/>
              <a:t>Future Expansions:</a:t>
            </a:r>
          </a:p>
          <a:p>
            <a:pPr marL="457200" indent="-457200">
              <a:buFont typeface="Arial" panose="020B0604020202020204" pitchFamily="34" charset="0"/>
              <a:buChar char="•"/>
            </a:pPr>
            <a:r>
              <a:rPr lang="en-US" sz="2800" dirty="0" smtClean="0"/>
              <a:t>Music Educational Tools</a:t>
            </a:r>
          </a:p>
          <a:p>
            <a:pPr marL="457200" indent="-457200">
              <a:buFont typeface="Arial" panose="020B0604020202020204" pitchFamily="34" charset="0"/>
              <a:buChar char="•"/>
            </a:pPr>
            <a:r>
              <a:rPr lang="en-US" sz="2800" dirty="0" smtClean="0"/>
              <a:t>Implementations of </a:t>
            </a:r>
            <a:r>
              <a:rPr lang="en-US" sz="2800" dirty="0" err="1" smtClean="0"/>
              <a:t>MusicXML</a:t>
            </a:r>
            <a:r>
              <a:rPr lang="en-US" sz="2800" dirty="0" smtClean="0"/>
              <a:t> and </a:t>
            </a:r>
            <a:r>
              <a:rPr lang="en-US" sz="2800" dirty="0" err="1" smtClean="0"/>
              <a:t>Pyware</a:t>
            </a:r>
            <a:r>
              <a:rPr lang="en-US" sz="2800" dirty="0" smtClean="0"/>
              <a:t> software</a:t>
            </a:r>
          </a:p>
          <a:p>
            <a:pPr marL="457200" indent="-457200">
              <a:buFont typeface="Arial" panose="020B0604020202020204" pitchFamily="34" charset="0"/>
              <a:buChar char="•"/>
            </a:pPr>
            <a:r>
              <a:rPr lang="en-US" sz="2800" dirty="0" smtClean="0"/>
              <a:t>More direct communication features between the students and the teachers.</a:t>
            </a:r>
          </a:p>
        </p:txBody>
      </p:sp>
      <p:sp>
        <p:nvSpPr>
          <p:cNvPr id="21" name="TextBox 20"/>
          <p:cNvSpPr txBox="1"/>
          <p:nvPr/>
        </p:nvSpPr>
        <p:spPr>
          <a:xfrm>
            <a:off x="25875425" y="7696200"/>
            <a:ext cx="5843380" cy="1323439"/>
          </a:xfrm>
          <a:prstGeom prst="rect">
            <a:avLst/>
          </a:prstGeom>
          <a:noFill/>
        </p:spPr>
        <p:txBody>
          <a:bodyPr wrap="square" rtlCol="0">
            <a:spAutoFit/>
          </a:bodyPr>
          <a:lstStyle/>
          <a:p>
            <a:r>
              <a:rPr lang="en-US" u="sng" dirty="0" smtClean="0"/>
              <a:t>The Client:</a:t>
            </a:r>
            <a:endParaRPr lang="en-US" u="sng" dirty="0"/>
          </a:p>
        </p:txBody>
      </p:sp>
      <p:pic>
        <p:nvPicPr>
          <p:cNvPr id="9" name="Picture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21342418">
            <a:off x="26515595" y="12508632"/>
            <a:ext cx="5629968" cy="3663572"/>
          </a:xfrm>
          <a:prstGeom prst="rect">
            <a:avLst/>
          </a:prstGeom>
        </p:spPr>
      </p:pic>
      <p:sp>
        <p:nvSpPr>
          <p:cNvPr id="26" name="Rectangle 25"/>
          <p:cNvSpPr/>
          <p:nvPr/>
        </p:nvSpPr>
        <p:spPr>
          <a:xfrm>
            <a:off x="27127199" y="26895551"/>
            <a:ext cx="3790455" cy="13392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231724" y="26992172"/>
            <a:ext cx="3581403" cy="1146049"/>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249216" y="27184046"/>
            <a:ext cx="3925737" cy="637467"/>
          </a:xfrm>
          <a:prstGeom prst="rect">
            <a:avLst/>
          </a:prstGeom>
        </p:spPr>
      </p:pic>
      <p:sp>
        <p:nvSpPr>
          <p:cNvPr id="4" name="Pentagon 3"/>
          <p:cNvSpPr/>
          <p:nvPr/>
        </p:nvSpPr>
        <p:spPr>
          <a:xfrm>
            <a:off x="-518491" y="1631587"/>
            <a:ext cx="16042355" cy="3086100"/>
          </a:xfrm>
          <a:prstGeom prst="homePlate">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2522" y="1202961"/>
            <a:ext cx="15087600" cy="3943351"/>
          </a:xfrm>
        </p:spPr>
        <p:txBody>
          <a:bodyPr>
            <a:normAutofit/>
          </a:bodyPr>
          <a:lstStyle/>
          <a:p>
            <a:r>
              <a:rPr lang="en-US" sz="17800" dirty="0" smtClean="0">
                <a:latin typeface="Finale Copyist Text" panose="02000506000000020004" pitchFamily="2" charset="0"/>
                <a:ea typeface="SWTOR Trajan" panose="02000000000000000000" pitchFamily="2" charset="0"/>
              </a:rPr>
              <a:t>E-Marching</a:t>
            </a:r>
            <a:endParaRPr lang="en-US" sz="17800" dirty="0">
              <a:latin typeface="Finale Copyist Text" panose="02000506000000020004" pitchFamily="2" charset="0"/>
              <a:ea typeface="SWTOR Trajan" panose="02000000000000000000" pitchFamily="2" charset="0"/>
            </a:endParaRPr>
          </a:p>
        </p:txBody>
      </p:sp>
      <p:pic>
        <p:nvPicPr>
          <p:cNvPr id="28" name="Picture 2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373600" y="9057739"/>
            <a:ext cx="3664687" cy="5725061"/>
          </a:xfrm>
          <a:prstGeom prst="rect">
            <a:avLst/>
          </a:prstGeom>
        </p:spPr>
      </p:pic>
      <p:sp>
        <p:nvSpPr>
          <p:cNvPr id="29" name="Snip Single Corner Rectangle 28"/>
          <p:cNvSpPr/>
          <p:nvPr/>
        </p:nvSpPr>
        <p:spPr>
          <a:xfrm rot="10800000">
            <a:off x="25616179" y="-609601"/>
            <a:ext cx="13484359" cy="5101182"/>
          </a:xfrm>
          <a:prstGeom prst="snip1Rect">
            <a:avLst>
              <a:gd name="adj" fmla="val 50000"/>
            </a:avLst>
          </a:prstGeom>
          <a:solidFill>
            <a:srgbClr val="00B050"/>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0" name="TextBox 29"/>
          <p:cNvSpPr txBox="1"/>
          <p:nvPr/>
        </p:nvSpPr>
        <p:spPr>
          <a:xfrm>
            <a:off x="25875425" y="1044924"/>
            <a:ext cx="11293282" cy="2800767"/>
          </a:xfrm>
          <a:prstGeom prst="rect">
            <a:avLst/>
          </a:prstGeom>
          <a:noFill/>
        </p:spPr>
        <p:txBody>
          <a:bodyPr wrap="square" rtlCol="0">
            <a:spAutoFit/>
          </a:bodyPr>
          <a:lstStyle/>
          <a:p>
            <a:pPr algn="r"/>
            <a:r>
              <a:rPr lang="en-US" sz="4400" b="1" dirty="0" smtClean="0"/>
              <a:t>CSCE 4901: Software Development Capstone</a:t>
            </a:r>
          </a:p>
          <a:p>
            <a:pPr algn="r"/>
            <a:r>
              <a:rPr lang="en-US" sz="4400" dirty="0" smtClean="0"/>
              <a:t>Semester: Spring 2016 </a:t>
            </a:r>
            <a:endParaRPr lang="en-US" sz="4400" dirty="0" smtClean="0"/>
          </a:p>
          <a:p>
            <a:pPr algn="r"/>
            <a:r>
              <a:rPr lang="en-US" sz="4400" dirty="0" smtClean="0"/>
              <a:t>Instructor: David </a:t>
            </a:r>
            <a:r>
              <a:rPr lang="en-US" sz="4400" dirty="0" err="1" smtClean="0"/>
              <a:t>Keathly</a:t>
            </a:r>
            <a:endParaRPr lang="en-US" sz="4400" dirty="0" smtClean="0"/>
          </a:p>
          <a:p>
            <a:pPr algn="r"/>
            <a:r>
              <a:rPr lang="en-US" sz="4400" dirty="0" smtClean="0"/>
              <a:t>Email: david.keathly@unt.edu</a:t>
            </a:r>
            <a:endParaRPr lang="en-US" sz="4400" dirty="0"/>
          </a:p>
        </p:txBody>
      </p:sp>
      <p:pic>
        <p:nvPicPr>
          <p:cNvPr id="31" name="Picture 30"/>
          <p:cNvPicPr>
            <a:picLocks noChangeAspect="1"/>
          </p:cNvPicPr>
          <p:nvPr/>
        </p:nvPicPr>
        <p:blipFill rotWithShape="1">
          <a:blip r:embed="rId14">
            <a:extLst>
              <a:ext uri="{28A0092B-C50C-407E-A947-70E740481C1C}">
                <a14:useLocalDpi xmlns:a14="http://schemas.microsoft.com/office/drawing/2010/main" val="0"/>
              </a:ext>
            </a:extLst>
          </a:blip>
          <a:srcRect r="51954"/>
          <a:stretch/>
        </p:blipFill>
        <p:spPr>
          <a:xfrm>
            <a:off x="15853605" y="4717687"/>
            <a:ext cx="6704675" cy="2717959"/>
          </a:xfrm>
          <a:prstGeom prst="rect">
            <a:avLst/>
          </a:prstGeom>
        </p:spPr>
      </p:pic>
      <p:pic>
        <p:nvPicPr>
          <p:cNvPr id="32" name="Picture 3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20196467">
            <a:off x="13529042" y="22568397"/>
            <a:ext cx="5105789" cy="3403859"/>
          </a:xfrm>
          <a:prstGeom prst="rect">
            <a:avLst/>
          </a:prstGeom>
        </p:spPr>
      </p:pic>
      <p:pic>
        <p:nvPicPr>
          <p:cNvPr id="33" name="Picture 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270509" y="7838435"/>
            <a:ext cx="3432377" cy="1272491"/>
          </a:xfrm>
          <a:prstGeom prst="rect">
            <a:avLst/>
          </a:prstGeom>
        </p:spPr>
      </p:pic>
    </p:spTree>
    <p:extLst>
      <p:ext uri="{BB962C8B-B14F-4D97-AF65-F5344CB8AC3E}">
        <p14:creationId xmlns:p14="http://schemas.microsoft.com/office/powerpoint/2010/main" val="3689150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378</Words>
  <Application>Microsoft Office PowerPoint</Application>
  <PresentationFormat>Custom</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E-Marching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E-marching</dc:title>
  <dc:creator>JHoang</dc:creator>
  <cp:lastModifiedBy>JHoang</cp:lastModifiedBy>
  <cp:revision>13</cp:revision>
  <dcterms:created xsi:type="dcterms:W3CDTF">2016-04-25T04:23:22Z</dcterms:created>
  <dcterms:modified xsi:type="dcterms:W3CDTF">2016-04-25T19:55:48Z</dcterms:modified>
</cp:coreProperties>
</file>