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7" r:id="rId4"/>
    <p:sldId id="268" r:id="rId5"/>
    <p:sldId id="261" r:id="rId6"/>
    <p:sldId id="258" r:id="rId7"/>
    <p:sldId id="269" r:id="rId8"/>
    <p:sldId id="267" r:id="rId9"/>
    <p:sldId id="259" r:id="rId10"/>
    <p:sldId id="264" r:id="rId11"/>
    <p:sldId id="262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60"/>
  </p:normalViewPr>
  <p:slideViewPr>
    <p:cSldViewPr snapToGrid="0">
      <p:cViewPr>
        <p:scale>
          <a:sx n="85" d="100"/>
          <a:sy n="85" d="100"/>
        </p:scale>
        <p:origin x="-26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F5F0E-E933-4B7E-835A-97CE9720A2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2B1C-4E8D-4633-B73E-D080D715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99B8-3EDE-473D-B273-006E57DF98E0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D47C-D8EE-424E-8720-21506649FC8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807-3695-4278-95D4-561BDAC95939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SWTOR Trajan" panose="02000000000000000000" pitchFamily="2" charset="0"/>
                <a:ea typeface="SWTOR Trajan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rgbClr val="FFFF00"/>
                </a:solidFill>
                <a:latin typeface="Lucida Console" panose="020B0609040504020204" pitchFamily="49" charset="0"/>
              </a:defRPr>
            </a:lvl2pPr>
            <a:lvl3pPr>
              <a:defRPr>
                <a:solidFill>
                  <a:srgbClr val="FFFF00"/>
                </a:solidFill>
                <a:latin typeface="Lucida Console" panose="020B0609040504020204" pitchFamily="49" charset="0"/>
              </a:defRPr>
            </a:lvl3pPr>
            <a:lvl4pPr>
              <a:defRPr>
                <a:solidFill>
                  <a:srgbClr val="FFFF00"/>
                </a:solidFill>
                <a:latin typeface="Lucida Console" panose="020B0609040504020204" pitchFamily="49" charset="0"/>
              </a:defRPr>
            </a:lvl4pPr>
            <a:lvl5pPr>
              <a:defRPr>
                <a:solidFill>
                  <a:srgbClr val="FFFF00"/>
                </a:solidFill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F7A6-899B-4EB7-B2A5-5BC6C416DB50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EEB-D6AC-40D8-9B46-DA614AE3E60A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22E-BC25-4B77-A2EF-FF77319CE49F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E55A-18F5-46D9-BB11-7919A488B2FC}" type="datetime1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2C2-F12A-48A2-AA3A-21CD2CFA26B7}" type="datetime1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CB5E-39E6-4461-82C4-BD6026075C2F}" type="datetime1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7D3D-E906-42AA-8AB8-D839CC288E7A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8C4D-2341-4098-8580-9E56E421662D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">
              <a:srgbClr val="5F5F5F"/>
            </a:gs>
            <a:gs pos="44000">
              <a:srgbClr val="5F5F5F"/>
            </a:gs>
            <a:gs pos="30000">
              <a:schemeClr val="tx1"/>
            </a:gs>
            <a:gs pos="70000">
              <a:schemeClr val="tx1"/>
            </a:gs>
            <a:gs pos="23000">
              <a:schemeClr val="bg1">
                <a:lumMod val="65000"/>
              </a:schemeClr>
            </a:gs>
            <a:gs pos="89000">
              <a:srgbClr val="777777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F941-651B-4E4B-B3DC-83371CEF32A2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095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40" y="3341457"/>
            <a:ext cx="6858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  <a:latin typeface="SWTOR Trajan" panose="02000000000000000000" pitchFamily="2" charset="0"/>
                <a:ea typeface="SWTOR Trajan" panose="02000000000000000000" pitchFamily="2" charset="0"/>
              </a:rPr>
              <a:t>SPACE WARS</a:t>
            </a:r>
            <a:br>
              <a:rPr lang="en-US" b="1" dirty="0" smtClean="0">
                <a:solidFill>
                  <a:srgbClr val="FFFF00"/>
                </a:solidFill>
                <a:latin typeface="SWTOR Trajan" panose="02000000000000000000" pitchFamily="2" charset="0"/>
                <a:ea typeface="SWTOR Trajan" panose="02000000000000000000" pitchFamily="2" charset="0"/>
              </a:rPr>
            </a:b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Game Pitch for CSCE 4220 </a:t>
            </a:r>
            <a:br>
              <a:rPr lang="en-US" sz="28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Spring 2016</a:t>
            </a:r>
            <a:endParaRPr lang="en-US" sz="28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448" y="5737496"/>
            <a:ext cx="6858000" cy="5852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Jason Hoang</a:t>
            </a:r>
            <a:endParaRPr lang="en-US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0588">
            <a:off x="4594303" y="1778373"/>
            <a:ext cx="5285678" cy="2973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Furniture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500" y="1851102"/>
            <a:ext cx="5062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Space debris from previous space battles 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20]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These can be collided with and cause the player to self destruct.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Func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These pieces of furniture can move across the battlefield based on player or NPC interaction(crashing).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Func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15]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Minor asteroids.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Distant planets and moons.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Everything will spawn in a fixed location for each game, and will move based on dynamic interaction.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Func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16]</a:t>
            </a:r>
          </a:p>
        </p:txBody>
      </p:sp>
    </p:spTree>
    <p:extLst>
      <p:ext uri="{BB962C8B-B14F-4D97-AF65-F5344CB8AC3E}">
        <p14:creationId xmlns:p14="http://schemas.microsoft.com/office/powerpoint/2010/main" val="19949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71" y="3783864"/>
            <a:ext cx="3590925" cy="2524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43" y="1680659"/>
            <a:ext cx="788670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Controller will control the </a:t>
            </a:r>
            <a:r>
              <a:rPr lang="en-US" sz="1600" dirty="0"/>
              <a:t>Player. [</a:t>
            </a:r>
            <a:r>
              <a:rPr lang="en-US" sz="1600" dirty="0" err="1"/>
              <a:t>Req</a:t>
            </a:r>
            <a:r>
              <a:rPr lang="en-US" sz="1600" dirty="0"/>
              <a:t> </a:t>
            </a:r>
            <a:r>
              <a:rPr lang="en-US" sz="1600" dirty="0" smtClean="0"/>
              <a:t>23]</a:t>
            </a:r>
          </a:p>
          <a:p>
            <a:r>
              <a:rPr lang="en-US" sz="1600" dirty="0" smtClean="0"/>
              <a:t>Unrealistic space flight will be simulated</a:t>
            </a:r>
            <a:r>
              <a:rPr lang="en-US" sz="1600" dirty="0"/>
              <a:t>. [</a:t>
            </a:r>
            <a:r>
              <a:rPr lang="en-US" sz="1600" dirty="0" err="1"/>
              <a:t>Func</a:t>
            </a:r>
            <a:r>
              <a:rPr lang="en-US" sz="1600" dirty="0"/>
              <a:t> </a:t>
            </a:r>
            <a:r>
              <a:rPr lang="en-US" sz="1600" dirty="0" smtClean="0"/>
              <a:t>17]</a:t>
            </a:r>
          </a:p>
          <a:p>
            <a:pPr lvl="1"/>
            <a:r>
              <a:rPr lang="en-US" sz="1400" dirty="0" smtClean="0"/>
              <a:t>It will feel like jet fighters on earth, but in space.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Damage to the player will  appear on the player character directly with a red flashing outline of the ship along with a decrease to either the shield or the </a:t>
            </a:r>
            <a:r>
              <a:rPr lang="en-US" sz="1600" dirty="0" err="1" smtClean="0"/>
              <a:t>hp</a:t>
            </a:r>
            <a:r>
              <a:rPr lang="en-US" sz="1600" dirty="0" smtClean="0"/>
              <a:t> </a:t>
            </a:r>
            <a:r>
              <a:rPr lang="en-US" sz="1600" dirty="0"/>
              <a:t>bars. [</a:t>
            </a:r>
            <a:r>
              <a:rPr lang="en-US" sz="1600" dirty="0" err="1"/>
              <a:t>Req</a:t>
            </a:r>
            <a:r>
              <a:rPr lang="en-US" sz="1600" dirty="0"/>
              <a:t> </a:t>
            </a:r>
            <a:r>
              <a:rPr lang="en-US" sz="1600" dirty="0" smtClean="0"/>
              <a:t>24]</a:t>
            </a:r>
          </a:p>
          <a:p>
            <a:r>
              <a:rPr lang="en-US" sz="1600" dirty="0" smtClean="0"/>
              <a:t>The screen will display:</a:t>
            </a:r>
          </a:p>
          <a:p>
            <a:pPr lvl="1"/>
            <a:r>
              <a:rPr lang="en-US" sz="1400" dirty="0" smtClean="0"/>
              <a:t> The health bar, shield bar </a:t>
            </a:r>
            <a:r>
              <a:rPr lang="en-US" sz="1400" dirty="0"/>
              <a:t>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18]</a:t>
            </a:r>
          </a:p>
          <a:p>
            <a:pPr lvl="1"/>
            <a:r>
              <a:rPr lang="en-US" sz="1400" dirty="0" smtClean="0"/>
              <a:t>Attrition points for each team </a:t>
            </a:r>
            <a:r>
              <a:rPr lang="en-US" sz="1400" dirty="0"/>
              <a:t>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19]</a:t>
            </a:r>
          </a:p>
          <a:p>
            <a:pPr lvl="1"/>
            <a:r>
              <a:rPr lang="en-US" sz="1400" dirty="0"/>
              <a:t>Space map 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20]</a:t>
            </a:r>
          </a:p>
          <a:p>
            <a:pPr lvl="1"/>
            <a:r>
              <a:rPr lang="en-US" sz="1400" dirty="0" smtClean="0"/>
              <a:t>Targeted enemy health and shield bars </a:t>
            </a:r>
            <a:r>
              <a:rPr lang="en-US" sz="1400" dirty="0"/>
              <a:t>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21</a:t>
            </a:r>
            <a:r>
              <a:rPr lang="en-US" sz="1400" dirty="0"/>
              <a:t>]</a:t>
            </a:r>
            <a:endParaRPr lang="en-US" sz="1400" dirty="0" smtClean="0"/>
          </a:p>
          <a:p>
            <a:pPr lvl="1"/>
            <a:r>
              <a:rPr lang="en-US" sz="1400" dirty="0" smtClean="0"/>
              <a:t>Torpedo/bomb </a:t>
            </a:r>
            <a:r>
              <a:rPr lang="en-US" sz="1400" dirty="0" err="1" smtClean="0"/>
              <a:t>cooldown</a:t>
            </a:r>
            <a:r>
              <a:rPr lang="en-US" sz="1400" dirty="0" smtClean="0"/>
              <a:t> timer. </a:t>
            </a:r>
            <a:r>
              <a:rPr lang="en-US" sz="1400" dirty="0"/>
              <a:t>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22]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High-Powered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25]</a:t>
            </a:r>
          </a:p>
          <a:p>
            <a:pPr lvl="1"/>
            <a:r>
              <a:rPr lang="en-US" sz="1800" dirty="0" smtClean="0"/>
              <a:t>Standard Starfighter</a:t>
            </a:r>
          </a:p>
          <a:p>
            <a:r>
              <a:rPr lang="en-US" sz="2000" dirty="0" smtClean="0"/>
              <a:t>Low-Powered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26]</a:t>
            </a:r>
          </a:p>
          <a:p>
            <a:pPr lvl="1"/>
            <a:r>
              <a:rPr lang="en-US" sz="1800" dirty="0" smtClean="0"/>
              <a:t>Bomber</a:t>
            </a:r>
          </a:p>
          <a:p>
            <a:r>
              <a:rPr lang="en-US" sz="2000" dirty="0" smtClean="0"/>
              <a:t>Medium-Powered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27]</a:t>
            </a:r>
          </a:p>
          <a:p>
            <a:pPr lvl="1"/>
            <a:r>
              <a:rPr lang="en-US" sz="1800" dirty="0" smtClean="0"/>
              <a:t>Turrets</a:t>
            </a:r>
          </a:p>
          <a:p>
            <a:pPr lvl="1"/>
            <a:r>
              <a:rPr lang="en-US" sz="1800" dirty="0" smtClean="0"/>
              <a:t>Can be beams and short burst lasers </a:t>
            </a:r>
            <a:r>
              <a:rPr lang="en-US" sz="1800" dirty="0"/>
              <a:t>[</a:t>
            </a:r>
            <a:r>
              <a:rPr lang="en-US" sz="1800" dirty="0" err="1"/>
              <a:t>Func</a:t>
            </a:r>
            <a:r>
              <a:rPr lang="en-US" sz="1800" dirty="0"/>
              <a:t> </a:t>
            </a:r>
            <a:r>
              <a:rPr lang="en-US" sz="1800" dirty="0" smtClean="0"/>
              <a:t>23]</a:t>
            </a:r>
          </a:p>
          <a:p>
            <a:pPr lvl="1"/>
            <a:r>
              <a:rPr lang="en-US" sz="1800" dirty="0" smtClean="0"/>
              <a:t>Varies on the type of turret </a:t>
            </a:r>
          </a:p>
          <a:p>
            <a:r>
              <a:rPr lang="en-US" sz="2000" dirty="0" smtClean="0"/>
              <a:t>Enemy lasers are Red.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29]</a:t>
            </a:r>
          </a:p>
          <a:p>
            <a:r>
              <a:rPr lang="en-US" sz="2000" dirty="0" smtClean="0"/>
              <a:t>Allied an player lasers are Blue.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30]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90" y="479502"/>
            <a:ext cx="4764010" cy="24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orpedoes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Carried by Both Starfighters.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31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Slower than lasers in terms of speed.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24]</a:t>
            </a:r>
          </a:p>
          <a:p>
            <a:r>
              <a:rPr lang="en-US" dirty="0" smtClean="0"/>
              <a:t>Can lock on to the target and track them until they collide with the target or any other crash-able obstacle in the way.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25]</a:t>
            </a:r>
          </a:p>
          <a:p>
            <a:r>
              <a:rPr lang="en-US" dirty="0" smtClean="0"/>
              <a:t>Penetrates shields.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26]</a:t>
            </a:r>
          </a:p>
          <a:p>
            <a:r>
              <a:rPr lang="en-US" dirty="0" smtClean="0"/>
              <a:t>Explosion animation on collision.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32]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49" y="189743"/>
            <a:ext cx="3495288" cy="14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79" y="406014"/>
            <a:ext cx="3763774" cy="2103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from the bottom the bomber.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27]</a:t>
            </a:r>
          </a:p>
          <a:p>
            <a:r>
              <a:rPr lang="en-US" dirty="0" smtClean="0"/>
              <a:t>Falls as if it is affected by gravity until it collides with something.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33]</a:t>
            </a:r>
          </a:p>
          <a:p>
            <a:r>
              <a:rPr lang="en-US" dirty="0" smtClean="0"/>
              <a:t>Deals high damage.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28]</a:t>
            </a:r>
          </a:p>
          <a:p>
            <a:r>
              <a:rPr lang="en-US" dirty="0" smtClean="0"/>
              <a:t>Explosion animation on collision.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34]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935">
            <a:off x="4962222" y="3986559"/>
            <a:ext cx="4572000" cy="257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Cruisers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42" y="1702962"/>
            <a:ext cx="5080774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Destroyable Objectives:</a:t>
            </a:r>
          </a:p>
          <a:p>
            <a:pPr lvl="1"/>
            <a:r>
              <a:rPr lang="en-US" sz="2000" dirty="0" smtClean="0"/>
              <a:t>Shield Generator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35]</a:t>
            </a:r>
          </a:p>
          <a:p>
            <a:pPr lvl="1"/>
            <a:r>
              <a:rPr lang="en-US" sz="2000" dirty="0" smtClean="0"/>
              <a:t>Engines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36]</a:t>
            </a:r>
          </a:p>
          <a:p>
            <a:pPr lvl="1"/>
            <a:r>
              <a:rPr lang="en-US" sz="2000" dirty="0" smtClean="0"/>
              <a:t>Multiple turrets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37]</a:t>
            </a:r>
          </a:p>
          <a:p>
            <a:pPr lvl="1"/>
            <a:r>
              <a:rPr lang="en-US" sz="2000" dirty="0" smtClean="0"/>
              <a:t>The Command Bridge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38]</a:t>
            </a:r>
          </a:p>
          <a:p>
            <a:pPr lvl="1"/>
            <a:r>
              <a:rPr lang="en-US" sz="2000" dirty="0" smtClean="0"/>
              <a:t>Life Support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39]</a:t>
            </a:r>
          </a:p>
          <a:p>
            <a:pPr lvl="1"/>
            <a:r>
              <a:rPr lang="en-US" sz="2000" dirty="0" smtClean="0"/>
              <a:t>Weapon Systems </a:t>
            </a:r>
            <a:r>
              <a:rPr lang="en-US" sz="2000" dirty="0"/>
              <a:t>[</a:t>
            </a:r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dirty="0" smtClean="0"/>
              <a:t>40]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Notable Locations:</a:t>
            </a:r>
          </a:p>
          <a:p>
            <a:pPr lvl="1"/>
            <a:r>
              <a:rPr lang="en-US" sz="2000" dirty="0" smtClean="0"/>
              <a:t>Hanger Bay – where ships will spawn from [</a:t>
            </a:r>
            <a:r>
              <a:rPr lang="en-US" sz="2000" dirty="0" err="1" smtClean="0"/>
              <a:t>Func</a:t>
            </a:r>
            <a:r>
              <a:rPr lang="en-US" sz="2000" dirty="0" smtClean="0"/>
              <a:t> 29]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9478">
            <a:off x="4937981" y="893487"/>
            <a:ext cx="4620484" cy="19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1" y="3439452"/>
            <a:ext cx="5898995" cy="3318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Corvettes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Destroyable objectives:</a:t>
            </a:r>
          </a:p>
          <a:p>
            <a:pPr lvl="1"/>
            <a:r>
              <a:rPr lang="en-US" dirty="0" smtClean="0"/>
              <a:t>Turrets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41]</a:t>
            </a:r>
          </a:p>
          <a:p>
            <a:pPr lvl="1"/>
            <a:r>
              <a:rPr lang="en-US" dirty="0" smtClean="0"/>
              <a:t>Engines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42]</a:t>
            </a:r>
          </a:p>
          <a:p>
            <a:pPr lvl="1"/>
            <a:r>
              <a:rPr lang="en-US" dirty="0" smtClean="0"/>
              <a:t>Shield Generator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43]</a:t>
            </a:r>
          </a:p>
          <a:p>
            <a:pPr lvl="1"/>
            <a:r>
              <a:rPr lang="en-US" dirty="0" smtClean="0"/>
              <a:t>Main Hull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44]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Additional Starfighters</a:t>
            </a:r>
          </a:p>
          <a:p>
            <a:r>
              <a:rPr lang="en-US" dirty="0" smtClean="0"/>
              <a:t>Additional turret types</a:t>
            </a:r>
          </a:p>
          <a:p>
            <a:r>
              <a:rPr lang="en-US" dirty="0" smtClean="0"/>
              <a:t>Maybe a ground game like Battlefront 2</a:t>
            </a:r>
          </a:p>
          <a:p>
            <a:r>
              <a:rPr lang="en-US" dirty="0" smtClean="0"/>
              <a:t>Make the star cruiser turrets controllable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Req</a:t>
            </a:r>
            <a:r>
              <a:rPr lang="en-US" dirty="0" smtClean="0"/>
              <a:t> #]</a:t>
            </a:r>
          </a:p>
          <a:p>
            <a:pPr lvl="1"/>
            <a:r>
              <a:rPr lang="en-US" dirty="0" smtClean="0"/>
              <a:t>These are all of the requirements of the game that need to be in the game </a:t>
            </a:r>
            <a:r>
              <a:rPr lang="en-US" smtClean="0"/>
              <a:t>for completeness.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Func</a:t>
            </a:r>
            <a:r>
              <a:rPr lang="en-US" dirty="0" smtClean="0"/>
              <a:t> #]</a:t>
            </a:r>
          </a:p>
          <a:p>
            <a:pPr lvl="1"/>
            <a:r>
              <a:rPr lang="en-US" dirty="0" smtClean="0"/>
              <a:t>These are all of the functions that show which aspects of the game will actually change how gameplay works and is seen by the player.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544">
            <a:off x="5252224" y="1460811"/>
            <a:ext cx="4148252" cy="311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WTOR Trajan" panose="02000000000000000000" pitchFamily="2" charset="0"/>
                <a:ea typeface="SWTOR Trajan" panose="02000000000000000000" pitchFamily="2" charset="0"/>
              </a:rPr>
              <a:t>General</a:t>
            </a:r>
            <a:endParaRPr lang="en-US" dirty="0">
              <a:solidFill>
                <a:srgbClr val="FFFF00"/>
              </a:solidFill>
              <a:latin typeface="SWTOR Trajan" panose="02000000000000000000" pitchFamily="2" charset="0"/>
              <a:ea typeface="SWTOR Traj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805" y="1806498"/>
            <a:ext cx="47727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3D Starfighter shooter [</a:t>
            </a:r>
            <a:r>
              <a:rPr lang="en-US" sz="1600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Real Time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Dynamic Space Battlefield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Play divided into two teams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A battle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Player and the AI verses the enemy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Battlefield will consist of at least 2 main star cruisers, a few corvette class ships for each side, and several Starfighters playable by the player.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AI will spawn at random intervals throughout the game.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Star cruisers and corvettes will be operated by the AI.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Req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6]</a:t>
            </a:r>
          </a:p>
        </p:txBody>
      </p:sp>
    </p:spTree>
    <p:extLst>
      <p:ext uri="{BB962C8B-B14F-4D97-AF65-F5344CB8AC3E}">
        <p14:creationId xmlns:p14="http://schemas.microsoft.com/office/powerpoint/2010/main" val="17147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General (Cont.)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Play will be reserved to Single player to start. 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Req</a:t>
            </a:r>
            <a:r>
              <a:rPr lang="en-US" sz="2000" dirty="0">
                <a:solidFill>
                  <a:srgbClr val="FFFF00"/>
                </a:solidFill>
              </a:rPr>
              <a:t> 7</a:t>
            </a:r>
            <a:r>
              <a:rPr lang="en-US" sz="2000" dirty="0" smtClean="0">
                <a:solidFill>
                  <a:srgbClr val="FFFF00"/>
                </a:solidFill>
              </a:rPr>
              <a:t>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The player can choose from 2 ships to play as throughout the game.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Standard Starfighter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Req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8]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Bomber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Req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9]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The game is over when either team scores enough attrition points to ultimately defeat the enemy, and there will be no time limit. 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Req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10]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The player dying rewards points to the enemy team, but doesn’t end the game. [</a:t>
            </a:r>
            <a:r>
              <a:rPr lang="en-US" sz="2000" dirty="0" err="1" smtClean="0">
                <a:solidFill>
                  <a:srgbClr val="FFFF00"/>
                </a:solidFill>
              </a:rPr>
              <a:t>Func</a:t>
            </a:r>
            <a:r>
              <a:rPr lang="en-US" sz="2000" dirty="0" smtClean="0">
                <a:solidFill>
                  <a:srgbClr val="FFFF00"/>
                </a:solidFill>
              </a:rPr>
              <a:t> 1]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There will be destroyable objectives on each side to score additional points. 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2]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Shield generator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Turrets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Etc.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20" y="211874"/>
            <a:ext cx="3462657" cy="3756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World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28" y="2257193"/>
            <a:ext cx="7886700" cy="404789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The sky box will be set in </a:t>
            </a:r>
            <a:r>
              <a:rPr lang="en-US" sz="1600" dirty="0">
                <a:solidFill>
                  <a:srgbClr val="FFFF00"/>
                </a:solidFill>
              </a:rPr>
              <a:t>space. [</a:t>
            </a:r>
            <a:r>
              <a:rPr lang="en-US" sz="1600" dirty="0" err="1">
                <a:solidFill>
                  <a:srgbClr val="FFFF00"/>
                </a:solidFill>
              </a:rPr>
              <a:t>Req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11]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There will be stars in the distance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</a:rPr>
              <a:t>And possibly some planets or moons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XYZ Plane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The Starfighters and Starships will not be affected by gravity.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There will be boundaries for the playing field so that the game is focused on the battle. [</a:t>
            </a:r>
            <a:r>
              <a:rPr lang="en-US" sz="1600" dirty="0" err="1" smtClean="0">
                <a:solidFill>
                  <a:srgbClr val="FFFF00"/>
                </a:solidFill>
              </a:rPr>
              <a:t>Func</a:t>
            </a:r>
            <a:r>
              <a:rPr lang="en-US" sz="1600" dirty="0" smtClean="0">
                <a:solidFill>
                  <a:srgbClr val="FFFF00"/>
                </a:solidFill>
              </a:rPr>
              <a:t> 3]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Space debris and asteroids could litter the playing field as another obstacle for the player to avoid.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2" y="4577575"/>
            <a:ext cx="4572000" cy="211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Player Character (PC)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01" y="1569147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Star Pilot [</a:t>
            </a:r>
            <a:r>
              <a:rPr lang="en-US" sz="2000" dirty="0" err="1">
                <a:solidFill>
                  <a:srgbClr val="FFFF00"/>
                </a:solidFill>
              </a:rPr>
              <a:t>Req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12]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Able to fly 2 </a:t>
            </a:r>
            <a:r>
              <a:rPr lang="en-US" sz="2000" dirty="0">
                <a:solidFill>
                  <a:srgbClr val="FFFF00"/>
                </a:solidFill>
              </a:rPr>
              <a:t>different ships [</a:t>
            </a:r>
            <a:r>
              <a:rPr lang="en-US" sz="2000" dirty="0" err="1">
                <a:solidFill>
                  <a:srgbClr val="FFFF00"/>
                </a:solidFill>
              </a:rPr>
              <a:t>Req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13]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Standard Starfighter – fast with high powered lasers, and medium powered shields, </a:t>
            </a:r>
            <a:r>
              <a:rPr lang="en-US" sz="1800" dirty="0"/>
              <a:t>can also fire torpedoes[</a:t>
            </a:r>
            <a:r>
              <a:rPr lang="en-US" sz="1800" dirty="0" err="1"/>
              <a:t>Func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4]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Bomber – Slow with low powered lasers, but powerful bombs </a:t>
            </a:r>
            <a:r>
              <a:rPr lang="en-US" sz="1800" dirty="0">
                <a:solidFill>
                  <a:srgbClr val="FFFF00"/>
                </a:solidFill>
              </a:rPr>
              <a:t>and shields </a:t>
            </a:r>
            <a:r>
              <a:rPr lang="en-US" sz="1800" dirty="0" smtClean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F</a:t>
            </a:r>
            <a:r>
              <a:rPr lang="en-US" sz="1800" dirty="0" err="1" smtClean="0">
                <a:solidFill>
                  <a:srgbClr val="FFFF00"/>
                </a:solidFill>
              </a:rPr>
              <a:t>unc</a:t>
            </a:r>
            <a:r>
              <a:rPr lang="en-US" sz="1800" dirty="0" smtClean="0">
                <a:solidFill>
                  <a:srgbClr val="FFFF00"/>
                </a:solidFill>
              </a:rPr>
              <a:t> 5]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Takes damage from collisions(usually lethal). [</a:t>
            </a:r>
            <a:r>
              <a:rPr lang="en-US" sz="2000" dirty="0" err="1" smtClean="0">
                <a:solidFill>
                  <a:srgbClr val="FFFF00"/>
                </a:solidFill>
              </a:rPr>
              <a:t>Func</a:t>
            </a:r>
            <a:r>
              <a:rPr lang="en-US" sz="2000" dirty="0" smtClean="0">
                <a:solidFill>
                  <a:srgbClr val="FFFF00"/>
                </a:solidFill>
              </a:rPr>
              <a:t> 6]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Can be shot down by any enemy lasers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and torpedoes</a:t>
            </a:r>
            <a:r>
              <a:rPr lang="en-US" sz="1800" dirty="0"/>
              <a:t>.</a:t>
            </a:r>
            <a:r>
              <a:rPr lang="en-US" sz="1800" dirty="0" smtClean="0"/>
              <a:t>[</a:t>
            </a:r>
            <a:r>
              <a:rPr lang="en-US" sz="1800" dirty="0" err="1" smtClean="0"/>
              <a:t>Func</a:t>
            </a:r>
            <a:r>
              <a:rPr lang="en-US" sz="1800" dirty="0" smtClean="0"/>
              <a:t> </a:t>
            </a:r>
            <a:r>
              <a:rPr lang="en-US" sz="1800" dirty="0"/>
              <a:t>7]</a:t>
            </a:r>
          </a:p>
          <a:p>
            <a:pPr lvl="1"/>
            <a:endParaRPr lang="en-US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Player Character (Cont.)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Shields will have a regeneration rate while flying around no matter if in combat or out. [</a:t>
            </a:r>
            <a:r>
              <a:rPr lang="en-US" sz="1800" dirty="0" err="1" smtClean="0">
                <a:solidFill>
                  <a:srgbClr val="FFFF00"/>
                </a:solidFill>
              </a:rPr>
              <a:t>Func</a:t>
            </a:r>
            <a:r>
              <a:rPr lang="en-US" sz="1800" dirty="0" smtClean="0">
                <a:solidFill>
                  <a:srgbClr val="FFFF00"/>
                </a:solidFill>
              </a:rPr>
              <a:t> 8]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The regeneration will be stunned for about 2 seconds if fired upon during </a:t>
            </a:r>
            <a:r>
              <a:rPr lang="en-US" sz="1600" dirty="0" err="1" smtClean="0">
                <a:solidFill>
                  <a:srgbClr val="FFFF00"/>
                </a:solidFill>
              </a:rPr>
              <a:t>regen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Regeneration rate will be consistent throughout the match.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The player is dead when both the shield and </a:t>
            </a:r>
            <a:r>
              <a:rPr lang="en-US" sz="1800" dirty="0" err="1" smtClean="0">
                <a:solidFill>
                  <a:srgbClr val="FFFF00"/>
                </a:solidFill>
              </a:rPr>
              <a:t>hp</a:t>
            </a:r>
            <a:r>
              <a:rPr lang="en-US" sz="1800" dirty="0" smtClean="0">
                <a:solidFill>
                  <a:srgbClr val="FFFF00"/>
                </a:solidFill>
              </a:rPr>
              <a:t> bars are at 0%. The player will then have an explosion animation for death.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Req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14]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The player will have a short </a:t>
            </a:r>
            <a:r>
              <a:rPr lang="en-US" sz="1800" dirty="0" err="1" smtClean="0">
                <a:solidFill>
                  <a:srgbClr val="FFFF00"/>
                </a:solidFill>
              </a:rPr>
              <a:t>cooldown</a:t>
            </a:r>
            <a:r>
              <a:rPr lang="en-US" sz="1800" dirty="0" smtClean="0">
                <a:solidFill>
                  <a:srgbClr val="FFFF00"/>
                </a:solidFill>
              </a:rPr>
              <a:t> timer for them to change ships before re-entering the battle.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Func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9]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The player will also have a virtually unlimited number of lives until either side wins the battle.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Req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15]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43" y="314094"/>
            <a:ext cx="3858321" cy="2572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mode: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</a:t>
            </a:r>
            <a:r>
              <a:rPr lang="en-US" dirty="0"/>
              <a:t>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16]</a:t>
            </a:r>
          </a:p>
          <a:p>
            <a:pPr lvl="1"/>
            <a:endParaRPr lang="en-US" dirty="0"/>
          </a:p>
          <a:p>
            <a:r>
              <a:rPr lang="en-US" dirty="0" smtClean="0"/>
              <a:t>Third person mode will be placed behind and above the </a:t>
            </a:r>
            <a:r>
              <a:rPr lang="en-US" dirty="0"/>
              <a:t>ship. [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17]</a:t>
            </a:r>
          </a:p>
          <a:p>
            <a:pPr lvl="1"/>
            <a:r>
              <a:rPr lang="en-US" dirty="0" smtClean="0"/>
              <a:t>You will be able to see most of the exterior of the ship. </a:t>
            </a:r>
            <a:r>
              <a:rPr lang="en-US" dirty="0"/>
              <a:t>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10]</a:t>
            </a:r>
          </a:p>
          <a:p>
            <a:pPr lvl="1"/>
            <a:r>
              <a:rPr lang="en-US" dirty="0" smtClean="0"/>
              <a:t>The camera will avoid obstructions by other starships and star cruisers whenever the player flies near </a:t>
            </a:r>
            <a:r>
              <a:rPr lang="en-US" dirty="0"/>
              <a:t>them. [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11]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11" y="197858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 Player Character (NPC)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2" y="1513390"/>
            <a:ext cx="4389399" cy="5110435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NPCs will control all of the other Starfighters fighting within the battle along with controlling the corvettes and star cruisers </a:t>
            </a:r>
            <a:r>
              <a:rPr lang="en-US" sz="1400" dirty="0"/>
              <a:t>weapons. [</a:t>
            </a:r>
            <a:r>
              <a:rPr lang="en-US" sz="1400" dirty="0" err="1"/>
              <a:t>Req</a:t>
            </a:r>
            <a:r>
              <a:rPr lang="en-US" sz="1400" dirty="0"/>
              <a:t> </a:t>
            </a:r>
            <a:r>
              <a:rPr lang="en-US" sz="1400" dirty="0" smtClean="0"/>
              <a:t>18]</a:t>
            </a:r>
          </a:p>
          <a:p>
            <a:pPr lvl="1"/>
            <a:r>
              <a:rPr lang="en-US" sz="1200" dirty="0" smtClean="0"/>
              <a:t>NPC Starfighters consist of the standard fighter and the bomber, which have the same stats as the player ships.</a:t>
            </a:r>
          </a:p>
          <a:p>
            <a:pPr lvl="1"/>
            <a:r>
              <a:rPr lang="en-US" sz="1200" dirty="0" smtClean="0"/>
              <a:t>NPC turrets will have medium powered lasers with low accuracy when the player is far away from them, but higher when the player is closer.</a:t>
            </a:r>
          </a:p>
          <a:p>
            <a:r>
              <a:rPr lang="en-US" sz="1400" dirty="0" smtClean="0"/>
              <a:t>They will actively be searching for any enemy team Starfighters and starship </a:t>
            </a:r>
            <a:r>
              <a:rPr lang="en-US" sz="1400" dirty="0"/>
              <a:t>objectives. [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smtClean="0"/>
              <a:t>12]</a:t>
            </a:r>
          </a:p>
          <a:p>
            <a:pPr lvl="1"/>
            <a:r>
              <a:rPr lang="en-US" sz="1200" dirty="0" smtClean="0"/>
              <a:t>Turrets will stay stationary on the starships. </a:t>
            </a:r>
            <a:r>
              <a:rPr lang="en-US" sz="1200" dirty="0"/>
              <a:t>[</a:t>
            </a:r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smtClean="0"/>
              <a:t>13]</a:t>
            </a:r>
          </a:p>
          <a:p>
            <a:r>
              <a:rPr lang="en-US" sz="1400" dirty="0" smtClean="0"/>
              <a:t>Each NPC controlled ship/turret will have a death animation. </a:t>
            </a:r>
            <a:r>
              <a:rPr lang="en-US" sz="1400" dirty="0"/>
              <a:t>[</a:t>
            </a:r>
            <a:r>
              <a:rPr lang="en-US" sz="1400" dirty="0" err="1"/>
              <a:t>Req</a:t>
            </a:r>
            <a:r>
              <a:rPr lang="en-US" sz="1400" dirty="0"/>
              <a:t> </a:t>
            </a:r>
            <a:r>
              <a:rPr lang="en-US" sz="1400" dirty="0" smtClean="0"/>
              <a:t>19]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2234105"/>
            <a:ext cx="3445727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1246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SPACE WARS  Game Pitch for CSCE 4220  Spring 2016</vt:lpstr>
      <vt:lpstr>Notation</vt:lpstr>
      <vt:lpstr>General</vt:lpstr>
      <vt:lpstr>General (Cont.)</vt:lpstr>
      <vt:lpstr>The World</vt:lpstr>
      <vt:lpstr>Player Character (PC)</vt:lpstr>
      <vt:lpstr>Player Character (Cont.)</vt:lpstr>
      <vt:lpstr>Camera</vt:lpstr>
      <vt:lpstr>Non Player Character (NPC)</vt:lpstr>
      <vt:lpstr>Furniture</vt:lpstr>
      <vt:lpstr>User Interface</vt:lpstr>
      <vt:lpstr>Lasers</vt:lpstr>
      <vt:lpstr>Torpedoes</vt:lpstr>
      <vt:lpstr>Bombs</vt:lpstr>
      <vt:lpstr>Star Cruisers</vt:lpstr>
      <vt:lpstr>Star Corvettes</vt:lpstr>
      <vt:lpstr>Possible Additions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Pitch</dc:title>
  <dc:creator>Ian Parberry</dc:creator>
  <cp:lastModifiedBy>JHoang</cp:lastModifiedBy>
  <cp:revision>27</cp:revision>
  <dcterms:created xsi:type="dcterms:W3CDTF">2015-07-30T19:58:02Z</dcterms:created>
  <dcterms:modified xsi:type="dcterms:W3CDTF">2016-02-03T21:31:40Z</dcterms:modified>
</cp:coreProperties>
</file>