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61" r:id="rId3"/>
    <p:sldId id="262" r:id="rId4"/>
    <p:sldId id="263" r:id="rId5"/>
    <p:sldId id="257" r:id="rId6"/>
    <p:sldId id="258" r:id="rId7"/>
    <p:sldId id="259" r:id="rId8"/>
    <p:sldId id="260" r:id="rId9"/>
    <p:sldId id="264"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5" d="100"/>
          <a:sy n="85" d="100"/>
        </p:scale>
        <p:origin x="-1760"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492144B-F8DB-7A45-9830-C97A3E472263}" type="datetimeFigureOut">
              <a:rPr lang="en-US" smtClean="0"/>
              <a:t>4/2/15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47E028-66F8-6A4E-8E26-EC783A5BE35D}" type="slidenum">
              <a:rPr lang="en-US" smtClean="0"/>
              <a:t>‹#›</a:t>
            </a:fld>
            <a:endParaRPr lang="en-US"/>
          </a:p>
        </p:txBody>
      </p:sp>
    </p:spTree>
    <p:extLst>
      <p:ext uri="{BB962C8B-B14F-4D97-AF65-F5344CB8AC3E}">
        <p14:creationId xmlns:p14="http://schemas.microsoft.com/office/powerpoint/2010/main" val="314540007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GovTech</a:t>
            </a:r>
            <a:r>
              <a:rPr lang="en-US" dirty="0" smtClean="0"/>
              <a:t> and Code for America has ranked cities across 17 types of data. While the “best” municipality using open data is still yet to be known, a new census has identified 36 cities making progress opening their data. The census, officially named the U.S. Open Data Census, has scored 36 cities based on the type and quality of their open data efforts. San Francisco was listed with the highest score, and was followed by Sacramento, Calif., in second place and Salt Lake City in third. </a:t>
            </a:r>
            <a:endParaRPr lang="en-US" dirty="0"/>
          </a:p>
        </p:txBody>
      </p:sp>
      <p:sp>
        <p:nvSpPr>
          <p:cNvPr id="4" name="Slide Number Placeholder 3"/>
          <p:cNvSpPr>
            <a:spLocks noGrp="1"/>
          </p:cNvSpPr>
          <p:nvPr>
            <p:ph type="sldNum" sz="quarter" idx="10"/>
          </p:nvPr>
        </p:nvSpPr>
        <p:spPr/>
        <p:txBody>
          <a:bodyPr/>
          <a:lstStyle/>
          <a:p>
            <a:fld id="{AB47E028-66F8-6A4E-8E26-EC783A5BE35D}" type="slidenum">
              <a:rPr lang="en-US" smtClean="0"/>
              <a:t>1</a:t>
            </a:fld>
            <a:endParaRPr lang="en-US"/>
          </a:p>
        </p:txBody>
      </p:sp>
    </p:spTree>
    <p:extLst>
      <p:ext uri="{BB962C8B-B14F-4D97-AF65-F5344CB8AC3E}">
        <p14:creationId xmlns:p14="http://schemas.microsoft.com/office/powerpoint/2010/main" val="21394264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C61978EA-7C5D-4E8B-A556-2583F47277FA}" type="slidenum">
              <a:rPr lang="en-US" smtClean="0">
                <a:solidFill>
                  <a:prstClr val="black"/>
                </a:solidFill>
                <a:latin typeface="Calibri"/>
              </a:rPr>
              <a:pPr/>
              <a:t>2</a:t>
            </a:fld>
            <a:endParaRPr lang="en-US" dirty="0">
              <a:solidFill>
                <a:prstClr val="black"/>
              </a:solidFill>
              <a:latin typeface="Calibri"/>
            </a:endParaRPr>
          </a:p>
        </p:txBody>
      </p:sp>
    </p:spTree>
    <p:extLst>
      <p:ext uri="{BB962C8B-B14F-4D97-AF65-F5344CB8AC3E}">
        <p14:creationId xmlns:p14="http://schemas.microsoft.com/office/powerpoint/2010/main" val="4223609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http://www.odata.org</a:t>
            </a:r>
            <a:endParaRPr lang="en-US" dirty="0" smtClean="0"/>
          </a:p>
        </p:txBody>
      </p:sp>
      <p:sp>
        <p:nvSpPr>
          <p:cNvPr id="4" name="Slide Number Placeholder 3"/>
          <p:cNvSpPr>
            <a:spLocks noGrp="1"/>
          </p:cNvSpPr>
          <p:nvPr>
            <p:ph type="sldNum" sz="quarter" idx="10"/>
          </p:nvPr>
        </p:nvSpPr>
        <p:spPr/>
        <p:txBody>
          <a:bodyPr/>
          <a:lstStyle/>
          <a:p>
            <a:fld id="{C61978EA-7C5D-4E8B-A556-2583F47277FA}" type="slidenum">
              <a:rPr lang="en-US" smtClean="0">
                <a:solidFill>
                  <a:prstClr val="black"/>
                </a:solidFill>
                <a:latin typeface="Calibri"/>
              </a:rPr>
              <a:pPr/>
              <a:t>3</a:t>
            </a:fld>
            <a:endParaRPr lang="en-US" dirty="0">
              <a:solidFill>
                <a:prstClr val="black"/>
              </a:solidFill>
              <a:latin typeface="Calibri"/>
            </a:endParaRPr>
          </a:p>
        </p:txBody>
      </p:sp>
    </p:spTree>
    <p:extLst>
      <p:ext uri="{BB962C8B-B14F-4D97-AF65-F5344CB8AC3E}">
        <p14:creationId xmlns:p14="http://schemas.microsoft.com/office/powerpoint/2010/main" val="11775362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http://www.odata.org</a:t>
            </a:r>
            <a:endParaRPr lang="en-US" dirty="0" smtClean="0"/>
          </a:p>
        </p:txBody>
      </p:sp>
      <p:sp>
        <p:nvSpPr>
          <p:cNvPr id="4" name="Slide Number Placeholder 3"/>
          <p:cNvSpPr>
            <a:spLocks noGrp="1"/>
          </p:cNvSpPr>
          <p:nvPr>
            <p:ph type="sldNum" sz="quarter" idx="10"/>
          </p:nvPr>
        </p:nvSpPr>
        <p:spPr/>
        <p:txBody>
          <a:bodyPr/>
          <a:lstStyle/>
          <a:p>
            <a:fld id="{C61978EA-7C5D-4E8B-A556-2583F47277FA}" type="slidenum">
              <a:rPr lang="en-US" smtClean="0">
                <a:solidFill>
                  <a:prstClr val="black"/>
                </a:solidFill>
                <a:latin typeface="Calibri"/>
              </a:rPr>
              <a:pPr/>
              <a:t>4</a:t>
            </a:fld>
            <a:endParaRPr lang="en-US" dirty="0">
              <a:solidFill>
                <a:prstClr val="black"/>
              </a:solidFill>
              <a:latin typeface="Calibri"/>
            </a:endParaRPr>
          </a:p>
        </p:txBody>
      </p:sp>
    </p:spTree>
    <p:extLst>
      <p:ext uri="{BB962C8B-B14F-4D97-AF65-F5344CB8AC3E}">
        <p14:creationId xmlns:p14="http://schemas.microsoft.com/office/powerpoint/2010/main" val="33828771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Number of Cities: 94 </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Number of datasets: 821 </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Number of open datasets: 201 </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Percentage open: 24%</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B47E028-66F8-6A4E-8E26-EC783A5BE35D}" type="slidenum">
              <a:rPr lang="en-US" smtClean="0"/>
              <a:t>5</a:t>
            </a:fld>
            <a:endParaRPr lang="en-US"/>
          </a:p>
        </p:txBody>
      </p:sp>
    </p:spTree>
    <p:extLst>
      <p:ext uri="{BB962C8B-B14F-4D97-AF65-F5344CB8AC3E}">
        <p14:creationId xmlns:p14="http://schemas.microsoft.com/office/powerpoint/2010/main" val="39841880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19 recommended data sets.</a:t>
            </a:r>
            <a:r>
              <a:rPr lang="en-US" baseline="0" dirty="0" smtClean="0"/>
              <a:t> Not all of these are controlled by the City. Where these data are kept by the County, the consultant has made arrangements to release the County Data.</a:t>
            </a:r>
            <a:endParaRPr lang="en-US" dirty="0"/>
          </a:p>
        </p:txBody>
      </p:sp>
      <p:sp>
        <p:nvSpPr>
          <p:cNvPr id="4" name="Slide Number Placeholder 3"/>
          <p:cNvSpPr>
            <a:spLocks noGrp="1"/>
          </p:cNvSpPr>
          <p:nvPr>
            <p:ph type="sldNum" sz="quarter" idx="10"/>
          </p:nvPr>
        </p:nvSpPr>
        <p:spPr/>
        <p:txBody>
          <a:bodyPr/>
          <a:lstStyle/>
          <a:p>
            <a:fld id="{AB47E028-66F8-6A4E-8E26-EC783A5BE35D}" type="slidenum">
              <a:rPr lang="en-US" smtClean="0"/>
              <a:t>6</a:t>
            </a:fld>
            <a:endParaRPr lang="en-US"/>
          </a:p>
        </p:txBody>
      </p:sp>
    </p:spTree>
    <p:extLst>
      <p:ext uri="{BB962C8B-B14F-4D97-AF65-F5344CB8AC3E}">
        <p14:creationId xmlns:p14="http://schemas.microsoft.com/office/powerpoint/2010/main" val="5698425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61978EA-7C5D-4E8B-A556-2583F47277FA}" type="slidenum">
              <a:rPr lang="en-US" smtClean="0"/>
              <a:t>9</a:t>
            </a:fld>
            <a:endParaRPr lang="en-US"/>
          </a:p>
        </p:txBody>
      </p:sp>
    </p:spTree>
    <p:extLst>
      <p:ext uri="{BB962C8B-B14F-4D97-AF65-F5344CB8AC3E}">
        <p14:creationId xmlns:p14="http://schemas.microsoft.com/office/powerpoint/2010/main" val="19096564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B8C601E-F658-CD4F-AD24-AA2EF0422623}" type="datetimeFigureOut">
              <a:rPr lang="en-US" smtClean="0"/>
              <a:t>4/2/15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17A716-AE7F-C542-976B-B4A22CA4A8EE}" type="slidenum">
              <a:rPr lang="en-US" smtClean="0"/>
              <a:t>‹#›</a:t>
            </a:fld>
            <a:endParaRPr lang="en-US"/>
          </a:p>
        </p:txBody>
      </p:sp>
    </p:spTree>
    <p:extLst>
      <p:ext uri="{BB962C8B-B14F-4D97-AF65-F5344CB8AC3E}">
        <p14:creationId xmlns:p14="http://schemas.microsoft.com/office/powerpoint/2010/main" val="1549094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8C601E-F658-CD4F-AD24-AA2EF0422623}" type="datetimeFigureOut">
              <a:rPr lang="en-US" smtClean="0"/>
              <a:t>4/2/15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17A716-AE7F-C542-976B-B4A22CA4A8EE}" type="slidenum">
              <a:rPr lang="en-US" smtClean="0"/>
              <a:t>‹#›</a:t>
            </a:fld>
            <a:endParaRPr lang="en-US"/>
          </a:p>
        </p:txBody>
      </p:sp>
    </p:spTree>
    <p:extLst>
      <p:ext uri="{BB962C8B-B14F-4D97-AF65-F5344CB8AC3E}">
        <p14:creationId xmlns:p14="http://schemas.microsoft.com/office/powerpoint/2010/main" val="2522737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8C601E-F658-CD4F-AD24-AA2EF0422623}" type="datetimeFigureOut">
              <a:rPr lang="en-US" smtClean="0"/>
              <a:t>4/2/15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17A716-AE7F-C542-976B-B4A22CA4A8EE}" type="slidenum">
              <a:rPr lang="en-US" smtClean="0"/>
              <a:t>‹#›</a:t>
            </a:fld>
            <a:endParaRPr lang="en-US"/>
          </a:p>
        </p:txBody>
      </p:sp>
    </p:spTree>
    <p:extLst>
      <p:ext uri="{BB962C8B-B14F-4D97-AF65-F5344CB8AC3E}">
        <p14:creationId xmlns:p14="http://schemas.microsoft.com/office/powerpoint/2010/main" val="40278312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 2/3">
    <p:spTree>
      <p:nvGrpSpPr>
        <p:cNvPr id="1" name=""/>
        <p:cNvGrpSpPr/>
        <p:nvPr/>
      </p:nvGrpSpPr>
      <p:grpSpPr>
        <a:xfrm>
          <a:off x="0" y="0"/>
          <a:ext cx="0" cy="0"/>
          <a:chOff x="0" y="0"/>
          <a:chExt cx="0" cy="0"/>
        </a:xfrm>
      </p:grpSpPr>
      <p:cxnSp>
        <p:nvCxnSpPr>
          <p:cNvPr id="11" name="Straight Connector 10"/>
          <p:cNvCxnSpPr/>
          <p:nvPr userDrawn="1"/>
        </p:nvCxnSpPr>
        <p:spPr>
          <a:xfrm>
            <a:off x="457200" y="6400800"/>
            <a:ext cx="8229600" cy="0"/>
          </a:xfrm>
          <a:prstGeom prst="line">
            <a:avLst/>
          </a:prstGeom>
          <a:ln w="28575">
            <a:solidFill>
              <a:schemeClr val="accent1"/>
            </a:solidFill>
          </a:ln>
        </p:spPr>
        <p:style>
          <a:lnRef idx="1">
            <a:schemeClr val="accent2"/>
          </a:lnRef>
          <a:fillRef idx="0">
            <a:schemeClr val="accent2"/>
          </a:fillRef>
          <a:effectRef idx="0">
            <a:schemeClr val="accent2"/>
          </a:effectRef>
          <a:fontRef idx="minor">
            <a:schemeClr val="tx1"/>
          </a:fontRef>
        </p:style>
      </p:cxnSp>
      <p:sp>
        <p:nvSpPr>
          <p:cNvPr id="2" name="Title 1"/>
          <p:cNvSpPr>
            <a:spLocks noGrp="1"/>
          </p:cNvSpPr>
          <p:nvPr>
            <p:ph type="title"/>
          </p:nvPr>
        </p:nvSpPr>
        <p:spPr>
          <a:xfrm>
            <a:off x="457200" y="457200"/>
            <a:ext cx="8229600" cy="292608"/>
          </a:xfrm>
        </p:spPr>
        <p:txBody>
          <a:bodyPr/>
          <a:lstStyle>
            <a:lvl1pPr>
              <a:defRPr lang="en-US" sz="3200" kern="1200" spc="-100" baseline="0" dirty="0">
                <a:solidFill>
                  <a:schemeClr val="tx2"/>
                </a:solidFill>
                <a:latin typeface="+mj-lt"/>
                <a:ea typeface="+mj-ea"/>
                <a:cs typeface="+mj-cs"/>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066800"/>
            <a:ext cx="5181600" cy="5105400"/>
          </a:xfrm>
        </p:spPr>
        <p:txBody>
          <a:bodyPr/>
          <a:lstStyle>
            <a:lvl1pPr marL="0" marR="0" indent="0" algn="l" defTabSz="914400" rtl="0" eaLnBrk="1" fontAlgn="auto" latinLnBrk="0" hangingPunct="1">
              <a:lnSpc>
                <a:spcPct val="100000"/>
              </a:lnSpc>
              <a:spcBef>
                <a:spcPts val="600"/>
              </a:spcBef>
              <a:spcAft>
                <a:spcPts val="0"/>
              </a:spcAft>
              <a:buClrTx/>
              <a:buSzTx/>
              <a:buFont typeface="Arial" pitchFamily="34" charset="0"/>
              <a:buNone/>
              <a:tabLst/>
              <a:defRPr sz="2000">
                <a:solidFill>
                  <a:schemeClr val="tx2"/>
                </a:solidFill>
                <a:latin typeface="+mj-lt"/>
              </a:defRPr>
            </a:lvl1pPr>
            <a:lvl2pPr marL="117475" marR="0" indent="-117475" algn="l" defTabSz="914400" rtl="0" eaLnBrk="1" fontAlgn="auto" latinLnBrk="0" hangingPunct="1">
              <a:lnSpc>
                <a:spcPct val="100000"/>
              </a:lnSpc>
              <a:spcBef>
                <a:spcPts val="300"/>
              </a:spcBef>
              <a:spcAft>
                <a:spcPts val="0"/>
              </a:spcAft>
              <a:buClr>
                <a:srgbClr val="0FA1B8"/>
              </a:buClr>
              <a:buSzTx/>
              <a:buFont typeface="Arial" pitchFamily="34" charset="0"/>
              <a:buChar char="•"/>
              <a:tabLst/>
              <a:defRPr sz="1050">
                <a:solidFill>
                  <a:schemeClr val="tx2"/>
                </a:solidFill>
              </a:defRPr>
            </a:lvl2pPr>
            <a:lvl3pPr marL="233363" marR="0" indent="-106363" algn="l" defTabSz="914400" rtl="0" eaLnBrk="1" fontAlgn="auto" latinLnBrk="0" hangingPunct="1">
              <a:lnSpc>
                <a:spcPct val="100000"/>
              </a:lnSpc>
              <a:spcBef>
                <a:spcPts val="300"/>
              </a:spcBef>
              <a:spcAft>
                <a:spcPts val="0"/>
              </a:spcAft>
              <a:buClr>
                <a:schemeClr val="accent1"/>
              </a:buClr>
              <a:buSzPct val="85000"/>
              <a:buFont typeface="Wingdings" pitchFamily="2" charset="2"/>
              <a:buChar char="§"/>
              <a:tabLst/>
              <a:defRPr sz="1050">
                <a:solidFill>
                  <a:schemeClr val="tx2"/>
                </a:solidFill>
              </a:defRPr>
            </a:lvl3pPr>
            <a:lvl4pPr marL="339725" marR="0" indent="-117475" algn="l" defTabSz="914400" rtl="0" eaLnBrk="1" fontAlgn="auto" latinLnBrk="0" hangingPunct="1">
              <a:lnSpc>
                <a:spcPct val="100000"/>
              </a:lnSpc>
              <a:spcBef>
                <a:spcPts val="300"/>
              </a:spcBef>
              <a:spcAft>
                <a:spcPts val="0"/>
              </a:spcAft>
              <a:buClrTx/>
              <a:buSzTx/>
              <a:buFont typeface="Arial" pitchFamily="34" charset="0"/>
              <a:buChar char="–"/>
              <a:tabLst/>
              <a:defRPr sz="1050">
                <a:solidFill>
                  <a:schemeClr val="tx2"/>
                </a:solidFill>
              </a:defRPr>
            </a:lvl4pPr>
            <a:lvl5pPr marL="457200" marR="0" indent="-117475" algn="l" defTabSz="914400" rtl="0" eaLnBrk="1" fontAlgn="auto" latinLnBrk="0" hangingPunct="1">
              <a:lnSpc>
                <a:spcPct val="100000"/>
              </a:lnSpc>
              <a:spcBef>
                <a:spcPts val="300"/>
              </a:spcBef>
              <a:spcAft>
                <a:spcPts val="0"/>
              </a:spcAft>
              <a:buClrTx/>
              <a:buSzTx/>
              <a:buFont typeface="Arial" pitchFamily="34" charset="0"/>
              <a:buChar char="»"/>
              <a:tabLst/>
              <a:defRPr sz="1050">
                <a:solidFill>
                  <a:schemeClr val="tx2"/>
                </a:solidFill>
              </a:defRPr>
            </a:lvl5pPr>
          </a:lstStyle>
          <a:p>
            <a:pPr marL="0" marR="0" lvl="0" indent="0" algn="l" defTabSz="914400" rtl="0" eaLnBrk="1" fontAlgn="auto" latinLnBrk="0" hangingPunct="1">
              <a:lnSpc>
                <a:spcPct val="100000"/>
              </a:lnSpc>
              <a:spcBef>
                <a:spcPts val="600"/>
              </a:spcBef>
              <a:spcAft>
                <a:spcPts val="0"/>
              </a:spcAft>
              <a:buClrTx/>
              <a:buSzTx/>
              <a:buFont typeface="Arial" pitchFamily="34" charset="0"/>
              <a:buNone/>
              <a:tabLst/>
              <a:defRPr/>
            </a:pPr>
            <a:r>
              <a:rPr kumimoji="0" lang="en-US" sz="1000" b="0" i="0" u="none" strike="noStrike" kern="1200" cap="none" spc="0" normalizeH="0" baseline="0" noProof="0" dirty="0" smtClean="0">
                <a:ln>
                  <a:noFill/>
                </a:ln>
                <a:solidFill>
                  <a:srgbClr val="292929"/>
                </a:solidFill>
                <a:effectLst/>
                <a:uLnTx/>
                <a:uFillTx/>
                <a:latin typeface="+mn-lt"/>
                <a:ea typeface="+mn-ea"/>
                <a:cs typeface="+mn-cs"/>
              </a:rPr>
              <a:t>Click to edit Master text styles</a:t>
            </a:r>
          </a:p>
          <a:p>
            <a:pPr marL="117475" marR="0" lvl="1" indent="-117475" algn="l" defTabSz="914400" rtl="0" eaLnBrk="1" fontAlgn="auto" latinLnBrk="0" hangingPunct="1">
              <a:lnSpc>
                <a:spcPct val="100000"/>
              </a:lnSpc>
              <a:spcBef>
                <a:spcPts val="300"/>
              </a:spcBef>
              <a:spcAft>
                <a:spcPts val="0"/>
              </a:spcAft>
              <a:buClr>
                <a:srgbClr val="0FA1B8"/>
              </a:buClr>
              <a:buSzTx/>
              <a:buFont typeface="Arial" pitchFamily="34" charset="0"/>
              <a:buChar char="•"/>
              <a:tabLst/>
              <a:defRPr/>
            </a:pPr>
            <a:r>
              <a:rPr kumimoji="0" lang="en-US" sz="1000" b="0" i="0" u="none" strike="noStrike" kern="1200" cap="none" spc="0" normalizeH="0" baseline="0" noProof="0" dirty="0" smtClean="0">
                <a:ln>
                  <a:noFill/>
                </a:ln>
                <a:solidFill>
                  <a:srgbClr val="292929"/>
                </a:solidFill>
                <a:effectLst/>
                <a:uLnTx/>
                <a:uFillTx/>
                <a:latin typeface="+mn-lt"/>
                <a:ea typeface="+mn-ea"/>
                <a:cs typeface="+mn-cs"/>
              </a:rPr>
              <a:t>Second level</a:t>
            </a:r>
          </a:p>
          <a:p>
            <a:pPr marL="233363" marR="0" lvl="2" indent="-106363" algn="l" defTabSz="914400" rtl="0" eaLnBrk="1" fontAlgn="auto" latinLnBrk="0" hangingPunct="1">
              <a:lnSpc>
                <a:spcPct val="100000"/>
              </a:lnSpc>
              <a:spcBef>
                <a:spcPts val="300"/>
              </a:spcBef>
              <a:spcAft>
                <a:spcPts val="0"/>
              </a:spcAft>
              <a:buClr>
                <a:srgbClr val="0FA1B8"/>
              </a:buClr>
              <a:buSzTx/>
              <a:buFont typeface="Wingdings" pitchFamily="2" charset="2"/>
              <a:buChar char="§"/>
              <a:tabLst/>
              <a:defRPr/>
            </a:pPr>
            <a:r>
              <a:rPr kumimoji="0" lang="en-US" sz="1000" b="0" i="0" u="none" strike="noStrike" kern="1200" cap="none" spc="0" normalizeH="0" baseline="0" noProof="0" dirty="0" smtClean="0">
                <a:ln>
                  <a:noFill/>
                </a:ln>
                <a:solidFill>
                  <a:srgbClr val="292929"/>
                </a:solidFill>
                <a:effectLst/>
                <a:uLnTx/>
                <a:uFillTx/>
                <a:latin typeface="+mn-lt"/>
                <a:ea typeface="+mn-ea"/>
                <a:cs typeface="+mn-cs"/>
              </a:rPr>
              <a:t>Third level</a:t>
            </a:r>
          </a:p>
          <a:p>
            <a:pPr marL="339725" marR="0" lvl="3" indent="-117475" algn="l" defTabSz="914400" rtl="0" eaLnBrk="1" fontAlgn="auto" latinLnBrk="0" hangingPunct="1">
              <a:lnSpc>
                <a:spcPct val="100000"/>
              </a:lnSpc>
              <a:spcBef>
                <a:spcPts val="300"/>
              </a:spcBef>
              <a:spcAft>
                <a:spcPts val="0"/>
              </a:spcAft>
              <a:buClrTx/>
              <a:buSzTx/>
              <a:buFont typeface="Arial" pitchFamily="34" charset="0"/>
              <a:buChar char="–"/>
              <a:tabLst/>
              <a:defRPr/>
            </a:pPr>
            <a:r>
              <a:rPr kumimoji="0" lang="en-US" sz="1000" b="0" i="0" u="none" strike="noStrike" kern="1200" cap="none" spc="0" normalizeH="0" baseline="0" noProof="0" dirty="0" smtClean="0">
                <a:ln>
                  <a:noFill/>
                </a:ln>
                <a:solidFill>
                  <a:srgbClr val="292929"/>
                </a:solidFill>
                <a:effectLst/>
                <a:uLnTx/>
                <a:uFillTx/>
                <a:latin typeface="+mn-lt"/>
                <a:ea typeface="+mn-ea"/>
                <a:cs typeface="+mn-cs"/>
              </a:rPr>
              <a:t>Fourth level</a:t>
            </a:r>
          </a:p>
          <a:p>
            <a:pPr marL="457200" marR="0" lvl="4" indent="-117475" algn="l" defTabSz="914400" rtl="0" eaLnBrk="1" fontAlgn="auto" latinLnBrk="0" hangingPunct="1">
              <a:lnSpc>
                <a:spcPct val="100000"/>
              </a:lnSpc>
              <a:spcBef>
                <a:spcPts val="300"/>
              </a:spcBef>
              <a:spcAft>
                <a:spcPts val="0"/>
              </a:spcAft>
              <a:buClrTx/>
              <a:buSzTx/>
              <a:buFont typeface="Arial" pitchFamily="34" charset="0"/>
              <a:buChar char="»"/>
              <a:tabLst/>
              <a:defRPr/>
            </a:pPr>
            <a:r>
              <a:rPr kumimoji="0" lang="en-US" sz="1000" b="0" i="0" u="none" strike="noStrike" kern="1200" cap="none" spc="0" normalizeH="0" baseline="0" noProof="0" dirty="0" smtClean="0">
                <a:ln>
                  <a:noFill/>
                </a:ln>
                <a:solidFill>
                  <a:srgbClr val="292929"/>
                </a:solidFill>
                <a:effectLst/>
                <a:uLnTx/>
                <a:uFillTx/>
                <a:latin typeface="+mn-lt"/>
                <a:ea typeface="+mn-ea"/>
                <a:cs typeface="+mn-cs"/>
              </a:rPr>
              <a:t>Fifth level</a:t>
            </a:r>
            <a:endParaRPr kumimoji="0" lang="en-US" sz="1000" b="0" i="0" u="none" strike="noStrike" kern="1200" cap="none" spc="0" normalizeH="0" baseline="0" noProof="0" dirty="0">
              <a:ln>
                <a:noFill/>
              </a:ln>
              <a:solidFill>
                <a:srgbClr val="292929"/>
              </a:solidFill>
              <a:effectLst/>
              <a:uLnTx/>
              <a:uFillTx/>
              <a:latin typeface="+mn-lt"/>
              <a:ea typeface="+mn-ea"/>
              <a:cs typeface="+mn-cs"/>
            </a:endParaRPr>
          </a:p>
        </p:txBody>
      </p:sp>
    </p:spTree>
    <p:extLst>
      <p:ext uri="{BB962C8B-B14F-4D97-AF65-F5344CB8AC3E}">
        <p14:creationId xmlns:p14="http://schemas.microsoft.com/office/powerpoint/2010/main" val="247401116"/>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8C601E-F658-CD4F-AD24-AA2EF0422623}" type="datetimeFigureOut">
              <a:rPr lang="en-US" smtClean="0"/>
              <a:t>4/2/15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17A716-AE7F-C542-976B-B4A22CA4A8EE}" type="slidenum">
              <a:rPr lang="en-US" smtClean="0"/>
              <a:t>‹#›</a:t>
            </a:fld>
            <a:endParaRPr lang="en-US"/>
          </a:p>
        </p:txBody>
      </p:sp>
    </p:spTree>
    <p:extLst>
      <p:ext uri="{BB962C8B-B14F-4D97-AF65-F5344CB8AC3E}">
        <p14:creationId xmlns:p14="http://schemas.microsoft.com/office/powerpoint/2010/main" val="550543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8C601E-F658-CD4F-AD24-AA2EF0422623}" type="datetimeFigureOut">
              <a:rPr lang="en-US" smtClean="0"/>
              <a:t>4/2/15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17A716-AE7F-C542-976B-B4A22CA4A8EE}" type="slidenum">
              <a:rPr lang="en-US" smtClean="0"/>
              <a:t>‹#›</a:t>
            </a:fld>
            <a:endParaRPr lang="en-US"/>
          </a:p>
        </p:txBody>
      </p:sp>
    </p:spTree>
    <p:extLst>
      <p:ext uri="{BB962C8B-B14F-4D97-AF65-F5344CB8AC3E}">
        <p14:creationId xmlns:p14="http://schemas.microsoft.com/office/powerpoint/2010/main" val="1389946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B8C601E-F658-CD4F-AD24-AA2EF0422623}" type="datetimeFigureOut">
              <a:rPr lang="en-US" smtClean="0"/>
              <a:t>4/2/15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17A716-AE7F-C542-976B-B4A22CA4A8EE}" type="slidenum">
              <a:rPr lang="en-US" smtClean="0"/>
              <a:t>‹#›</a:t>
            </a:fld>
            <a:endParaRPr lang="en-US"/>
          </a:p>
        </p:txBody>
      </p:sp>
    </p:spTree>
    <p:extLst>
      <p:ext uri="{BB962C8B-B14F-4D97-AF65-F5344CB8AC3E}">
        <p14:creationId xmlns:p14="http://schemas.microsoft.com/office/powerpoint/2010/main" val="2359108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B8C601E-F658-CD4F-AD24-AA2EF0422623}" type="datetimeFigureOut">
              <a:rPr lang="en-US" smtClean="0"/>
              <a:t>4/2/15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17A716-AE7F-C542-976B-B4A22CA4A8EE}" type="slidenum">
              <a:rPr lang="en-US" smtClean="0"/>
              <a:t>‹#›</a:t>
            </a:fld>
            <a:endParaRPr lang="en-US"/>
          </a:p>
        </p:txBody>
      </p:sp>
    </p:spTree>
    <p:extLst>
      <p:ext uri="{BB962C8B-B14F-4D97-AF65-F5344CB8AC3E}">
        <p14:creationId xmlns:p14="http://schemas.microsoft.com/office/powerpoint/2010/main" val="748023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B8C601E-F658-CD4F-AD24-AA2EF0422623}" type="datetimeFigureOut">
              <a:rPr lang="en-US" smtClean="0"/>
              <a:t>4/2/15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17A716-AE7F-C542-976B-B4A22CA4A8EE}" type="slidenum">
              <a:rPr lang="en-US" smtClean="0"/>
              <a:t>‹#›</a:t>
            </a:fld>
            <a:endParaRPr lang="en-US"/>
          </a:p>
        </p:txBody>
      </p:sp>
    </p:spTree>
    <p:extLst>
      <p:ext uri="{BB962C8B-B14F-4D97-AF65-F5344CB8AC3E}">
        <p14:creationId xmlns:p14="http://schemas.microsoft.com/office/powerpoint/2010/main" val="986618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8C601E-F658-CD4F-AD24-AA2EF0422623}" type="datetimeFigureOut">
              <a:rPr lang="en-US" smtClean="0"/>
              <a:t>4/2/15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17A716-AE7F-C542-976B-B4A22CA4A8EE}" type="slidenum">
              <a:rPr lang="en-US" smtClean="0"/>
              <a:t>‹#›</a:t>
            </a:fld>
            <a:endParaRPr lang="en-US"/>
          </a:p>
        </p:txBody>
      </p:sp>
    </p:spTree>
    <p:extLst>
      <p:ext uri="{BB962C8B-B14F-4D97-AF65-F5344CB8AC3E}">
        <p14:creationId xmlns:p14="http://schemas.microsoft.com/office/powerpoint/2010/main" val="2364427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8C601E-F658-CD4F-AD24-AA2EF0422623}" type="datetimeFigureOut">
              <a:rPr lang="en-US" smtClean="0"/>
              <a:t>4/2/15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17A716-AE7F-C542-976B-B4A22CA4A8EE}" type="slidenum">
              <a:rPr lang="en-US" smtClean="0"/>
              <a:t>‹#›</a:t>
            </a:fld>
            <a:endParaRPr lang="en-US"/>
          </a:p>
        </p:txBody>
      </p:sp>
    </p:spTree>
    <p:extLst>
      <p:ext uri="{BB962C8B-B14F-4D97-AF65-F5344CB8AC3E}">
        <p14:creationId xmlns:p14="http://schemas.microsoft.com/office/powerpoint/2010/main" val="2830403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8C601E-F658-CD4F-AD24-AA2EF0422623}" type="datetimeFigureOut">
              <a:rPr lang="en-US" smtClean="0"/>
              <a:t>4/2/15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17A716-AE7F-C542-976B-B4A22CA4A8EE}" type="slidenum">
              <a:rPr lang="en-US" smtClean="0"/>
              <a:t>‹#›</a:t>
            </a:fld>
            <a:endParaRPr lang="en-US"/>
          </a:p>
        </p:txBody>
      </p:sp>
    </p:spTree>
    <p:extLst>
      <p:ext uri="{BB962C8B-B14F-4D97-AF65-F5344CB8AC3E}">
        <p14:creationId xmlns:p14="http://schemas.microsoft.com/office/powerpoint/2010/main" val="52828267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8C601E-F658-CD4F-AD24-AA2EF0422623}" type="datetimeFigureOut">
              <a:rPr lang="en-US" smtClean="0"/>
              <a:t>4/2/15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17A716-AE7F-C542-976B-B4A22CA4A8EE}" type="slidenum">
              <a:rPr lang="en-US" smtClean="0"/>
              <a:t>‹#›</a:t>
            </a:fld>
            <a:endParaRPr lang="en-US"/>
          </a:p>
        </p:txBody>
      </p:sp>
    </p:spTree>
    <p:extLst>
      <p:ext uri="{BB962C8B-B14F-4D97-AF65-F5344CB8AC3E}">
        <p14:creationId xmlns:p14="http://schemas.microsoft.com/office/powerpoint/2010/main" val="23092272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2.xml"/><Relationship Id="rId4" Type="http://schemas.openxmlformats.org/officeDocument/2006/relationships/notesSlide" Target="../notesSlides/notesSlide2.xml"/><Relationship Id="rId5" Type="http://schemas.openxmlformats.org/officeDocument/2006/relationships/image" Target="../media/image1.png"/><Relationship Id="rId6" Type="http://schemas.openxmlformats.org/officeDocument/2006/relationships/image" Target="../media/image2.png"/><Relationship Id="rId7" Type="http://schemas.microsoft.com/office/2007/relationships/hdphoto" Target="../media/hdphoto1.wdp"/><Relationship Id="rId1" Type="http://schemas.openxmlformats.org/officeDocument/2006/relationships/tags" Target="../tags/tag1.xml"/><Relationship Id="rId2"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tags" Target="../tags/tag5.xml"/><Relationship Id="rId4" Type="http://schemas.openxmlformats.org/officeDocument/2006/relationships/slideLayout" Target="../slideLayouts/slideLayout12.xml"/><Relationship Id="rId5" Type="http://schemas.openxmlformats.org/officeDocument/2006/relationships/notesSlide" Target="../notesSlides/notesSlide3.xml"/><Relationship Id="rId6" Type="http://schemas.openxmlformats.org/officeDocument/2006/relationships/image" Target="../media/image3.png"/><Relationship Id="rId7" Type="http://schemas.openxmlformats.org/officeDocument/2006/relationships/image" Target="../media/image4.jpeg"/><Relationship Id="rId8" Type="http://schemas.openxmlformats.org/officeDocument/2006/relationships/image" Target="../media/image5.png"/><Relationship Id="rId1" Type="http://schemas.openxmlformats.org/officeDocument/2006/relationships/tags" Target="../tags/tag3.xml"/><Relationship Id="rId2" Type="http://schemas.openxmlformats.org/officeDocument/2006/relationships/tags" Target="../tags/tag4.xml"/></Relationships>
</file>

<file path=ppt/slides/_rels/slide4.xml.rels><?xml version="1.0" encoding="UTF-8" standalone="yes"?>
<Relationships xmlns="http://schemas.openxmlformats.org/package/2006/relationships"><Relationship Id="rId9" Type="http://schemas.openxmlformats.org/officeDocument/2006/relationships/tags" Target="../tags/tag14.xml"/><Relationship Id="rId20" Type="http://schemas.openxmlformats.org/officeDocument/2006/relationships/image" Target="../media/image9.png"/><Relationship Id="rId21" Type="http://schemas.microsoft.com/office/2007/relationships/hdphoto" Target="../media/hdphoto4.wdp"/><Relationship Id="rId10" Type="http://schemas.openxmlformats.org/officeDocument/2006/relationships/tags" Target="../tags/tag15.xml"/><Relationship Id="rId11" Type="http://schemas.openxmlformats.org/officeDocument/2006/relationships/tags" Target="../tags/tag16.xml"/><Relationship Id="rId12" Type="http://schemas.openxmlformats.org/officeDocument/2006/relationships/tags" Target="../tags/tag17.xml"/><Relationship Id="rId13" Type="http://schemas.openxmlformats.org/officeDocument/2006/relationships/slideLayout" Target="../slideLayouts/slideLayout12.xml"/><Relationship Id="rId14" Type="http://schemas.openxmlformats.org/officeDocument/2006/relationships/notesSlide" Target="../notesSlides/notesSlide4.xml"/><Relationship Id="rId15" Type="http://schemas.openxmlformats.org/officeDocument/2006/relationships/image" Target="../media/image6.wmf"/><Relationship Id="rId16" Type="http://schemas.openxmlformats.org/officeDocument/2006/relationships/image" Target="../media/image7.png"/><Relationship Id="rId17" Type="http://schemas.microsoft.com/office/2007/relationships/hdphoto" Target="../media/hdphoto2.wdp"/><Relationship Id="rId18" Type="http://schemas.openxmlformats.org/officeDocument/2006/relationships/image" Target="../media/image8.png"/><Relationship Id="rId19" Type="http://schemas.microsoft.com/office/2007/relationships/hdphoto" Target="../media/hdphoto3.wdp"/><Relationship Id="rId1" Type="http://schemas.openxmlformats.org/officeDocument/2006/relationships/tags" Target="../tags/tag6.xml"/><Relationship Id="rId2" Type="http://schemas.openxmlformats.org/officeDocument/2006/relationships/tags" Target="../tags/tag7.xml"/><Relationship Id="rId3" Type="http://schemas.openxmlformats.org/officeDocument/2006/relationships/tags" Target="../tags/tag8.xml"/><Relationship Id="rId4" Type="http://schemas.openxmlformats.org/officeDocument/2006/relationships/tags" Target="../tags/tag9.xml"/><Relationship Id="rId5" Type="http://schemas.openxmlformats.org/officeDocument/2006/relationships/tags" Target="../tags/tag10.xml"/><Relationship Id="rId6" Type="http://schemas.openxmlformats.org/officeDocument/2006/relationships/tags" Target="../tags/tag11.xml"/><Relationship Id="rId7" Type="http://schemas.openxmlformats.org/officeDocument/2006/relationships/tags" Target="../tags/tag12.xml"/><Relationship Id="rId8" Type="http://schemas.openxmlformats.org/officeDocument/2006/relationships/tags" Target="../tags/tag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Open Data Initiative</a:t>
            </a:r>
            <a:endParaRPr lang="en-US" dirty="0"/>
          </a:p>
        </p:txBody>
      </p:sp>
      <p:sp>
        <p:nvSpPr>
          <p:cNvPr id="3" name="Subtitle 2"/>
          <p:cNvSpPr>
            <a:spLocks noGrp="1"/>
          </p:cNvSpPr>
          <p:nvPr>
            <p:ph type="subTitle" idx="1"/>
          </p:nvPr>
        </p:nvSpPr>
        <p:spPr/>
        <p:txBody>
          <a:bodyPr/>
          <a:lstStyle/>
          <a:p>
            <a:r>
              <a:rPr lang="en-US" dirty="0" smtClean="0"/>
              <a:t>Status on Data Release and Data Governance</a:t>
            </a:r>
            <a:endParaRPr lang="en-US" dirty="0"/>
          </a:p>
        </p:txBody>
      </p:sp>
    </p:spTree>
    <p:extLst>
      <p:ext uri="{BB962C8B-B14F-4D97-AF65-F5344CB8AC3E}">
        <p14:creationId xmlns:p14="http://schemas.microsoft.com/office/powerpoint/2010/main" val="437263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a:solidFill>
                  <a:schemeClr val="tx1"/>
                </a:solidFill>
              </a:rPr>
              <a:t>Open </a:t>
            </a:r>
            <a:r>
              <a:rPr lang="en-US" sz="4400" dirty="0" smtClean="0">
                <a:solidFill>
                  <a:schemeClr val="tx1"/>
                </a:solidFill>
              </a:rPr>
              <a:t>Data Defined</a:t>
            </a:r>
            <a:endParaRPr lang="en-US" sz="4400" dirty="0">
              <a:solidFill>
                <a:schemeClr val="tx1"/>
              </a:solidFill>
            </a:endParaRPr>
          </a:p>
        </p:txBody>
      </p:sp>
      <p:sp>
        <p:nvSpPr>
          <p:cNvPr id="7" name="Content Placeholder 6"/>
          <p:cNvSpPr>
            <a:spLocks noGrp="1"/>
          </p:cNvSpPr>
          <p:nvPr>
            <p:ph idx="1"/>
          </p:nvPr>
        </p:nvSpPr>
        <p:spPr>
          <a:xfrm>
            <a:off x="381000" y="1219200"/>
            <a:ext cx="8229600" cy="4846918"/>
          </a:xfrm>
        </p:spPr>
        <p:txBody>
          <a:bodyPr/>
          <a:lstStyle/>
          <a:p>
            <a:r>
              <a:rPr lang="en-US" dirty="0">
                <a:solidFill>
                  <a:srgbClr val="000000"/>
                </a:solidFill>
              </a:rPr>
              <a:t>Making </a:t>
            </a:r>
            <a:r>
              <a:rPr lang="en-US" dirty="0" smtClean="0">
                <a:solidFill>
                  <a:srgbClr val="000000"/>
                </a:solidFill>
              </a:rPr>
              <a:t>public data </a:t>
            </a:r>
            <a:r>
              <a:rPr lang="en-US" dirty="0">
                <a:solidFill>
                  <a:srgbClr val="000000"/>
                </a:solidFill>
              </a:rPr>
              <a:t>broadly accessible and usable by humans and </a:t>
            </a:r>
            <a:r>
              <a:rPr lang="en-US" dirty="0" smtClean="0">
                <a:solidFill>
                  <a:srgbClr val="000000"/>
                </a:solidFill>
              </a:rPr>
              <a:t>machines, </a:t>
            </a:r>
            <a:r>
              <a:rPr lang="en-US" dirty="0">
                <a:solidFill>
                  <a:srgbClr val="000000"/>
                </a:solidFill>
              </a:rPr>
              <a:t>free of any technological, legal or usability barriers</a:t>
            </a:r>
          </a:p>
          <a:p>
            <a:endParaRPr lang="en-US" sz="2000" dirty="0" smtClean="0"/>
          </a:p>
          <a:p>
            <a:endParaRPr lang="en-US" dirty="0" smtClean="0"/>
          </a:p>
          <a:p>
            <a:endParaRPr lang="en-US" sz="2000" dirty="0" smtClean="0"/>
          </a:p>
          <a:p>
            <a:endParaRPr lang="en-US" dirty="0" smtClean="0"/>
          </a:p>
          <a:p>
            <a:endParaRPr lang="en-US" sz="2000" dirty="0" smtClean="0"/>
          </a:p>
          <a:p>
            <a:endParaRPr lang="en-US" dirty="0" smtClean="0"/>
          </a:p>
          <a:p>
            <a:endParaRPr lang="en-US" sz="2000" dirty="0" smtClean="0"/>
          </a:p>
          <a:p>
            <a:pPr>
              <a:buClr>
                <a:schemeClr val="tx2"/>
              </a:buClr>
            </a:pPr>
            <a:endParaRPr lang="en-US" sz="1800" dirty="0" smtClean="0"/>
          </a:p>
          <a:p>
            <a:pPr marL="0" lvl="1" indent="0">
              <a:buNone/>
            </a:pPr>
            <a:endParaRPr lang="en-US" sz="2000" dirty="0" smtClean="0">
              <a:solidFill>
                <a:srgbClr val="000000"/>
              </a:solidFill>
              <a:latin typeface="+mj-lt"/>
            </a:endParaRPr>
          </a:p>
          <a:p>
            <a:pPr marL="0" lvl="1" indent="0">
              <a:buNone/>
            </a:pPr>
            <a:r>
              <a:rPr lang="en-US" sz="2000" dirty="0" smtClean="0">
                <a:solidFill>
                  <a:srgbClr val="000000"/>
                </a:solidFill>
                <a:latin typeface="+mj-lt"/>
              </a:rPr>
              <a:t>This movement </a:t>
            </a:r>
            <a:r>
              <a:rPr lang="en-US" sz="2000" dirty="0" smtClean="0">
                <a:solidFill>
                  <a:srgbClr val="000000"/>
                </a:solidFill>
                <a:latin typeface="+mj-lt"/>
              </a:rPr>
              <a:t>that </a:t>
            </a:r>
            <a:r>
              <a:rPr lang="en-US" sz="2000" dirty="0">
                <a:solidFill>
                  <a:srgbClr val="000000"/>
                </a:solidFill>
                <a:latin typeface="+mj-lt"/>
              </a:rPr>
              <a:t>benefits all </a:t>
            </a:r>
            <a:r>
              <a:rPr lang="en-US" sz="2000" dirty="0" smtClean="0">
                <a:solidFill>
                  <a:srgbClr val="000000"/>
                </a:solidFill>
                <a:latin typeface="+mj-lt"/>
              </a:rPr>
              <a:t>actors </a:t>
            </a:r>
            <a:r>
              <a:rPr lang="en-US" sz="2000" dirty="0">
                <a:solidFill>
                  <a:srgbClr val="000000"/>
                </a:solidFill>
                <a:latin typeface="+mj-lt"/>
              </a:rPr>
              <a:t>in </a:t>
            </a:r>
            <a:r>
              <a:rPr lang="en-US" sz="2000" dirty="0" smtClean="0">
                <a:solidFill>
                  <a:srgbClr val="000000"/>
                </a:solidFill>
                <a:latin typeface="+mj-lt"/>
              </a:rPr>
              <a:t>the modern society and economy</a:t>
            </a:r>
            <a:endParaRPr lang="en-US" sz="2000" dirty="0">
              <a:solidFill>
                <a:srgbClr val="000000"/>
              </a:solidFill>
              <a:latin typeface="+mj-lt"/>
            </a:endParaRPr>
          </a:p>
        </p:txBody>
      </p:sp>
      <p:sp>
        <p:nvSpPr>
          <p:cNvPr id="10" name="Rectangle 9"/>
          <p:cNvSpPr/>
          <p:nvPr>
            <p:custDataLst>
              <p:tags r:id="rId1"/>
            </p:custDataLst>
          </p:nvPr>
        </p:nvSpPr>
        <p:spPr bwMode="auto">
          <a:xfrm>
            <a:off x="3229709" y="2068725"/>
            <a:ext cx="2794632" cy="2806404"/>
          </a:xfrm>
          <a:prstGeom prst="rect">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wrap="square" lIns="182880" tIns="182880" rIns="182880" bIns="182880" rtlCol="0" anchor="t" anchorCtr="0">
            <a:noAutofit/>
          </a:bodyPr>
          <a:lstStyle/>
          <a:p>
            <a:endParaRPr lang="en-US" sz="2400" dirty="0">
              <a:solidFill>
                <a:srgbClr val="FFFFFF"/>
              </a:solidFill>
              <a:latin typeface="Segoe UI Light"/>
            </a:endParaRPr>
          </a:p>
        </p:txBody>
      </p:sp>
      <p:pic>
        <p:nvPicPr>
          <p:cNvPr id="13" name="Picture 12"/>
          <p:cNvPicPr>
            <a:picLocks noChangeAspect="1"/>
          </p:cNvPicPr>
          <p:nvPr/>
        </p:nvPicPr>
        <p:blipFill>
          <a:blip r:embed="rId5"/>
          <a:stretch>
            <a:fillRect/>
          </a:stretch>
        </p:blipFill>
        <p:spPr>
          <a:xfrm>
            <a:off x="381000" y="2057400"/>
            <a:ext cx="2794632" cy="2817729"/>
          </a:xfrm>
          <a:prstGeom prst="rect">
            <a:avLst/>
          </a:prstGeom>
        </p:spPr>
      </p:pic>
      <p:sp>
        <p:nvSpPr>
          <p:cNvPr id="15" name="Rectangle 14"/>
          <p:cNvSpPr/>
          <p:nvPr/>
        </p:nvSpPr>
        <p:spPr>
          <a:xfrm>
            <a:off x="381000" y="3707249"/>
            <a:ext cx="2794632" cy="307777"/>
          </a:xfrm>
          <a:prstGeom prst="rect">
            <a:avLst/>
          </a:prstGeom>
        </p:spPr>
        <p:txBody>
          <a:bodyPr wrap="square">
            <a:spAutoFit/>
          </a:bodyPr>
          <a:lstStyle/>
          <a:p>
            <a:pPr marL="45720" algn="r" defTabSz="914099" fontAlgn="base">
              <a:spcBef>
                <a:spcPct val="0"/>
              </a:spcBef>
              <a:spcAft>
                <a:spcPct val="0"/>
              </a:spcAft>
            </a:pPr>
            <a:r>
              <a:rPr lang="en-US" sz="1400" dirty="0" smtClean="0"/>
              <a:t>An </a:t>
            </a:r>
            <a:r>
              <a:rPr lang="en-US" sz="1400" kern="0" spc="-100" dirty="0" smtClean="0">
                <a:solidFill>
                  <a:srgbClr val="FFFFFF"/>
                </a:solidFill>
                <a:ea typeface="Segoe UI" pitchFamily="34" charset="0"/>
                <a:cs typeface="Segoe UI" pitchFamily="34" charset="0"/>
              </a:rPr>
              <a:t>Citizens</a:t>
            </a:r>
            <a:endParaRPr lang="en-US" sz="1400" kern="0" spc="-100" dirty="0">
              <a:solidFill>
                <a:srgbClr val="FFFFFF"/>
              </a:solidFill>
              <a:ea typeface="Segoe UI" pitchFamily="34" charset="0"/>
              <a:cs typeface="Segoe UI" pitchFamily="34" charset="0"/>
            </a:endParaRPr>
          </a:p>
        </p:txBody>
      </p:sp>
      <p:sp>
        <p:nvSpPr>
          <p:cNvPr id="17" name="Rectangle 16"/>
          <p:cNvSpPr/>
          <p:nvPr/>
        </p:nvSpPr>
        <p:spPr>
          <a:xfrm>
            <a:off x="3195475" y="4561689"/>
            <a:ext cx="2828866" cy="307777"/>
          </a:xfrm>
          <a:prstGeom prst="rect">
            <a:avLst/>
          </a:prstGeom>
        </p:spPr>
        <p:txBody>
          <a:bodyPr wrap="square">
            <a:spAutoFit/>
          </a:bodyPr>
          <a:lstStyle/>
          <a:p>
            <a:pPr marL="45720" algn="r" defTabSz="914099" fontAlgn="base">
              <a:spcBef>
                <a:spcPct val="0"/>
              </a:spcBef>
              <a:spcAft>
                <a:spcPct val="0"/>
              </a:spcAft>
            </a:pPr>
            <a:r>
              <a:rPr lang="en-US" sz="1400" kern="0" spc="-100" dirty="0">
                <a:solidFill>
                  <a:srgbClr val="FFFFFF"/>
                </a:solidFill>
                <a:ea typeface="Segoe UI" pitchFamily="34" charset="0"/>
                <a:cs typeface="Segoe UI" pitchFamily="34" charset="0"/>
              </a:rPr>
              <a:t>Legal </a:t>
            </a:r>
            <a:r>
              <a:rPr lang="en-US" sz="1400" kern="0" spc="-100" dirty="0" smtClean="0">
                <a:solidFill>
                  <a:srgbClr val="FFFFFF"/>
                </a:solidFill>
                <a:ea typeface="Segoe UI" pitchFamily="34" charset="0"/>
                <a:cs typeface="Segoe UI" pitchFamily="34" charset="0"/>
              </a:rPr>
              <a:t>Constraints </a:t>
            </a:r>
            <a:endParaRPr lang="en-US" sz="1400" kern="0" spc="-100" dirty="0">
              <a:solidFill>
                <a:srgbClr val="FFFFFF"/>
              </a:solidFill>
              <a:ea typeface="Segoe UI" pitchFamily="34" charset="0"/>
              <a:cs typeface="Segoe UI" pitchFamily="34" charset="0"/>
            </a:endParaRPr>
          </a:p>
        </p:txBody>
      </p:sp>
      <p:sp>
        <p:nvSpPr>
          <p:cNvPr id="21" name="Rectangle 20"/>
          <p:cNvSpPr/>
          <p:nvPr>
            <p:custDataLst>
              <p:tags r:id="rId2"/>
            </p:custDataLst>
          </p:nvPr>
        </p:nvSpPr>
        <p:spPr bwMode="auto">
          <a:xfrm>
            <a:off x="6094677" y="2063062"/>
            <a:ext cx="2794632" cy="2806404"/>
          </a:xfrm>
          <a:prstGeom prst="rect">
            <a:avLst/>
          </a:prstGeom>
          <a:solidFill>
            <a:schemeClr val="bg1"/>
          </a:solid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wrap="square" lIns="182880" tIns="182880" rIns="182880" bIns="182880" rtlCol="0" anchor="t" anchorCtr="0">
            <a:noAutofit/>
          </a:bodyPr>
          <a:lstStyle/>
          <a:p>
            <a:endParaRPr lang="en-US" sz="2400" dirty="0">
              <a:solidFill>
                <a:srgbClr val="FFFFFF"/>
              </a:solidFill>
              <a:latin typeface="Segoe UI Light"/>
            </a:endParaRPr>
          </a:p>
        </p:txBody>
      </p:sp>
      <p:pic>
        <p:nvPicPr>
          <p:cNvPr id="20" name="Picture 4"/>
          <p:cNvPicPr>
            <a:picLocks noChangeAspect="1" noChangeArrowheads="1"/>
          </p:cNvPicPr>
          <p:nvPr/>
        </p:nvPicPr>
        <p:blipFill>
          <a:blip r:embed="rId6" cstate="print">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6234693" y="2218927"/>
            <a:ext cx="2514600" cy="2283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Rectangle 18"/>
          <p:cNvSpPr/>
          <p:nvPr/>
        </p:nvSpPr>
        <p:spPr>
          <a:xfrm>
            <a:off x="6096563" y="4563176"/>
            <a:ext cx="2792746" cy="307777"/>
          </a:xfrm>
          <a:prstGeom prst="rect">
            <a:avLst/>
          </a:prstGeom>
        </p:spPr>
        <p:txBody>
          <a:bodyPr wrap="square">
            <a:spAutoFit/>
          </a:bodyPr>
          <a:lstStyle/>
          <a:p>
            <a:pPr marL="45720" algn="r" defTabSz="914099" fontAlgn="base">
              <a:spcBef>
                <a:spcPct val="0"/>
              </a:spcBef>
              <a:spcAft>
                <a:spcPct val="0"/>
              </a:spcAft>
            </a:pPr>
            <a:r>
              <a:rPr lang="en-US" sz="1400" kern="0" spc="-100" dirty="0">
                <a:solidFill>
                  <a:schemeClr val="bg1">
                    <a:lumMod val="50000"/>
                  </a:schemeClr>
                </a:solidFill>
                <a:ea typeface="Segoe UI" pitchFamily="34" charset="0"/>
                <a:cs typeface="Segoe UI" pitchFamily="34" charset="0"/>
              </a:rPr>
              <a:t>Publishable </a:t>
            </a:r>
            <a:r>
              <a:rPr lang="en-US" sz="1400" kern="0" spc="-100" dirty="0" smtClean="0">
                <a:solidFill>
                  <a:schemeClr val="bg1">
                    <a:lumMod val="50000"/>
                  </a:schemeClr>
                </a:solidFill>
                <a:ea typeface="Segoe UI" pitchFamily="34" charset="0"/>
                <a:cs typeface="Segoe UI" pitchFamily="34" charset="0"/>
              </a:rPr>
              <a:t>Data</a:t>
            </a:r>
            <a:endParaRPr lang="en-US" sz="1400" kern="0" spc="-100" dirty="0">
              <a:solidFill>
                <a:schemeClr val="bg1">
                  <a:lumMod val="50000"/>
                </a:schemeClr>
              </a:solidFill>
              <a:ea typeface="Segoe UI" pitchFamily="34" charset="0"/>
              <a:cs typeface="Segoe UI" pitchFamily="34" charset="0"/>
            </a:endParaRPr>
          </a:p>
        </p:txBody>
      </p:sp>
    </p:spTree>
    <p:extLst>
      <p:ext uri="{BB962C8B-B14F-4D97-AF65-F5344CB8AC3E}">
        <p14:creationId xmlns:p14="http://schemas.microsoft.com/office/powerpoint/2010/main" val="27319751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a:solidFill>
                  <a:srgbClr val="000000"/>
                </a:solidFill>
              </a:rPr>
              <a:t>Open </a:t>
            </a:r>
            <a:r>
              <a:rPr lang="en-US" sz="4400" dirty="0" smtClean="0">
                <a:solidFill>
                  <a:srgbClr val="000000"/>
                </a:solidFill>
              </a:rPr>
              <a:t>Data Defined</a:t>
            </a:r>
            <a:endParaRPr lang="en-US" sz="4400" dirty="0">
              <a:solidFill>
                <a:srgbClr val="000000"/>
              </a:solidFill>
            </a:endParaRPr>
          </a:p>
        </p:txBody>
      </p:sp>
      <p:sp>
        <p:nvSpPr>
          <p:cNvPr id="7" name="Content Placeholder 6"/>
          <p:cNvSpPr>
            <a:spLocks noGrp="1"/>
          </p:cNvSpPr>
          <p:nvPr>
            <p:ph idx="1"/>
          </p:nvPr>
        </p:nvSpPr>
        <p:spPr>
          <a:xfrm>
            <a:off x="457200" y="1295400"/>
            <a:ext cx="8229600" cy="4876800"/>
          </a:xfrm>
        </p:spPr>
        <p:txBody>
          <a:bodyPr/>
          <a:lstStyle/>
          <a:p>
            <a:r>
              <a:rPr lang="en-US" dirty="0" smtClean="0">
                <a:solidFill>
                  <a:srgbClr val="000000"/>
                </a:solidFill>
              </a:rPr>
              <a:t>Residents want to participate in Government and decisions making.</a:t>
            </a:r>
            <a:endParaRPr lang="en-US" dirty="0">
              <a:solidFill>
                <a:srgbClr val="000000"/>
              </a:solidFill>
            </a:endParaRPr>
          </a:p>
          <a:p>
            <a:endParaRPr lang="en-US" sz="2000" dirty="0" smtClean="0"/>
          </a:p>
          <a:p>
            <a:endParaRPr lang="en-US" dirty="0" smtClean="0"/>
          </a:p>
          <a:p>
            <a:endParaRPr lang="en-US" sz="2000" dirty="0" smtClean="0"/>
          </a:p>
          <a:p>
            <a:endParaRPr lang="en-US" dirty="0" smtClean="0"/>
          </a:p>
          <a:p>
            <a:endParaRPr lang="en-US" sz="2000" dirty="0" smtClean="0"/>
          </a:p>
          <a:p>
            <a:endParaRPr lang="en-US" dirty="0" smtClean="0"/>
          </a:p>
          <a:p>
            <a:endParaRPr lang="en-US" sz="2000" dirty="0" smtClean="0"/>
          </a:p>
          <a:p>
            <a:pPr>
              <a:buClr>
                <a:schemeClr val="tx2"/>
              </a:buClr>
            </a:pPr>
            <a:endParaRPr lang="en-US" sz="1800" dirty="0" smtClean="0"/>
          </a:p>
        </p:txBody>
      </p:sp>
      <p:sp>
        <p:nvSpPr>
          <p:cNvPr id="15" name="Rectangle 14"/>
          <p:cNvSpPr/>
          <p:nvPr/>
        </p:nvSpPr>
        <p:spPr>
          <a:xfrm>
            <a:off x="445477" y="3787330"/>
            <a:ext cx="2794632" cy="954107"/>
          </a:xfrm>
          <a:prstGeom prst="rect">
            <a:avLst/>
          </a:prstGeom>
        </p:spPr>
        <p:txBody>
          <a:bodyPr wrap="square">
            <a:spAutoFit/>
          </a:bodyPr>
          <a:lstStyle/>
          <a:p>
            <a:pPr marL="45720" algn="r" defTabSz="914099" fontAlgn="base">
              <a:spcBef>
                <a:spcPct val="0"/>
              </a:spcBef>
              <a:spcAft>
                <a:spcPct val="0"/>
              </a:spcAft>
            </a:pPr>
            <a:r>
              <a:rPr lang="en-US" sz="1400" kern="0" spc="-100" dirty="0" smtClean="0">
                <a:solidFill>
                  <a:srgbClr val="FFFFFF"/>
                </a:solidFill>
                <a:ea typeface="Segoe UI" pitchFamily="34" charset="0"/>
                <a:cs typeface="Segoe UI" pitchFamily="34" charset="0"/>
              </a:rPr>
              <a:t>Un droit opposable du </a:t>
            </a:r>
            <a:r>
              <a:rPr lang="en-US" sz="1400" kern="0" spc="-100" dirty="0" err="1" smtClean="0">
                <a:solidFill>
                  <a:srgbClr val="FFFFFF"/>
                </a:solidFill>
                <a:ea typeface="Segoe UI" pitchFamily="34" charset="0"/>
                <a:cs typeface="Segoe UI" pitchFamily="34" charset="0"/>
              </a:rPr>
              <a:t>citoyen</a:t>
            </a:r>
            <a:endParaRPr lang="en-US" sz="1400" kern="0" spc="-100" dirty="0" smtClean="0">
              <a:solidFill>
                <a:srgbClr val="FFFFFF"/>
              </a:solidFill>
              <a:ea typeface="Segoe UI" pitchFamily="34" charset="0"/>
              <a:cs typeface="Segoe UI" pitchFamily="34" charset="0"/>
            </a:endParaRPr>
          </a:p>
          <a:p>
            <a:pPr marL="45720" defTabSz="914099" fontAlgn="base">
              <a:spcBef>
                <a:spcPct val="0"/>
              </a:spcBef>
              <a:spcAft>
                <a:spcPct val="0"/>
              </a:spcAft>
            </a:pPr>
            <a:endParaRPr lang="en-US" sz="1400" kern="0" spc="-100" dirty="0" smtClean="0">
              <a:solidFill>
                <a:srgbClr val="FFFFFF"/>
              </a:solidFill>
              <a:ea typeface="Segoe UI" pitchFamily="34" charset="0"/>
              <a:cs typeface="Segoe UI" pitchFamily="34" charset="0"/>
            </a:endParaRPr>
          </a:p>
          <a:p>
            <a:pPr marL="45720" algn="r" defTabSz="914099" fontAlgn="base">
              <a:spcBef>
                <a:spcPct val="0"/>
              </a:spcBef>
              <a:spcAft>
                <a:spcPct val="0"/>
              </a:spcAft>
            </a:pPr>
            <a:r>
              <a:rPr lang="en-US" sz="1400" kern="0" spc="-100" dirty="0" err="1" smtClean="0">
                <a:solidFill>
                  <a:srgbClr val="FFFFFF"/>
                </a:solidFill>
                <a:ea typeface="Segoe UI" pitchFamily="34" charset="0"/>
                <a:cs typeface="Segoe UI" pitchFamily="34" charset="0"/>
              </a:rPr>
              <a:t>Loi</a:t>
            </a:r>
            <a:r>
              <a:rPr lang="en-US" sz="1400" kern="0" spc="-100" dirty="0" smtClean="0">
                <a:solidFill>
                  <a:srgbClr val="FFFFFF"/>
                </a:solidFill>
                <a:ea typeface="Segoe UI" pitchFamily="34" charset="0"/>
                <a:cs typeface="Segoe UI" pitchFamily="34" charset="0"/>
              </a:rPr>
              <a:t> du 17 </a:t>
            </a:r>
            <a:r>
              <a:rPr lang="en-US" sz="1400" kern="0" spc="-100" dirty="0" err="1" smtClean="0">
                <a:solidFill>
                  <a:srgbClr val="FFFFFF"/>
                </a:solidFill>
                <a:ea typeface="Segoe UI" pitchFamily="34" charset="0"/>
                <a:cs typeface="Segoe UI" pitchFamily="34" charset="0"/>
              </a:rPr>
              <a:t>juillet</a:t>
            </a:r>
            <a:r>
              <a:rPr lang="en-US" sz="1400" kern="0" spc="-100" dirty="0" smtClean="0">
                <a:solidFill>
                  <a:srgbClr val="FFFFFF"/>
                </a:solidFill>
                <a:ea typeface="Segoe UI" pitchFamily="34" charset="0"/>
                <a:cs typeface="Segoe UI" pitchFamily="34" charset="0"/>
              </a:rPr>
              <a:t> 1978</a:t>
            </a:r>
          </a:p>
          <a:p>
            <a:pPr marL="45720" algn="r" defTabSz="914099" fontAlgn="base">
              <a:spcBef>
                <a:spcPct val="0"/>
              </a:spcBef>
              <a:spcAft>
                <a:spcPct val="0"/>
              </a:spcAft>
            </a:pPr>
            <a:r>
              <a:rPr lang="en-US" sz="1400" kern="0" spc="-100" dirty="0" err="1" smtClean="0">
                <a:solidFill>
                  <a:srgbClr val="FFFFFF"/>
                </a:solidFill>
                <a:ea typeface="Segoe UI" pitchFamily="34" charset="0"/>
                <a:cs typeface="Segoe UI" pitchFamily="34" charset="0"/>
              </a:rPr>
              <a:t>Décret</a:t>
            </a:r>
            <a:r>
              <a:rPr lang="en-US" sz="1400" kern="0" spc="-100" dirty="0" smtClean="0">
                <a:solidFill>
                  <a:srgbClr val="FFFFFF"/>
                </a:solidFill>
                <a:ea typeface="Segoe UI" pitchFamily="34" charset="0"/>
                <a:cs typeface="Segoe UI" pitchFamily="34" charset="0"/>
              </a:rPr>
              <a:t> du 30 </a:t>
            </a:r>
            <a:r>
              <a:rPr lang="en-US" sz="1400" kern="0" spc="-100" dirty="0" err="1" smtClean="0">
                <a:solidFill>
                  <a:srgbClr val="FFFFFF"/>
                </a:solidFill>
                <a:ea typeface="Segoe UI" pitchFamily="34" charset="0"/>
                <a:cs typeface="Segoe UI" pitchFamily="34" charset="0"/>
              </a:rPr>
              <a:t>décembre</a:t>
            </a:r>
            <a:r>
              <a:rPr lang="en-US" sz="1400" kern="0" spc="-100" dirty="0" smtClean="0">
                <a:solidFill>
                  <a:srgbClr val="FFFFFF"/>
                </a:solidFill>
                <a:ea typeface="Segoe UI" pitchFamily="34" charset="0"/>
                <a:cs typeface="Segoe UI" pitchFamily="34" charset="0"/>
              </a:rPr>
              <a:t> 2005</a:t>
            </a:r>
            <a:endParaRPr lang="en-US" sz="1400" kern="0" spc="-100" dirty="0">
              <a:solidFill>
                <a:srgbClr val="FFFFFF"/>
              </a:solidFill>
              <a:ea typeface="Segoe UI" pitchFamily="34" charset="0"/>
              <a:cs typeface="Segoe UI" pitchFamily="34" charset="0"/>
            </a:endParaRPr>
          </a:p>
        </p:txBody>
      </p:sp>
      <p:sp>
        <p:nvSpPr>
          <p:cNvPr id="21" name="Rectangle 20"/>
          <p:cNvSpPr/>
          <p:nvPr>
            <p:custDataLst>
              <p:tags r:id="rId1"/>
            </p:custDataLst>
          </p:nvPr>
        </p:nvSpPr>
        <p:spPr bwMode="auto">
          <a:xfrm>
            <a:off x="440154" y="1931509"/>
            <a:ext cx="2794632" cy="2806404"/>
          </a:xfrm>
          <a:prstGeom prst="rect">
            <a:avLst/>
          </a:prstGeom>
          <a:solidFill>
            <a:schemeClr val="bg1"/>
          </a:solid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wrap="square" lIns="182880" tIns="182880" rIns="182880" bIns="182880" rtlCol="0" anchor="t" anchorCtr="0">
            <a:noAutofit/>
          </a:bodyPr>
          <a:lstStyle/>
          <a:p>
            <a:endParaRPr lang="en-US" sz="2400" dirty="0">
              <a:solidFill>
                <a:srgbClr val="FFFFFF"/>
              </a:solidFill>
              <a:latin typeface="Segoe UI Light"/>
            </a:endParaRPr>
          </a:p>
        </p:txBody>
      </p:sp>
      <p:sp>
        <p:nvSpPr>
          <p:cNvPr id="19" name="Rectangle 18"/>
          <p:cNvSpPr/>
          <p:nvPr/>
        </p:nvSpPr>
        <p:spPr>
          <a:xfrm>
            <a:off x="680732" y="4054114"/>
            <a:ext cx="2554054" cy="738664"/>
          </a:xfrm>
          <a:prstGeom prst="rect">
            <a:avLst/>
          </a:prstGeom>
        </p:spPr>
        <p:txBody>
          <a:bodyPr wrap="square">
            <a:spAutoFit/>
          </a:bodyPr>
          <a:lstStyle/>
          <a:p>
            <a:pPr marL="45720" algn="r" defTabSz="914099" fontAlgn="base">
              <a:spcBef>
                <a:spcPct val="0"/>
              </a:spcBef>
              <a:spcAft>
                <a:spcPct val="0"/>
              </a:spcAft>
            </a:pPr>
            <a:r>
              <a:rPr lang="en-US" sz="1400" kern="0" spc="-100" dirty="0">
                <a:solidFill>
                  <a:schemeClr val="bg1">
                    <a:lumMod val="50000"/>
                  </a:schemeClr>
                </a:solidFill>
                <a:ea typeface="Segoe UI" pitchFamily="34" charset="0"/>
                <a:cs typeface="Segoe UI" pitchFamily="34" charset="0"/>
              </a:rPr>
              <a:t>Enhance the </a:t>
            </a:r>
            <a:r>
              <a:rPr lang="en-US" sz="1400" kern="0" spc="-100" dirty="0" smtClean="0">
                <a:solidFill>
                  <a:schemeClr val="bg1">
                    <a:lumMod val="50000"/>
                  </a:schemeClr>
                </a:solidFill>
                <a:ea typeface="Segoe UI" pitchFamily="34" charset="0"/>
                <a:cs typeface="Segoe UI" pitchFamily="34" charset="0"/>
              </a:rPr>
              <a:t>transparency, readability, and the accountability </a:t>
            </a:r>
            <a:r>
              <a:rPr lang="en-US" sz="1400" kern="0" spc="-100" dirty="0">
                <a:solidFill>
                  <a:schemeClr val="bg1">
                    <a:lumMod val="50000"/>
                  </a:schemeClr>
                </a:solidFill>
                <a:ea typeface="Segoe UI" pitchFamily="34" charset="0"/>
                <a:cs typeface="Segoe UI" pitchFamily="34" charset="0"/>
              </a:rPr>
              <a:t>of government </a:t>
            </a:r>
            <a:r>
              <a:rPr lang="en-US" sz="1400" kern="0" spc="-100" dirty="0" smtClean="0">
                <a:solidFill>
                  <a:schemeClr val="bg1">
                    <a:lumMod val="50000"/>
                  </a:schemeClr>
                </a:solidFill>
                <a:ea typeface="Segoe UI" pitchFamily="34" charset="0"/>
                <a:cs typeface="Segoe UI" pitchFamily="34" charset="0"/>
              </a:rPr>
              <a:t>agencies</a:t>
            </a:r>
            <a:endParaRPr lang="en-US" sz="1400" kern="0" spc="-100" dirty="0">
              <a:solidFill>
                <a:schemeClr val="bg1">
                  <a:lumMod val="50000"/>
                </a:schemeClr>
              </a:solidFill>
              <a:ea typeface="Segoe UI" pitchFamily="34" charset="0"/>
              <a:cs typeface="Segoe UI" pitchFamily="34" charset="0"/>
            </a:endParaRPr>
          </a:p>
        </p:txBody>
      </p:sp>
      <p:pic>
        <p:nvPicPr>
          <p:cNvPr id="11" name="Picture 10"/>
          <p:cNvPicPr>
            <a:picLocks noChangeAspect="1"/>
          </p:cNvPicPr>
          <p:nvPr/>
        </p:nvPicPr>
        <p:blipFill>
          <a:blip r:embed="rId6"/>
          <a:stretch>
            <a:fillRect/>
          </a:stretch>
        </p:blipFill>
        <p:spPr>
          <a:xfrm>
            <a:off x="1052103" y="2006474"/>
            <a:ext cx="2143125" cy="2078528"/>
          </a:xfrm>
          <a:prstGeom prst="rect">
            <a:avLst/>
          </a:prstGeom>
          <a:solidFill>
            <a:schemeClr val="bg2">
              <a:lumMod val="75000"/>
            </a:schemeClr>
          </a:solidFill>
        </p:spPr>
      </p:pic>
      <p:sp>
        <p:nvSpPr>
          <p:cNvPr id="12" name="Rectangle 11"/>
          <p:cNvSpPr/>
          <p:nvPr>
            <p:custDataLst>
              <p:tags r:id="rId2"/>
            </p:custDataLst>
          </p:nvPr>
        </p:nvSpPr>
        <p:spPr bwMode="auto">
          <a:xfrm>
            <a:off x="3286450" y="1931509"/>
            <a:ext cx="2794632" cy="2806404"/>
          </a:xfrm>
          <a:prstGeom prst="rect">
            <a:avLst/>
          </a:prstGeom>
          <a:solidFill>
            <a:schemeClr val="tx1">
              <a:lumMod val="75000"/>
              <a:lumOff val="25000"/>
            </a:schemeClr>
          </a:solid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wrap="square" lIns="182880" tIns="182880" rIns="182880" bIns="182880" rtlCol="0" anchor="t" anchorCtr="0">
            <a:noAutofit/>
          </a:bodyPr>
          <a:lstStyle/>
          <a:p>
            <a:endParaRPr lang="en-US" sz="2400" dirty="0">
              <a:solidFill>
                <a:srgbClr val="FFFFFF"/>
              </a:solidFill>
              <a:latin typeface="Segoe UI Light"/>
            </a:endParaRPr>
          </a:p>
        </p:txBody>
      </p:sp>
      <p:sp>
        <p:nvSpPr>
          <p:cNvPr id="14" name="Rectangle 13"/>
          <p:cNvSpPr/>
          <p:nvPr/>
        </p:nvSpPr>
        <p:spPr>
          <a:xfrm>
            <a:off x="3288336" y="4181861"/>
            <a:ext cx="2792746" cy="523220"/>
          </a:xfrm>
          <a:prstGeom prst="rect">
            <a:avLst/>
          </a:prstGeom>
        </p:spPr>
        <p:txBody>
          <a:bodyPr wrap="square">
            <a:spAutoFit/>
          </a:bodyPr>
          <a:lstStyle/>
          <a:p>
            <a:pPr marL="45720" algn="r" defTabSz="914099" fontAlgn="base">
              <a:spcBef>
                <a:spcPct val="0"/>
              </a:spcBef>
              <a:spcAft>
                <a:spcPct val="0"/>
              </a:spcAft>
            </a:pPr>
            <a:r>
              <a:rPr lang="en-US" sz="1400" kern="0" spc="-100" dirty="0">
                <a:solidFill>
                  <a:schemeClr val="bg1"/>
                </a:solidFill>
                <a:ea typeface="Segoe UI" pitchFamily="34" charset="0"/>
                <a:cs typeface="Segoe UI" pitchFamily="34" charset="0"/>
              </a:rPr>
              <a:t>Promote connections with </a:t>
            </a:r>
            <a:r>
              <a:rPr lang="en-US" sz="1400" kern="0" spc="-100" dirty="0" smtClean="0">
                <a:solidFill>
                  <a:schemeClr val="bg1"/>
                </a:solidFill>
                <a:ea typeface="Segoe UI" pitchFamily="34" charset="0"/>
                <a:cs typeface="Segoe UI" pitchFamily="34" charset="0"/>
              </a:rPr>
              <a:t>citizens for the </a:t>
            </a:r>
            <a:r>
              <a:rPr lang="en-US" sz="1400" kern="0" spc="-100" dirty="0">
                <a:solidFill>
                  <a:schemeClr val="bg1"/>
                </a:solidFill>
                <a:ea typeface="Segoe UI" pitchFamily="34" charset="0"/>
                <a:cs typeface="Segoe UI" pitchFamily="34" charset="0"/>
              </a:rPr>
              <a:t>life of the </a:t>
            </a:r>
            <a:r>
              <a:rPr lang="en-US" sz="1400" kern="0" spc="-100" dirty="0" smtClean="0">
                <a:solidFill>
                  <a:schemeClr val="bg1"/>
                </a:solidFill>
                <a:ea typeface="Segoe UI" pitchFamily="34" charset="0"/>
                <a:cs typeface="Segoe UI" pitchFamily="34" charset="0"/>
              </a:rPr>
              <a:t>city</a:t>
            </a:r>
            <a:endParaRPr lang="en-US" sz="1400" kern="0" spc="-100" dirty="0">
              <a:solidFill>
                <a:schemeClr val="bg1"/>
              </a:solidFill>
              <a:ea typeface="Segoe UI" pitchFamily="34" charset="0"/>
              <a:cs typeface="Segoe UI" pitchFamily="34" charset="0"/>
            </a:endParaRPr>
          </a:p>
        </p:txBody>
      </p:sp>
      <p:sp>
        <p:nvSpPr>
          <p:cNvPr id="16" name="Rectangle 15"/>
          <p:cNvSpPr/>
          <p:nvPr>
            <p:custDataLst>
              <p:tags r:id="rId3"/>
            </p:custDataLst>
          </p:nvPr>
        </p:nvSpPr>
        <p:spPr bwMode="auto">
          <a:xfrm>
            <a:off x="6150331" y="1943232"/>
            <a:ext cx="2794632" cy="2806404"/>
          </a:xfrm>
          <a:prstGeom prst="rect">
            <a:avLst/>
          </a:prstGeom>
          <a:solidFill>
            <a:schemeClr val="bg1"/>
          </a:solid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wrap="square" lIns="182880" tIns="182880" rIns="182880" bIns="182880" rtlCol="0" anchor="t" anchorCtr="0">
            <a:noAutofit/>
          </a:bodyPr>
          <a:lstStyle/>
          <a:p>
            <a:endParaRPr lang="en-US" sz="2400" dirty="0">
              <a:solidFill>
                <a:srgbClr val="FFFFFF"/>
              </a:solidFill>
              <a:latin typeface="Segoe UI Light"/>
            </a:endParaRPr>
          </a:p>
        </p:txBody>
      </p:sp>
      <p:sp>
        <p:nvSpPr>
          <p:cNvPr id="18" name="Rectangle 17"/>
          <p:cNvSpPr/>
          <p:nvPr/>
        </p:nvSpPr>
        <p:spPr>
          <a:xfrm>
            <a:off x="6152217" y="4193584"/>
            <a:ext cx="2792746" cy="523220"/>
          </a:xfrm>
          <a:prstGeom prst="rect">
            <a:avLst/>
          </a:prstGeom>
        </p:spPr>
        <p:txBody>
          <a:bodyPr wrap="square">
            <a:spAutoFit/>
          </a:bodyPr>
          <a:lstStyle/>
          <a:p>
            <a:pPr marL="45720" algn="r" defTabSz="914099" fontAlgn="base">
              <a:spcBef>
                <a:spcPct val="0"/>
              </a:spcBef>
              <a:spcAft>
                <a:spcPct val="0"/>
              </a:spcAft>
            </a:pPr>
            <a:r>
              <a:rPr lang="en-US" sz="1400" kern="0" spc="-100" dirty="0">
                <a:solidFill>
                  <a:schemeClr val="bg1">
                    <a:lumMod val="50000"/>
                  </a:schemeClr>
                </a:solidFill>
                <a:ea typeface="Segoe UI" pitchFamily="34" charset="0"/>
                <a:cs typeface="Segoe UI" pitchFamily="34" charset="0"/>
              </a:rPr>
              <a:t>Shorten </a:t>
            </a:r>
            <a:r>
              <a:rPr lang="en-US" sz="1400" kern="0" spc="-100" dirty="0" smtClean="0">
                <a:solidFill>
                  <a:schemeClr val="bg1">
                    <a:lumMod val="50000"/>
                  </a:schemeClr>
                </a:solidFill>
                <a:ea typeface="Segoe UI" pitchFamily="34" charset="0"/>
                <a:cs typeface="Segoe UI" pitchFamily="34" charset="0"/>
              </a:rPr>
              <a:t>information time and </a:t>
            </a:r>
            <a:r>
              <a:rPr lang="en-US" sz="1400" kern="0" spc="-100" dirty="0">
                <a:solidFill>
                  <a:schemeClr val="bg1">
                    <a:lumMod val="50000"/>
                  </a:schemeClr>
                </a:solidFill>
                <a:ea typeface="Segoe UI" pitchFamily="34" charset="0"/>
                <a:cs typeface="Segoe UI" pitchFamily="34" charset="0"/>
              </a:rPr>
              <a:t>rely on multi-channel</a:t>
            </a:r>
          </a:p>
        </p:txBody>
      </p:sp>
      <p:pic>
        <p:nvPicPr>
          <p:cNvPr id="22" name="Picture 2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29808" y="1949094"/>
            <a:ext cx="2151274" cy="2086085"/>
          </a:xfrm>
          <a:prstGeom prst="rect">
            <a:avLst/>
          </a:prstGeom>
          <a:solidFill>
            <a:schemeClr val="bg2">
              <a:lumMod val="75000"/>
            </a:schemeClr>
          </a:solidFill>
        </p:spPr>
      </p:pic>
      <p:pic>
        <p:nvPicPr>
          <p:cNvPr id="23" name="Picture 22"/>
          <p:cNvPicPr>
            <a:picLocks noChangeAspect="1"/>
          </p:cNvPicPr>
          <p:nvPr/>
        </p:nvPicPr>
        <p:blipFill>
          <a:blip r:embed="rId8"/>
          <a:stretch>
            <a:fillRect/>
          </a:stretch>
        </p:blipFill>
        <p:spPr>
          <a:xfrm>
            <a:off x="6764319" y="1970203"/>
            <a:ext cx="2156687" cy="2077935"/>
          </a:xfrm>
          <a:prstGeom prst="rect">
            <a:avLst/>
          </a:prstGeom>
          <a:solidFill>
            <a:schemeClr val="bg2">
              <a:lumMod val="75000"/>
            </a:schemeClr>
          </a:solidFill>
        </p:spPr>
      </p:pic>
    </p:spTree>
    <p:extLst>
      <p:ext uri="{BB962C8B-B14F-4D97-AF65-F5344CB8AC3E}">
        <p14:creationId xmlns:p14="http://schemas.microsoft.com/office/powerpoint/2010/main" val="32925276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smtClean="0">
                <a:solidFill>
                  <a:srgbClr val="000000"/>
                </a:solidFill>
              </a:rPr>
              <a:t>Open Data Value Proposition</a:t>
            </a:r>
            <a:endParaRPr lang="en-US" sz="4400" dirty="0">
              <a:solidFill>
                <a:srgbClr val="000000"/>
              </a:solidFill>
            </a:endParaRPr>
          </a:p>
        </p:txBody>
      </p:sp>
      <p:sp>
        <p:nvSpPr>
          <p:cNvPr id="7" name="Content Placeholder 6"/>
          <p:cNvSpPr>
            <a:spLocks noGrp="1"/>
          </p:cNvSpPr>
          <p:nvPr>
            <p:ph idx="1"/>
          </p:nvPr>
        </p:nvSpPr>
        <p:spPr>
          <a:xfrm>
            <a:off x="457200" y="1295400"/>
            <a:ext cx="8229600" cy="4876800"/>
          </a:xfrm>
        </p:spPr>
        <p:txBody>
          <a:bodyPr/>
          <a:lstStyle/>
          <a:p>
            <a:r>
              <a:rPr lang="en-US" dirty="0" smtClean="0">
                <a:solidFill>
                  <a:srgbClr val="000000"/>
                </a:solidFill>
              </a:rPr>
              <a:t>How does opening data make </a:t>
            </a:r>
            <a:r>
              <a:rPr lang="en-US" dirty="0" smtClean="0">
                <a:solidFill>
                  <a:srgbClr val="000000"/>
                </a:solidFill>
              </a:rPr>
              <a:t>City Government work better?</a:t>
            </a:r>
            <a:endParaRPr lang="en-US" dirty="0" smtClean="0">
              <a:solidFill>
                <a:srgbClr val="000000"/>
              </a:solidFill>
            </a:endParaRPr>
          </a:p>
          <a:p>
            <a:endParaRPr lang="en-US" dirty="0">
              <a:solidFill>
                <a:srgbClr val="000000"/>
              </a:solidFill>
            </a:endParaRPr>
          </a:p>
          <a:p>
            <a:endParaRPr lang="en-US" sz="2000" dirty="0" smtClean="0">
              <a:latin typeface="+mj-lt"/>
            </a:endParaRPr>
          </a:p>
          <a:p>
            <a:endParaRPr lang="en-US" dirty="0"/>
          </a:p>
          <a:p>
            <a:endParaRPr lang="en-US" sz="2000" dirty="0" smtClean="0">
              <a:latin typeface="+mj-lt"/>
            </a:endParaRPr>
          </a:p>
          <a:p>
            <a:endParaRPr lang="en-US" dirty="0"/>
          </a:p>
          <a:p>
            <a:endParaRPr lang="fr-FR" sz="2000" dirty="0" smtClean="0">
              <a:latin typeface="+mj-lt"/>
            </a:endParaRPr>
          </a:p>
          <a:p>
            <a:pPr>
              <a:buClr>
                <a:schemeClr val="tx2"/>
              </a:buClr>
            </a:pPr>
            <a:endParaRPr lang="fr-FR" sz="1800" dirty="0" smtClean="0"/>
          </a:p>
        </p:txBody>
      </p:sp>
      <p:grpSp>
        <p:nvGrpSpPr>
          <p:cNvPr id="6" name="Group 5"/>
          <p:cNvGrpSpPr/>
          <p:nvPr/>
        </p:nvGrpSpPr>
        <p:grpSpPr>
          <a:xfrm>
            <a:off x="4781875" y="3775692"/>
            <a:ext cx="1847592" cy="1747887"/>
            <a:chOff x="6220804" y="4291233"/>
            <a:chExt cx="1847592" cy="1747887"/>
          </a:xfrm>
        </p:grpSpPr>
        <p:sp>
          <p:nvSpPr>
            <p:cNvPr id="24" name="Rectangle 23"/>
            <p:cNvSpPr/>
            <p:nvPr>
              <p:custDataLst>
                <p:tags r:id="rId12"/>
              </p:custDataLst>
            </p:nvPr>
          </p:nvSpPr>
          <p:spPr bwMode="auto">
            <a:xfrm>
              <a:off x="6220804" y="4291233"/>
              <a:ext cx="1847592" cy="1747887"/>
            </a:xfrm>
            <a:prstGeom prst="rect">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wrap="square" lIns="182880" tIns="182880" rIns="182880" bIns="182880" rtlCol="0" anchor="t" anchorCtr="0">
              <a:noAutofit/>
            </a:bodyPr>
            <a:lstStyle/>
            <a:p>
              <a:r>
                <a:rPr lang="en-US" sz="1600" kern="0" spc="-100" dirty="0" smtClean="0">
                  <a:solidFill>
                    <a:srgbClr val="FFFFFF"/>
                  </a:solidFill>
                  <a:ea typeface="Segoe UI" pitchFamily="34" charset="0"/>
                  <a:cs typeface="Segoe UI" pitchFamily="34" charset="0"/>
                </a:rPr>
                <a:t>Creation of new management tools </a:t>
              </a:r>
              <a:endParaRPr lang="en-US" sz="1600" kern="0" spc="-100" dirty="0">
                <a:solidFill>
                  <a:srgbClr val="FFFFFF"/>
                </a:solidFill>
                <a:ea typeface="Segoe UI" pitchFamily="34" charset="0"/>
                <a:cs typeface="Segoe UI" pitchFamily="34" charset="0"/>
              </a:endParaRPr>
            </a:p>
          </p:txBody>
        </p:sp>
        <p:pic>
          <p:nvPicPr>
            <p:cNvPr id="26" name="Image 6"/>
            <p:cNvPicPr>
              <a:picLocks noChangeAspect="1"/>
            </p:cNvPicPr>
            <p:nvPr/>
          </p:nvPicPr>
          <p:blipFill>
            <a:blip r:embed="rId15" cstate="print">
              <a:duotone>
                <a:prstClr val="black"/>
                <a:schemeClr val="accent3">
                  <a:lumMod val="75000"/>
                  <a:tint val="45000"/>
                  <a:satMod val="400000"/>
                </a:schemeClr>
              </a:duotone>
              <a:lum bright="100000" contrast="100000"/>
              <a:extLst>
                <a:ext uri="{28A0092B-C50C-407E-A947-70E740481C1C}">
                  <a14:useLocalDpi xmlns:a14="http://schemas.microsoft.com/office/drawing/2010/main" val="0"/>
                </a:ext>
              </a:extLst>
            </a:blip>
            <a:stretch>
              <a:fillRect/>
            </a:stretch>
          </p:blipFill>
          <p:spPr>
            <a:xfrm>
              <a:off x="7461063" y="5487365"/>
              <a:ext cx="509082" cy="457264"/>
            </a:xfrm>
            <a:prstGeom prst="rect">
              <a:avLst/>
            </a:prstGeom>
          </p:spPr>
        </p:pic>
      </p:grpSp>
      <p:grpSp>
        <p:nvGrpSpPr>
          <p:cNvPr id="4" name="Group 3"/>
          <p:cNvGrpSpPr/>
          <p:nvPr/>
        </p:nvGrpSpPr>
        <p:grpSpPr>
          <a:xfrm>
            <a:off x="445478" y="3745548"/>
            <a:ext cx="1842890" cy="1778032"/>
            <a:chOff x="445478" y="3653553"/>
            <a:chExt cx="1842890" cy="1778032"/>
          </a:xfrm>
        </p:grpSpPr>
        <p:sp>
          <p:nvSpPr>
            <p:cNvPr id="25" name="Rectangle 24"/>
            <p:cNvSpPr/>
            <p:nvPr>
              <p:custDataLst>
                <p:tags r:id="rId11"/>
              </p:custDataLst>
            </p:nvPr>
          </p:nvSpPr>
          <p:spPr bwMode="auto">
            <a:xfrm>
              <a:off x="445478" y="3653553"/>
              <a:ext cx="1842890" cy="1778032"/>
            </a:xfrm>
            <a:prstGeom prst="rect">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wrap="square" lIns="182880" tIns="182880" rIns="182880" bIns="182880" rtlCol="0" anchor="t" anchorCtr="0">
              <a:noAutofit/>
            </a:bodyPr>
            <a:lstStyle/>
            <a:p>
              <a:r>
                <a:rPr lang="en-US" sz="1600" kern="0" spc="-100" dirty="0" smtClean="0">
                  <a:solidFill>
                    <a:srgbClr val="FFFFFF"/>
                  </a:solidFill>
                  <a:ea typeface="Segoe UI" pitchFamily="34" charset="0"/>
                  <a:cs typeface="Segoe UI" pitchFamily="34" charset="0"/>
                </a:rPr>
                <a:t>Streamlining the data supply chain </a:t>
              </a:r>
              <a:br>
                <a:rPr lang="en-US" sz="1600" kern="0" spc="-100" dirty="0" smtClean="0">
                  <a:solidFill>
                    <a:srgbClr val="FFFFFF"/>
                  </a:solidFill>
                  <a:ea typeface="Segoe UI" pitchFamily="34" charset="0"/>
                  <a:cs typeface="Segoe UI" pitchFamily="34" charset="0"/>
                </a:rPr>
              </a:br>
              <a:endParaRPr lang="en-US" sz="1600" kern="0" spc="-100" dirty="0">
                <a:solidFill>
                  <a:srgbClr val="FFFFFF"/>
                </a:solidFill>
                <a:ea typeface="Segoe UI" pitchFamily="34" charset="0"/>
                <a:cs typeface="Segoe UI" pitchFamily="34" charset="0"/>
              </a:endParaRPr>
            </a:p>
          </p:txBody>
        </p:sp>
        <p:pic>
          <p:nvPicPr>
            <p:cNvPr id="27" name="Picture 5"/>
            <p:cNvPicPr>
              <a:picLocks noChangeAspect="1" noChangeArrowheads="1"/>
            </p:cNvPicPr>
            <p:nvPr/>
          </p:nvPicPr>
          <p:blipFill>
            <a:blip r:embed="rId16" cstate="print">
              <a:duotone>
                <a:schemeClr val="accent3">
                  <a:shade val="45000"/>
                  <a:satMod val="135000"/>
                </a:schemeClr>
                <a:prstClr val="white"/>
              </a:duotone>
              <a:extLst>
                <a:ext uri="{BEBA8EAE-BF5A-486C-A8C5-ECC9F3942E4B}">
                  <a14:imgProps xmlns:a14="http://schemas.microsoft.com/office/drawing/2010/main">
                    <a14:imgLayer r:embed="rId17">
                      <a14:imgEffect>
                        <a14:backgroundRemoval t="0" b="100000" l="0" r="100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1820233" y="4935427"/>
              <a:ext cx="407451" cy="4074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 name="Group 2"/>
          <p:cNvGrpSpPr/>
          <p:nvPr/>
        </p:nvGrpSpPr>
        <p:grpSpPr>
          <a:xfrm>
            <a:off x="445477" y="1844598"/>
            <a:ext cx="1842890" cy="1797448"/>
            <a:chOff x="445477" y="1752603"/>
            <a:chExt cx="1842890" cy="1797448"/>
          </a:xfrm>
        </p:grpSpPr>
        <p:sp>
          <p:nvSpPr>
            <p:cNvPr id="17" name="Rectangle 16"/>
            <p:cNvSpPr/>
            <p:nvPr>
              <p:custDataLst>
                <p:tags r:id="rId10"/>
              </p:custDataLst>
            </p:nvPr>
          </p:nvSpPr>
          <p:spPr bwMode="auto">
            <a:xfrm>
              <a:off x="445477" y="1752603"/>
              <a:ext cx="1842890" cy="1778029"/>
            </a:xfrm>
            <a:prstGeom prst="rect">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wrap="square" lIns="182880" tIns="182880" rIns="182880" bIns="182880" rtlCol="0" anchor="t" anchorCtr="0">
              <a:noAutofit/>
            </a:bodyPr>
            <a:lstStyle/>
            <a:p>
              <a:r>
                <a:rPr lang="en-US" sz="1600" kern="0" spc="-100" dirty="0" smtClean="0">
                  <a:solidFill>
                    <a:srgbClr val="FFFFFF"/>
                  </a:solidFill>
                  <a:ea typeface="Segoe UI" pitchFamily="34" charset="0"/>
                  <a:cs typeface="Segoe UI" pitchFamily="34" charset="0"/>
                </a:rPr>
                <a:t>Programs </a:t>
              </a:r>
              <a:r>
                <a:rPr lang="en-US" sz="1600" kern="0" spc="-100" dirty="0">
                  <a:solidFill>
                    <a:srgbClr val="FFFFFF"/>
                  </a:solidFill>
                  <a:ea typeface="Segoe UI" pitchFamily="34" charset="0"/>
                  <a:cs typeface="Segoe UI" pitchFamily="34" charset="0"/>
                </a:rPr>
                <a:t>and </a:t>
              </a:r>
              <a:r>
                <a:rPr lang="en-US" sz="1600" kern="0" spc="-100" dirty="0" smtClean="0">
                  <a:solidFill>
                    <a:srgbClr val="FFFFFF"/>
                  </a:solidFill>
                  <a:ea typeface="Segoe UI" pitchFamily="34" charset="0"/>
                  <a:cs typeface="Segoe UI" pitchFamily="34" charset="0"/>
                </a:rPr>
                <a:t>services collaboration to gather data</a:t>
              </a:r>
              <a:endParaRPr lang="en-US" sz="1600" kern="0" spc="-100" dirty="0">
                <a:solidFill>
                  <a:srgbClr val="FFFFFF"/>
                </a:solidFill>
                <a:ea typeface="Segoe UI" pitchFamily="34" charset="0"/>
                <a:cs typeface="Segoe UI" pitchFamily="34" charset="0"/>
              </a:endParaRPr>
            </a:p>
          </p:txBody>
        </p:sp>
        <p:pic>
          <p:nvPicPr>
            <p:cNvPr id="28" name="Picture 2"/>
            <p:cNvPicPr>
              <a:picLocks noChangeAspect="1" noChangeArrowheads="1"/>
            </p:cNvPicPr>
            <p:nvPr/>
          </p:nvPicPr>
          <p:blipFill>
            <a:blip r:embed="rId18" cstate="print">
              <a:extLst>
                <a:ext uri="{BEBA8EAE-BF5A-486C-A8C5-ECC9F3942E4B}">
                  <a14:imgProps xmlns:a14="http://schemas.microsoft.com/office/drawing/2010/main">
                    <a14:imgLayer r:embed="rId19">
                      <a14:imgEffect>
                        <a14:backgroundRemoval t="0" b="100000" l="0" r="100000">
                          <a14:foregroundMark x1="90000" y1="69000" x2="90000" y2="69000"/>
                        </a14:backgroundRemoval>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1841646" y="3022210"/>
              <a:ext cx="346006" cy="5278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30" name="Rectangle 29"/>
          <p:cNvSpPr/>
          <p:nvPr>
            <p:custDataLst>
              <p:tags r:id="rId1"/>
            </p:custDataLst>
          </p:nvPr>
        </p:nvSpPr>
        <p:spPr bwMode="auto">
          <a:xfrm>
            <a:off x="2635946" y="3745548"/>
            <a:ext cx="1859854" cy="1778031"/>
          </a:xfrm>
          <a:prstGeom prst="rect">
            <a:avLst/>
          </a:prstGeom>
          <a:solidFill>
            <a:schemeClr val="tx2">
              <a:lumMod val="20000"/>
              <a:lumOff val="80000"/>
            </a:schemeClr>
          </a:solid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wrap="square" lIns="182880" tIns="182880" rIns="182880" bIns="182880" rtlCol="0" anchor="ctr">
            <a:noAutofit/>
          </a:bodyPr>
          <a:lstStyle/>
          <a:p>
            <a:r>
              <a:rPr lang="en-US" sz="1600" dirty="0" smtClean="0">
                <a:solidFill>
                  <a:schemeClr val="tx1"/>
                </a:solidFill>
              </a:rPr>
              <a:t>Produce </a:t>
            </a:r>
            <a:r>
              <a:rPr lang="en-US" sz="1600" dirty="0">
                <a:solidFill>
                  <a:schemeClr val="tx1"/>
                </a:solidFill>
              </a:rPr>
              <a:t>multichannel </a:t>
            </a:r>
            <a:r>
              <a:rPr lang="en-US" sz="1600" dirty="0" smtClean="0">
                <a:solidFill>
                  <a:schemeClr val="tx1"/>
                </a:solidFill>
              </a:rPr>
              <a:t>enriched data in real-time</a:t>
            </a:r>
            <a:endParaRPr lang="en-US" sz="1600" dirty="0">
              <a:solidFill>
                <a:schemeClr val="tx1"/>
              </a:solidFill>
            </a:endParaRPr>
          </a:p>
        </p:txBody>
      </p:sp>
      <p:sp>
        <p:nvSpPr>
          <p:cNvPr id="31" name="Rectangle 30"/>
          <p:cNvSpPr/>
          <p:nvPr>
            <p:custDataLst>
              <p:tags r:id="rId2"/>
            </p:custDataLst>
          </p:nvPr>
        </p:nvSpPr>
        <p:spPr bwMode="auto">
          <a:xfrm>
            <a:off x="2644055" y="1844596"/>
            <a:ext cx="1851745" cy="1778032"/>
          </a:xfrm>
          <a:prstGeom prst="rect">
            <a:avLst/>
          </a:prstGeom>
          <a:solidFill>
            <a:schemeClr val="tx2">
              <a:lumMod val="20000"/>
              <a:lumOff val="80000"/>
            </a:schemeClr>
          </a:solid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wrap="square" lIns="182880" tIns="182880" rIns="182880" bIns="182880" rtlCol="0" anchor="ctr">
            <a:noAutofit/>
          </a:bodyPr>
          <a:lstStyle/>
          <a:p>
            <a:r>
              <a:rPr lang="en-US" sz="1600" dirty="0" smtClean="0">
                <a:solidFill>
                  <a:schemeClr val="tx1"/>
                </a:solidFill>
              </a:rPr>
              <a:t>De-silo </a:t>
            </a:r>
            <a:r>
              <a:rPr lang="en-US" sz="1600" dirty="0">
                <a:solidFill>
                  <a:schemeClr val="tx1"/>
                </a:solidFill>
              </a:rPr>
              <a:t>programs and services</a:t>
            </a:r>
          </a:p>
        </p:txBody>
      </p:sp>
      <p:sp>
        <p:nvSpPr>
          <p:cNvPr id="33" name="Right Arrow 32"/>
          <p:cNvSpPr/>
          <p:nvPr>
            <p:custDataLst>
              <p:tags r:id="rId3"/>
            </p:custDataLst>
          </p:nvPr>
        </p:nvSpPr>
        <p:spPr bwMode="auto">
          <a:xfrm>
            <a:off x="2032869" y="2467707"/>
            <a:ext cx="576064" cy="504056"/>
          </a:xfrm>
          <a:prstGeom prst="rightArrow">
            <a:avLst/>
          </a:prstGeom>
          <a:solidFill>
            <a:schemeClr val="bg1">
              <a:lumMod val="85000"/>
            </a:schemeClr>
          </a:solidFill>
          <a:ln w="9525" cap="flat" cmpd="sng" algn="ctr">
            <a:noFill/>
            <a:prstDash val="solid"/>
            <a:headEnd type="none" w="med" len="med"/>
            <a:tailEnd type="none" w="med" len="med"/>
          </a:ln>
          <a:effectLst/>
          <a:ex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a:p>
        </p:txBody>
      </p:sp>
      <p:grpSp>
        <p:nvGrpSpPr>
          <p:cNvPr id="5" name="Group 4"/>
          <p:cNvGrpSpPr/>
          <p:nvPr/>
        </p:nvGrpSpPr>
        <p:grpSpPr>
          <a:xfrm>
            <a:off x="4781875" y="1881371"/>
            <a:ext cx="1847592" cy="1776261"/>
            <a:chOff x="5614594" y="1851202"/>
            <a:chExt cx="1847592" cy="1776261"/>
          </a:xfrm>
        </p:grpSpPr>
        <p:sp>
          <p:nvSpPr>
            <p:cNvPr id="20" name="Rectangle 19"/>
            <p:cNvSpPr/>
            <p:nvPr>
              <p:custDataLst>
                <p:tags r:id="rId9"/>
              </p:custDataLst>
            </p:nvPr>
          </p:nvSpPr>
          <p:spPr bwMode="auto">
            <a:xfrm>
              <a:off x="5614594" y="1851202"/>
              <a:ext cx="1847592" cy="1776261"/>
            </a:xfrm>
            <a:prstGeom prst="rect">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wrap="square" lIns="182880" tIns="182880" rIns="182880" bIns="182880" rtlCol="0" anchor="t" anchorCtr="0">
              <a:noAutofit/>
            </a:bodyPr>
            <a:lstStyle/>
            <a:p>
              <a:r>
                <a:rPr lang="en-US" sz="1600" kern="0" spc="-100" dirty="0">
                  <a:solidFill>
                    <a:srgbClr val="FFFFFF"/>
                  </a:solidFill>
                  <a:ea typeface="Segoe UI" pitchFamily="34" charset="0"/>
                  <a:cs typeface="Segoe UI" pitchFamily="34" charset="0"/>
                </a:rPr>
                <a:t>Accountability and Value for Money</a:t>
              </a:r>
            </a:p>
          </p:txBody>
        </p:sp>
        <p:pic>
          <p:nvPicPr>
            <p:cNvPr id="37" name="Picture 6"/>
            <p:cNvPicPr>
              <a:picLocks noChangeAspect="1" noChangeArrowheads="1"/>
            </p:cNvPicPr>
            <p:nvPr/>
          </p:nvPicPr>
          <p:blipFill>
            <a:blip r:embed="rId20" cstate="print">
              <a:extLst>
                <a:ext uri="{BEBA8EAE-BF5A-486C-A8C5-ECC9F3942E4B}">
                  <a14:imgProps xmlns:a14="http://schemas.microsoft.com/office/drawing/2010/main">
                    <a14:imgLayer r:embed="rId21">
                      <a14:imgEffect>
                        <a14:backgroundRemoval t="0" b="100000" l="0" r="100000">
                          <a14:foregroundMark x1="19000" y1="23250" x2="19000" y2="23250"/>
                          <a14:foregroundMark x1="51250" y1="21750" x2="51250" y2="21750"/>
                          <a14:foregroundMark x1="86750" y1="21000" x2="86750" y2="21000"/>
                          <a14:foregroundMark x1="93000" y1="36750" x2="93000" y2="36750"/>
                          <a14:foregroundMark x1="54000" y1="34750" x2="54000" y2="34750"/>
                          <a14:foregroundMark x1="20896" y1="42537" x2="20896" y2="42537"/>
                        </a14:backgroundRemoval>
                      </a14:imgEffect>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6858000" y="3048000"/>
              <a:ext cx="558605" cy="55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38" name="Right Arrow 37"/>
          <p:cNvSpPr/>
          <p:nvPr>
            <p:custDataLst>
              <p:tags r:id="rId4"/>
            </p:custDataLst>
          </p:nvPr>
        </p:nvSpPr>
        <p:spPr bwMode="auto">
          <a:xfrm>
            <a:off x="2042279" y="4286806"/>
            <a:ext cx="576064" cy="504056"/>
          </a:xfrm>
          <a:prstGeom prst="rightArrow">
            <a:avLst/>
          </a:prstGeom>
          <a:solidFill>
            <a:schemeClr val="bg1">
              <a:lumMod val="85000"/>
            </a:schemeClr>
          </a:solidFill>
          <a:ln w="9525" cap="flat" cmpd="sng" algn="ctr">
            <a:noFill/>
            <a:prstDash val="solid"/>
            <a:headEnd type="none" w="med" len="med"/>
            <a:tailEnd type="none" w="med" len="med"/>
          </a:ln>
          <a:effectLst/>
          <a:ex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a:p>
        </p:txBody>
      </p:sp>
      <p:sp>
        <p:nvSpPr>
          <p:cNvPr id="39" name="Rectangle 38"/>
          <p:cNvSpPr/>
          <p:nvPr>
            <p:custDataLst>
              <p:tags r:id="rId5"/>
            </p:custDataLst>
          </p:nvPr>
        </p:nvSpPr>
        <p:spPr bwMode="auto">
          <a:xfrm>
            <a:off x="6979346" y="3729752"/>
            <a:ext cx="1859854" cy="1778031"/>
          </a:xfrm>
          <a:prstGeom prst="rect">
            <a:avLst/>
          </a:prstGeom>
          <a:solidFill>
            <a:schemeClr val="tx2">
              <a:lumMod val="20000"/>
              <a:lumOff val="80000"/>
            </a:schemeClr>
          </a:solid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wrap="square" lIns="182880" tIns="182880" rIns="182880" bIns="182880" rtlCol="0" anchor="ctr">
            <a:noAutofit/>
          </a:bodyPr>
          <a:lstStyle/>
          <a:p>
            <a:r>
              <a:rPr lang="en-US" sz="1600" dirty="0" smtClean="0">
                <a:solidFill>
                  <a:schemeClr val="tx1"/>
                </a:solidFill>
              </a:rPr>
              <a:t>Create data </a:t>
            </a:r>
            <a:r>
              <a:rPr lang="en-US" sz="1600" dirty="0">
                <a:solidFill>
                  <a:schemeClr val="tx1"/>
                </a:solidFill>
              </a:rPr>
              <a:t>driven </a:t>
            </a:r>
            <a:r>
              <a:rPr lang="en-US" sz="1600" dirty="0" smtClean="0">
                <a:solidFill>
                  <a:schemeClr val="tx1"/>
                </a:solidFill>
              </a:rPr>
              <a:t>“dashboards</a:t>
            </a:r>
            <a:r>
              <a:rPr lang="en-US" sz="1600" dirty="0">
                <a:solidFill>
                  <a:schemeClr val="tx1"/>
                </a:solidFill>
              </a:rPr>
              <a:t>” </a:t>
            </a:r>
            <a:r>
              <a:rPr lang="en-US" sz="1600" dirty="0" smtClean="0">
                <a:solidFill>
                  <a:schemeClr val="tx1"/>
                </a:solidFill>
              </a:rPr>
              <a:t>for fact-based </a:t>
            </a:r>
            <a:r>
              <a:rPr lang="en-US" sz="1600" dirty="0">
                <a:solidFill>
                  <a:schemeClr val="tx1"/>
                </a:solidFill>
              </a:rPr>
              <a:t>decisions and performance</a:t>
            </a:r>
          </a:p>
        </p:txBody>
      </p:sp>
      <p:sp>
        <p:nvSpPr>
          <p:cNvPr id="40" name="Rectangle 39"/>
          <p:cNvSpPr/>
          <p:nvPr>
            <p:custDataLst>
              <p:tags r:id="rId6"/>
            </p:custDataLst>
          </p:nvPr>
        </p:nvSpPr>
        <p:spPr bwMode="auto">
          <a:xfrm>
            <a:off x="6987455" y="1814923"/>
            <a:ext cx="1851745" cy="1778032"/>
          </a:xfrm>
          <a:prstGeom prst="rect">
            <a:avLst/>
          </a:prstGeom>
          <a:solidFill>
            <a:schemeClr val="tx2">
              <a:lumMod val="20000"/>
              <a:lumOff val="80000"/>
            </a:schemeClr>
          </a:solid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wrap="square" lIns="182880" tIns="182880" rIns="182880" bIns="182880" rtlCol="0" anchor="ctr">
            <a:noAutofit/>
          </a:bodyPr>
          <a:lstStyle/>
          <a:p>
            <a:r>
              <a:rPr lang="en-US" sz="1600" dirty="0" smtClean="0">
                <a:solidFill>
                  <a:schemeClr val="tx1"/>
                </a:solidFill>
              </a:rPr>
              <a:t>Strengthen the involvement of the civil servants in their daily work</a:t>
            </a:r>
            <a:endParaRPr lang="en-US" sz="1600" dirty="0">
              <a:solidFill>
                <a:schemeClr val="tx1"/>
              </a:solidFill>
            </a:endParaRPr>
          </a:p>
        </p:txBody>
      </p:sp>
      <p:sp>
        <p:nvSpPr>
          <p:cNvPr id="41" name="Right Arrow 40"/>
          <p:cNvSpPr/>
          <p:nvPr>
            <p:custDataLst>
              <p:tags r:id="rId7"/>
            </p:custDataLst>
          </p:nvPr>
        </p:nvSpPr>
        <p:spPr bwMode="auto">
          <a:xfrm>
            <a:off x="6376269" y="2451911"/>
            <a:ext cx="576064" cy="504056"/>
          </a:xfrm>
          <a:prstGeom prst="rightArrow">
            <a:avLst/>
          </a:prstGeom>
          <a:solidFill>
            <a:schemeClr val="bg1">
              <a:lumMod val="85000"/>
            </a:schemeClr>
          </a:solidFill>
          <a:ln w="9525" cap="flat" cmpd="sng" algn="ctr">
            <a:noFill/>
            <a:prstDash val="solid"/>
            <a:headEnd type="none" w="med" len="med"/>
            <a:tailEnd type="none" w="med" len="med"/>
          </a:ln>
          <a:effectLst/>
          <a:ex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a:p>
        </p:txBody>
      </p:sp>
      <p:sp>
        <p:nvSpPr>
          <p:cNvPr id="42" name="Right Arrow 41"/>
          <p:cNvSpPr/>
          <p:nvPr>
            <p:custDataLst>
              <p:tags r:id="rId8"/>
            </p:custDataLst>
          </p:nvPr>
        </p:nvSpPr>
        <p:spPr bwMode="auto">
          <a:xfrm>
            <a:off x="6385679" y="4271010"/>
            <a:ext cx="576064" cy="504056"/>
          </a:xfrm>
          <a:prstGeom prst="rightArrow">
            <a:avLst/>
          </a:prstGeom>
          <a:solidFill>
            <a:schemeClr val="bg1">
              <a:lumMod val="85000"/>
            </a:schemeClr>
          </a:solidFill>
          <a:ln w="9525" cap="flat" cmpd="sng" algn="ctr">
            <a:noFill/>
            <a:prstDash val="solid"/>
            <a:headEnd type="none" w="med" len="med"/>
            <a:tailEnd type="none" w="med" len="med"/>
          </a:ln>
          <a:effectLst/>
          <a:ex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a:p>
        </p:txBody>
      </p:sp>
    </p:spTree>
    <p:extLst>
      <p:ext uri="{BB962C8B-B14F-4D97-AF65-F5344CB8AC3E}">
        <p14:creationId xmlns:p14="http://schemas.microsoft.com/office/powerpoint/2010/main" val="28894726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National Census of Open Data</a:t>
            </a:r>
            <a:endParaRPr lang="en-US" dirty="0"/>
          </a:p>
        </p:txBody>
      </p:sp>
      <p:pic>
        <p:nvPicPr>
          <p:cNvPr id="4" name="Content Placeholder 3" descr="Screen-Shot-2015-04-02-at-12.23.11-PM.png"/>
          <p:cNvPicPr>
            <a:picLocks noGrp="1" noChangeAspect="1"/>
          </p:cNvPicPr>
          <p:nvPr>
            <p:ph idx="1"/>
          </p:nvPr>
        </p:nvPicPr>
        <p:blipFill>
          <a:blip r:embed="rId3">
            <a:extLst>
              <a:ext uri="{28A0092B-C50C-407E-A947-70E740481C1C}">
                <a14:useLocalDpi xmlns:a14="http://schemas.microsoft.com/office/drawing/2010/main" val="0"/>
              </a:ext>
            </a:extLst>
          </a:blip>
          <a:srcRect l="6664" r="6664"/>
          <a:stretch>
            <a:fillRect/>
          </a:stretch>
        </p:blipFill>
        <p:spPr/>
      </p:pic>
    </p:spTree>
    <p:extLst>
      <p:ext uri="{BB962C8B-B14F-4D97-AF65-F5344CB8AC3E}">
        <p14:creationId xmlns:p14="http://schemas.microsoft.com/office/powerpoint/2010/main" val="2616741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List of Data Sets Recommended for US Cities</a:t>
            </a:r>
            <a:endParaRPr lang="en-US" sz="3200" dirty="0"/>
          </a:p>
        </p:txBody>
      </p:sp>
      <p:sp>
        <p:nvSpPr>
          <p:cNvPr id="4" name="Content Placeholder 3"/>
          <p:cNvSpPr>
            <a:spLocks noGrp="1"/>
          </p:cNvSpPr>
          <p:nvPr>
            <p:ph sz="half" idx="1"/>
          </p:nvPr>
        </p:nvSpPr>
        <p:spPr/>
        <p:txBody>
          <a:bodyPr>
            <a:normAutofit fontScale="85000" lnSpcReduction="20000"/>
          </a:bodyPr>
          <a:lstStyle/>
          <a:p>
            <a:r>
              <a:rPr lang="en-US" dirty="0" smtClean="0"/>
              <a:t>Asset Disclosure</a:t>
            </a:r>
          </a:p>
          <a:p>
            <a:r>
              <a:rPr lang="en-US" dirty="0" smtClean="0"/>
              <a:t>Budget</a:t>
            </a:r>
          </a:p>
          <a:p>
            <a:r>
              <a:rPr lang="en-US" dirty="0" smtClean="0"/>
              <a:t>Business Listings </a:t>
            </a:r>
          </a:p>
          <a:p>
            <a:r>
              <a:rPr lang="en-US" dirty="0" smtClean="0"/>
              <a:t>Campaign Finance Contributions</a:t>
            </a:r>
          </a:p>
          <a:p>
            <a:r>
              <a:rPr lang="en-US" dirty="0" smtClean="0"/>
              <a:t>Code Enforcement Violations</a:t>
            </a:r>
          </a:p>
          <a:p>
            <a:r>
              <a:rPr lang="en-US" dirty="0" smtClean="0"/>
              <a:t>Construction Permits</a:t>
            </a:r>
          </a:p>
          <a:p>
            <a:r>
              <a:rPr lang="en-US" dirty="0" smtClean="0"/>
              <a:t>Crime</a:t>
            </a:r>
          </a:p>
          <a:p>
            <a:r>
              <a:rPr lang="en-US" dirty="0" smtClean="0"/>
              <a:t>Lobbyist Activity</a:t>
            </a:r>
          </a:p>
          <a:p>
            <a:r>
              <a:rPr lang="en-US" dirty="0" smtClean="0"/>
              <a:t>Parcels</a:t>
            </a:r>
          </a:p>
          <a:p>
            <a:r>
              <a:rPr lang="en-US" dirty="0" smtClean="0"/>
              <a:t>Procurement Contracts</a:t>
            </a:r>
            <a:endParaRPr lang="en-US" dirty="0"/>
          </a:p>
        </p:txBody>
      </p:sp>
      <p:sp>
        <p:nvSpPr>
          <p:cNvPr id="5" name="Content Placeholder 4"/>
          <p:cNvSpPr>
            <a:spLocks noGrp="1"/>
          </p:cNvSpPr>
          <p:nvPr>
            <p:ph sz="half" idx="2"/>
          </p:nvPr>
        </p:nvSpPr>
        <p:spPr/>
        <p:txBody>
          <a:bodyPr>
            <a:normAutofit fontScale="85000" lnSpcReduction="20000"/>
          </a:bodyPr>
          <a:lstStyle/>
          <a:p>
            <a:r>
              <a:rPr lang="en-US" dirty="0" smtClean="0"/>
              <a:t>Property Assessment</a:t>
            </a:r>
          </a:p>
          <a:p>
            <a:r>
              <a:rPr lang="en-US" dirty="0" smtClean="0"/>
              <a:t>Property Deeds</a:t>
            </a:r>
          </a:p>
          <a:p>
            <a:r>
              <a:rPr lang="en-US" dirty="0" smtClean="0"/>
              <a:t>Public Buildings</a:t>
            </a:r>
          </a:p>
          <a:p>
            <a:r>
              <a:rPr lang="en-US" dirty="0" smtClean="0"/>
              <a:t>Restaurant Inspections</a:t>
            </a:r>
          </a:p>
          <a:p>
            <a:r>
              <a:rPr lang="en-US" dirty="0" smtClean="0"/>
              <a:t>Service Requests (311)</a:t>
            </a:r>
          </a:p>
          <a:p>
            <a:r>
              <a:rPr lang="en-US" dirty="0" smtClean="0"/>
              <a:t>Spending</a:t>
            </a:r>
          </a:p>
          <a:p>
            <a:r>
              <a:rPr lang="en-US" dirty="0" smtClean="0"/>
              <a:t>Transit</a:t>
            </a:r>
          </a:p>
          <a:p>
            <a:r>
              <a:rPr lang="en-US" dirty="0" smtClean="0"/>
              <a:t>Zoning</a:t>
            </a:r>
          </a:p>
          <a:p>
            <a:r>
              <a:rPr lang="en-US" dirty="0" smtClean="0"/>
              <a:t>Web Analytics</a:t>
            </a:r>
            <a:endParaRPr lang="en-US" dirty="0"/>
          </a:p>
        </p:txBody>
      </p:sp>
    </p:spTree>
    <p:extLst>
      <p:ext uri="{BB962C8B-B14F-4D97-AF65-F5344CB8AC3E}">
        <p14:creationId xmlns:p14="http://schemas.microsoft.com/office/powerpoint/2010/main" val="3111269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Data Release Process</a:t>
            </a:r>
            <a:endParaRPr lang="en-US" dirty="0"/>
          </a:p>
        </p:txBody>
      </p:sp>
      <p:sp>
        <p:nvSpPr>
          <p:cNvPr id="6" name="Content Placeholder 5"/>
          <p:cNvSpPr>
            <a:spLocks noGrp="1"/>
          </p:cNvSpPr>
          <p:nvPr>
            <p:ph idx="1"/>
          </p:nvPr>
        </p:nvSpPr>
        <p:spPr/>
        <p:txBody>
          <a:bodyPr>
            <a:normAutofit fontScale="55000" lnSpcReduction="20000"/>
          </a:bodyPr>
          <a:lstStyle/>
          <a:p>
            <a:r>
              <a:rPr lang="en-US" b="1" dirty="0" smtClean="0"/>
              <a:t>Data readiness assessment: </a:t>
            </a:r>
            <a:r>
              <a:rPr lang="en-US" dirty="0" smtClean="0"/>
              <a:t>informal discussion between open data team lead and data steward or data steward’s representative</a:t>
            </a:r>
          </a:p>
          <a:p>
            <a:r>
              <a:rPr lang="en-US" b="1" dirty="0" smtClean="0"/>
              <a:t>Data inventory: </a:t>
            </a:r>
            <a:r>
              <a:rPr lang="en-US" dirty="0" smtClean="0"/>
              <a:t>Listing of the data products produced that comply with open data policy and data restriction policy. Valuation is set as to whether the data meet the criteria as high value and complies with policy as to fitness of publication. Data lifecycle is also noted.</a:t>
            </a:r>
          </a:p>
          <a:p>
            <a:r>
              <a:rPr lang="en-US" b="1" dirty="0" smtClean="0"/>
              <a:t>Data staging: </a:t>
            </a:r>
            <a:r>
              <a:rPr lang="en-US" dirty="0" smtClean="0"/>
              <a:t>Data are mined using open data team resources. Data are then checked for PII and staged on the data portal as a restricted data set. Data are also checked for compliance with restricted data policy.</a:t>
            </a:r>
          </a:p>
          <a:p>
            <a:r>
              <a:rPr lang="en-US" b="1" dirty="0" smtClean="0"/>
              <a:t>Data QA: </a:t>
            </a:r>
            <a:r>
              <a:rPr lang="en-US" dirty="0" smtClean="0"/>
              <a:t>Data Steward (or designated representative) is engaged to preview the data and make any recommendations regarding the fitness of the data for publication. Steward also acts as SME regarding the data and any dashboards or reuse associated with the data.</a:t>
            </a:r>
          </a:p>
          <a:p>
            <a:r>
              <a:rPr lang="en-US" b="1" dirty="0" smtClean="0"/>
              <a:t>Data Release Date: </a:t>
            </a:r>
            <a:r>
              <a:rPr lang="en-US" dirty="0" smtClean="0"/>
              <a:t>Data Steward and open data team agree upon release date (Embargo date)</a:t>
            </a:r>
          </a:p>
          <a:p>
            <a:r>
              <a:rPr lang="en-US" b="1" dirty="0" smtClean="0"/>
              <a:t>Data Release: </a:t>
            </a:r>
            <a:r>
              <a:rPr lang="en-US" dirty="0" smtClean="0"/>
              <a:t>Data is released to the public on agreed  upon date.</a:t>
            </a:r>
          </a:p>
          <a:p>
            <a:r>
              <a:rPr lang="en-US" b="1" dirty="0" smtClean="0"/>
              <a:t>Data Refresh </a:t>
            </a:r>
            <a:r>
              <a:rPr lang="en-US" b="1" dirty="0"/>
              <a:t>C</a:t>
            </a:r>
            <a:r>
              <a:rPr lang="en-US" b="1" dirty="0" smtClean="0"/>
              <a:t>ycle </a:t>
            </a:r>
            <a:r>
              <a:rPr lang="en-US" dirty="0" smtClean="0"/>
              <a:t>is established and data is refreshed according to the latest data sets available. This is done programmatically by the open data team.</a:t>
            </a:r>
          </a:p>
        </p:txBody>
      </p:sp>
    </p:spTree>
    <p:extLst>
      <p:ext uri="{BB962C8B-B14F-4D97-AF65-F5344CB8AC3E}">
        <p14:creationId xmlns:p14="http://schemas.microsoft.com/office/powerpoint/2010/main" val="1570758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City Departments:  </a:t>
            </a:r>
            <a:r>
              <a:rPr lang="en-US" dirty="0" smtClean="0"/>
              <a:t>Impact</a:t>
            </a:r>
            <a:endParaRPr lang="en-US" dirty="0"/>
          </a:p>
        </p:txBody>
      </p:sp>
      <p:sp>
        <p:nvSpPr>
          <p:cNvPr id="21506" name="Content Placeholder 2"/>
          <p:cNvSpPr>
            <a:spLocks noGrp="1"/>
          </p:cNvSpPr>
          <p:nvPr>
            <p:ph idx="1"/>
          </p:nvPr>
        </p:nvSpPr>
        <p:spPr>
          <a:xfrm>
            <a:off x="628297" y="1578679"/>
            <a:ext cx="7964488" cy="3765481"/>
          </a:xfrm>
        </p:spPr>
        <p:txBody>
          <a:bodyPr>
            <a:normAutofit lnSpcReduction="10000"/>
          </a:bodyPr>
          <a:lstStyle/>
          <a:p>
            <a:pPr lvl="1">
              <a:spcAft>
                <a:spcPts val="1600"/>
              </a:spcAft>
              <a:buFont typeface="Wingdings" charset="2"/>
              <a:buChar char="§"/>
            </a:pPr>
            <a:r>
              <a:rPr lang="en-US" sz="2000" dirty="0" smtClean="0"/>
              <a:t>Each </a:t>
            </a:r>
            <a:r>
              <a:rPr lang="en-US" sz="2000" dirty="0" smtClean="0"/>
              <a:t>department will have a data contact person</a:t>
            </a:r>
            <a:endParaRPr lang="en-US" sz="2000" dirty="0"/>
          </a:p>
          <a:p>
            <a:pPr lvl="1">
              <a:buFont typeface="Wingdings" charset="2"/>
              <a:buChar char="§"/>
            </a:pPr>
            <a:r>
              <a:rPr lang="en-US" sz="2000" dirty="0" smtClean="0"/>
              <a:t>Only data that matches the </a:t>
            </a:r>
            <a:r>
              <a:rPr lang="en-US" sz="2000" dirty="0" smtClean="0"/>
              <a:t>initiatives open </a:t>
            </a:r>
            <a:r>
              <a:rPr lang="en-US" sz="2000" dirty="0" smtClean="0"/>
              <a:t>data definitions will be allowed</a:t>
            </a:r>
          </a:p>
          <a:p>
            <a:pPr lvl="2">
              <a:buFont typeface="Wingdings" charset="2"/>
              <a:buChar char="§"/>
            </a:pPr>
            <a:r>
              <a:rPr lang="en-US" b="1" dirty="0" smtClean="0"/>
              <a:t>NO</a:t>
            </a:r>
            <a:r>
              <a:rPr lang="en-US" dirty="0" smtClean="0"/>
              <a:t> data exposing a person’s identity</a:t>
            </a:r>
          </a:p>
          <a:p>
            <a:pPr lvl="2">
              <a:spcAft>
                <a:spcPts val="1600"/>
              </a:spcAft>
              <a:buFont typeface="Wingdings" charset="2"/>
              <a:buChar char="§"/>
            </a:pPr>
            <a:r>
              <a:rPr lang="en-US" b="1" dirty="0" smtClean="0"/>
              <a:t>NO</a:t>
            </a:r>
            <a:r>
              <a:rPr lang="en-US" dirty="0" smtClean="0"/>
              <a:t> data that compromises public safety or City operations</a:t>
            </a:r>
          </a:p>
          <a:p>
            <a:pPr lvl="1">
              <a:spcAft>
                <a:spcPts val="1600"/>
              </a:spcAft>
              <a:buFont typeface="Wingdings" charset="2"/>
              <a:buChar char="§"/>
            </a:pPr>
            <a:r>
              <a:rPr lang="en-US" sz="2000" dirty="0" smtClean="0"/>
              <a:t>High value open data sets in machine readable format</a:t>
            </a:r>
          </a:p>
          <a:p>
            <a:pPr lvl="1">
              <a:spcAft>
                <a:spcPts val="1200"/>
              </a:spcAft>
              <a:buFont typeface="Wingdings" charset="2"/>
              <a:buChar char="§"/>
            </a:pPr>
            <a:r>
              <a:rPr lang="en-US" sz="2000" dirty="0" smtClean="0"/>
              <a:t>Cooperation in building and maintaining a comprehensive data catalog</a:t>
            </a:r>
          </a:p>
        </p:txBody>
      </p:sp>
    </p:spTree>
    <p:extLst>
      <p:ext uri="{BB962C8B-B14F-4D97-AF65-F5344CB8AC3E}">
        <p14:creationId xmlns:p14="http://schemas.microsoft.com/office/powerpoint/2010/main" val="110407440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7932" y="395587"/>
            <a:ext cx="8229600" cy="292608"/>
          </a:xfrm>
        </p:spPr>
        <p:txBody>
          <a:bodyPr>
            <a:noAutofit/>
          </a:bodyPr>
          <a:lstStyle/>
          <a:p>
            <a:r>
              <a:rPr lang="en-US" dirty="0" smtClean="0"/>
              <a:t>Maturity </a:t>
            </a:r>
            <a:r>
              <a:rPr lang="en-US" dirty="0"/>
              <a:t>Model for Open Data</a:t>
            </a:r>
          </a:p>
        </p:txBody>
      </p:sp>
      <p:grpSp>
        <p:nvGrpSpPr>
          <p:cNvPr id="58" name="Group 57"/>
          <p:cNvGrpSpPr/>
          <p:nvPr/>
        </p:nvGrpSpPr>
        <p:grpSpPr>
          <a:xfrm>
            <a:off x="7174800" y="1073426"/>
            <a:ext cx="1512000" cy="5181600"/>
            <a:chOff x="7239000" y="976948"/>
            <a:chExt cx="1665550" cy="5181600"/>
          </a:xfrm>
        </p:grpSpPr>
        <p:sp>
          <p:nvSpPr>
            <p:cNvPr id="39" name="Rectangle 38"/>
            <p:cNvSpPr/>
            <p:nvPr/>
          </p:nvSpPr>
          <p:spPr>
            <a:xfrm>
              <a:off x="7239000" y="2040018"/>
              <a:ext cx="1665550" cy="4118530"/>
            </a:xfrm>
            <a:prstGeom prst="rect">
              <a:avLst/>
            </a:prstGeom>
            <a:solidFill>
              <a:schemeClr val="tx2">
                <a:lumMod val="20000"/>
                <a:lumOff val="80000"/>
              </a:schemeClr>
            </a:solid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wrap="square" lIns="182880" tIns="182880" rIns="182880" bIns="182880" rtlCol="0" anchor="ctr">
              <a:noAutofit/>
            </a:bodyPr>
            <a:lstStyle/>
            <a:p>
              <a:endParaRPr lang="en-US" sz="1100" b="1" dirty="0">
                <a:solidFill>
                  <a:schemeClr val="tx1"/>
                </a:solidFill>
              </a:endParaRPr>
            </a:p>
          </p:txBody>
        </p:sp>
        <p:sp>
          <p:nvSpPr>
            <p:cNvPr id="40" name="TextBox 39"/>
            <p:cNvSpPr txBox="1"/>
            <p:nvPr/>
          </p:nvSpPr>
          <p:spPr>
            <a:xfrm>
              <a:off x="7282703" y="2172207"/>
              <a:ext cx="1567576" cy="3293209"/>
            </a:xfrm>
            <a:prstGeom prst="rect">
              <a:avLst/>
            </a:prstGeom>
            <a:noFill/>
          </p:spPr>
          <p:txBody>
            <a:bodyPr wrap="square" rtlCol="0">
              <a:spAutoFit/>
            </a:bodyPr>
            <a:lstStyle/>
            <a:p>
              <a:pPr marL="171450" indent="-171450">
                <a:spcAft>
                  <a:spcPts val="1200"/>
                </a:spcAft>
                <a:buFont typeface="Wingdings" panose="05000000000000000000" pitchFamily="2" charset="2"/>
                <a:buChar char="§"/>
              </a:pPr>
              <a:r>
                <a:rPr lang="en-US" sz="1050" dirty="0"/>
                <a:t>Data for </a:t>
              </a:r>
              <a:r>
                <a:rPr lang="en-US" sz="1050" dirty="0" smtClean="0"/>
                <a:t>fact-based decisions </a:t>
              </a:r>
              <a:r>
                <a:rPr lang="en-US" sz="1050" dirty="0"/>
                <a:t>and </a:t>
              </a:r>
              <a:r>
                <a:rPr lang="en-US" sz="1050" dirty="0" smtClean="0"/>
                <a:t>performance</a:t>
              </a:r>
              <a:endParaRPr lang="en-US" sz="1050" dirty="0"/>
            </a:p>
            <a:p>
              <a:pPr marL="171450" indent="-171450">
                <a:spcAft>
                  <a:spcPts val="1200"/>
                </a:spcAft>
                <a:buFont typeface="Wingdings" panose="05000000000000000000" pitchFamily="2" charset="2"/>
                <a:buChar char="§"/>
              </a:pPr>
              <a:r>
                <a:rPr lang="en-US" sz="1050" dirty="0" smtClean="0"/>
                <a:t>Crowd-sourced data: human sensor network, IoT</a:t>
              </a:r>
              <a:endParaRPr lang="en-US" sz="1050" dirty="0"/>
            </a:p>
            <a:p>
              <a:pPr marL="171450" indent="-171450">
                <a:spcAft>
                  <a:spcPts val="1200"/>
                </a:spcAft>
                <a:buFont typeface="Wingdings" panose="05000000000000000000" pitchFamily="2" charset="2"/>
                <a:buChar char="§"/>
              </a:pPr>
              <a:r>
                <a:rPr lang="en-US" sz="1050" dirty="0"/>
                <a:t>Plug-and-play portable </a:t>
              </a:r>
              <a:r>
                <a:rPr lang="en-US" sz="1050" dirty="0" smtClean="0"/>
                <a:t>apps</a:t>
              </a:r>
            </a:p>
            <a:p>
              <a:pPr marL="171450" indent="-171450">
                <a:spcAft>
                  <a:spcPts val="1200"/>
                </a:spcAft>
                <a:buFont typeface="Wingdings" panose="05000000000000000000" pitchFamily="2" charset="2"/>
                <a:buChar char="§"/>
              </a:pPr>
              <a:r>
                <a:rPr lang="en-US" sz="1050" dirty="0" smtClean="0"/>
                <a:t>Compelling integrated experiences </a:t>
              </a:r>
              <a:r>
                <a:rPr lang="en-US" sz="1050" dirty="0"/>
                <a:t>with </a:t>
              </a:r>
              <a:r>
                <a:rPr lang="en-US" sz="1050" dirty="0" smtClean="0"/>
                <a:t>solutions </a:t>
              </a:r>
              <a:r>
                <a:rPr lang="en-US" sz="1050" dirty="0"/>
                <a:t>for ISVs and </a:t>
              </a:r>
              <a:r>
                <a:rPr lang="en-US" sz="1050" dirty="0" smtClean="0"/>
                <a:t>CSVs</a:t>
              </a:r>
              <a:endParaRPr lang="en-US" sz="1050" dirty="0"/>
            </a:p>
            <a:p>
              <a:pPr marL="171450" indent="-171450">
                <a:spcAft>
                  <a:spcPts val="1200"/>
                </a:spcAft>
                <a:buFont typeface="Wingdings" panose="05000000000000000000" pitchFamily="2" charset="2"/>
                <a:buChar char="§"/>
              </a:pPr>
              <a:r>
                <a:rPr lang="en-US" sz="1050" dirty="0"/>
                <a:t>Real-time, open, data </a:t>
              </a:r>
              <a:r>
                <a:rPr lang="en-US" sz="1050" dirty="0" smtClean="0"/>
                <a:t>ecosystems</a:t>
              </a:r>
              <a:endParaRPr lang="en-US" sz="1050" dirty="0"/>
            </a:p>
          </p:txBody>
        </p:sp>
        <p:sp>
          <p:nvSpPr>
            <p:cNvPr id="41" name="Rectangle 40"/>
            <p:cNvSpPr/>
            <p:nvPr/>
          </p:nvSpPr>
          <p:spPr>
            <a:xfrm>
              <a:off x="7239000" y="976948"/>
              <a:ext cx="1665550" cy="1063070"/>
            </a:xfrm>
            <a:prstGeom prst="rect">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wrap="square" lIns="182880" tIns="182880" rIns="182880" bIns="182880" rtlCol="0" anchor="t" anchorCtr="0">
              <a:noAutofit/>
            </a:bodyPr>
            <a:lstStyle/>
            <a:p>
              <a:r>
                <a:rPr lang="en-US" sz="2400" dirty="0" smtClean="0">
                  <a:latin typeface="+mj-lt"/>
                </a:rPr>
                <a:t>Level 5</a:t>
              </a:r>
            </a:p>
            <a:p>
              <a:r>
                <a:rPr lang="en-US" sz="1100" dirty="0" smtClean="0">
                  <a:solidFill>
                    <a:schemeClr val="bg1"/>
                  </a:solidFill>
                </a:rPr>
                <a:t>An Open Data ecosystem</a:t>
              </a:r>
              <a:endParaRPr lang="en-US" sz="1600" dirty="0"/>
            </a:p>
          </p:txBody>
        </p:sp>
      </p:grpSp>
      <p:grpSp>
        <p:nvGrpSpPr>
          <p:cNvPr id="57" name="Group 56"/>
          <p:cNvGrpSpPr/>
          <p:nvPr/>
        </p:nvGrpSpPr>
        <p:grpSpPr>
          <a:xfrm>
            <a:off x="5498713" y="1073426"/>
            <a:ext cx="1512000" cy="5181600"/>
            <a:chOff x="5478661" y="976948"/>
            <a:chExt cx="1665550" cy="5181600"/>
          </a:xfrm>
        </p:grpSpPr>
        <p:sp>
          <p:nvSpPr>
            <p:cNvPr id="42" name="Rectangle 41"/>
            <p:cNvSpPr/>
            <p:nvPr/>
          </p:nvSpPr>
          <p:spPr>
            <a:xfrm>
              <a:off x="5478661" y="2040018"/>
              <a:ext cx="1665550" cy="4118530"/>
            </a:xfrm>
            <a:prstGeom prst="rect">
              <a:avLst/>
            </a:prstGeom>
            <a:solidFill>
              <a:schemeClr val="tx2">
                <a:lumMod val="20000"/>
                <a:lumOff val="80000"/>
              </a:schemeClr>
            </a:solid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wrap="square" lIns="182880" tIns="182880" rIns="182880" bIns="182880" rtlCol="0" anchor="ctr">
              <a:noAutofit/>
            </a:bodyPr>
            <a:lstStyle/>
            <a:p>
              <a:endParaRPr lang="en-US" sz="1100" b="1" dirty="0">
                <a:solidFill>
                  <a:schemeClr val="tx1"/>
                </a:solidFill>
              </a:endParaRPr>
            </a:p>
          </p:txBody>
        </p:sp>
        <p:sp>
          <p:nvSpPr>
            <p:cNvPr id="43" name="TextBox 42"/>
            <p:cNvSpPr txBox="1"/>
            <p:nvPr/>
          </p:nvSpPr>
          <p:spPr>
            <a:xfrm>
              <a:off x="5522364" y="2172207"/>
              <a:ext cx="1567576" cy="3131627"/>
            </a:xfrm>
            <a:prstGeom prst="rect">
              <a:avLst/>
            </a:prstGeom>
            <a:noFill/>
          </p:spPr>
          <p:txBody>
            <a:bodyPr wrap="square" rtlCol="0">
              <a:spAutoFit/>
            </a:bodyPr>
            <a:lstStyle/>
            <a:p>
              <a:pPr marL="171450" indent="-171450">
                <a:spcAft>
                  <a:spcPts val="1200"/>
                </a:spcAft>
                <a:buFont typeface="Wingdings" panose="05000000000000000000" pitchFamily="2" charset="2"/>
                <a:buChar char="§"/>
              </a:pPr>
              <a:r>
                <a:rPr lang="en-US" sz="1050" dirty="0" smtClean="0"/>
                <a:t>Consumer style Web experiences</a:t>
              </a:r>
            </a:p>
            <a:p>
              <a:pPr marL="171450" indent="-171450">
                <a:spcAft>
                  <a:spcPts val="1200"/>
                </a:spcAft>
                <a:buFont typeface="Wingdings" panose="05000000000000000000" pitchFamily="2" charset="2"/>
                <a:buChar char="§"/>
              </a:pPr>
              <a:r>
                <a:rPr lang="en-US" sz="1050" dirty="0" smtClean="0"/>
                <a:t>Dashboards</a:t>
              </a:r>
              <a:r>
                <a:rPr lang="en-US" sz="1050" dirty="0"/>
                <a:t>, </a:t>
              </a:r>
              <a:r>
                <a:rPr lang="en-US" sz="1050" dirty="0" smtClean="0"/>
                <a:t>data mashups, data-driven story telling &amp; visualization, apps</a:t>
              </a:r>
              <a:endParaRPr lang="en-US" sz="1050" dirty="0"/>
            </a:p>
            <a:p>
              <a:pPr marL="171450" indent="-171450">
                <a:spcAft>
                  <a:spcPts val="1200"/>
                </a:spcAft>
                <a:buFont typeface="Wingdings" panose="05000000000000000000" pitchFamily="2" charset="2"/>
                <a:buChar char="§"/>
              </a:pPr>
              <a:r>
                <a:rPr lang="en-US" sz="1050" dirty="0" smtClean="0"/>
                <a:t>Developer-ready APIs and resources</a:t>
              </a:r>
              <a:endParaRPr lang="en-US" sz="1050" dirty="0"/>
            </a:p>
            <a:p>
              <a:pPr marL="171450" indent="-171450">
                <a:spcAft>
                  <a:spcPts val="1200"/>
                </a:spcAft>
                <a:buFont typeface="Wingdings" panose="05000000000000000000" pitchFamily="2" charset="2"/>
                <a:buChar char="§"/>
              </a:pPr>
              <a:r>
                <a:rPr lang="en-US" sz="1050" dirty="0" smtClean="0"/>
                <a:t>Automated data publishing, update, and distribution</a:t>
              </a:r>
            </a:p>
            <a:p>
              <a:pPr marL="171450" indent="-171450">
                <a:spcAft>
                  <a:spcPts val="1200"/>
                </a:spcAft>
                <a:buFont typeface="Wingdings" panose="05000000000000000000" pitchFamily="2" charset="2"/>
                <a:buChar char="§"/>
              </a:pPr>
              <a:r>
                <a:rPr lang="en-US" sz="1050" dirty="0" smtClean="0"/>
                <a:t>Experience design</a:t>
              </a:r>
              <a:endParaRPr lang="en-US" sz="1050" dirty="0"/>
            </a:p>
          </p:txBody>
        </p:sp>
        <p:sp>
          <p:nvSpPr>
            <p:cNvPr id="44" name="Rectangle 43"/>
            <p:cNvSpPr/>
            <p:nvPr/>
          </p:nvSpPr>
          <p:spPr>
            <a:xfrm>
              <a:off x="5478661" y="976948"/>
              <a:ext cx="1665550" cy="1063070"/>
            </a:xfrm>
            <a:prstGeom prst="rect">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wrap="square" lIns="182880" tIns="182880" rIns="182880" bIns="182880" rtlCol="0" anchor="t" anchorCtr="0">
              <a:noAutofit/>
            </a:bodyPr>
            <a:lstStyle/>
            <a:p>
              <a:pPr lvl="0"/>
              <a:r>
                <a:rPr lang="en-US" sz="2400" dirty="0" smtClean="0">
                  <a:solidFill>
                    <a:srgbClr val="FFFFFF"/>
                  </a:solidFill>
                  <a:latin typeface="Segoe UI Light"/>
                </a:rPr>
                <a:t>Level 4</a:t>
              </a:r>
            </a:p>
            <a:p>
              <a:pPr lvl="0"/>
              <a:r>
                <a:rPr lang="en-US" sz="1100" dirty="0" smtClean="0">
                  <a:solidFill>
                    <a:srgbClr val="FFFFFF"/>
                  </a:solidFill>
                </a:rPr>
                <a:t>An full Open Data  experience</a:t>
              </a:r>
              <a:endParaRPr lang="en-US" sz="1600" dirty="0">
                <a:solidFill>
                  <a:srgbClr val="FFFFFF"/>
                </a:solidFill>
              </a:endParaRPr>
            </a:p>
          </p:txBody>
        </p:sp>
      </p:grpSp>
      <p:grpSp>
        <p:nvGrpSpPr>
          <p:cNvPr id="56" name="Group 55"/>
          <p:cNvGrpSpPr/>
          <p:nvPr/>
        </p:nvGrpSpPr>
        <p:grpSpPr>
          <a:xfrm>
            <a:off x="3822626" y="1073426"/>
            <a:ext cx="1512000" cy="5181600"/>
            <a:chOff x="3718322" y="976948"/>
            <a:chExt cx="1665550" cy="5181600"/>
          </a:xfrm>
        </p:grpSpPr>
        <p:sp>
          <p:nvSpPr>
            <p:cNvPr id="45" name="Rectangle 44"/>
            <p:cNvSpPr/>
            <p:nvPr/>
          </p:nvSpPr>
          <p:spPr>
            <a:xfrm>
              <a:off x="3718322" y="2040018"/>
              <a:ext cx="1665550" cy="4118530"/>
            </a:xfrm>
            <a:prstGeom prst="rect">
              <a:avLst/>
            </a:prstGeom>
            <a:solidFill>
              <a:schemeClr val="tx2">
                <a:lumMod val="20000"/>
                <a:lumOff val="80000"/>
              </a:schemeClr>
            </a:solid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wrap="square" lIns="182880" tIns="182880" rIns="182880" bIns="182880" rtlCol="0" anchor="ctr">
              <a:noAutofit/>
            </a:bodyPr>
            <a:lstStyle/>
            <a:p>
              <a:endParaRPr lang="en-US" sz="1100" b="1" dirty="0">
                <a:solidFill>
                  <a:schemeClr val="tx1"/>
                </a:solidFill>
              </a:endParaRPr>
            </a:p>
          </p:txBody>
        </p:sp>
        <p:sp>
          <p:nvSpPr>
            <p:cNvPr id="46" name="TextBox 45"/>
            <p:cNvSpPr txBox="1"/>
            <p:nvPr/>
          </p:nvSpPr>
          <p:spPr>
            <a:xfrm>
              <a:off x="3762025" y="2172207"/>
              <a:ext cx="1567576" cy="1377300"/>
            </a:xfrm>
            <a:prstGeom prst="rect">
              <a:avLst/>
            </a:prstGeom>
            <a:noFill/>
          </p:spPr>
          <p:txBody>
            <a:bodyPr wrap="square" rtlCol="0">
              <a:spAutoFit/>
            </a:bodyPr>
            <a:lstStyle/>
            <a:p>
              <a:pPr marL="171450" indent="-171450">
                <a:spcAft>
                  <a:spcPts val="1200"/>
                </a:spcAft>
                <a:buFont typeface="Wingdings" panose="05000000000000000000" pitchFamily="2" charset="2"/>
                <a:buChar char="§"/>
              </a:pPr>
              <a:r>
                <a:rPr lang="en-US" sz="1050" dirty="0" smtClean="0"/>
                <a:t>Interactive data tables, basic  data visualizations (charts &amp; </a:t>
              </a:r>
              <a:r>
                <a:rPr lang="en-US" sz="1050" dirty="0"/>
                <a:t>maps), social </a:t>
              </a:r>
              <a:r>
                <a:rPr lang="en-US" sz="1050" dirty="0" smtClean="0"/>
                <a:t>sharing</a:t>
              </a:r>
              <a:endParaRPr lang="en-US" sz="1050" dirty="0"/>
            </a:p>
            <a:p>
              <a:pPr marL="171450" indent="-171450">
                <a:spcAft>
                  <a:spcPts val="1200"/>
                </a:spcAft>
                <a:buFont typeface="Wingdings" panose="05000000000000000000" pitchFamily="2" charset="2"/>
                <a:buChar char="§"/>
              </a:pPr>
              <a:r>
                <a:rPr lang="en-US" sz="1050" dirty="0"/>
                <a:t>Manual data </a:t>
              </a:r>
              <a:r>
                <a:rPr lang="en-US" sz="1050" dirty="0" smtClean="0"/>
                <a:t>publishing</a:t>
              </a:r>
              <a:endParaRPr lang="en-US" sz="1050" dirty="0"/>
            </a:p>
          </p:txBody>
        </p:sp>
        <p:sp>
          <p:nvSpPr>
            <p:cNvPr id="47" name="Rectangle 46"/>
            <p:cNvSpPr/>
            <p:nvPr/>
          </p:nvSpPr>
          <p:spPr>
            <a:xfrm>
              <a:off x="3718322" y="976948"/>
              <a:ext cx="1665550" cy="1063070"/>
            </a:xfrm>
            <a:prstGeom prst="rect">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wrap="square" lIns="182880" tIns="182880" rIns="182880" bIns="182880" rtlCol="0" anchor="t" anchorCtr="0">
              <a:noAutofit/>
            </a:bodyPr>
            <a:lstStyle/>
            <a:p>
              <a:pPr lvl="0"/>
              <a:r>
                <a:rPr lang="en-US" sz="2400" dirty="0" smtClean="0">
                  <a:solidFill>
                    <a:srgbClr val="FFFFFF"/>
                  </a:solidFill>
                  <a:latin typeface="Segoe UI Light"/>
                </a:rPr>
                <a:t>Level 3</a:t>
              </a:r>
            </a:p>
            <a:p>
              <a:pPr lvl="0"/>
              <a:r>
                <a:rPr lang="en-US" sz="1100" dirty="0" smtClean="0">
                  <a:solidFill>
                    <a:srgbClr val="FFFFFF"/>
                  </a:solidFill>
                </a:rPr>
                <a:t>A first interactive experience </a:t>
              </a:r>
              <a:endParaRPr lang="en-US" sz="1600" dirty="0">
                <a:solidFill>
                  <a:srgbClr val="FFFFFF"/>
                </a:solidFill>
              </a:endParaRPr>
            </a:p>
          </p:txBody>
        </p:sp>
      </p:grpSp>
      <p:grpSp>
        <p:nvGrpSpPr>
          <p:cNvPr id="55" name="Group 54"/>
          <p:cNvGrpSpPr/>
          <p:nvPr/>
        </p:nvGrpSpPr>
        <p:grpSpPr>
          <a:xfrm>
            <a:off x="2108560" y="1073426"/>
            <a:ext cx="1549979" cy="5181600"/>
            <a:chOff x="1916147" y="976948"/>
            <a:chExt cx="1707386" cy="5181600"/>
          </a:xfrm>
        </p:grpSpPr>
        <p:sp>
          <p:nvSpPr>
            <p:cNvPr id="48" name="Rectangle 47"/>
            <p:cNvSpPr/>
            <p:nvPr/>
          </p:nvSpPr>
          <p:spPr>
            <a:xfrm>
              <a:off x="1957983" y="2040018"/>
              <a:ext cx="1665550" cy="4118530"/>
            </a:xfrm>
            <a:prstGeom prst="rect">
              <a:avLst/>
            </a:prstGeom>
            <a:solidFill>
              <a:schemeClr val="tx2">
                <a:lumMod val="20000"/>
                <a:lumOff val="80000"/>
              </a:schemeClr>
            </a:solid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wrap="square" lIns="182880" tIns="182880" rIns="182880" bIns="182880" rtlCol="0" anchor="ctr">
              <a:noAutofit/>
            </a:bodyPr>
            <a:lstStyle/>
            <a:p>
              <a:endParaRPr lang="en-US" sz="1100" b="1" dirty="0">
                <a:solidFill>
                  <a:schemeClr val="tx1"/>
                </a:solidFill>
              </a:endParaRPr>
            </a:p>
          </p:txBody>
        </p:sp>
        <p:sp>
          <p:nvSpPr>
            <p:cNvPr id="49" name="TextBox 48"/>
            <p:cNvSpPr txBox="1"/>
            <p:nvPr/>
          </p:nvSpPr>
          <p:spPr>
            <a:xfrm>
              <a:off x="1916147" y="2172064"/>
              <a:ext cx="1567576" cy="1538883"/>
            </a:xfrm>
            <a:prstGeom prst="rect">
              <a:avLst/>
            </a:prstGeom>
            <a:noFill/>
          </p:spPr>
          <p:txBody>
            <a:bodyPr wrap="square" rtlCol="0">
              <a:spAutoFit/>
            </a:bodyPr>
            <a:lstStyle/>
            <a:p>
              <a:pPr marL="171450" indent="-171450">
                <a:spcAft>
                  <a:spcPts val="1200"/>
                </a:spcAft>
                <a:buFont typeface="Wingdings" panose="05000000000000000000" pitchFamily="2" charset="2"/>
                <a:buChar char="§"/>
              </a:pPr>
              <a:r>
                <a:rPr lang="en-US" sz="1050" dirty="0" smtClean="0"/>
                <a:t>Catalogue(s) of documented downloadable </a:t>
              </a:r>
              <a:r>
                <a:rPr lang="en-US" sz="1050" dirty="0"/>
                <a:t>files </a:t>
              </a:r>
              <a:r>
                <a:rPr lang="en-US" sz="1050" dirty="0" smtClean="0"/>
                <a:t>in various format (CSV</a:t>
              </a:r>
              <a:r>
                <a:rPr lang="en-US" sz="1050" dirty="0"/>
                <a:t>​​, XLS, SHP, ZIP, PDF</a:t>
              </a:r>
              <a:r>
                <a:rPr lang="en-US" sz="1050" dirty="0" smtClean="0"/>
                <a:t>)</a:t>
              </a:r>
              <a:endParaRPr lang="en-US" sz="1050" dirty="0"/>
            </a:p>
            <a:p>
              <a:pPr marL="171450" indent="-171450">
                <a:spcAft>
                  <a:spcPts val="1200"/>
                </a:spcAft>
                <a:buFont typeface="Wingdings" panose="05000000000000000000" pitchFamily="2" charset="2"/>
                <a:buChar char="§"/>
              </a:pPr>
              <a:r>
                <a:rPr lang="en-US" sz="1050" dirty="0"/>
                <a:t>Manual </a:t>
              </a:r>
              <a:r>
                <a:rPr lang="en-US" sz="1050" dirty="0" smtClean="0"/>
                <a:t>data publishing</a:t>
              </a:r>
              <a:endParaRPr lang="en-US" sz="1050" dirty="0"/>
            </a:p>
          </p:txBody>
        </p:sp>
        <p:sp>
          <p:nvSpPr>
            <p:cNvPr id="50" name="Rectangle 49"/>
            <p:cNvSpPr/>
            <p:nvPr/>
          </p:nvSpPr>
          <p:spPr>
            <a:xfrm>
              <a:off x="1957983" y="976948"/>
              <a:ext cx="1665550" cy="1063070"/>
            </a:xfrm>
            <a:prstGeom prst="rect">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wrap="square" lIns="182880" tIns="182880" rIns="182880" bIns="182880" rtlCol="0" anchor="t" anchorCtr="0">
              <a:noAutofit/>
            </a:bodyPr>
            <a:lstStyle/>
            <a:p>
              <a:pPr lvl="0"/>
              <a:r>
                <a:rPr lang="en-US" sz="2400" dirty="0" smtClean="0">
                  <a:solidFill>
                    <a:srgbClr val="FFFFFF"/>
                  </a:solidFill>
                  <a:latin typeface="Segoe UI Light"/>
                </a:rPr>
                <a:t>Level 2</a:t>
              </a:r>
            </a:p>
            <a:p>
              <a:pPr lvl="0"/>
              <a:r>
                <a:rPr lang="en-US" sz="1100" dirty="0" smtClean="0">
                  <a:solidFill>
                    <a:srgbClr val="FFFFFF"/>
                  </a:solidFill>
                </a:rPr>
                <a:t>Catalogue Phase</a:t>
              </a:r>
              <a:endParaRPr lang="en-US" sz="1600" dirty="0">
                <a:solidFill>
                  <a:srgbClr val="FFFFFF"/>
                </a:solidFill>
              </a:endParaRPr>
            </a:p>
          </p:txBody>
        </p:sp>
      </p:grpSp>
      <p:grpSp>
        <p:nvGrpSpPr>
          <p:cNvPr id="54" name="Group 53"/>
          <p:cNvGrpSpPr/>
          <p:nvPr/>
        </p:nvGrpSpPr>
        <p:grpSpPr>
          <a:xfrm>
            <a:off x="470452" y="1076339"/>
            <a:ext cx="1512000" cy="5181600"/>
            <a:chOff x="198648" y="976948"/>
            <a:chExt cx="1665550" cy="5181600"/>
          </a:xfrm>
        </p:grpSpPr>
        <p:sp>
          <p:nvSpPr>
            <p:cNvPr id="51" name="Rectangle 50"/>
            <p:cNvSpPr/>
            <p:nvPr/>
          </p:nvSpPr>
          <p:spPr>
            <a:xfrm>
              <a:off x="198648" y="2040018"/>
              <a:ext cx="1665550" cy="4118530"/>
            </a:xfrm>
            <a:prstGeom prst="rect">
              <a:avLst/>
            </a:prstGeom>
            <a:solidFill>
              <a:schemeClr val="tx2">
                <a:lumMod val="20000"/>
                <a:lumOff val="80000"/>
              </a:schemeClr>
            </a:solid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wrap="square" lIns="182880" tIns="182880" rIns="182880" bIns="182880" rtlCol="0" anchor="ctr">
              <a:noAutofit/>
            </a:bodyPr>
            <a:lstStyle/>
            <a:p>
              <a:endParaRPr lang="en-US" sz="1100" b="1" dirty="0">
                <a:solidFill>
                  <a:schemeClr val="tx1"/>
                </a:solidFill>
              </a:endParaRPr>
            </a:p>
          </p:txBody>
        </p:sp>
        <p:sp>
          <p:nvSpPr>
            <p:cNvPr id="52" name="TextBox 51"/>
            <p:cNvSpPr txBox="1"/>
            <p:nvPr/>
          </p:nvSpPr>
          <p:spPr>
            <a:xfrm>
              <a:off x="242351" y="2172207"/>
              <a:ext cx="1567576" cy="1538883"/>
            </a:xfrm>
            <a:prstGeom prst="rect">
              <a:avLst/>
            </a:prstGeom>
            <a:noFill/>
          </p:spPr>
          <p:txBody>
            <a:bodyPr wrap="square" rtlCol="0">
              <a:spAutoFit/>
            </a:bodyPr>
            <a:lstStyle/>
            <a:p>
              <a:pPr marL="171450" indent="-171450">
                <a:spcAft>
                  <a:spcPts val="1200"/>
                </a:spcAft>
                <a:buFont typeface="Wingdings" panose="05000000000000000000" pitchFamily="2" charset="2"/>
                <a:buChar char="§"/>
              </a:pPr>
              <a:r>
                <a:rPr lang="en-US" sz="1050" dirty="0" smtClean="0"/>
                <a:t>Downloadable Excel and CSV spreadsheets ,and PDF files</a:t>
              </a:r>
            </a:p>
            <a:p>
              <a:pPr marL="171450" indent="-171450">
                <a:spcAft>
                  <a:spcPts val="1200"/>
                </a:spcAft>
                <a:buFont typeface="Wingdings" panose="05000000000000000000" pitchFamily="2" charset="2"/>
                <a:buChar char="§"/>
              </a:pPr>
              <a:r>
                <a:rPr lang="en-US" sz="1050" dirty="0" smtClean="0"/>
                <a:t>Clumsy Websites without any real true </a:t>
              </a:r>
              <a:r>
                <a:rPr lang="en-US" sz="1050" dirty="0"/>
                <a:t>user experience</a:t>
              </a:r>
            </a:p>
          </p:txBody>
        </p:sp>
        <p:sp>
          <p:nvSpPr>
            <p:cNvPr id="53" name="Rectangle 52"/>
            <p:cNvSpPr/>
            <p:nvPr/>
          </p:nvSpPr>
          <p:spPr>
            <a:xfrm>
              <a:off x="198648" y="976948"/>
              <a:ext cx="1665550" cy="1063070"/>
            </a:xfrm>
            <a:prstGeom prst="rect">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wrap="square" lIns="182880" tIns="182880" rIns="182880" bIns="182880" rtlCol="0" anchor="t" anchorCtr="0">
              <a:noAutofit/>
            </a:bodyPr>
            <a:lstStyle/>
            <a:p>
              <a:pPr lvl="0"/>
              <a:r>
                <a:rPr lang="en-US" sz="2400" dirty="0" smtClean="0">
                  <a:solidFill>
                    <a:srgbClr val="FFFFFF"/>
                  </a:solidFill>
                  <a:latin typeface="Segoe UI Light"/>
                </a:rPr>
                <a:t>Level 1</a:t>
              </a:r>
            </a:p>
            <a:p>
              <a:pPr lvl="0"/>
              <a:r>
                <a:rPr lang="en-US" sz="1100" dirty="0" smtClean="0">
                  <a:solidFill>
                    <a:srgbClr val="FFFFFF"/>
                  </a:solidFill>
                </a:rPr>
                <a:t>Status Quo</a:t>
              </a:r>
              <a:endParaRPr lang="en-US" sz="1600" dirty="0">
                <a:solidFill>
                  <a:srgbClr val="FFFFFF"/>
                </a:solidFill>
              </a:endParaRPr>
            </a:p>
          </p:txBody>
        </p:sp>
      </p:grpSp>
    </p:spTree>
    <p:extLst>
      <p:ext uri="{BB962C8B-B14F-4D97-AF65-F5344CB8AC3E}">
        <p14:creationId xmlns:p14="http://schemas.microsoft.com/office/powerpoint/2010/main" val="23131129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T_TILE" val="YES"/>
</p:tagLst>
</file>

<file path=ppt/tags/tag10.xml><?xml version="1.0" encoding="utf-8"?>
<p:tagLst xmlns:a="http://schemas.openxmlformats.org/drawingml/2006/main" xmlns:r="http://schemas.openxmlformats.org/officeDocument/2006/relationships" xmlns:p="http://schemas.openxmlformats.org/presentationml/2006/main">
  <p:tag name="MT_TILE" val="YES"/>
</p:tagLst>
</file>

<file path=ppt/tags/tag11.xml><?xml version="1.0" encoding="utf-8"?>
<p:tagLst xmlns:a="http://schemas.openxmlformats.org/drawingml/2006/main" xmlns:r="http://schemas.openxmlformats.org/officeDocument/2006/relationships" xmlns:p="http://schemas.openxmlformats.org/presentationml/2006/main">
  <p:tag name="MT_TILE" val="YES"/>
</p:tagLst>
</file>

<file path=ppt/tags/tag12.xml><?xml version="1.0" encoding="utf-8"?>
<p:tagLst xmlns:a="http://schemas.openxmlformats.org/drawingml/2006/main" xmlns:r="http://schemas.openxmlformats.org/officeDocument/2006/relationships" xmlns:p="http://schemas.openxmlformats.org/presentationml/2006/main">
  <p:tag name="MT_TILE" val="YES"/>
</p:tagLst>
</file>

<file path=ppt/tags/tag13.xml><?xml version="1.0" encoding="utf-8"?>
<p:tagLst xmlns:a="http://schemas.openxmlformats.org/drawingml/2006/main" xmlns:r="http://schemas.openxmlformats.org/officeDocument/2006/relationships" xmlns:p="http://schemas.openxmlformats.org/presentationml/2006/main">
  <p:tag name="MT_TILE" val="YES"/>
</p:tagLst>
</file>

<file path=ppt/tags/tag14.xml><?xml version="1.0" encoding="utf-8"?>
<p:tagLst xmlns:a="http://schemas.openxmlformats.org/drawingml/2006/main" xmlns:r="http://schemas.openxmlformats.org/officeDocument/2006/relationships" xmlns:p="http://schemas.openxmlformats.org/presentationml/2006/main">
  <p:tag name="MT_TILE" val="YES"/>
</p:tagLst>
</file>

<file path=ppt/tags/tag15.xml><?xml version="1.0" encoding="utf-8"?>
<p:tagLst xmlns:a="http://schemas.openxmlformats.org/drawingml/2006/main" xmlns:r="http://schemas.openxmlformats.org/officeDocument/2006/relationships" xmlns:p="http://schemas.openxmlformats.org/presentationml/2006/main">
  <p:tag name="MT_TILE" val="YES"/>
</p:tagLst>
</file>

<file path=ppt/tags/tag16.xml><?xml version="1.0" encoding="utf-8"?>
<p:tagLst xmlns:a="http://schemas.openxmlformats.org/drawingml/2006/main" xmlns:r="http://schemas.openxmlformats.org/officeDocument/2006/relationships" xmlns:p="http://schemas.openxmlformats.org/presentationml/2006/main">
  <p:tag name="MT_TILE" val="YES"/>
</p:tagLst>
</file>

<file path=ppt/tags/tag17.xml><?xml version="1.0" encoding="utf-8"?>
<p:tagLst xmlns:a="http://schemas.openxmlformats.org/drawingml/2006/main" xmlns:r="http://schemas.openxmlformats.org/officeDocument/2006/relationships" xmlns:p="http://schemas.openxmlformats.org/presentationml/2006/main">
  <p:tag name="MT_TILE" val="YES"/>
</p:tagLst>
</file>

<file path=ppt/tags/tag2.xml><?xml version="1.0" encoding="utf-8"?>
<p:tagLst xmlns:a="http://schemas.openxmlformats.org/drawingml/2006/main" xmlns:r="http://schemas.openxmlformats.org/officeDocument/2006/relationships" xmlns:p="http://schemas.openxmlformats.org/presentationml/2006/main">
  <p:tag name="MT_TILE" val="YES"/>
</p:tagLst>
</file>

<file path=ppt/tags/tag3.xml><?xml version="1.0" encoding="utf-8"?>
<p:tagLst xmlns:a="http://schemas.openxmlformats.org/drawingml/2006/main" xmlns:r="http://schemas.openxmlformats.org/officeDocument/2006/relationships" xmlns:p="http://schemas.openxmlformats.org/presentationml/2006/main">
  <p:tag name="MT_TILE" val="YES"/>
</p:tagLst>
</file>

<file path=ppt/tags/tag4.xml><?xml version="1.0" encoding="utf-8"?>
<p:tagLst xmlns:a="http://schemas.openxmlformats.org/drawingml/2006/main" xmlns:r="http://schemas.openxmlformats.org/officeDocument/2006/relationships" xmlns:p="http://schemas.openxmlformats.org/presentationml/2006/main">
  <p:tag name="MT_TILE" val="YES"/>
</p:tagLst>
</file>

<file path=ppt/tags/tag5.xml><?xml version="1.0" encoding="utf-8"?>
<p:tagLst xmlns:a="http://schemas.openxmlformats.org/drawingml/2006/main" xmlns:r="http://schemas.openxmlformats.org/officeDocument/2006/relationships" xmlns:p="http://schemas.openxmlformats.org/presentationml/2006/main">
  <p:tag name="MT_TILE" val="YES"/>
</p:tagLst>
</file>

<file path=ppt/tags/tag6.xml><?xml version="1.0" encoding="utf-8"?>
<p:tagLst xmlns:a="http://schemas.openxmlformats.org/drawingml/2006/main" xmlns:r="http://schemas.openxmlformats.org/officeDocument/2006/relationships" xmlns:p="http://schemas.openxmlformats.org/presentationml/2006/main">
  <p:tag name="MT_TILE" val="YES"/>
</p:tagLst>
</file>

<file path=ppt/tags/tag7.xml><?xml version="1.0" encoding="utf-8"?>
<p:tagLst xmlns:a="http://schemas.openxmlformats.org/drawingml/2006/main" xmlns:r="http://schemas.openxmlformats.org/officeDocument/2006/relationships" xmlns:p="http://schemas.openxmlformats.org/presentationml/2006/main">
  <p:tag name="MT_TILE" val="YES"/>
</p:tagLst>
</file>

<file path=ppt/tags/tag8.xml><?xml version="1.0" encoding="utf-8"?>
<p:tagLst xmlns:a="http://schemas.openxmlformats.org/drawingml/2006/main" xmlns:r="http://schemas.openxmlformats.org/officeDocument/2006/relationships" xmlns:p="http://schemas.openxmlformats.org/presentationml/2006/main">
  <p:tag name="MT_TILE" val="YES"/>
</p:tagLst>
</file>

<file path=ppt/tags/tag9.xml><?xml version="1.0" encoding="utf-8"?>
<p:tagLst xmlns:a="http://schemas.openxmlformats.org/drawingml/2006/main" xmlns:r="http://schemas.openxmlformats.org/officeDocument/2006/relationships" xmlns:p="http://schemas.openxmlformats.org/presentationml/2006/main">
  <p:tag name="MT_TILE" val="YES"/>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30</TotalTime>
  <Words>840</Words>
  <Application>Microsoft Macintosh PowerPoint</Application>
  <PresentationFormat>On-screen Show (4:3)</PresentationFormat>
  <Paragraphs>125</Paragraphs>
  <Slides>9</Slides>
  <Notes>7</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Open Data Initiative</vt:lpstr>
      <vt:lpstr>Open Data Defined</vt:lpstr>
      <vt:lpstr>Open Data Defined</vt:lpstr>
      <vt:lpstr>Open Data Value Proposition</vt:lpstr>
      <vt:lpstr>National Census of Open Data</vt:lpstr>
      <vt:lpstr>List of Data Sets Recommended for US Cities</vt:lpstr>
      <vt:lpstr>Data Release Process</vt:lpstr>
      <vt:lpstr>City Departments:  Impact</vt:lpstr>
      <vt:lpstr>Maturity Model for Open Data</vt:lpstr>
    </vt:vector>
  </TitlesOfParts>
  <Company>The Open Data Institute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 Data Initiative</dc:title>
  <dc:creator>Jason Hare</dc:creator>
  <cp:lastModifiedBy>Jason Hare</cp:lastModifiedBy>
  <cp:revision>4</cp:revision>
  <dcterms:created xsi:type="dcterms:W3CDTF">2015-04-02T16:21:37Z</dcterms:created>
  <dcterms:modified xsi:type="dcterms:W3CDTF">2015-04-02T16:52:24Z</dcterms:modified>
</cp:coreProperties>
</file>