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4" r:id="rId1"/>
    <p:sldMasterId id="2147483695" r:id="rId2"/>
  </p:sldMasterIdLst>
  <p:notesMasterIdLst>
    <p:notesMasterId r:id="rId27"/>
  </p:notesMasterIdLst>
  <p:handoutMasterIdLst>
    <p:handoutMasterId r:id="rId28"/>
  </p:handoutMasterIdLst>
  <p:sldIdLst>
    <p:sldId id="257" r:id="rId3"/>
    <p:sldId id="259" r:id="rId4"/>
    <p:sldId id="321" r:id="rId5"/>
    <p:sldId id="323" r:id="rId6"/>
    <p:sldId id="320" r:id="rId7"/>
    <p:sldId id="304" r:id="rId8"/>
    <p:sldId id="324" r:id="rId9"/>
    <p:sldId id="325" r:id="rId10"/>
    <p:sldId id="326" r:id="rId11"/>
    <p:sldId id="306" r:id="rId12"/>
    <p:sldId id="307" r:id="rId13"/>
    <p:sldId id="317" r:id="rId14"/>
    <p:sldId id="327" r:id="rId15"/>
    <p:sldId id="318" r:id="rId16"/>
    <p:sldId id="328" r:id="rId17"/>
    <p:sldId id="305" r:id="rId18"/>
    <p:sldId id="311" r:id="rId19"/>
    <p:sldId id="312" r:id="rId20"/>
    <p:sldId id="313" r:id="rId21"/>
    <p:sldId id="315" r:id="rId22"/>
    <p:sldId id="308" r:id="rId23"/>
    <p:sldId id="309" r:id="rId24"/>
    <p:sldId id="314" r:id="rId25"/>
    <p:sldId id="310" r:id="rId26"/>
  </p:sldIdLst>
  <p:sldSz cx="13004800" cy="9753600"/>
  <p:notesSz cx="7010400" cy="9296400"/>
  <p:defaultTextStyle>
    <a:defPPr>
      <a:defRPr lang="en-US"/>
    </a:defPPr>
    <a:lvl1pPr algn="ctr" rtl="0" fontAlgn="base">
      <a:spcBef>
        <a:spcPct val="0"/>
      </a:spcBef>
      <a:spcAft>
        <a:spcPct val="0"/>
      </a:spcAft>
      <a:defRPr sz="4200" kern="1200">
        <a:solidFill>
          <a:srgbClr val="000000"/>
        </a:solidFill>
        <a:latin typeface="GillSans" charset="0"/>
        <a:ea typeface="ヒラギノ角ゴ ProN W3" charset="0"/>
        <a:cs typeface="ヒラギノ角ゴ ProN W3" charset="0"/>
        <a:sym typeface="GillSans" charset="0"/>
      </a:defRPr>
    </a:lvl1pPr>
    <a:lvl2pPr marL="457200" algn="ctr" rtl="0" fontAlgn="base">
      <a:spcBef>
        <a:spcPct val="0"/>
      </a:spcBef>
      <a:spcAft>
        <a:spcPct val="0"/>
      </a:spcAft>
      <a:defRPr sz="4200" kern="1200">
        <a:solidFill>
          <a:srgbClr val="000000"/>
        </a:solidFill>
        <a:latin typeface="GillSans" charset="0"/>
        <a:ea typeface="ヒラギノ角ゴ ProN W3" charset="0"/>
        <a:cs typeface="ヒラギノ角ゴ ProN W3" charset="0"/>
        <a:sym typeface="GillSans" charset="0"/>
      </a:defRPr>
    </a:lvl2pPr>
    <a:lvl3pPr marL="914400" algn="ctr" rtl="0" fontAlgn="base">
      <a:spcBef>
        <a:spcPct val="0"/>
      </a:spcBef>
      <a:spcAft>
        <a:spcPct val="0"/>
      </a:spcAft>
      <a:defRPr sz="4200" kern="1200">
        <a:solidFill>
          <a:srgbClr val="000000"/>
        </a:solidFill>
        <a:latin typeface="GillSans" charset="0"/>
        <a:ea typeface="ヒラギノ角ゴ ProN W3" charset="0"/>
        <a:cs typeface="ヒラギノ角ゴ ProN W3" charset="0"/>
        <a:sym typeface="GillSans" charset="0"/>
      </a:defRPr>
    </a:lvl3pPr>
    <a:lvl4pPr marL="1371600" algn="ctr" rtl="0" fontAlgn="base">
      <a:spcBef>
        <a:spcPct val="0"/>
      </a:spcBef>
      <a:spcAft>
        <a:spcPct val="0"/>
      </a:spcAft>
      <a:defRPr sz="4200" kern="1200">
        <a:solidFill>
          <a:srgbClr val="000000"/>
        </a:solidFill>
        <a:latin typeface="GillSans" charset="0"/>
        <a:ea typeface="ヒラギノ角ゴ ProN W3" charset="0"/>
        <a:cs typeface="ヒラギノ角ゴ ProN W3" charset="0"/>
        <a:sym typeface="GillSans" charset="0"/>
      </a:defRPr>
    </a:lvl4pPr>
    <a:lvl5pPr marL="1828800" algn="ctr" rtl="0" fontAlgn="base">
      <a:spcBef>
        <a:spcPct val="0"/>
      </a:spcBef>
      <a:spcAft>
        <a:spcPct val="0"/>
      </a:spcAft>
      <a:defRPr sz="4200" kern="1200">
        <a:solidFill>
          <a:srgbClr val="000000"/>
        </a:solidFill>
        <a:latin typeface="GillSans" charset="0"/>
        <a:ea typeface="ヒラギノ角ゴ ProN W3" charset="0"/>
        <a:cs typeface="ヒラギノ角ゴ ProN W3" charset="0"/>
        <a:sym typeface="GillSans" charset="0"/>
      </a:defRPr>
    </a:lvl5pPr>
    <a:lvl6pPr marL="2286000" algn="l" defTabSz="914400" rtl="0" eaLnBrk="1" latinLnBrk="0" hangingPunct="1">
      <a:defRPr sz="4200" kern="1200">
        <a:solidFill>
          <a:srgbClr val="000000"/>
        </a:solidFill>
        <a:latin typeface="GillSans" charset="0"/>
        <a:ea typeface="ヒラギノ角ゴ ProN W3" charset="0"/>
        <a:cs typeface="ヒラギノ角ゴ ProN W3" charset="0"/>
        <a:sym typeface="GillSans" charset="0"/>
      </a:defRPr>
    </a:lvl6pPr>
    <a:lvl7pPr marL="2743200" algn="l" defTabSz="914400" rtl="0" eaLnBrk="1" latinLnBrk="0" hangingPunct="1">
      <a:defRPr sz="4200" kern="1200">
        <a:solidFill>
          <a:srgbClr val="000000"/>
        </a:solidFill>
        <a:latin typeface="GillSans" charset="0"/>
        <a:ea typeface="ヒラギノ角ゴ ProN W3" charset="0"/>
        <a:cs typeface="ヒラギノ角ゴ ProN W3" charset="0"/>
        <a:sym typeface="GillSans" charset="0"/>
      </a:defRPr>
    </a:lvl7pPr>
    <a:lvl8pPr marL="3200400" algn="l" defTabSz="914400" rtl="0" eaLnBrk="1" latinLnBrk="0" hangingPunct="1">
      <a:defRPr sz="4200" kern="1200">
        <a:solidFill>
          <a:srgbClr val="000000"/>
        </a:solidFill>
        <a:latin typeface="GillSans" charset="0"/>
        <a:ea typeface="ヒラギノ角ゴ ProN W3" charset="0"/>
        <a:cs typeface="ヒラギノ角ゴ ProN W3" charset="0"/>
        <a:sym typeface="GillSans" charset="0"/>
      </a:defRPr>
    </a:lvl8pPr>
    <a:lvl9pPr marL="3657600" algn="l" defTabSz="914400" rtl="0" eaLnBrk="1" latinLnBrk="0" hangingPunct="1">
      <a:defRPr sz="4200" kern="1200">
        <a:solidFill>
          <a:srgbClr val="000000"/>
        </a:solidFill>
        <a:latin typeface="GillSans" charset="0"/>
        <a:ea typeface="ヒラギノ角ゴ ProN W3" charset="0"/>
        <a:cs typeface="ヒラギノ角ゴ ProN W3" charset="0"/>
        <a:sym typeface="GillSans" charset="0"/>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3656" autoAdjust="0"/>
  </p:normalViewPr>
  <p:slideViewPr>
    <p:cSldViewPr>
      <p:cViewPr varScale="1">
        <p:scale>
          <a:sx n="47" d="100"/>
          <a:sy n="47" d="100"/>
        </p:scale>
        <p:origin x="-264" y="-112"/>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7DA941F-C6C8-4AF7-9F60-D7933CE3A5E1}" type="datetimeFigureOut">
              <a:rPr lang="en-US" smtClean="0"/>
              <a:pPr/>
              <a:t>3/3/15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D5D7D6-A686-48FA-AFE2-7B891CCA6288}" type="slidenum">
              <a:rPr lang="en-US" smtClean="0"/>
              <a:pPr/>
              <a:t>‹#›</a:t>
            </a:fld>
            <a:endParaRPr lang="en-US"/>
          </a:p>
        </p:txBody>
      </p:sp>
    </p:spTree>
    <p:extLst>
      <p:ext uri="{BB962C8B-B14F-4D97-AF65-F5344CB8AC3E}">
        <p14:creationId xmlns:p14="http://schemas.microsoft.com/office/powerpoint/2010/main" val="1627495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D355595-9051-4815-80A7-7E36BCCBF449}" type="datetimeFigureOut">
              <a:rPr lang="en-US" smtClean="0"/>
              <a:pPr/>
              <a:t>3/3/15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36F7586-9A66-4750-829F-018B68E59AFF}" type="slidenum">
              <a:rPr lang="en-US" smtClean="0"/>
              <a:pPr/>
              <a:t>‹#›</a:t>
            </a:fld>
            <a:endParaRPr lang="en-US" dirty="0"/>
          </a:p>
        </p:txBody>
      </p:sp>
    </p:spTree>
    <p:extLst>
      <p:ext uri="{BB962C8B-B14F-4D97-AF65-F5344CB8AC3E}">
        <p14:creationId xmlns:p14="http://schemas.microsoft.com/office/powerpoint/2010/main" val="360835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EF44841-32AE-4D40-B3C2-6F1C04BD5482}" type="slidenum">
              <a:rPr lang="es-MX" smtClean="0"/>
              <a:pPr/>
              <a:t>13</a:t>
            </a:fld>
            <a:endParaRPr lang="es-MX"/>
          </a:p>
        </p:txBody>
      </p:sp>
      <p:sp>
        <p:nvSpPr>
          <p:cNvPr id="5" name="Marcador de encabezado 4"/>
          <p:cNvSpPr>
            <a:spLocks noGrp="1"/>
          </p:cNvSpPr>
          <p:nvPr>
            <p:ph type="hdr" sz="quarter" idx="11"/>
          </p:nvPr>
        </p:nvSpPr>
        <p:spPr/>
        <p:txBody>
          <a:bodyPr/>
          <a:lstStyle/>
          <a:p>
            <a:endParaRPr lang="es-MX"/>
          </a:p>
        </p:txBody>
      </p:sp>
    </p:spTree>
    <p:extLst>
      <p:ext uri="{BB962C8B-B14F-4D97-AF65-F5344CB8AC3E}">
        <p14:creationId xmlns:p14="http://schemas.microsoft.com/office/powerpoint/2010/main" val="304548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14</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15</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16</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17</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18</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19</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20</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21</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22</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5</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23</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24</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6</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7</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8</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9</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10</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11</a:t>
            </a:fld>
            <a:endParaRPr lang="en-US" dirty="0"/>
          </a:p>
        </p:txBody>
      </p:sp>
    </p:spTree>
    <p:extLst>
      <p:ext uri="{BB962C8B-B14F-4D97-AF65-F5344CB8AC3E}">
        <p14:creationId xmlns:p14="http://schemas.microsoft.com/office/powerpoint/2010/main" val="4015422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6F7586-9A66-4750-829F-018B68E59AFF}" type="slidenum">
              <a:rPr lang="en-US" smtClean="0"/>
              <a:pPr/>
              <a:t>12</a:t>
            </a:fld>
            <a:endParaRPr lang="en-US" dirty="0"/>
          </a:p>
        </p:txBody>
      </p:sp>
    </p:spTree>
    <p:extLst>
      <p:ext uri="{BB962C8B-B14F-4D97-AF65-F5344CB8AC3E}">
        <p14:creationId xmlns:p14="http://schemas.microsoft.com/office/powerpoint/2010/main" val="401542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2200" y="2971800"/>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GillSans" charset="0"/>
              </a:rPr>
              <a:t>Drag picture to placeholder or click icon to add</a:t>
            </a:r>
            <a:endParaRPr lang="en-US" noProof="0" dirty="0" smtClean="0">
              <a:sym typeface="Gill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0"/>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5000" y="396240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flipV="1">
            <a:off x="6578600" y="1976437"/>
            <a:ext cx="5748337" cy="190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31000" y="396240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1447800"/>
            <a:ext cx="4278313" cy="5937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54600" y="1430338"/>
            <a:ext cx="7269162" cy="73326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GillSans" charset="0"/>
              </a:rPr>
              <a:t>Drag picture to placeholder or click icon to add</a:t>
            </a:r>
            <a:endParaRPr lang="en-US" noProof="0" dirty="0" smtClean="0">
              <a:sym typeface="Gill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303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smtClean="0">
                <a:sym typeface="GillSans" charset="0"/>
              </a:rPr>
              <a:t>Click to edit Master text styles</a:t>
            </a:r>
          </a:p>
          <a:p>
            <a:pPr lvl="1"/>
            <a:r>
              <a:rPr lang="en-US" smtClean="0">
                <a:sym typeface="GillSans" charset="0"/>
              </a:rPr>
              <a:t>Second level</a:t>
            </a:r>
          </a:p>
          <a:p>
            <a:pPr lvl="2"/>
            <a:r>
              <a:rPr lang="en-US" smtClean="0">
                <a:sym typeface="GillSans" charset="0"/>
              </a:rPr>
              <a:t>Third level</a:t>
            </a:r>
          </a:p>
          <a:p>
            <a:pPr lvl="3"/>
            <a:r>
              <a:rPr lang="en-US" smtClean="0">
                <a:sym typeface="GillSans" charset="0"/>
              </a:rPr>
              <a:t>Fourth level</a:t>
            </a:r>
          </a:p>
          <a:p>
            <a:pPr lvl="4"/>
            <a:r>
              <a:rPr lang="en-US" smtClean="0">
                <a:sym typeface="GillSans" charset="0"/>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smtClean="0">
                <a:sym typeface="GillSans" charset="0"/>
              </a:rPr>
              <a:t>Click to edit Master title style</a:t>
            </a:r>
            <a:endParaRPr lang="en-US" dirty="0" smtClean="0">
              <a:sym typeface="GillSans" charset="0"/>
            </a:endParaRPr>
          </a:p>
        </p:txBody>
      </p:sp>
      <p:pic>
        <p:nvPicPr>
          <p:cNvPr id="2" name="Picture 1" descr="DurhamOpenDataLogo_600PX.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2400" y="0"/>
            <a:ext cx="7620000" cy="1460500"/>
          </a:xfrm>
          <a:prstGeom prst="rect">
            <a:avLst/>
          </a:prstGeom>
        </p:spPr>
      </p:pic>
      <p:pic>
        <p:nvPicPr>
          <p:cNvPr id="5" name="Picture 4" descr="DurhamOpenDataLogo_600PX.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92400" y="0"/>
            <a:ext cx="7620000" cy="14605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78" r:id="rId11"/>
  </p:sldLayoutIdLst>
  <p:transition xmlns:p14="http://schemas.microsoft.com/office/powerpoint/2010/main"/>
  <p:hf hdr="0" ftr="0"/>
  <p:txStyles>
    <p:titleStyle>
      <a:lvl1pPr algn="ctr" rtl="0" eaLnBrk="1" fontAlgn="base" hangingPunct="1">
        <a:spcBef>
          <a:spcPct val="0"/>
        </a:spcBef>
        <a:spcAft>
          <a:spcPct val="0"/>
        </a:spcAft>
        <a:defRPr sz="8400">
          <a:solidFill>
            <a:schemeClr val="tx1"/>
          </a:solidFill>
          <a:latin typeface="+mj-lt"/>
          <a:ea typeface="+mj-ea"/>
          <a:cs typeface="+mj-cs"/>
          <a:sym typeface="GillSans" charset="0"/>
        </a:defRPr>
      </a:lvl1pPr>
      <a:lvl2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2pPr>
      <a:lvl3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3pPr>
      <a:lvl4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4pPr>
      <a:lvl5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5pPr>
      <a:lvl6pPr marL="4572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6pPr>
      <a:lvl7pPr marL="9144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7pPr>
      <a:lvl8pPr marL="13716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8pPr>
      <a:lvl9pPr marL="18288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9pPr>
    </p:titleStyle>
    <p:bodyStyle>
      <a:lvl1pPr marL="342900" indent="-342900" algn="ctr" rtl="0" eaLnBrk="1" fontAlgn="base" hangingPunct="1">
        <a:spcBef>
          <a:spcPct val="0"/>
        </a:spcBef>
        <a:spcAft>
          <a:spcPct val="0"/>
        </a:spcAft>
        <a:defRPr sz="3600">
          <a:solidFill>
            <a:schemeClr val="tx1"/>
          </a:solidFill>
          <a:latin typeface="+mn-lt"/>
          <a:ea typeface="+mn-ea"/>
          <a:cs typeface="+mn-cs"/>
          <a:sym typeface="GillSans" charset="0"/>
        </a:defRPr>
      </a:lvl1pPr>
      <a:lvl2pPr marL="742950" indent="-285750" algn="ctr" rtl="0" eaLnBrk="1" fontAlgn="base" hangingPunct="1">
        <a:spcBef>
          <a:spcPct val="0"/>
        </a:spcBef>
        <a:spcAft>
          <a:spcPct val="0"/>
        </a:spcAft>
        <a:defRPr sz="3600">
          <a:solidFill>
            <a:schemeClr val="tx1"/>
          </a:solidFill>
          <a:latin typeface="+mn-lt"/>
          <a:ea typeface="+mn-ea"/>
          <a:cs typeface="+mn-cs"/>
          <a:sym typeface="GillSans" charset="0"/>
        </a:defRPr>
      </a:lvl2pPr>
      <a:lvl3pPr marL="1143000" indent="-228600" algn="ctr" rtl="0" eaLnBrk="1" fontAlgn="base" hangingPunct="1">
        <a:spcBef>
          <a:spcPct val="0"/>
        </a:spcBef>
        <a:spcAft>
          <a:spcPct val="0"/>
        </a:spcAft>
        <a:defRPr sz="3600">
          <a:solidFill>
            <a:schemeClr val="tx1"/>
          </a:solidFill>
          <a:latin typeface="+mn-lt"/>
          <a:ea typeface="+mn-ea"/>
          <a:cs typeface="+mn-cs"/>
          <a:sym typeface="GillSans" charset="0"/>
        </a:defRPr>
      </a:lvl3pPr>
      <a:lvl4pPr marL="1600200" indent="-228600" algn="ctr" rtl="0" eaLnBrk="1" fontAlgn="base" hangingPunct="1">
        <a:spcBef>
          <a:spcPct val="0"/>
        </a:spcBef>
        <a:spcAft>
          <a:spcPct val="0"/>
        </a:spcAft>
        <a:defRPr sz="3600">
          <a:solidFill>
            <a:schemeClr val="tx1"/>
          </a:solidFill>
          <a:latin typeface="+mn-lt"/>
          <a:ea typeface="+mn-ea"/>
          <a:cs typeface="+mn-cs"/>
          <a:sym typeface="GillSans" charset="0"/>
        </a:defRPr>
      </a:lvl4pPr>
      <a:lvl5pPr marL="2057400" indent="-228600" algn="ctr" rtl="0" eaLnBrk="1" fontAlgn="base" hangingPunct="1">
        <a:spcBef>
          <a:spcPct val="0"/>
        </a:spcBef>
        <a:spcAft>
          <a:spcPct val="0"/>
        </a:spcAft>
        <a:defRPr sz="3600">
          <a:solidFill>
            <a:schemeClr val="tx1"/>
          </a:solidFill>
          <a:latin typeface="+mn-lt"/>
          <a:ea typeface="+mn-ea"/>
          <a:cs typeface="+mn-cs"/>
          <a:sym typeface="GillSans" charset="0"/>
        </a:defRPr>
      </a:lvl5pPr>
      <a:lvl6pPr marL="457200" algn="ctr" rtl="0" eaLnBrk="1" fontAlgn="base" hangingPunct="1">
        <a:spcBef>
          <a:spcPct val="0"/>
        </a:spcBef>
        <a:spcAft>
          <a:spcPct val="0"/>
        </a:spcAft>
        <a:defRPr sz="3600">
          <a:solidFill>
            <a:schemeClr val="tx1"/>
          </a:solidFill>
          <a:latin typeface="+mn-lt"/>
          <a:ea typeface="+mn-ea"/>
          <a:cs typeface="+mn-cs"/>
          <a:sym typeface="GillSans" charset="0"/>
        </a:defRPr>
      </a:lvl6pPr>
      <a:lvl7pPr marL="914400" algn="ctr" rtl="0" eaLnBrk="1" fontAlgn="base" hangingPunct="1">
        <a:spcBef>
          <a:spcPct val="0"/>
        </a:spcBef>
        <a:spcAft>
          <a:spcPct val="0"/>
        </a:spcAft>
        <a:defRPr sz="3600">
          <a:solidFill>
            <a:schemeClr val="tx1"/>
          </a:solidFill>
          <a:latin typeface="+mn-lt"/>
          <a:ea typeface="+mn-ea"/>
          <a:cs typeface="+mn-cs"/>
          <a:sym typeface="GillSans" charset="0"/>
        </a:defRPr>
      </a:lvl7pPr>
      <a:lvl8pPr marL="1371600" algn="ctr" rtl="0" eaLnBrk="1" fontAlgn="base" hangingPunct="1">
        <a:spcBef>
          <a:spcPct val="0"/>
        </a:spcBef>
        <a:spcAft>
          <a:spcPct val="0"/>
        </a:spcAft>
        <a:defRPr sz="3600">
          <a:solidFill>
            <a:schemeClr val="tx1"/>
          </a:solidFill>
          <a:latin typeface="+mn-lt"/>
          <a:ea typeface="+mn-ea"/>
          <a:cs typeface="+mn-cs"/>
          <a:sym typeface="GillSans" charset="0"/>
        </a:defRPr>
      </a:lvl8pPr>
      <a:lvl9pPr marL="1828800" algn="ctr" rtl="0" eaLnBrk="1" fontAlgn="base" hangingPunct="1">
        <a:spcBef>
          <a:spcPct val="0"/>
        </a:spcBef>
        <a:spcAft>
          <a:spcPct val="0"/>
        </a:spcAft>
        <a:defRPr sz="3600">
          <a:solidFill>
            <a:schemeClr val="tx1"/>
          </a:solidFill>
          <a:latin typeface="+mn-lt"/>
          <a:ea typeface="+mn-ea"/>
          <a:cs typeface="+mn-cs"/>
          <a:sym typeface="Gill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smtClean="0">
                <a:sym typeface="GillSans" charset="0"/>
              </a:rPr>
              <a:t>Click to edit Master title style</a:t>
            </a:r>
            <a:endParaRPr lang="en-US" dirty="0" smtClean="0">
              <a:sym typeface="GillSans" charset="0"/>
            </a:endParaRPr>
          </a:p>
        </p:txBody>
      </p:sp>
      <p:sp>
        <p:nvSpPr>
          <p:cNvPr id="2051" name="Rectangle 2"/>
          <p:cNvSpPr>
            <a:spLocks noGrp="1" noChangeArrowheads="1"/>
          </p:cNvSpPr>
          <p:nvPr>
            <p:ph type="body" idx="1"/>
          </p:nvPr>
        </p:nvSpPr>
        <p:spPr bwMode="auto">
          <a:xfrm>
            <a:off x="1270000" y="2768600"/>
            <a:ext cx="10464800" cy="57150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smtClean="0">
                <a:sym typeface="GillSans" charset="0"/>
              </a:rPr>
              <a:t>Click to edit Master text styles</a:t>
            </a:r>
          </a:p>
          <a:p>
            <a:pPr lvl="1"/>
            <a:r>
              <a:rPr lang="en-US" smtClean="0">
                <a:sym typeface="GillSans" charset="0"/>
              </a:rPr>
              <a:t>Second level</a:t>
            </a:r>
          </a:p>
          <a:p>
            <a:pPr lvl="2"/>
            <a:r>
              <a:rPr lang="en-US" smtClean="0">
                <a:sym typeface="GillSans" charset="0"/>
              </a:rPr>
              <a:t>Third level</a:t>
            </a:r>
          </a:p>
          <a:p>
            <a:pPr lvl="3"/>
            <a:r>
              <a:rPr lang="en-US" smtClean="0">
                <a:sym typeface="GillSans" charset="0"/>
              </a:rPr>
              <a:t>Fourth level</a:t>
            </a:r>
          </a:p>
          <a:p>
            <a:pPr lvl="4"/>
            <a:r>
              <a:rPr lang="en-US" smtClean="0">
                <a:sym typeface="GillSans" charset="0"/>
              </a:rPr>
              <a:t>Fifth level</a:t>
            </a:r>
          </a:p>
        </p:txBody>
      </p:sp>
      <p:sp>
        <p:nvSpPr>
          <p:cNvPr id="6" name="Line 2"/>
          <p:cNvSpPr>
            <a:spLocks noChangeShapeType="1"/>
          </p:cNvSpPr>
          <p:nvPr/>
        </p:nvSpPr>
        <p:spPr bwMode="auto">
          <a:xfrm flipH="1">
            <a:off x="1320800" y="1981200"/>
            <a:ext cx="9936162" cy="0"/>
          </a:xfrm>
          <a:prstGeom prst="line">
            <a:avLst/>
          </a:prstGeom>
          <a:noFill/>
          <a:ln w="12700">
            <a:solidFill>
              <a:srgbClr val="53912F"/>
            </a:solidFill>
            <a:miter lim="800000"/>
            <a:headEnd/>
            <a:tailEnd/>
          </a:ln>
        </p:spPr>
        <p:txBody>
          <a:bodyPr lIns="0" tIns="0" rIns="0" bIns="0"/>
          <a:lstStyle/>
          <a:p>
            <a:endParaRPr lang="en-US"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xmlns:p14="http://schemas.microsoft.com/office/powerpoint/2010/main"/>
  <p:hf hdr="0" ftr="0"/>
  <p:txStyles>
    <p:titleStyle>
      <a:lvl1pPr algn="l" rtl="0" eaLnBrk="1" fontAlgn="base" hangingPunct="1">
        <a:spcBef>
          <a:spcPct val="0"/>
        </a:spcBef>
        <a:spcAft>
          <a:spcPct val="0"/>
        </a:spcAft>
        <a:defRPr sz="4000">
          <a:solidFill>
            <a:schemeClr val="tx1"/>
          </a:solidFill>
          <a:latin typeface="+mj-lt"/>
          <a:ea typeface="+mj-ea"/>
          <a:cs typeface="+mj-cs"/>
          <a:sym typeface="GillSans" charset="0"/>
        </a:defRPr>
      </a:lvl1pPr>
      <a:lvl2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2pPr>
      <a:lvl3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3pPr>
      <a:lvl4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4pPr>
      <a:lvl5pPr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5pPr>
      <a:lvl6pPr marL="4572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6pPr>
      <a:lvl7pPr marL="9144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7pPr>
      <a:lvl8pPr marL="13716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8pPr>
      <a:lvl9pPr marL="1828800" algn="ctr" rtl="0" eaLnBrk="1" fontAlgn="base" hangingPunct="1">
        <a:spcBef>
          <a:spcPct val="0"/>
        </a:spcBef>
        <a:spcAft>
          <a:spcPct val="0"/>
        </a:spcAft>
        <a:defRPr sz="8400">
          <a:solidFill>
            <a:schemeClr val="tx1"/>
          </a:solidFill>
          <a:latin typeface="GillSans" charset="0"/>
          <a:ea typeface="ヒラギノ角ゴ ProN W3" charset="0"/>
          <a:cs typeface="ヒラギノ角ゴ ProN W3" charset="0"/>
          <a:sym typeface="GillSans" charset="0"/>
        </a:defRPr>
      </a:lvl9pPr>
    </p:titleStyle>
    <p:bodyStyle>
      <a:lvl1pPr marL="8382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1pPr>
      <a:lvl2pPr marL="12827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2pPr>
      <a:lvl3pPr marL="17272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3pPr>
      <a:lvl4pPr marL="21717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4pPr>
      <a:lvl5pPr marL="26162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5pPr>
      <a:lvl6pPr marL="30734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6pPr>
      <a:lvl7pPr marL="35306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7pPr>
      <a:lvl8pPr marL="39878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8pPr>
      <a:lvl9pPr marL="4445000" indent="-571500" algn="l" rtl="0" eaLnBrk="1" fontAlgn="base" hangingPunct="1">
        <a:spcBef>
          <a:spcPts val="2400"/>
        </a:spcBef>
        <a:spcAft>
          <a:spcPct val="0"/>
        </a:spcAft>
        <a:buSzPct val="171000"/>
        <a:buFont typeface="GillSans" charset="0"/>
        <a:buChar char="•"/>
        <a:defRPr sz="4200">
          <a:solidFill>
            <a:schemeClr val="tx1"/>
          </a:solidFill>
          <a:latin typeface="+mn-lt"/>
          <a:ea typeface="+mn-ea"/>
          <a:cs typeface="+mn-cs"/>
          <a:sym typeface="Gill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3"/>
          <p:cNvSpPr>
            <a:spLocks noChangeShapeType="1"/>
          </p:cNvSpPr>
          <p:nvPr/>
        </p:nvSpPr>
        <p:spPr bwMode="auto">
          <a:xfrm rot="10800000" flipH="1">
            <a:off x="1473200" y="3505200"/>
            <a:ext cx="10390187" cy="1588"/>
          </a:xfrm>
          <a:prstGeom prst="line">
            <a:avLst/>
          </a:prstGeom>
          <a:noFill/>
          <a:ln w="12700">
            <a:solidFill>
              <a:srgbClr val="53912F"/>
            </a:solidFill>
            <a:miter lim="800000"/>
            <a:headEnd/>
            <a:tailEnd/>
          </a:ln>
        </p:spPr>
        <p:txBody>
          <a:bodyPr lIns="0" tIns="0" rIns="0" bIns="0"/>
          <a:lstStyle/>
          <a:p>
            <a:endParaRPr lang="en-US" dirty="0"/>
          </a:p>
        </p:txBody>
      </p:sp>
      <p:sp>
        <p:nvSpPr>
          <p:cNvPr id="14342" name="Rectangle 5"/>
          <p:cNvSpPr>
            <a:spLocks/>
          </p:cNvSpPr>
          <p:nvPr/>
        </p:nvSpPr>
        <p:spPr bwMode="auto">
          <a:xfrm>
            <a:off x="1009650" y="6324600"/>
            <a:ext cx="11303000" cy="2654300"/>
          </a:xfrm>
          <a:prstGeom prst="rect">
            <a:avLst/>
          </a:prstGeom>
          <a:noFill/>
          <a:ln w="12700">
            <a:noFill/>
            <a:miter lim="800000"/>
            <a:headEnd/>
            <a:tailEnd/>
          </a:ln>
        </p:spPr>
        <p:txBody>
          <a:bodyPr lIns="0" tIns="0" rIns="0" bIns="0" anchor="ctr"/>
          <a:lstStyle/>
          <a:p>
            <a:r>
              <a:rPr lang="en-US" sz="3200" dirty="0" smtClean="0">
                <a:solidFill>
                  <a:srgbClr val="3580BB"/>
                </a:solidFill>
                <a:latin typeface="Arial" charset="0"/>
                <a:cs typeface="Arial" charset="0"/>
                <a:sym typeface="Arial" charset="0"/>
              </a:rPr>
              <a:t>Jason Hare: Open Data Consultant</a:t>
            </a:r>
          </a:p>
          <a:p>
            <a:endParaRPr lang="en-US" sz="3200" dirty="0" smtClean="0">
              <a:solidFill>
                <a:srgbClr val="3580BB"/>
              </a:solidFill>
              <a:latin typeface="Arial" charset="0"/>
              <a:cs typeface="Arial" charset="0"/>
              <a:sym typeface="Arial" charset="0"/>
            </a:endParaRPr>
          </a:p>
        </p:txBody>
      </p:sp>
      <p:sp>
        <p:nvSpPr>
          <p:cNvPr id="2" name="Title 1"/>
          <p:cNvSpPr>
            <a:spLocks noGrp="1"/>
          </p:cNvSpPr>
          <p:nvPr>
            <p:ph type="ctrTitle"/>
          </p:nvPr>
        </p:nvSpPr>
        <p:spPr>
          <a:xfrm>
            <a:off x="1016000" y="1828800"/>
            <a:ext cx="11055350" cy="1539875"/>
          </a:xfrm>
        </p:spPr>
        <p:txBody>
          <a:bodyPr/>
          <a:lstStyle/>
          <a:p>
            <a:r>
              <a:rPr lang="en-US" sz="6000" b="1" dirty="0" smtClean="0"/>
              <a:t>Open Data Market Segmentation</a:t>
            </a:r>
            <a:endParaRPr lang="en-US" sz="6000" b="1" dirty="0"/>
          </a:p>
        </p:txBody>
      </p:sp>
      <p:sp>
        <p:nvSpPr>
          <p:cNvPr id="3" name="Subtitle 2"/>
          <p:cNvSpPr>
            <a:spLocks noGrp="1"/>
          </p:cNvSpPr>
          <p:nvPr>
            <p:ph type="subTitle" idx="1"/>
          </p:nvPr>
        </p:nvSpPr>
        <p:spPr>
          <a:xfrm>
            <a:off x="2006600" y="3733800"/>
            <a:ext cx="9102725" cy="1676400"/>
          </a:xfrm>
        </p:spPr>
        <p:txBody>
          <a:bodyPr/>
          <a:lstStyle/>
          <a:p>
            <a:r>
              <a:rPr lang="en-US" dirty="0" smtClean="0"/>
              <a:t>Strategy for community outreach, communication and self-assessment</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711200" y="1524000"/>
            <a:ext cx="120396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Types of Open Data Programs</a:t>
            </a:r>
            <a:endParaRPr lang="en-US" sz="7200" b="1" dirty="0">
              <a:solidFill>
                <a:srgbClr val="00B0F0"/>
              </a:solidFill>
              <a:latin typeface="+mn-lt"/>
              <a:cs typeface="Arial" charset="0"/>
              <a:sym typeface="Arial"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400" y="3709370"/>
            <a:ext cx="12192000" cy="4657344"/>
          </a:xfrm>
        </p:spPr>
      </p:pic>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2959632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89789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Agenda</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solidFill>
                  <a:srgbClr val="A6A6A6"/>
                </a:solidFill>
                <a:cs typeface="Arial" pitchFamily="34" charset="0"/>
              </a:rPr>
              <a:t>How is Durham Segmented?</a:t>
            </a:r>
          </a:p>
          <a:p>
            <a:pPr marL="742950" indent="-742950" algn="l">
              <a:spcBef>
                <a:spcPts val="1200"/>
              </a:spcBef>
              <a:buFont typeface="+mj-lt"/>
              <a:buAutoNum type="arabicPeriod"/>
            </a:pPr>
            <a:r>
              <a:rPr lang="en-US" sz="4400" b="1" dirty="0" smtClean="0">
                <a:solidFill>
                  <a:srgbClr val="A6A6A6"/>
                </a:solidFill>
                <a:cs typeface="Arial" pitchFamily="34" charset="0"/>
              </a:rPr>
              <a:t>How are Open Data Programs Segmented?</a:t>
            </a:r>
          </a:p>
          <a:p>
            <a:pPr marL="742950" indent="-742950" algn="l">
              <a:spcBef>
                <a:spcPts val="1200"/>
              </a:spcBef>
              <a:buFont typeface="+mj-lt"/>
              <a:buAutoNum type="arabicPeriod"/>
            </a:pPr>
            <a:r>
              <a:rPr lang="en-US" sz="4400" b="1" dirty="0" smtClean="0">
                <a:cs typeface="Arial" pitchFamily="34" charset="0"/>
              </a:rPr>
              <a:t>How do we Assess the Health of a Neighborhood, Segment or Cluster?</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474758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939800" y="1524000"/>
            <a:ext cx="118110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Assessing Segments/Clusters </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pic>
        <p:nvPicPr>
          <p:cNvPr id="6" name="Picture 5" descr="lead_la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00" y="3048000"/>
            <a:ext cx="7874000" cy="5880100"/>
          </a:xfrm>
          <a:prstGeom prst="rect">
            <a:avLst/>
          </a:prstGeom>
        </p:spPr>
      </p:pic>
    </p:spTree>
    <p:extLst>
      <p:ext uri="{BB962C8B-B14F-4D97-AF65-F5344CB8AC3E}">
        <p14:creationId xmlns:p14="http://schemas.microsoft.com/office/powerpoint/2010/main" val="973118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1044652" y="3090823"/>
            <a:ext cx="11029619" cy="4170048"/>
          </a:xfrm>
          <a:prstGeom prst="rect">
            <a:avLst/>
          </a:prstGeom>
        </p:spPr>
        <p:txBody>
          <a:bodyPr vert="horz" lIns="109226" tIns="54613" rIns="109226" bIns="54613"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3300" dirty="0">
              <a:latin typeface="Segoe UI Semilight" panose="020B0402040204020203" pitchFamily="34" charset="0"/>
              <a:cs typeface="Segoe UI Semilight" panose="020B0402040204020203" pitchFamily="34" charset="0"/>
            </a:endParaRPr>
          </a:p>
          <a:p>
            <a:endParaRPr lang="en-US" sz="3300" dirty="0">
              <a:latin typeface="Segoe UI Semilight" panose="020B0402040204020203" pitchFamily="34" charset="0"/>
              <a:cs typeface="Segoe UI Semilight" panose="020B0402040204020203" pitchFamily="34" charset="0"/>
            </a:endParaRPr>
          </a:p>
        </p:txBody>
      </p:sp>
      <p:sp>
        <p:nvSpPr>
          <p:cNvPr id="2" name="Rectángulo 1"/>
          <p:cNvSpPr/>
          <p:nvPr/>
        </p:nvSpPr>
        <p:spPr>
          <a:xfrm>
            <a:off x="755537" y="3492619"/>
            <a:ext cx="8293275" cy="3662959"/>
          </a:xfrm>
          <a:prstGeom prst="rect">
            <a:avLst/>
          </a:prstGeom>
        </p:spPr>
        <p:txBody>
          <a:bodyPr wrap="square" lIns="107095" tIns="53547" rIns="107095" bIns="53547">
            <a:spAutoFit/>
          </a:bodyPr>
          <a:lstStyle/>
          <a:p>
            <a:pPr algn="l"/>
            <a:r>
              <a:rPr lang="en-US" sz="3300" dirty="0">
                <a:latin typeface="Segoe UI Semilight" panose="020B0402040204020203" pitchFamily="34" charset="0"/>
                <a:cs typeface="Segoe UI Semilight" panose="020B0402040204020203" pitchFamily="34" charset="0"/>
              </a:rPr>
              <a:t>Management of quality in local governments can result in sustainable economic prosperity and social development at local level including deployment of and interaction with national and regional policies in coherent and compatible way.</a:t>
            </a:r>
          </a:p>
        </p:txBody>
      </p:sp>
      <p:sp>
        <p:nvSpPr>
          <p:cNvPr id="7" name="CuadroTexto 6"/>
          <p:cNvSpPr txBox="1"/>
          <p:nvPr/>
        </p:nvSpPr>
        <p:spPr>
          <a:xfrm>
            <a:off x="11433153" y="3714270"/>
            <a:ext cx="1282236" cy="2816573"/>
          </a:xfrm>
          <a:prstGeom prst="rect">
            <a:avLst/>
          </a:prstGeom>
          <a:noFill/>
        </p:spPr>
        <p:txBody>
          <a:bodyPr wrap="square" lIns="107095" tIns="53547" rIns="107095" bIns="53547" rtlCol="0">
            <a:spAutoFit/>
          </a:bodyPr>
          <a:lstStyle/>
          <a:p>
            <a:r>
              <a:rPr lang="en-US" sz="2200" dirty="0">
                <a:solidFill>
                  <a:srgbClr val="00BCF2"/>
                </a:solidFill>
              </a:rPr>
              <a:t>National</a:t>
            </a:r>
          </a:p>
          <a:p>
            <a:endParaRPr lang="en-US" sz="2200" dirty="0">
              <a:solidFill>
                <a:srgbClr val="00BCF2"/>
              </a:solidFill>
            </a:endParaRPr>
          </a:p>
          <a:p>
            <a:endParaRPr lang="en-US" sz="2200" dirty="0">
              <a:solidFill>
                <a:srgbClr val="00BCF2"/>
              </a:solidFill>
            </a:endParaRPr>
          </a:p>
          <a:p>
            <a:endParaRPr lang="en-US" sz="2200" dirty="0">
              <a:solidFill>
                <a:srgbClr val="00BCF2"/>
              </a:solidFill>
            </a:endParaRPr>
          </a:p>
          <a:p>
            <a:r>
              <a:rPr lang="en-US" sz="2200" dirty="0">
                <a:solidFill>
                  <a:srgbClr val="00BCF2"/>
                </a:solidFill>
              </a:rPr>
              <a:t>Regional</a:t>
            </a:r>
          </a:p>
          <a:p>
            <a:endParaRPr lang="en-US" sz="2200" dirty="0">
              <a:solidFill>
                <a:srgbClr val="00BCF2"/>
              </a:solidFill>
            </a:endParaRPr>
          </a:p>
          <a:p>
            <a:endParaRPr lang="en-US" sz="2200" dirty="0">
              <a:solidFill>
                <a:srgbClr val="00BCF2"/>
              </a:solidFill>
            </a:endParaRPr>
          </a:p>
          <a:p>
            <a:r>
              <a:rPr lang="en-US" sz="2200" dirty="0">
                <a:solidFill>
                  <a:srgbClr val="00BCF2"/>
                </a:solidFill>
              </a:rPr>
              <a:t>Local </a:t>
            </a:r>
          </a:p>
        </p:txBody>
      </p:sp>
      <p:sp>
        <p:nvSpPr>
          <p:cNvPr id="11" name="1 Título"/>
          <p:cNvSpPr txBox="1">
            <a:spLocks/>
          </p:cNvSpPr>
          <p:nvPr/>
        </p:nvSpPr>
        <p:spPr>
          <a:xfrm>
            <a:off x="921" y="-268893"/>
            <a:ext cx="8776995" cy="1625600"/>
          </a:xfrm>
          <a:prstGeom prst="rect">
            <a:avLst/>
          </a:prstGeom>
        </p:spPr>
        <p:txBody>
          <a:bodyPr vert="horz" lIns="109226" tIns="54613" rIns="109226" bIns="5461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300" dirty="0">
              <a:solidFill>
                <a:srgbClr val="00B0F0"/>
              </a:solidFill>
            </a:endParaRPr>
          </a:p>
        </p:txBody>
      </p:sp>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0" y="2285072"/>
            <a:ext cx="2654269" cy="7495467"/>
          </a:xfrm>
          <a:prstGeom prst="rect">
            <a:avLst/>
          </a:prstGeom>
        </p:spPr>
      </p:pic>
      <p:sp>
        <p:nvSpPr>
          <p:cNvPr id="8" name="Rectangle 5"/>
          <p:cNvSpPr>
            <a:spLocks/>
          </p:cNvSpPr>
          <p:nvPr/>
        </p:nvSpPr>
        <p:spPr bwMode="auto">
          <a:xfrm>
            <a:off x="635000" y="1447800"/>
            <a:ext cx="118110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Assessing Segments/Clusters </a:t>
            </a:r>
            <a:endParaRPr lang="en-US" sz="7200" b="1" dirty="0">
              <a:solidFill>
                <a:srgbClr val="00B0F0"/>
              </a:solidFill>
              <a:latin typeface="+mn-lt"/>
              <a:cs typeface="Arial" charset="0"/>
              <a:sym typeface="Arial" charset="0"/>
            </a:endParaRPr>
          </a:p>
        </p:txBody>
      </p:sp>
    </p:spTree>
    <p:extLst>
      <p:ext uri="{BB962C8B-B14F-4D97-AF65-F5344CB8AC3E}">
        <p14:creationId xmlns:p14="http://schemas.microsoft.com/office/powerpoint/2010/main" val="15827898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625600" y="1524000"/>
            <a:ext cx="111252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ISO Assessments</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
        <p:nvSpPr>
          <p:cNvPr id="2" name="Rectangle 1"/>
          <p:cNvSpPr/>
          <p:nvPr/>
        </p:nvSpPr>
        <p:spPr>
          <a:xfrm>
            <a:off x="1092200" y="3048000"/>
            <a:ext cx="9753600" cy="5728337"/>
          </a:xfrm>
          <a:prstGeom prst="rect">
            <a:avLst/>
          </a:prstGeom>
        </p:spPr>
        <p:txBody>
          <a:bodyPr wrap="square">
            <a:spAutoFit/>
          </a:bodyPr>
          <a:lstStyle/>
          <a:p>
            <a:pPr algn="l">
              <a:buNone/>
            </a:pPr>
            <a:r>
              <a:rPr lang="es-MX" dirty="0" smtClean="0">
                <a:latin typeface="Segoe UI Semilight" panose="020B0402040204020203" pitchFamily="34" charset="0"/>
                <a:cs typeface="Segoe UI Semilight" panose="020B0402040204020203" pitchFamily="34" charset="0"/>
              </a:rPr>
              <a:t>18091 is </a:t>
            </a:r>
            <a:r>
              <a:rPr lang="es-MX" dirty="0">
                <a:latin typeface="Segoe UI Semilight" panose="020B0402040204020203" pitchFamily="34" charset="0"/>
                <a:cs typeface="Segoe UI Semilight" panose="020B0402040204020203" pitchFamily="34" charset="0"/>
              </a:rPr>
              <a:t>built around a diagnostic system for local governments, which is composed of 4 quadrant with 39 measurable indicators:</a:t>
            </a:r>
          </a:p>
          <a:p>
            <a:pPr algn="l">
              <a:buNone/>
            </a:pPr>
            <a:endParaRPr lang="es-MX" dirty="0">
              <a:latin typeface="Segoe UI Semilight" panose="020B0402040204020203" pitchFamily="34" charset="0"/>
              <a:cs typeface="Segoe UI Semilight" panose="020B0402040204020203" pitchFamily="34" charset="0"/>
            </a:endParaRP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Institutional Development for Good Government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Sustainable Economic Development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 Inclusive Social Development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Sustainable Environmental Development. </a:t>
            </a:r>
            <a:endParaRPr lang="es-MX" sz="2856" dirty="0">
              <a:latin typeface="Segoe UI Semilight" panose="020B0402040204020203" pitchFamily="34" charset="0"/>
              <a:cs typeface="Segoe UI Semilight" panose="020B0402040204020203" pitchFamily="34" charset="0"/>
            </a:endParaRPr>
          </a:p>
          <a:p>
            <a:pPr marL="0" indent="0" algn="l">
              <a:buNone/>
            </a:pPr>
            <a:endParaRPr lang="es-MX"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193231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625600" y="1524000"/>
            <a:ext cx="111252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ISO Assessments</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
        <p:nvSpPr>
          <p:cNvPr id="2" name="Rectangle 1"/>
          <p:cNvSpPr/>
          <p:nvPr/>
        </p:nvSpPr>
        <p:spPr>
          <a:xfrm>
            <a:off x="1092200" y="3048000"/>
            <a:ext cx="9753600" cy="5728337"/>
          </a:xfrm>
          <a:prstGeom prst="rect">
            <a:avLst/>
          </a:prstGeom>
        </p:spPr>
        <p:txBody>
          <a:bodyPr wrap="square">
            <a:spAutoFit/>
          </a:bodyPr>
          <a:lstStyle/>
          <a:p>
            <a:pPr algn="l">
              <a:buNone/>
            </a:pPr>
            <a:r>
              <a:rPr lang="es-MX" dirty="0" smtClean="0">
                <a:latin typeface="Segoe UI Semilight" panose="020B0402040204020203" pitchFamily="34" charset="0"/>
                <a:cs typeface="Segoe UI Semilight" panose="020B0402040204020203" pitchFamily="34" charset="0"/>
              </a:rPr>
              <a:t>18091 is </a:t>
            </a:r>
            <a:r>
              <a:rPr lang="es-MX" dirty="0">
                <a:latin typeface="Segoe UI Semilight" panose="020B0402040204020203" pitchFamily="34" charset="0"/>
                <a:cs typeface="Segoe UI Semilight" panose="020B0402040204020203" pitchFamily="34" charset="0"/>
              </a:rPr>
              <a:t>built around a diagnostic system for local governments, which is composed of 4 quadrant with 39 measurable indicators:</a:t>
            </a:r>
          </a:p>
          <a:p>
            <a:pPr algn="l">
              <a:buNone/>
            </a:pPr>
            <a:endParaRPr lang="es-MX" dirty="0">
              <a:latin typeface="Segoe UI Semilight" panose="020B0402040204020203" pitchFamily="34" charset="0"/>
              <a:cs typeface="Segoe UI Semilight" panose="020B0402040204020203" pitchFamily="34" charset="0"/>
            </a:endParaRP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Institutional Development for Good Government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Sustainable Economic Development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 Inclusive Social Development</a:t>
            </a:r>
          </a:p>
          <a:p>
            <a:pPr marL="914400" lvl="1" indent="-457200" algn="l">
              <a:buFont typeface="Arial"/>
              <a:buChar char="•"/>
            </a:pPr>
            <a:r>
              <a:rPr lang="en-US" sz="2856" dirty="0">
                <a:latin typeface="Segoe UI Semilight" panose="020B0402040204020203" pitchFamily="34" charset="0"/>
                <a:cs typeface="Segoe UI Semilight" panose="020B0402040204020203" pitchFamily="34" charset="0"/>
              </a:rPr>
              <a:t>Sustainable Environmental Development. </a:t>
            </a:r>
            <a:endParaRPr lang="es-MX" sz="2856" dirty="0">
              <a:latin typeface="Segoe UI Semilight" panose="020B0402040204020203" pitchFamily="34" charset="0"/>
              <a:cs typeface="Segoe UI Semilight" panose="020B0402040204020203" pitchFamily="34" charset="0"/>
            </a:endParaRPr>
          </a:p>
          <a:p>
            <a:pPr marL="0" indent="0" algn="l">
              <a:buNone/>
            </a:pPr>
            <a:endParaRPr lang="es-MX"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210805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Triangle Open Data Day</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cs typeface="Arial" pitchFamily="34" charset="0"/>
              </a:rPr>
              <a:t>Overwhelming support of message</a:t>
            </a:r>
          </a:p>
          <a:p>
            <a:pPr marL="742950" indent="-742950" algn="l">
              <a:spcBef>
                <a:spcPts val="1200"/>
              </a:spcBef>
              <a:buFont typeface="+mj-lt"/>
              <a:buAutoNum type="arabicPeriod"/>
            </a:pPr>
            <a:r>
              <a:rPr lang="en-US" sz="4400" b="1" dirty="0" smtClean="0">
                <a:cs typeface="Arial" pitchFamily="34" charset="0"/>
              </a:rPr>
              <a:t>All Tweets are positive</a:t>
            </a:r>
          </a:p>
          <a:p>
            <a:pPr marL="742950" indent="-742950" algn="l">
              <a:spcBef>
                <a:spcPts val="1200"/>
              </a:spcBef>
              <a:buFont typeface="+mj-lt"/>
              <a:buAutoNum type="arabicPeriod"/>
            </a:pPr>
            <a:r>
              <a:rPr lang="en-US" sz="4400" b="1" dirty="0" smtClean="0">
                <a:cs typeface="Arial" pitchFamily="34" charset="0"/>
              </a:rPr>
              <a:t>Demonstrating some numbers just from one Tweet account- mine</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9304314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Triangle Open Data Day</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cs typeface="Arial" pitchFamily="34" charset="0"/>
              </a:rPr>
              <a:t>Overwhelming support of message</a:t>
            </a:r>
          </a:p>
          <a:p>
            <a:pPr marL="742950" indent="-742950" algn="l">
              <a:spcBef>
                <a:spcPts val="1200"/>
              </a:spcBef>
              <a:buFont typeface="+mj-lt"/>
              <a:buAutoNum type="arabicPeriod"/>
            </a:pPr>
            <a:r>
              <a:rPr lang="en-US" sz="4400" b="1" dirty="0" smtClean="0">
                <a:solidFill>
                  <a:schemeClr val="bg1">
                    <a:lumMod val="65000"/>
                  </a:schemeClr>
                </a:solidFill>
                <a:cs typeface="Arial" pitchFamily="34" charset="0"/>
              </a:rPr>
              <a:t>All Tweets are positive</a:t>
            </a:r>
          </a:p>
          <a:p>
            <a:pPr marL="742950" indent="-742950" algn="l">
              <a:spcBef>
                <a:spcPts val="1200"/>
              </a:spcBef>
              <a:buFont typeface="+mj-lt"/>
              <a:buAutoNum type="arabicPeriod"/>
            </a:pPr>
            <a:r>
              <a:rPr lang="en-US" sz="4400" b="1" dirty="0" smtClean="0">
                <a:solidFill>
                  <a:schemeClr val="bg1">
                    <a:lumMod val="65000"/>
                  </a:schemeClr>
                </a:solidFill>
                <a:cs typeface="Arial" pitchFamily="34" charset="0"/>
              </a:rPr>
              <a:t>Demonstrating some numbers just from one Tweet account- mine</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33474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Triangle Open Data Day</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solidFill>
                  <a:srgbClr val="A6A6A6"/>
                </a:solidFill>
                <a:cs typeface="Arial" pitchFamily="34" charset="0"/>
              </a:rPr>
              <a:t>Overwhelming support of message</a:t>
            </a:r>
          </a:p>
          <a:p>
            <a:pPr marL="742950" indent="-742950" algn="l">
              <a:spcBef>
                <a:spcPts val="1200"/>
              </a:spcBef>
              <a:buFont typeface="+mj-lt"/>
              <a:buAutoNum type="arabicPeriod"/>
            </a:pPr>
            <a:r>
              <a:rPr lang="en-US" sz="4400" b="1" dirty="0" smtClean="0">
                <a:cs typeface="Arial" pitchFamily="34" charset="0"/>
              </a:rPr>
              <a:t>All Tweets are positive</a:t>
            </a:r>
          </a:p>
          <a:p>
            <a:pPr marL="742950" indent="-742950" algn="l">
              <a:spcBef>
                <a:spcPts val="1200"/>
              </a:spcBef>
              <a:buFont typeface="+mj-lt"/>
              <a:buAutoNum type="arabicPeriod"/>
            </a:pPr>
            <a:r>
              <a:rPr lang="en-US" sz="4400" b="1" dirty="0" smtClean="0">
                <a:solidFill>
                  <a:srgbClr val="A6A6A6"/>
                </a:solidFill>
                <a:cs typeface="Arial" pitchFamily="34" charset="0"/>
              </a:rPr>
              <a:t>Demonstrating some numbers just from one Tweet account- mine</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31480153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Triangle Open Data Day</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solidFill>
                  <a:srgbClr val="A6A6A6"/>
                </a:solidFill>
                <a:cs typeface="Arial" pitchFamily="34" charset="0"/>
              </a:rPr>
              <a:t>Overwhelming support of message</a:t>
            </a:r>
          </a:p>
          <a:p>
            <a:pPr marL="742950" indent="-742950" algn="l">
              <a:spcBef>
                <a:spcPts val="1200"/>
              </a:spcBef>
              <a:buFont typeface="+mj-lt"/>
              <a:buAutoNum type="arabicPeriod"/>
            </a:pPr>
            <a:r>
              <a:rPr lang="en-US" sz="4400" b="1" dirty="0" smtClean="0">
                <a:solidFill>
                  <a:srgbClr val="A6A6A6"/>
                </a:solidFill>
                <a:cs typeface="Arial" pitchFamily="34" charset="0"/>
              </a:rPr>
              <a:t>All Tweets are positive</a:t>
            </a:r>
          </a:p>
          <a:p>
            <a:pPr marL="742950" indent="-742950" algn="l">
              <a:spcBef>
                <a:spcPts val="1200"/>
              </a:spcBef>
              <a:buFont typeface="+mj-lt"/>
              <a:buAutoNum type="arabicPeriod"/>
            </a:pPr>
            <a:r>
              <a:rPr lang="en-US" sz="4400" b="1" dirty="0" smtClean="0">
                <a:cs typeface="Arial" pitchFamily="34" charset="0"/>
              </a:rPr>
              <a:t>Demonstrating some numbers just from one Tweet account- mine</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575838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3632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Comparison of Recovery</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625600" y="2895600"/>
            <a:ext cx="8865454" cy="5257800"/>
          </a:xfrm>
        </p:spPr>
        <p:txBody>
          <a:bodyPr/>
          <a:lstStyle/>
          <a:p>
            <a:pPr marL="742950" indent="-742950" algn="l">
              <a:spcBef>
                <a:spcPts val="1200"/>
              </a:spcBef>
              <a:buFont typeface="+mj-lt"/>
              <a:buAutoNum type="arabicPeriod"/>
            </a:pPr>
            <a:r>
              <a:rPr lang="en-US" sz="4400" b="1" dirty="0" smtClean="0">
                <a:cs typeface="Arial" pitchFamily="34" charset="0"/>
              </a:rPr>
              <a:t>Raleigh’s Rank and Recovery</a:t>
            </a:r>
          </a:p>
          <a:p>
            <a:pPr marL="742950" indent="-742950" algn="l">
              <a:spcBef>
                <a:spcPts val="1200"/>
              </a:spcBef>
              <a:buFont typeface="+mj-lt"/>
              <a:buAutoNum type="arabicPeriod"/>
            </a:pPr>
            <a:r>
              <a:rPr lang="en-US" sz="4400" b="1" dirty="0" smtClean="0">
                <a:cs typeface="Arial" pitchFamily="34" charset="0"/>
              </a:rPr>
              <a:t>Durham’s Rank and Recovery</a:t>
            </a:r>
          </a:p>
          <a:p>
            <a:pPr marL="0" indent="0" algn="l">
              <a:spcBef>
                <a:spcPts val="1200"/>
              </a:spcBef>
            </a:pPr>
            <a:endParaRPr lang="en-US" sz="4400" b="1" dirty="0" smtClean="0">
              <a:cs typeface="Arial" pitchFamily="34" charset="0"/>
            </a:endParaRPr>
          </a:p>
          <a:p>
            <a:pPr marL="0" indent="0">
              <a:spcBef>
                <a:spcPts val="1200"/>
              </a:spcBef>
            </a:pPr>
            <a:r>
              <a:rPr lang="en-US" sz="4400" b="1" dirty="0" smtClean="0">
                <a:cs typeface="Arial" pitchFamily="34" charset="0"/>
              </a:rPr>
              <a:t>Raleigh is in the First </a:t>
            </a:r>
            <a:r>
              <a:rPr lang="en-US" sz="4400" b="1" dirty="0">
                <a:cs typeface="Arial" pitchFamily="34" charset="0"/>
              </a:rPr>
              <a:t>Q</a:t>
            </a:r>
            <a:r>
              <a:rPr lang="en-US" sz="4400" b="1" dirty="0" smtClean="0">
                <a:cs typeface="Arial" pitchFamily="34" charset="0"/>
              </a:rPr>
              <a:t>uintile, Durham is in the Middle </a:t>
            </a:r>
            <a:endParaRPr lang="en-US" sz="4400" b="1" dirty="0">
              <a:cs typeface="Arial" pitchFamily="34"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Measuring Impact</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pic>
        <p:nvPicPr>
          <p:cNvPr id="4" name="Content Placeholder 3" descr="Screen-Shot-2015-03-03-at-11.24.03-AM.png"/>
          <p:cNvPicPr>
            <a:picLocks noGrp="1" noChangeAspect="1"/>
          </p:cNvPicPr>
          <p:nvPr>
            <p:ph idx="1"/>
          </p:nvPr>
        </p:nvPicPr>
        <p:blipFill>
          <a:blip r:embed="rId3">
            <a:extLst>
              <a:ext uri="{28A0092B-C50C-407E-A947-70E740481C1C}">
                <a14:useLocalDpi xmlns:a14="http://schemas.microsoft.com/office/drawing/2010/main" val="0"/>
              </a:ext>
            </a:extLst>
          </a:blip>
          <a:srcRect t="5571" b="5571"/>
          <a:stretch>
            <a:fillRect/>
          </a:stretch>
        </p:blipFill>
        <p:spPr>
          <a:xfrm>
            <a:off x="1320800" y="2819400"/>
            <a:ext cx="10464800" cy="6553200"/>
          </a:xfrm>
        </p:spPr>
      </p:pic>
    </p:spTree>
    <p:extLst>
      <p:ext uri="{BB962C8B-B14F-4D97-AF65-F5344CB8AC3E}">
        <p14:creationId xmlns:p14="http://schemas.microsoft.com/office/powerpoint/2010/main" val="23183822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Open Data as a </a:t>
            </a:r>
            <a:r>
              <a:rPr lang="en-US" sz="7200" b="1" dirty="0" err="1" smtClean="0">
                <a:solidFill>
                  <a:srgbClr val="00B0F0"/>
                </a:solidFill>
                <a:latin typeface="+mn-lt"/>
                <a:cs typeface="Arial" charset="0"/>
                <a:sym typeface="Arial" charset="0"/>
              </a:rPr>
              <a:t>PoC</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10670808" cy="6324600"/>
          </a:xfrm>
        </p:spPr>
        <p:txBody>
          <a:bodyPr/>
          <a:lstStyle/>
          <a:p>
            <a:pPr marL="742950" indent="-742950" algn="l">
              <a:spcBef>
                <a:spcPts val="1200"/>
              </a:spcBef>
              <a:buSzPct val="100000"/>
              <a:buFont typeface="+mj-lt"/>
              <a:buAutoNum type="arabicPeriod"/>
            </a:pPr>
            <a:r>
              <a:rPr lang="en-US" sz="4400" b="1" dirty="0" smtClean="0">
                <a:cs typeface="Arial" pitchFamily="34" charset="0"/>
              </a:rPr>
              <a:t>Aligns </a:t>
            </a:r>
            <a:r>
              <a:rPr lang="en-US" sz="4400" b="1" dirty="0">
                <a:cs typeface="Arial" pitchFamily="34" charset="0"/>
              </a:rPr>
              <a:t>with County Goal 5: </a:t>
            </a:r>
            <a:r>
              <a:rPr lang="en-US" sz="4400" b="1" i="1" dirty="0">
                <a:solidFill>
                  <a:schemeClr val="tx1">
                    <a:lumMod val="65000"/>
                    <a:lumOff val="35000"/>
                  </a:schemeClr>
                </a:solidFill>
                <a:cs typeface="Arial" pitchFamily="34" charset="0"/>
              </a:rPr>
              <a:t>Accountable, Efficient and Visionary Government</a:t>
            </a:r>
          </a:p>
          <a:p>
            <a:pPr marL="742950" indent="-742950" algn="l">
              <a:spcBef>
                <a:spcPts val="1200"/>
              </a:spcBef>
              <a:buSzPct val="100000"/>
              <a:buFont typeface="+mj-lt"/>
              <a:buAutoNum type="arabicPeriod"/>
            </a:pPr>
            <a:r>
              <a:rPr lang="en-US" sz="4400" b="1" dirty="0">
                <a:cs typeface="Arial" pitchFamily="34" charset="0"/>
              </a:rPr>
              <a:t>Aligns with City Goal 4: </a:t>
            </a:r>
            <a:r>
              <a:rPr lang="en-US" sz="4400" b="1" i="1" dirty="0">
                <a:solidFill>
                  <a:schemeClr val="tx1">
                    <a:lumMod val="65000"/>
                    <a:lumOff val="35000"/>
                  </a:schemeClr>
                </a:solidFill>
                <a:cs typeface="Arial" pitchFamily="34" charset="0"/>
              </a:rPr>
              <a:t>Well-Managed City</a:t>
            </a:r>
            <a:r>
              <a:rPr lang="en-US" sz="4400" b="1" dirty="0">
                <a:solidFill>
                  <a:schemeClr val="tx1">
                    <a:lumMod val="65000"/>
                    <a:lumOff val="35000"/>
                  </a:schemeClr>
                </a:solidFill>
                <a:cs typeface="Arial" pitchFamily="34" charset="0"/>
              </a:rPr>
              <a:t> </a:t>
            </a:r>
            <a:endParaRPr lang="en-US" sz="4000" b="1" dirty="0">
              <a:solidFill>
                <a:schemeClr val="tx1">
                  <a:lumMod val="65000"/>
                  <a:lumOff val="35000"/>
                </a:schemeClr>
              </a:solidFill>
              <a:cs typeface="Arial" pitchFamily="34" charset="0"/>
            </a:endParaRP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31539718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Agnostic Measures/KPIs</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10670808" cy="6324600"/>
          </a:xfrm>
        </p:spPr>
        <p:txBody>
          <a:bodyPr/>
          <a:lstStyle/>
          <a:p>
            <a:pPr marL="742950" indent="-742950" algn="l">
              <a:spcBef>
                <a:spcPts val="1200"/>
              </a:spcBef>
              <a:buSzPct val="100000"/>
              <a:buFont typeface="+mj-lt"/>
              <a:buAutoNum type="arabicPeriod"/>
            </a:pPr>
            <a:r>
              <a:rPr lang="en-US" sz="4400" b="1" dirty="0" smtClean="0">
                <a:cs typeface="Arial" pitchFamily="34" charset="0"/>
              </a:rPr>
              <a:t>County </a:t>
            </a:r>
            <a:r>
              <a:rPr lang="en-US" sz="4400" b="1" dirty="0">
                <a:cs typeface="Arial" pitchFamily="34" charset="0"/>
              </a:rPr>
              <a:t>Goal 5: </a:t>
            </a:r>
            <a:r>
              <a:rPr lang="en-US" sz="4400" b="1" i="1" dirty="0">
                <a:solidFill>
                  <a:schemeClr val="tx1">
                    <a:lumMod val="65000"/>
                    <a:lumOff val="35000"/>
                  </a:schemeClr>
                </a:solidFill>
                <a:cs typeface="Arial" pitchFamily="34" charset="0"/>
              </a:rPr>
              <a:t>Accountable, Efficient and Visionary Government</a:t>
            </a:r>
          </a:p>
          <a:p>
            <a:pPr marL="742950" indent="-742950" algn="l">
              <a:spcBef>
                <a:spcPts val="1200"/>
              </a:spcBef>
              <a:buSzPct val="100000"/>
              <a:buFont typeface="+mj-lt"/>
              <a:buAutoNum type="arabicPeriod"/>
            </a:pPr>
            <a:r>
              <a:rPr lang="en-US" sz="4400" b="1" dirty="0">
                <a:solidFill>
                  <a:srgbClr val="A6A6A6"/>
                </a:solidFill>
                <a:cs typeface="Arial" pitchFamily="34" charset="0"/>
              </a:rPr>
              <a:t>Aligns with City Goal 4: </a:t>
            </a:r>
            <a:r>
              <a:rPr lang="en-US" sz="4400" b="1" i="1" dirty="0">
                <a:solidFill>
                  <a:srgbClr val="A6A6A6"/>
                </a:solidFill>
                <a:cs typeface="Arial" pitchFamily="34" charset="0"/>
              </a:rPr>
              <a:t>Well-Managed City</a:t>
            </a:r>
            <a:r>
              <a:rPr lang="en-US" sz="4400" b="1" dirty="0">
                <a:solidFill>
                  <a:srgbClr val="A6A6A6"/>
                </a:solidFill>
                <a:cs typeface="Arial" pitchFamily="34" charset="0"/>
              </a:rPr>
              <a:t> </a:t>
            </a:r>
            <a:endParaRPr lang="en-US" sz="4000" b="1" dirty="0">
              <a:solidFill>
                <a:srgbClr val="A6A6A6"/>
              </a:solidFill>
              <a:cs typeface="Arial" pitchFamily="34" charset="0"/>
            </a:endParaRP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2190908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Agnostic Measures/KPIs</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10670808" cy="6324600"/>
          </a:xfrm>
        </p:spPr>
        <p:txBody>
          <a:bodyPr/>
          <a:lstStyle/>
          <a:p>
            <a:pPr marL="742950" indent="-742950" algn="l">
              <a:spcBef>
                <a:spcPts val="1200"/>
              </a:spcBef>
              <a:buSzPct val="100000"/>
              <a:buFont typeface="+mj-lt"/>
              <a:buAutoNum type="arabicPeriod"/>
            </a:pPr>
            <a:r>
              <a:rPr lang="en-US" sz="4400" b="1" dirty="0" smtClean="0">
                <a:solidFill>
                  <a:schemeClr val="bg1">
                    <a:lumMod val="65000"/>
                  </a:schemeClr>
                </a:solidFill>
                <a:cs typeface="Arial" pitchFamily="34" charset="0"/>
              </a:rPr>
              <a:t>County </a:t>
            </a:r>
            <a:r>
              <a:rPr lang="en-US" sz="4400" b="1" dirty="0">
                <a:solidFill>
                  <a:schemeClr val="bg1">
                    <a:lumMod val="65000"/>
                  </a:schemeClr>
                </a:solidFill>
                <a:cs typeface="Arial" pitchFamily="34" charset="0"/>
              </a:rPr>
              <a:t>Goal 5: </a:t>
            </a:r>
            <a:r>
              <a:rPr lang="en-US" sz="4400" b="1" i="1" dirty="0">
                <a:solidFill>
                  <a:schemeClr val="bg1">
                    <a:lumMod val="65000"/>
                  </a:schemeClr>
                </a:solidFill>
                <a:cs typeface="Arial" pitchFamily="34" charset="0"/>
              </a:rPr>
              <a:t>Accountable, Efficient and Visionary Government</a:t>
            </a:r>
          </a:p>
          <a:p>
            <a:pPr marL="742950" indent="-742950" algn="l">
              <a:spcBef>
                <a:spcPts val="1200"/>
              </a:spcBef>
              <a:buSzPct val="100000"/>
              <a:buFont typeface="+mj-lt"/>
              <a:buAutoNum type="arabicPeriod"/>
            </a:pPr>
            <a:r>
              <a:rPr lang="en-US" sz="4400" b="1" dirty="0">
                <a:cs typeface="Arial" pitchFamily="34" charset="0"/>
              </a:rPr>
              <a:t>Aligns with City Goal 4: </a:t>
            </a:r>
            <a:r>
              <a:rPr lang="en-US" sz="4400" b="1" i="1" dirty="0">
                <a:cs typeface="Arial" pitchFamily="34" charset="0"/>
              </a:rPr>
              <a:t>Well-Managed City</a:t>
            </a:r>
            <a:r>
              <a:rPr lang="en-US" sz="4400" b="1" dirty="0">
                <a:cs typeface="Arial" pitchFamily="34" charset="0"/>
              </a:rPr>
              <a:t> </a:t>
            </a:r>
            <a:endParaRPr lang="en-US" sz="4000" b="1" dirty="0">
              <a:cs typeface="Arial" pitchFamily="34" charset="0"/>
            </a:endParaRP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416154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02108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Questions</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10670808" cy="6324600"/>
          </a:xfrm>
        </p:spPr>
        <p:txBody>
          <a:bodyPr/>
          <a:lstStyle/>
          <a:p>
            <a:pPr marL="0" indent="0"/>
            <a:endParaRPr lang="en-US" sz="4400" b="1" dirty="0" smtClean="0"/>
          </a:p>
          <a:p>
            <a:pPr marL="0" indent="0"/>
            <a:endParaRPr lang="en-US" sz="4400" b="1" dirty="0"/>
          </a:p>
          <a:p>
            <a:pPr marL="0" indent="0"/>
            <a:r>
              <a:rPr lang="en-US" sz="4400" b="1" dirty="0" smtClean="0"/>
              <a:t>Thank you for your time.</a:t>
            </a: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6630403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Raleigh 2014 Recovery data</a:t>
            </a:r>
            <a:endParaRPr lang="en-US" dirty="0"/>
          </a:p>
        </p:txBody>
      </p:sp>
      <p:sp>
        <p:nvSpPr>
          <p:cNvPr id="6" name="Text Placeholder 5"/>
          <p:cNvSpPr>
            <a:spLocks noGrp="1"/>
          </p:cNvSpPr>
          <p:nvPr>
            <p:ph type="body" sz="half" idx="2"/>
          </p:nvPr>
        </p:nvSpPr>
        <p:spPr/>
        <p:txBody>
          <a:bodyPr/>
          <a:lstStyle/>
          <a:p>
            <a:r>
              <a:rPr lang="en-US" dirty="0" smtClean="0"/>
              <a:t>Source Brookings Institute</a:t>
            </a:r>
            <a:endParaRPr lang="en-US" dirty="0"/>
          </a:p>
        </p:txBody>
      </p:sp>
      <p:pic>
        <p:nvPicPr>
          <p:cNvPr id="9" name="Picture Placeholder 8" descr="Raleigh-2015-03-03-at-10.17.30-AM.png"/>
          <p:cNvPicPr>
            <a:picLocks noGrp="1" noChangeAspect="1"/>
          </p:cNvPicPr>
          <p:nvPr>
            <p:ph type="pic" idx="1"/>
          </p:nvPr>
        </p:nvPicPr>
        <p:blipFill>
          <a:blip r:embed="rId2">
            <a:extLst>
              <a:ext uri="{28A0092B-C50C-407E-A947-70E740481C1C}">
                <a14:useLocalDpi xmlns:a14="http://schemas.microsoft.com/office/drawing/2010/main" val="0"/>
              </a:ext>
            </a:extLst>
          </a:blip>
          <a:srcRect l="-29846" r="-29846"/>
          <a:stretch>
            <a:fillRect/>
          </a:stretch>
        </p:blipFill>
        <p:spPr>
          <a:xfrm>
            <a:off x="2616200" y="1447800"/>
            <a:ext cx="7802563" cy="5851525"/>
          </a:xfrm>
        </p:spPr>
      </p:pic>
    </p:spTree>
    <p:extLst>
      <p:ext uri="{BB962C8B-B14F-4D97-AF65-F5344CB8AC3E}">
        <p14:creationId xmlns:p14="http://schemas.microsoft.com/office/powerpoint/2010/main" val="1210754441"/>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Durham 2014 Recovery data</a:t>
            </a:r>
            <a:endParaRPr lang="en-US" dirty="0"/>
          </a:p>
        </p:txBody>
      </p:sp>
      <p:sp>
        <p:nvSpPr>
          <p:cNvPr id="6" name="Text Placeholder 5"/>
          <p:cNvSpPr>
            <a:spLocks noGrp="1"/>
          </p:cNvSpPr>
          <p:nvPr>
            <p:ph type="body" sz="half" idx="2"/>
          </p:nvPr>
        </p:nvSpPr>
        <p:spPr/>
        <p:txBody>
          <a:bodyPr/>
          <a:lstStyle/>
          <a:p>
            <a:r>
              <a:rPr lang="en-US" dirty="0" smtClean="0"/>
              <a:t>Source Brookings Institute</a:t>
            </a:r>
            <a:endParaRPr lang="en-US"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067155" y="1447800"/>
            <a:ext cx="4900652" cy="5851525"/>
          </a:xfrm>
        </p:spPr>
      </p:pic>
    </p:spTree>
    <p:extLst>
      <p:ext uri="{BB962C8B-B14F-4D97-AF65-F5344CB8AC3E}">
        <p14:creationId xmlns:p14="http://schemas.microsoft.com/office/powerpoint/2010/main" val="897822822"/>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89789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Agenda</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cs typeface="Arial" pitchFamily="34" charset="0"/>
              </a:rPr>
              <a:t>How is Durham Segmented?</a:t>
            </a:r>
          </a:p>
          <a:p>
            <a:pPr marL="742950" indent="-742950" algn="l">
              <a:spcBef>
                <a:spcPts val="1200"/>
              </a:spcBef>
              <a:buFont typeface="+mj-lt"/>
              <a:buAutoNum type="arabicPeriod"/>
            </a:pPr>
            <a:r>
              <a:rPr lang="en-US" sz="4400" b="1" dirty="0" smtClean="0">
                <a:cs typeface="Arial" pitchFamily="34" charset="0"/>
              </a:rPr>
              <a:t>How are Open Data Programs Segmented?</a:t>
            </a:r>
          </a:p>
          <a:p>
            <a:pPr marL="742950" indent="-742950" algn="l">
              <a:spcBef>
                <a:spcPts val="1200"/>
              </a:spcBef>
              <a:buFont typeface="+mj-lt"/>
              <a:buAutoNum type="arabicPeriod"/>
            </a:pPr>
            <a:r>
              <a:rPr lang="en-US" sz="4400" b="1" dirty="0" smtClean="0">
                <a:cs typeface="Arial" pitchFamily="34" charset="0"/>
              </a:rPr>
              <a:t>How do we Assess the Health of a Neighborhood, Segment or Cluster?</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8909082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89789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Agenda</a:t>
            </a:r>
            <a:endParaRPr lang="en-US" sz="7200" b="1" dirty="0">
              <a:solidFill>
                <a:srgbClr val="00B0F0"/>
              </a:solidFill>
              <a:latin typeface="+mn-lt"/>
              <a:cs typeface="Arial" charset="0"/>
              <a:sym typeface="Arial" charset="0"/>
            </a:endParaRPr>
          </a:p>
        </p:txBody>
      </p:sp>
      <p:sp>
        <p:nvSpPr>
          <p:cNvPr id="9" name="Content Placeholder 2"/>
          <p:cNvSpPr>
            <a:spLocks noGrp="1"/>
          </p:cNvSpPr>
          <p:nvPr>
            <p:ph idx="1"/>
          </p:nvPr>
        </p:nvSpPr>
        <p:spPr>
          <a:xfrm>
            <a:off x="1546592" y="2895600"/>
            <a:ext cx="8865454" cy="5257800"/>
          </a:xfrm>
        </p:spPr>
        <p:txBody>
          <a:bodyPr/>
          <a:lstStyle/>
          <a:p>
            <a:pPr marL="742950" indent="-742950" algn="l">
              <a:spcBef>
                <a:spcPts val="1200"/>
              </a:spcBef>
              <a:buFont typeface="+mj-lt"/>
              <a:buAutoNum type="arabicPeriod"/>
            </a:pPr>
            <a:r>
              <a:rPr lang="en-US" sz="4400" b="1" dirty="0" smtClean="0">
                <a:cs typeface="Arial" pitchFamily="34" charset="0"/>
              </a:rPr>
              <a:t>How is Durham Segmented?</a:t>
            </a:r>
          </a:p>
          <a:p>
            <a:pPr marL="742950" indent="-742950" algn="l">
              <a:spcBef>
                <a:spcPts val="1200"/>
              </a:spcBef>
              <a:buFont typeface="+mj-lt"/>
              <a:buAutoNum type="arabicPeriod"/>
            </a:pPr>
            <a:r>
              <a:rPr lang="en-US" sz="4400" b="1" dirty="0" smtClean="0">
                <a:solidFill>
                  <a:schemeClr val="bg1">
                    <a:lumMod val="65000"/>
                  </a:schemeClr>
                </a:solidFill>
                <a:cs typeface="Arial" pitchFamily="34" charset="0"/>
              </a:rPr>
              <a:t>How are Open Data Programs Segmented?</a:t>
            </a:r>
          </a:p>
          <a:p>
            <a:pPr marL="742950" indent="-742950" algn="l">
              <a:spcBef>
                <a:spcPts val="1200"/>
              </a:spcBef>
              <a:buFont typeface="+mj-lt"/>
              <a:buAutoNum type="arabicPeriod"/>
            </a:pPr>
            <a:r>
              <a:rPr lang="en-US" sz="4400" b="1" dirty="0" smtClean="0">
                <a:solidFill>
                  <a:schemeClr val="bg1">
                    <a:lumMod val="65000"/>
                  </a:schemeClr>
                </a:solidFill>
                <a:cs typeface="Arial" pitchFamily="34" charset="0"/>
              </a:rPr>
              <a:t>How do we Assess the Health of a Neighborhood, Segment or Cluster?</a:t>
            </a:r>
          </a:p>
          <a:p>
            <a:pPr marL="742950" indent="-742950" algn="l">
              <a:buFont typeface="+mj-lt"/>
              <a:buAutoNum type="arabicPeriod"/>
            </a:pPr>
            <a:endParaRPr lang="en-US" sz="4400" b="1" dirty="0" smtClean="0"/>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spTree>
    <p:extLst>
      <p:ext uri="{BB962C8B-B14F-4D97-AF65-F5344CB8AC3E}">
        <p14:creationId xmlns:p14="http://schemas.microsoft.com/office/powerpoint/2010/main" val="1894352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89789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Segments by Income</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pic>
        <p:nvPicPr>
          <p:cNvPr id="6" name="Content Placeholder 5" descr="Screen Shot 2015-03-03 at 10.39.58 AM copy.png"/>
          <p:cNvPicPr>
            <a:picLocks noGrp="1" noChangeAspect="1"/>
          </p:cNvPicPr>
          <p:nvPr>
            <p:ph idx="1"/>
          </p:nvPr>
        </p:nvPicPr>
        <p:blipFill>
          <a:blip r:embed="rId3">
            <a:extLst>
              <a:ext uri="{28A0092B-C50C-407E-A947-70E740481C1C}">
                <a14:useLocalDpi xmlns:a14="http://schemas.microsoft.com/office/drawing/2010/main" val="0"/>
              </a:ext>
            </a:extLst>
          </a:blip>
          <a:srcRect l="-2912" r="-2912"/>
          <a:stretch>
            <a:fillRect/>
          </a:stretch>
        </p:blipFill>
        <p:spPr>
          <a:xfrm>
            <a:off x="1270000" y="2819400"/>
            <a:ext cx="10464800" cy="5867400"/>
          </a:xfrm>
        </p:spPr>
      </p:pic>
    </p:spTree>
    <p:extLst>
      <p:ext uri="{BB962C8B-B14F-4D97-AF65-F5344CB8AC3E}">
        <p14:creationId xmlns:p14="http://schemas.microsoft.com/office/powerpoint/2010/main" val="1534853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89789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Segments by Diversity</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pic>
        <p:nvPicPr>
          <p:cNvPr id="9" name="Content Placeholder 8" descr="durham.png"/>
          <p:cNvPicPr>
            <a:picLocks noGrp="1" noChangeAspect="1"/>
          </p:cNvPicPr>
          <p:nvPr>
            <p:ph idx="1"/>
          </p:nvPr>
        </p:nvPicPr>
        <p:blipFill>
          <a:blip r:embed="rId3">
            <a:extLst>
              <a:ext uri="{28A0092B-C50C-407E-A947-70E740481C1C}">
                <a14:useLocalDpi xmlns:a14="http://schemas.microsoft.com/office/drawing/2010/main" val="0"/>
              </a:ext>
            </a:extLst>
          </a:blip>
          <a:srcRect t="17961" b="17961"/>
          <a:stretch>
            <a:fillRect/>
          </a:stretch>
        </p:blipFill>
        <p:spPr>
          <a:xfrm>
            <a:off x="1320800" y="2667000"/>
            <a:ext cx="10464800" cy="6705600"/>
          </a:xfrm>
        </p:spPr>
      </p:pic>
    </p:spTree>
    <p:extLst>
      <p:ext uri="{BB962C8B-B14F-4D97-AF65-F5344CB8AC3E}">
        <p14:creationId xmlns:p14="http://schemas.microsoft.com/office/powerpoint/2010/main" val="2819816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2"/>
          <p:cNvSpPr>
            <a:spLocks noChangeShapeType="1"/>
          </p:cNvSpPr>
          <p:nvPr/>
        </p:nvSpPr>
        <p:spPr bwMode="auto">
          <a:xfrm flipH="1">
            <a:off x="1549400" y="2667000"/>
            <a:ext cx="9986962" cy="0"/>
          </a:xfrm>
          <a:prstGeom prst="line">
            <a:avLst/>
          </a:prstGeom>
          <a:noFill/>
          <a:ln w="12700">
            <a:solidFill>
              <a:srgbClr val="53912F"/>
            </a:solidFill>
            <a:miter lim="800000"/>
            <a:headEnd/>
            <a:tailEnd/>
          </a:ln>
        </p:spPr>
        <p:txBody>
          <a:bodyPr lIns="0" tIns="0" rIns="0" bIns="0"/>
          <a:lstStyle/>
          <a:p>
            <a:endParaRPr lang="en-US" dirty="0"/>
          </a:p>
        </p:txBody>
      </p:sp>
      <p:sp>
        <p:nvSpPr>
          <p:cNvPr id="15366" name="Rectangle 5"/>
          <p:cNvSpPr>
            <a:spLocks/>
          </p:cNvSpPr>
          <p:nvPr/>
        </p:nvSpPr>
        <p:spPr bwMode="auto">
          <a:xfrm>
            <a:off x="1549400" y="1524000"/>
            <a:ext cx="11049000" cy="1117600"/>
          </a:xfrm>
          <a:prstGeom prst="rect">
            <a:avLst/>
          </a:prstGeom>
          <a:noFill/>
          <a:ln w="12700">
            <a:noFill/>
            <a:miter lim="800000"/>
            <a:headEnd/>
            <a:tailEnd/>
          </a:ln>
        </p:spPr>
        <p:txBody>
          <a:bodyPr lIns="0" tIns="0" rIns="0" bIns="0"/>
          <a:lstStyle/>
          <a:p>
            <a:pPr algn="l"/>
            <a:r>
              <a:rPr lang="en-US" sz="7200" b="1" dirty="0" smtClean="0">
                <a:solidFill>
                  <a:srgbClr val="00B0F0"/>
                </a:solidFill>
                <a:latin typeface="+mn-lt"/>
                <a:cs typeface="Arial" charset="0"/>
                <a:sym typeface="Arial" charset="0"/>
              </a:rPr>
              <a:t>Segments by Neighborhood</a:t>
            </a:r>
            <a:endParaRPr lang="en-US" sz="7200" b="1" dirty="0">
              <a:solidFill>
                <a:srgbClr val="00B0F0"/>
              </a:solidFill>
              <a:latin typeface="+mn-lt"/>
              <a:cs typeface="Arial" charset="0"/>
              <a:sym typeface="Arial" charset="0"/>
            </a:endParaRPr>
          </a:p>
        </p:txBody>
      </p:sp>
      <p:sp>
        <p:nvSpPr>
          <p:cNvPr id="7" name="TextBox 6"/>
          <p:cNvSpPr txBox="1"/>
          <p:nvPr/>
        </p:nvSpPr>
        <p:spPr>
          <a:xfrm>
            <a:off x="10938034" y="9446568"/>
            <a:ext cx="1903085" cy="230832"/>
          </a:xfrm>
          <a:prstGeom prst="rect">
            <a:avLst/>
          </a:prstGeom>
          <a:noFill/>
        </p:spPr>
        <p:txBody>
          <a:bodyPr wrap="none" rtlCol="0">
            <a:spAutoFit/>
          </a:bodyPr>
          <a:lstStyle/>
          <a:p>
            <a:r>
              <a:rPr lang="en-US" sz="900" dirty="0" smtClean="0"/>
              <a:t>City/County Open Data Update  2</a:t>
            </a:r>
            <a:endParaRPr lang="en-US" sz="900"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rcRect l="4" r="4"/>
          <a:stretch>
            <a:fillRect/>
          </a:stretch>
        </p:blipFill>
        <p:spPr>
          <a:xfrm>
            <a:off x="2997200" y="2819400"/>
            <a:ext cx="7026275" cy="6705600"/>
          </a:xfrm>
        </p:spPr>
      </p:pic>
    </p:spTree>
    <p:extLst>
      <p:ext uri="{BB962C8B-B14F-4D97-AF65-F5344CB8AC3E}">
        <p14:creationId xmlns:p14="http://schemas.microsoft.com/office/powerpoint/2010/main" val="3072728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y-County Open Data Update DEC102014v2">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Sans"/>
        <a:ea typeface="ヒラギノ角ゴ ProN W3"/>
        <a:cs typeface="ヒラギノ角ゴ ProN W3"/>
      </a:majorFont>
      <a:minorFont>
        <a:latin typeface="Gill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Pages>0</Pages>
  <Words>610</Words>
  <Characters>0</Characters>
  <Application>Microsoft Macintosh PowerPoint</Application>
  <PresentationFormat>Custom</PresentationFormat>
  <Lines>0</Lines>
  <Paragraphs>124</Paragraphs>
  <Slides>24</Slides>
  <Notes>21</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City-County Open Data Update DEC102014v2</vt:lpstr>
      <vt:lpstr>1_Title &amp; Bullets</vt:lpstr>
      <vt:lpstr>Open Data Market Segmentation</vt:lpstr>
      <vt:lpstr>PowerPoint Presentation</vt:lpstr>
      <vt:lpstr>Raleigh 2014 Recovery data</vt:lpstr>
      <vt:lpstr>Durham 2014 Recovery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Crenshaw, Wendell</dc:creator>
  <cp:lastModifiedBy>Jason Hare</cp:lastModifiedBy>
  <cp:revision>86</cp:revision>
  <cp:lastPrinted>2014-12-09T19:09:27Z</cp:lastPrinted>
  <dcterms:modified xsi:type="dcterms:W3CDTF">2015-03-03T16:39:24Z</dcterms:modified>
</cp:coreProperties>
</file>