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CUBIC flow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FIFO</c:v>
                </c:pt>
                <c:pt idx="1">
                  <c:v>RED</c:v>
                </c:pt>
                <c:pt idx="2">
                  <c:v>SFB</c:v>
                </c:pt>
                <c:pt idx="3">
                  <c:v>CODEL</c:v>
                </c:pt>
                <c:pt idx="4">
                  <c:v>AFQ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7.52</c:v>
                </c:pt>
                <c:pt idx="1">
                  <c:v>6.63</c:v>
                </c:pt>
                <c:pt idx="2">
                  <c:v>4.68</c:v>
                </c:pt>
                <c:pt idx="3">
                  <c:v>6.97</c:v>
                </c:pt>
                <c:pt idx="4">
                  <c:v>3.9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 flow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FIFO</c:v>
                </c:pt>
                <c:pt idx="1">
                  <c:v>RED</c:v>
                </c:pt>
                <c:pt idx="2">
                  <c:v>SFB</c:v>
                </c:pt>
                <c:pt idx="3">
                  <c:v>CODEL</c:v>
                </c:pt>
                <c:pt idx="4">
                  <c:v>AFQ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</c:v>
                </c:pt>
                <c:pt idx="1">
                  <c:v>0.4</c:v>
                </c:pt>
                <c:pt idx="2">
                  <c:v>1.38</c:v>
                </c:pt>
                <c:pt idx="3">
                  <c:v>0.3</c:v>
                </c:pt>
                <c:pt idx="4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18976"/>
        <c:axId val="4721280"/>
      </c:barChart>
      <c:catAx>
        <c:axId val="4718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Queue Management Schemes</a:t>
                </a:r>
              </a:p>
              <a:p>
                <a:pPr>
                  <a:defRPr/>
                </a:pPr>
                <a:r>
                  <a:rPr lang="en-US" sz="1400" dirty="0" smtClean="0"/>
                  <a:t>1 CUBIC flow and 1 RENO flow</a:t>
                </a:r>
                <a:r>
                  <a:rPr lang="en-US" sz="1400" baseline="0" dirty="0" smtClean="0"/>
                  <a:t> competing in the bottleneck</a:t>
                </a:r>
              </a:p>
              <a:p>
                <a:pPr>
                  <a:defRPr/>
                </a:pPr>
                <a:r>
                  <a:rPr lang="en-US" sz="1400" baseline="0" dirty="0" smtClean="0"/>
                  <a:t>Unfairness for heterogeneous TCPs! </a:t>
                </a:r>
              </a:p>
              <a:p>
                <a:pPr>
                  <a:defRPr/>
                </a:pPr>
                <a:r>
                  <a:rPr lang="en-US" sz="1400" baseline="0" dirty="0" smtClean="0"/>
                  <a:t>AFQ approximately solves fairness problem</a:t>
                </a:r>
                <a:endParaRPr lang="en-US" sz="1400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4721280"/>
        <c:crosses val="autoZero"/>
        <c:auto val="1"/>
        <c:lblAlgn val="ctr"/>
        <c:lblOffset val="100"/>
        <c:noMultiLvlLbl val="0"/>
      </c:catAx>
      <c:valAx>
        <c:axId val="4721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Throughput (</a:t>
                </a:r>
                <a:r>
                  <a:rPr lang="en-US" dirty="0" err="1" smtClean="0"/>
                  <a:t>Gbps</a:t>
                </a:r>
                <a:r>
                  <a:rPr lang="en-US" dirty="0" smtClean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18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CUBIC flow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FIFO</c:v>
                </c:pt>
                <c:pt idx="1">
                  <c:v>RED</c:v>
                </c:pt>
                <c:pt idx="2">
                  <c:v>SFB</c:v>
                </c:pt>
                <c:pt idx="3">
                  <c:v>CODEL</c:v>
                </c:pt>
                <c:pt idx="4">
                  <c:v>AFQ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0.03</c:v>
                </c:pt>
                <c:pt idx="1">
                  <c:v>0.02</c:v>
                </c:pt>
                <c:pt idx="2">
                  <c:v>3.32</c:v>
                </c:pt>
                <c:pt idx="3">
                  <c:v>0.02</c:v>
                </c:pt>
                <c:pt idx="4">
                  <c:v>3.64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UDP flow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FIFO</c:v>
                </c:pt>
                <c:pt idx="1">
                  <c:v>RED</c:v>
                </c:pt>
                <c:pt idx="2">
                  <c:v>SFB</c:v>
                </c:pt>
                <c:pt idx="3">
                  <c:v>CODEL</c:v>
                </c:pt>
                <c:pt idx="4">
                  <c:v>AFQ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7.62</c:v>
                </c:pt>
                <c:pt idx="1">
                  <c:v>7.79</c:v>
                </c:pt>
                <c:pt idx="2">
                  <c:v>3.99</c:v>
                </c:pt>
                <c:pt idx="3">
                  <c:v>7.83</c:v>
                </c:pt>
                <c:pt idx="4">
                  <c:v>3.67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066880"/>
        <c:axId val="4765952"/>
      </c:barChart>
      <c:catAx>
        <c:axId val="89066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 dirty="0" smtClean="0">
                    <a:effectLst/>
                  </a:rPr>
                  <a:t>	Queue Management Schemes</a:t>
                </a:r>
                <a:endParaRPr lang="en-US" sz="1400" dirty="0" smtClean="0">
                  <a:effectLst/>
                </a:endParaRPr>
              </a:p>
              <a:p>
                <a:pPr>
                  <a:defRPr/>
                </a:pPr>
                <a:r>
                  <a:rPr lang="en-US" sz="1400" b="1" i="0" baseline="0" dirty="0" smtClean="0">
                    <a:effectLst/>
                  </a:rPr>
                  <a:t>1 CUBIC flow and 1 Non-responsive UDP flow competing in the bottleneck</a:t>
                </a:r>
              </a:p>
              <a:p>
                <a:pPr>
                  <a:defRPr/>
                </a:pPr>
                <a:r>
                  <a:rPr lang="en-US" sz="1400" b="1" i="0" baseline="0" dirty="0" smtClean="0">
                    <a:effectLst/>
                  </a:rPr>
                  <a:t>TCP flow starvation!</a:t>
                </a:r>
              </a:p>
              <a:p>
                <a:pPr>
                  <a:defRPr/>
                </a:pPr>
                <a:r>
                  <a:rPr lang="en-US" sz="1400" b="1" i="0" baseline="0" dirty="0" smtClean="0">
                    <a:effectLst/>
                  </a:rPr>
                  <a:t>AFQ and SFB are good to detect non-responsive flow!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765952"/>
        <c:crosses val="autoZero"/>
        <c:auto val="1"/>
        <c:lblAlgn val="ctr"/>
        <c:lblOffset val="100"/>
        <c:noMultiLvlLbl val="0"/>
      </c:catAx>
      <c:valAx>
        <c:axId val="4765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Throughput(</a:t>
                </a:r>
                <a:r>
                  <a:rPr lang="en-US" dirty="0" err="1" smtClean="0"/>
                  <a:t>Gbps</a:t>
                </a:r>
                <a:r>
                  <a:rPr lang="en-US" dirty="0" smtClean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066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CUBIC 1 RENO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FIFO</c:v>
                </c:pt>
                <c:pt idx="1">
                  <c:v>RED</c:v>
                </c:pt>
                <c:pt idx="2">
                  <c:v>SFB</c:v>
                </c:pt>
                <c:pt idx="3">
                  <c:v>CODEL</c:v>
                </c:pt>
                <c:pt idx="4">
                  <c:v>AFQ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12</c:v>
                </c:pt>
                <c:pt idx="2">
                  <c:v>45</c:v>
                </c:pt>
                <c:pt idx="3">
                  <c:v>1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CUBIC 1 UDP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FIFO</c:v>
                </c:pt>
                <c:pt idx="1">
                  <c:v>RED</c:v>
                </c:pt>
                <c:pt idx="2">
                  <c:v>SFB</c:v>
                </c:pt>
                <c:pt idx="3">
                  <c:v>CODEL</c:v>
                </c:pt>
                <c:pt idx="4">
                  <c:v>AFQ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120</c:v>
                </c:pt>
                <c:pt idx="1">
                  <c:v>20</c:v>
                </c:pt>
                <c:pt idx="2">
                  <c:v>60</c:v>
                </c:pt>
                <c:pt idx="3">
                  <c:v>1</c:v>
                </c:pt>
                <c:pt idx="4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848000"/>
        <c:axId val="38849920"/>
      </c:barChart>
      <c:catAx>
        <c:axId val="3884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Queue management schemes</a:t>
                </a:r>
              </a:p>
              <a:p>
                <a:pPr>
                  <a:defRPr/>
                </a:pPr>
                <a:r>
                  <a:rPr lang="en-US" dirty="0" smtClean="0"/>
                  <a:t>CODEL works great for control delay!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38849920"/>
        <c:crosses val="autoZero"/>
        <c:auto val="1"/>
        <c:lblAlgn val="ctr"/>
        <c:lblOffset val="100"/>
        <c:noMultiLvlLbl val="0"/>
      </c:catAx>
      <c:valAx>
        <c:axId val="38849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Max Queuing</a:t>
                </a:r>
                <a:r>
                  <a:rPr lang="en-US" baseline="0" dirty="0" smtClean="0"/>
                  <a:t> Delay when queue is full(</a:t>
                </a:r>
                <a:r>
                  <a:rPr lang="en-US" baseline="0" dirty="0" err="1" smtClean="0"/>
                  <a:t>ms</a:t>
                </a:r>
                <a:r>
                  <a:rPr lang="en-US" baseline="0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848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C5E9D-3AC2-4F13-9F81-097063A58356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D3777-4EE0-4ACA-9314-EA3925BD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2AAA-6CD0-4659-861C-585D4CB10639}" type="datetime1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64B9-A08F-419C-97CB-F2BD07AF944A}" type="datetime1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04DF-5772-4FBA-B16C-0744ECAA4C66}" type="datetime1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12B9-EB34-403C-9AD9-A2B92670B565}" type="datetime1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7E2C-12B9-4F9E-A3AA-865A39CC326E}" type="datetime1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6C10-BA7D-45A1-B043-91AA56A4A9D7}" type="datetime1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E5C9-BA8D-418C-8A65-EDFB7B5922A7}" type="datetime1">
              <a:rPr lang="en-US" smtClean="0"/>
              <a:t>11/18/2012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C945-38D2-4503-8D72-9EC97DC5DB33}" type="datetime1">
              <a:rPr lang="en-US" smtClean="0"/>
              <a:t>11/18/2012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41D-E29F-4997-9760-586F985B113C}" type="datetime1">
              <a:rPr lang="en-US" smtClean="0"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288-4279-4E0D-A0E8-94E83982B689}" type="datetime1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8F1E-6C19-469B-9C83-C17362B045E9}" type="datetime1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4796-B912-4873-9FAA-D86698D1092D}" type="datetime1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FCE7-39F2-4121-991C-19955135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Approximate Fair Control-delay (AF-CODEL) Queue over High-speed Networks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Lin </a:t>
            </a:r>
            <a:r>
              <a:rPr lang="en-US" sz="2400" dirty="0" err="1" smtClean="0"/>
              <a:t>Xue</a:t>
            </a:r>
            <a:endParaRPr lang="en-US" sz="2400" dirty="0"/>
          </a:p>
          <a:p>
            <a:r>
              <a:rPr lang="en-US" sz="2400" dirty="0" smtClean="0"/>
              <a:t>Nov.2012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AFQ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12954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933700" y="2133600"/>
            <a:ext cx="20574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Sample packet</a:t>
            </a:r>
          </a:p>
          <a:p>
            <a:pPr algn="ctr"/>
            <a:r>
              <a:rPr lang="en-US" sz="1000" dirty="0" smtClean="0"/>
              <a:t>(sample interval </a:t>
            </a:r>
            <a:r>
              <a:rPr lang="en-US" sz="1000" b="1" dirty="0" smtClean="0"/>
              <a:t>1/500</a:t>
            </a:r>
            <a:r>
              <a:rPr lang="en-US" sz="1000" dirty="0" smtClean="0"/>
              <a:t> packets)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3962400" y="18288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3352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Update shadow buffer(SB, size 2000) and flow table (FT, size 100)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6" idx="2"/>
            <a:endCxn id="12" idx="0"/>
          </p:cNvCxnSpPr>
          <p:nvPr/>
        </p:nvCxnSpPr>
        <p:spPr>
          <a:xfrm flipH="1">
            <a:off x="2628900" y="2819400"/>
            <a:ext cx="13335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00400" y="4636806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Drop decision</a:t>
            </a:r>
          </a:p>
          <a:p>
            <a:pPr algn="ctr"/>
            <a:r>
              <a:rPr lang="en-US" sz="1200" dirty="0"/>
              <a:t>b</a:t>
            </a:r>
            <a:r>
              <a:rPr lang="en-US" sz="1200" dirty="0" smtClean="0"/>
              <a:t>ased on fair share information from SB and FT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3962400" y="2819400"/>
            <a:ext cx="266700" cy="18174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5" idx="0"/>
          </p:cNvCxnSpPr>
          <p:nvPr/>
        </p:nvCxnSpPr>
        <p:spPr>
          <a:xfrm>
            <a:off x="2628900" y="4191000"/>
            <a:ext cx="1600200" cy="4458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28265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90800" y="6096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00600" y="6096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Enqueue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2"/>
            <a:endCxn id="24" idx="0"/>
          </p:cNvCxnSpPr>
          <p:nvPr/>
        </p:nvCxnSpPr>
        <p:spPr>
          <a:xfrm flipH="1">
            <a:off x="3009900" y="5627406"/>
            <a:ext cx="1219200" cy="4685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25" idx="0"/>
          </p:cNvCxnSpPr>
          <p:nvPr/>
        </p:nvCxnSpPr>
        <p:spPr>
          <a:xfrm>
            <a:off x="4229100" y="5627406"/>
            <a:ext cx="1104900" cy="4685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4200" y="5650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5650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563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CODEL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13716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</a:t>
            </a:r>
            <a:r>
              <a:rPr lang="en-US" dirty="0" err="1"/>
              <a:t>d</a:t>
            </a:r>
            <a:r>
              <a:rPr lang="en-US" dirty="0" err="1" smtClean="0"/>
              <a:t>equeue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476500" y="2163510"/>
            <a:ext cx="3352800" cy="1047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Within interval(100ms) </a:t>
            </a:r>
          </a:p>
          <a:p>
            <a:pPr algn="ctr"/>
            <a:r>
              <a:rPr lang="en-US" sz="1000" b="1" dirty="0" smtClean="0"/>
              <a:t>Min Queuing delay &gt; target(5ms)</a:t>
            </a:r>
            <a:endParaRPr lang="en-US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2209800" y="3733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4343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Dequeue</a:t>
            </a:r>
            <a:r>
              <a:rPr lang="en-US" sz="1400" dirty="0" smtClean="0"/>
              <a:t> next packet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152900" y="1828800"/>
            <a:ext cx="0" cy="3347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2705100" y="3211260"/>
            <a:ext cx="1447800" cy="522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705100" y="4114800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09800" y="49530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 next drop</a:t>
            </a:r>
          </a:p>
        </p:txBody>
      </p:sp>
      <p:cxnSp>
        <p:nvCxnSpPr>
          <p:cNvPr id="31" name="Straight Arrow Connector 30"/>
          <p:cNvCxnSpPr>
            <a:stCxn id="8" idx="2"/>
            <a:endCxn id="27" idx="0"/>
          </p:cNvCxnSpPr>
          <p:nvPr/>
        </p:nvCxnSpPr>
        <p:spPr>
          <a:xfrm>
            <a:off x="2705100" y="4724400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800600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drop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" idx="2"/>
            <a:endCxn id="66" idx="0"/>
          </p:cNvCxnSpPr>
          <p:nvPr/>
        </p:nvCxnSpPr>
        <p:spPr>
          <a:xfrm>
            <a:off x="4152900" y="3211260"/>
            <a:ext cx="1219200" cy="5225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7" idx="2"/>
            <a:endCxn id="6" idx="1"/>
          </p:cNvCxnSpPr>
          <p:nvPr/>
        </p:nvCxnSpPr>
        <p:spPr>
          <a:xfrm rot="5400000" flipH="1">
            <a:off x="1267492" y="3896393"/>
            <a:ext cx="2646615" cy="228600"/>
          </a:xfrm>
          <a:prstGeom prst="bentConnector4">
            <a:avLst>
              <a:gd name="adj1" fmla="val -8637"/>
              <a:gd name="adj2" fmla="val 5970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48000" y="32112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00600" y="31789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478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AF-CODEL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AFQ mechanism is at </a:t>
            </a:r>
            <a:r>
              <a:rPr lang="en-US" dirty="0" err="1" smtClean="0"/>
              <a:t>enqueue</a:t>
            </a:r>
            <a:endParaRPr lang="en-US" dirty="0" smtClean="0"/>
          </a:p>
          <a:p>
            <a:r>
              <a:rPr lang="en-US" dirty="0" smtClean="0"/>
              <a:t>CODEL mechanism is at </a:t>
            </a:r>
            <a:r>
              <a:rPr lang="en-US" dirty="0" err="1" smtClean="0"/>
              <a:t>dequeue</a:t>
            </a:r>
            <a:endParaRPr lang="en-US" dirty="0" smtClean="0"/>
          </a:p>
          <a:p>
            <a:r>
              <a:rPr lang="en-US" dirty="0" smtClean="0"/>
              <a:t>Combine them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in High Speed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Long-delay high-bandwidth</a:t>
            </a:r>
          </a:p>
          <a:p>
            <a:pPr lvl="1"/>
            <a:r>
              <a:rPr lang="en-US" dirty="0" smtClean="0"/>
              <a:t>To get high throughput in the order of 10Gbps</a:t>
            </a:r>
            <a:endParaRPr lang="en-US" dirty="0"/>
          </a:p>
          <a:p>
            <a:pPr lvl="1"/>
            <a:r>
              <a:rPr lang="en-US" dirty="0" smtClean="0"/>
              <a:t>Queuing delay could be huge (sometimes 120ms!)</a:t>
            </a:r>
          </a:p>
          <a:p>
            <a:endParaRPr lang="en-US" dirty="0" smtClean="0"/>
          </a:p>
          <a:p>
            <a:r>
              <a:rPr lang="en-US" dirty="0" smtClean="0"/>
              <a:t>Fairness problem</a:t>
            </a:r>
          </a:p>
          <a:p>
            <a:pPr lvl="1"/>
            <a:r>
              <a:rPr lang="en-US" dirty="0" smtClean="0"/>
              <a:t>People are using different TCP variants</a:t>
            </a:r>
          </a:p>
          <a:p>
            <a:pPr lvl="1"/>
            <a:r>
              <a:rPr lang="en-US" dirty="0" smtClean="0"/>
              <a:t>Non-responsive flows (85% TCP, 15% UDP in internet2)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 Management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</a:p>
          <a:p>
            <a:r>
              <a:rPr lang="en-US" dirty="0" smtClean="0"/>
              <a:t>RED</a:t>
            </a:r>
          </a:p>
          <a:p>
            <a:r>
              <a:rPr lang="en-US" dirty="0" smtClean="0"/>
              <a:t>SFB(Stochastic Fair Blue)</a:t>
            </a:r>
          </a:p>
          <a:p>
            <a:pPr lvl="1"/>
            <a:r>
              <a:rPr lang="en-US" dirty="0" smtClean="0"/>
              <a:t>Identify and rate-limit non-responsive flows</a:t>
            </a:r>
          </a:p>
          <a:p>
            <a:r>
              <a:rPr lang="en-US" dirty="0" smtClean="0"/>
              <a:t>AFQ(Approximate Fair Dropping)</a:t>
            </a:r>
          </a:p>
          <a:p>
            <a:pPr lvl="1"/>
            <a:r>
              <a:rPr lang="en-US" dirty="0" smtClean="0"/>
              <a:t>Provide approximate fairness</a:t>
            </a:r>
          </a:p>
          <a:p>
            <a:r>
              <a:rPr lang="en-US" dirty="0" smtClean="0"/>
              <a:t>CODEL(Control Delay Queue)</a:t>
            </a:r>
          </a:p>
          <a:p>
            <a:pPr lvl="1"/>
            <a:r>
              <a:rPr lang="en-US" dirty="0" smtClean="0"/>
              <a:t>Recently proposed, control queuing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AQMs are proposed to achieve some goals:</a:t>
            </a:r>
          </a:p>
          <a:p>
            <a:pPr lvl="1"/>
            <a:r>
              <a:rPr lang="en-US" dirty="0" smtClean="0"/>
              <a:t>RED for early detect congestion</a:t>
            </a:r>
          </a:p>
          <a:p>
            <a:pPr lvl="1"/>
            <a:r>
              <a:rPr lang="en-US" dirty="0" smtClean="0"/>
              <a:t>SFB for detect non-responsive flow</a:t>
            </a:r>
          </a:p>
          <a:p>
            <a:pPr lvl="1"/>
            <a:r>
              <a:rPr lang="en-US" dirty="0" smtClean="0"/>
              <a:t>AFQ for fairness</a:t>
            </a:r>
          </a:p>
          <a:p>
            <a:pPr lvl="1"/>
            <a:r>
              <a:rPr lang="en-US" dirty="0" smtClean="0"/>
              <a:t>CODEL for low latency</a:t>
            </a:r>
          </a:p>
          <a:p>
            <a:r>
              <a:rPr lang="en-US" dirty="0" smtClean="0"/>
              <a:t>However, non of the AQM could provide all of following in high-speed networks:</a:t>
            </a:r>
          </a:p>
          <a:p>
            <a:pPr lvl="1"/>
            <a:r>
              <a:rPr lang="en-US" dirty="0" smtClean="0"/>
              <a:t>High throughput</a:t>
            </a:r>
          </a:p>
          <a:p>
            <a:pPr lvl="1"/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Low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and Fairness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167922"/>
              </p:ext>
            </p:extLst>
          </p:nvPr>
        </p:nvGraphicFramePr>
        <p:xfrm>
          <a:off x="762000" y="1600200"/>
          <a:ext cx="7848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Throughput and Fairness Problem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74510"/>
              </p:ext>
            </p:extLst>
          </p:nvPr>
        </p:nvGraphicFramePr>
        <p:xfrm>
          <a:off x="533400" y="1752600"/>
          <a:ext cx="8077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31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AFQ works good for </a:t>
            </a:r>
            <a:r>
              <a:rPr lang="en-US" dirty="0"/>
              <a:t>fairness (SFB </a:t>
            </a:r>
            <a:r>
              <a:rPr lang="en-US" dirty="0" smtClean="0"/>
              <a:t>also works </a:t>
            </a:r>
            <a:r>
              <a:rPr lang="en-US" dirty="0"/>
              <a:t>good for </a:t>
            </a:r>
            <a:r>
              <a:rPr lang="en-US" dirty="0" smtClean="0"/>
              <a:t>fairness in non-responsive </a:t>
            </a:r>
            <a:r>
              <a:rPr lang="en-US" dirty="0"/>
              <a:t>flow </a:t>
            </a:r>
            <a:r>
              <a:rPr lang="en-US" dirty="0" smtClean="0"/>
              <a:t>case)</a:t>
            </a:r>
          </a:p>
          <a:p>
            <a:r>
              <a:rPr lang="en-US" dirty="0" smtClean="0"/>
              <a:t>CODEL works good for delay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Fair CODEL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</a:t>
            </a:r>
            <a:r>
              <a:rPr lang="en-US" dirty="0"/>
              <a:t>of </a:t>
            </a:r>
            <a:r>
              <a:rPr lang="en-US" dirty="0" smtClean="0"/>
              <a:t>current AQMs </a:t>
            </a:r>
            <a:r>
              <a:rPr lang="en-US" dirty="0"/>
              <a:t>works good for both fairness and delay</a:t>
            </a:r>
            <a:r>
              <a:rPr lang="en-US" dirty="0" smtClean="0"/>
              <a:t>!</a:t>
            </a:r>
          </a:p>
          <a:p>
            <a:r>
              <a:rPr lang="en-US" dirty="0">
                <a:solidFill>
                  <a:srgbClr val="FF0000"/>
                </a:solidFill>
              </a:rPr>
              <a:t>Solution: AF-CODEL queue</a:t>
            </a:r>
          </a:p>
          <a:p>
            <a:r>
              <a:rPr lang="en-US" dirty="0" smtClean="0"/>
              <a:t>Combine AFQ and CODEL to provide good solution for fairness and low latency, while do not hurt link utilization!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FCE7-39F2-4121-991C-19955135F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360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Approximate Fair Control-delay (AF-CODEL) Queue over High-speed Networks</vt:lpstr>
      <vt:lpstr>Challenge in High Speed Networks</vt:lpstr>
      <vt:lpstr>Queue Management Schemes</vt:lpstr>
      <vt:lpstr>Motivation</vt:lpstr>
      <vt:lpstr>Throughput and Fairness Problem</vt:lpstr>
      <vt:lpstr>Throughput and Fairness Problem 2</vt:lpstr>
      <vt:lpstr>Delay Problem</vt:lpstr>
      <vt:lpstr>Summary of Problems</vt:lpstr>
      <vt:lpstr>Approximate Fair CODEL Queue</vt:lpstr>
      <vt:lpstr>Mechanism of AFQ</vt:lpstr>
      <vt:lpstr>Mechanism of CODEL</vt:lpstr>
      <vt:lpstr>Mechanism of AF-CODEL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linxue</dc:creator>
  <cp:lastModifiedBy>linxue</cp:lastModifiedBy>
  <cp:revision>61</cp:revision>
  <dcterms:created xsi:type="dcterms:W3CDTF">2012-11-10T21:37:14Z</dcterms:created>
  <dcterms:modified xsi:type="dcterms:W3CDTF">2012-11-18T23:49:08Z</dcterms:modified>
</cp:coreProperties>
</file>