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93" d="100"/>
          <a:sy n="193" d="100"/>
        </p:scale>
        <p:origin x="-82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4303992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lang="en" sz="1000">
              <a:solidFill>
                <a:schemeClr val="lt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hyperlink" Target="https://www.moma.org/learn/moma_learning/artists%23cadavre_exquis_with_yves_tanguy_joan_mir_oacute_max_morise_man_ray" TargetMode="External"/><Relationship Id="rId5" Type="http://schemas.openxmlformats.org/officeDocument/2006/relationships/image" Target="../media/image2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Exquisite Bodies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interactive exquisite corpse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Sources &amp; Inspiration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8800"/>
            <a:ext cx="8294700" cy="3410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My inspiration for this work largely comes from making and drawing “exquisite corpses” with friends when I was younger. Learning to </a:t>
            </a:r>
            <a:r>
              <a:rPr lang="en" sz="1200" u="sng"/>
              <a:t>Mix and matching things to make something new</a:t>
            </a:r>
            <a:r>
              <a:rPr lang="en" sz="1200"/>
              <a:t> or simply to create a new point of inspiration. Discovery, one of many recurring themes in my creative developments makes up the core of this exploration.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Artists have been playing on this theme for a long.. Long time.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3879" y="2493836"/>
            <a:ext cx="1399475" cy="21849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/>
          <p:nvPr/>
        </p:nvSpPr>
        <p:spPr>
          <a:xfrm>
            <a:off x="5618179" y="2146361"/>
            <a:ext cx="1303500" cy="1836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800" b="1" i="1">
                <a:solidFill>
                  <a:srgbClr val="EFEFEF"/>
                </a:solidFill>
              </a:rPr>
              <a:t>Nude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 u="sng">
                <a:solidFill>
                  <a:srgbClr val="EFEFEF"/>
                </a:solidFill>
                <a:hlinkClick r:id="rId4"/>
              </a:rPr>
              <a:t>Cadavre Exquis with Yves Tanguy, Joan Miró, Max Morise, Man Ray (Emmanuel Radnitzky)</a:t>
            </a:r>
          </a:p>
          <a:p>
            <a:pPr lvl="0">
              <a:spcBef>
                <a:spcPts val="0"/>
              </a:spcBef>
              <a:buNone/>
            </a:pPr>
            <a:r>
              <a:rPr lang="en" sz="800">
                <a:solidFill>
                  <a:srgbClr val="EFEFEF"/>
                </a:solidFill>
              </a:rPr>
              <a:t>(French)</a:t>
            </a:r>
          </a:p>
          <a:p>
            <a:pPr lvl="0">
              <a:spcBef>
                <a:spcPts val="0"/>
              </a:spcBef>
              <a:buNone/>
            </a:pPr>
            <a:endParaRPr sz="800">
              <a:solidFill>
                <a:srgbClr val="EFEFEF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sz="800">
              <a:solidFill>
                <a:srgbClr val="EFEFEF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sz="800">
              <a:solidFill>
                <a:srgbClr val="EFEFEF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sz="800">
              <a:solidFill>
                <a:srgbClr val="EFEFEF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sz="800">
              <a:solidFill>
                <a:srgbClr val="EFEFEF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sz="800">
              <a:solidFill>
                <a:srgbClr val="EFEFEF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sz="800">
              <a:solidFill>
                <a:srgbClr val="EFEFE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600">
                <a:solidFill>
                  <a:srgbClr val="999999"/>
                </a:solidFill>
              </a:rPr>
              <a:t>https://www.moma.org/learn/moma_learning/max-ernst-levade-the-fugitive</a:t>
            </a:r>
          </a:p>
        </p:txBody>
      </p:sp>
      <p:pic>
        <p:nvPicPr>
          <p:cNvPr id="64" name="Shape 64"/>
          <p:cNvPicPr preferRelativeResize="0"/>
          <p:nvPr/>
        </p:nvPicPr>
        <p:blipFill rotWithShape="1">
          <a:blip r:embed="rId5">
            <a:alphaModFix/>
          </a:blip>
          <a:srcRect r="33958"/>
          <a:stretch/>
        </p:blipFill>
        <p:spPr>
          <a:xfrm>
            <a:off x="2222315" y="2493829"/>
            <a:ext cx="1679198" cy="174382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/>
          <p:nvPr/>
        </p:nvSpPr>
        <p:spPr>
          <a:xfrm>
            <a:off x="2222314" y="4186954"/>
            <a:ext cx="1755299" cy="63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">
                <a:solidFill>
                  <a:srgbClr val="EFEFEF"/>
                </a:solidFill>
              </a:rPr>
              <a:t>Child drawn “exquisite corps” parlor game style.</a:t>
            </a:r>
          </a:p>
          <a:p>
            <a:pPr lvl="0">
              <a:spcBef>
                <a:spcPts val="0"/>
              </a:spcBef>
              <a:buNone/>
            </a:pPr>
            <a:endParaRPr sz="800">
              <a:solidFill>
                <a:srgbClr val="EFEFE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999999"/>
                </a:solidFill>
              </a:rPr>
              <a:t>http://exquisiteme2012.blogspot.ca/2012/05/ardeer-primary-school-exquisite-corpse.html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Similar Works</a:t>
            </a:r>
          </a:p>
        </p:txBody>
      </p:sp>
      <p:pic>
        <p:nvPicPr>
          <p:cNvPr id="71" name="Shape 71" descr="Reface [Portrait Sequencer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3937" y="1772752"/>
            <a:ext cx="3535525" cy="17438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/>
        </p:nvSpPr>
        <p:spPr>
          <a:xfrm>
            <a:off x="4257750" y="3465877"/>
            <a:ext cx="3535500" cy="77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 i="1">
                <a:solidFill>
                  <a:srgbClr val="EFEFEF"/>
                </a:solidFill>
              </a:rPr>
              <a:t>Reface [Portrait Sequencer]</a:t>
            </a:r>
            <a:r>
              <a:rPr lang="en" sz="800">
                <a:solidFill>
                  <a:srgbClr val="EFEFEF"/>
                </a:solidFill>
              </a:rPr>
              <a:t> by Golan Levin and Zachary Lieberman</a:t>
            </a:r>
            <a:br>
              <a:rPr lang="en" sz="800">
                <a:solidFill>
                  <a:srgbClr val="EFEFEF"/>
                </a:solidFill>
              </a:rPr>
            </a:br>
            <a:r>
              <a:rPr lang="en" sz="800">
                <a:solidFill>
                  <a:srgbClr val="EFEFEF"/>
                </a:solidFill>
              </a:rPr>
              <a:t>A surreal video mash-up, composes endless combinations visitors' faces.</a:t>
            </a:r>
          </a:p>
          <a:p>
            <a:pPr lvl="0" rtl="0">
              <a:spcBef>
                <a:spcPts val="0"/>
              </a:spcBef>
              <a:buNone/>
            </a:pPr>
            <a:endParaRPr sz="800">
              <a:solidFill>
                <a:srgbClr val="EFEFE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999999"/>
                </a:solidFill>
              </a:rPr>
              <a:t>http://www.flong.com/projects/reface/</a:t>
            </a:r>
          </a:p>
        </p:txBody>
      </p:sp>
      <p:pic>
        <p:nvPicPr>
          <p:cNvPr id="73" name="Shape 73" descr="Burroughs with his cut-ups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5588" y="1772752"/>
            <a:ext cx="1714500" cy="17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/>
        </p:nvSpPr>
        <p:spPr>
          <a:xfrm>
            <a:off x="1435200" y="3543602"/>
            <a:ext cx="1755000" cy="77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">
                <a:solidFill>
                  <a:srgbClr val="EFEFEF"/>
                </a:solidFill>
              </a:rPr>
              <a:t>William S Burroughs looking </a:t>
            </a:r>
            <a:br>
              <a:rPr lang="en" sz="800">
                <a:solidFill>
                  <a:srgbClr val="EFEFEF"/>
                </a:solidFill>
              </a:rPr>
            </a:br>
            <a:r>
              <a:rPr lang="en" sz="800">
                <a:solidFill>
                  <a:srgbClr val="EFEFEF"/>
                </a:solidFill>
              </a:rPr>
              <a:t>over his cut-ups.</a:t>
            </a:r>
          </a:p>
          <a:p>
            <a:pPr lvl="0">
              <a:spcBef>
                <a:spcPts val="0"/>
              </a:spcBef>
              <a:buNone/>
            </a:pPr>
            <a:endParaRPr sz="800">
              <a:solidFill>
                <a:srgbClr val="EFEFE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999999"/>
                </a:solidFill>
              </a:rPr>
              <a:t>http://www.languageisavirus.com/articles/articles.php?subaction=showcomments&amp;id=1099111044#.WJApF4VhqQs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1475600" y="1476727"/>
            <a:ext cx="1755000" cy="77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EFEFEF"/>
                </a:solidFill>
              </a:rPr>
              <a:t>The “Cut-Up” Technique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it?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 i="1"/>
              <a:t>Exquisite Bodies </a:t>
            </a:r>
            <a:r>
              <a:rPr lang="en" sz="1200"/>
              <a:t>is an interactive photo booth that </a:t>
            </a:r>
            <a:br>
              <a:rPr lang="en" sz="1200"/>
            </a:br>
            <a:r>
              <a:rPr lang="en" sz="1200"/>
              <a:t>mixes-n-matches body part images into new </a:t>
            </a:r>
            <a:br>
              <a:rPr lang="en" sz="1200"/>
            </a:br>
            <a:r>
              <a:rPr lang="en" sz="1200"/>
              <a:t>characters that the user engages with.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Using a large display, a computer running processing </a:t>
            </a:r>
            <a:br>
              <a:rPr lang="en" sz="1200"/>
            </a:br>
            <a:r>
              <a:rPr lang="en" sz="1200"/>
              <a:t>and one kinect v2 camera, the idea is to capture an</a:t>
            </a:r>
            <a:br>
              <a:rPr lang="en" sz="1200"/>
            </a:br>
            <a:r>
              <a:rPr lang="en" sz="1200"/>
              <a:t>image and separate parts of the image into </a:t>
            </a:r>
            <a:r>
              <a:rPr lang="en" sz="1200" b="1"/>
              <a:t>6</a:t>
            </a:r>
            <a:r>
              <a:rPr lang="en" sz="1200"/>
              <a:t> groups </a:t>
            </a:r>
            <a:br>
              <a:rPr lang="en" sz="1200"/>
            </a:br>
            <a:r>
              <a:rPr lang="en" sz="1200"/>
              <a:t>for </a:t>
            </a:r>
            <a:r>
              <a:rPr lang="en" sz="1200" u="sng"/>
              <a:t>real-time reconstruction into new characters</a:t>
            </a:r>
            <a:r>
              <a:rPr lang="en" sz="1200"/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The user can “teach” the character actions,</a:t>
            </a:r>
            <a:br>
              <a:rPr lang="en" sz="1200"/>
            </a:br>
            <a:r>
              <a:rPr lang="en" sz="1200"/>
              <a:t>or it just copies the user’s behaviour.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4075" y="370949"/>
            <a:ext cx="3703499" cy="42568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 txBox="1"/>
          <p:nvPr/>
        </p:nvSpPr>
        <p:spPr>
          <a:xfrm>
            <a:off x="6112550" y="1741600"/>
            <a:ext cx="318600" cy="35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5793950" y="2232825"/>
            <a:ext cx="318600" cy="35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6112550" y="2232825"/>
            <a:ext cx="318600" cy="35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6431150" y="2232825"/>
            <a:ext cx="318600" cy="35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5970350" y="2890150"/>
            <a:ext cx="318600" cy="35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6249850" y="2890150"/>
            <a:ext cx="318600" cy="35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6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>
            <a:off x="874200" y="1453531"/>
            <a:ext cx="7583100" cy="2758200"/>
          </a:xfrm>
          <a:prstGeom prst="snip1Rect">
            <a:avLst>
              <a:gd name="adj" fmla="val 16667"/>
            </a:avLst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Scope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976950" y="1638406"/>
            <a:ext cx="7190100" cy="2378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lnSpc>
                <a:spcPct val="50000"/>
              </a:lnSpc>
              <a:spcBef>
                <a:spcPts val="0"/>
              </a:spcBef>
            </a:pPr>
            <a:r>
              <a:rPr lang="en" dirty="0"/>
              <a:t>Get kinect libraries etc up and running</a:t>
            </a:r>
          </a:p>
          <a:p>
            <a:pPr marL="228600" lvl="0" rtl="0">
              <a:lnSpc>
                <a:spcPct val="50000"/>
              </a:lnSpc>
              <a:spcBef>
                <a:spcPts val="0"/>
              </a:spcBef>
            </a:pPr>
            <a:r>
              <a:rPr lang="en" dirty="0"/>
              <a:t>Program masking out users, bodies, and saving images</a:t>
            </a:r>
          </a:p>
          <a:p>
            <a:pPr marL="228600" lvl="0" rtl="0">
              <a:lnSpc>
                <a:spcPct val="50000"/>
              </a:lnSpc>
              <a:spcBef>
                <a:spcPts val="0"/>
              </a:spcBef>
            </a:pPr>
            <a:r>
              <a:rPr lang="en" dirty="0"/>
              <a:t>Explore pixel selection approaches, for </a:t>
            </a:r>
            <a:r>
              <a:rPr lang="en" dirty="0" smtClean="0"/>
              <a:t>parts</a:t>
            </a:r>
            <a:r>
              <a:rPr lang="en-CA" dirty="0" smtClean="0"/>
              <a:t>-</a:t>
            </a:r>
            <a:r>
              <a:rPr lang="en" dirty="0" smtClean="0"/>
              <a:t>making </a:t>
            </a:r>
            <a:r>
              <a:rPr lang="en" dirty="0"/>
              <a:t>and saving</a:t>
            </a:r>
          </a:p>
          <a:p>
            <a:pPr marL="228600" lvl="0" rtl="0">
              <a:lnSpc>
                <a:spcPct val="50000"/>
              </a:lnSpc>
              <a:spcBef>
                <a:spcPts val="0"/>
              </a:spcBef>
            </a:pPr>
            <a:r>
              <a:rPr lang="en" dirty="0"/>
              <a:t>Explore re-attachment options and methods</a:t>
            </a:r>
          </a:p>
          <a:p>
            <a:pPr marL="228600" lvl="0" rtl="0">
              <a:lnSpc>
                <a:spcPct val="50000"/>
              </a:lnSpc>
              <a:spcBef>
                <a:spcPts val="0"/>
              </a:spcBef>
            </a:pPr>
            <a:r>
              <a:rPr lang="en" dirty="0"/>
              <a:t>De/revise an interaction </a:t>
            </a:r>
          </a:p>
          <a:p>
            <a:pPr marL="228600" lvl="0" rtl="0">
              <a:lnSpc>
                <a:spcPct val="50000"/>
              </a:lnSpc>
              <a:spcBef>
                <a:spcPts val="0"/>
              </a:spcBef>
            </a:pPr>
            <a:r>
              <a:rPr lang="en" dirty="0"/>
              <a:t>Clean up code, use classes properly, comment and credits</a:t>
            </a:r>
          </a:p>
          <a:p>
            <a:pPr marL="228600" lvl="0">
              <a:lnSpc>
                <a:spcPct val="50000"/>
              </a:lnSpc>
              <a:spcBef>
                <a:spcPts val="0"/>
              </a:spcBef>
            </a:pPr>
            <a:r>
              <a:rPr lang="en" dirty="0"/>
              <a:t>Start back at step 1 until perfect or due date.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Best Guess</a:t>
            </a:r>
          </a:p>
        </p:txBody>
      </p:sp>
      <p:pic>
        <p:nvPicPr>
          <p:cNvPr id="101" name="Shape 101" descr="Screen Shot 2017-01-29 at 1.52.46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000" y="1017725"/>
            <a:ext cx="812400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/>
        </p:nvSpPr>
        <p:spPr>
          <a:xfrm>
            <a:off x="4343225" y="2620100"/>
            <a:ext cx="1733100" cy="1529700"/>
          </a:xfrm>
          <a:prstGeom prst="snip1Rect">
            <a:avLst>
              <a:gd name="adj" fmla="val 16667"/>
            </a:avLst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6609000" y="1096550"/>
            <a:ext cx="1733100" cy="1529700"/>
          </a:xfrm>
          <a:prstGeom prst="snip1Rect">
            <a:avLst>
              <a:gd name="adj" fmla="val 16667"/>
            </a:avLst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6920425" y="3199425"/>
            <a:ext cx="1733100" cy="1529700"/>
          </a:xfrm>
          <a:prstGeom prst="snip1Rect">
            <a:avLst>
              <a:gd name="adj" fmla="val 16667"/>
            </a:avLst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1168533" y="3269394"/>
            <a:ext cx="1733100" cy="1529700"/>
          </a:xfrm>
          <a:prstGeom prst="snip1Rect">
            <a:avLst>
              <a:gd name="adj" fmla="val 16667"/>
            </a:avLst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296450" y="1427875"/>
            <a:ext cx="1733100" cy="1529700"/>
          </a:xfrm>
          <a:prstGeom prst="snip1Rect">
            <a:avLst>
              <a:gd name="adj" fmla="val 16667"/>
            </a:avLst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UML class diagram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346550" y="1470950"/>
            <a:ext cx="1656000" cy="93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" b="1">
                <a:solidFill>
                  <a:srgbClr val="FFFFFF"/>
                </a:solidFill>
              </a:rPr>
              <a:t>Class TakePicture</a:t>
            </a:r>
          </a:p>
          <a:p>
            <a:pPr lvl="0">
              <a:spcBef>
                <a:spcPts val="0"/>
              </a:spcBef>
              <a:buNone/>
            </a:pPr>
            <a:endParaRPr sz="800">
              <a:solidFill>
                <a:srgbClr val="D9D9D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D9D9D9"/>
                </a:solidFill>
              </a:rPr>
              <a:t>KinectDepth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D9D9D9"/>
                </a:solidFill>
              </a:rPr>
              <a:t>SkelData</a:t>
            </a:r>
          </a:p>
          <a:p>
            <a:pPr lvl="0">
              <a:spcBef>
                <a:spcPts val="0"/>
              </a:spcBef>
              <a:buNone/>
            </a:pPr>
            <a:r>
              <a:rPr lang="en" sz="800">
                <a:solidFill>
                  <a:srgbClr val="D9D9D9"/>
                </a:solidFill>
              </a:rPr>
              <a:t>IdleMode</a:t>
            </a:r>
          </a:p>
          <a:p>
            <a:pPr lvl="0">
              <a:spcBef>
                <a:spcPts val="0"/>
              </a:spcBef>
              <a:buNone/>
            </a:pPr>
            <a:endParaRPr sz="800">
              <a:solidFill>
                <a:srgbClr val="D9D9D9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800">
                <a:solidFill>
                  <a:srgbClr val="D9D9D9"/>
                </a:solidFill>
              </a:rPr>
              <a:t>keyboardInput()</a:t>
            </a:r>
          </a:p>
          <a:p>
            <a:pPr lvl="0">
              <a:spcBef>
                <a:spcPts val="0"/>
              </a:spcBef>
              <a:buNone/>
            </a:pPr>
            <a:r>
              <a:rPr lang="en" sz="800">
                <a:solidFill>
                  <a:srgbClr val="D9D9D9"/>
                </a:solidFill>
              </a:rPr>
              <a:t>cutoutBackground(KinectDepth)</a:t>
            </a:r>
          </a:p>
          <a:p>
            <a:pPr lvl="0">
              <a:spcBef>
                <a:spcPts val="0"/>
              </a:spcBef>
              <a:buNone/>
            </a:pPr>
            <a:r>
              <a:rPr lang="en" sz="800">
                <a:solidFill>
                  <a:srgbClr val="D9D9D9"/>
                </a:solidFill>
              </a:rPr>
              <a:t>newRGB() = exCo</a:t>
            </a:r>
          </a:p>
          <a:p>
            <a:pPr lvl="0">
              <a:spcBef>
                <a:spcPts val="0"/>
              </a:spcBef>
              <a:buNone/>
            </a:pPr>
            <a:r>
              <a:rPr lang="en" sz="800">
                <a:solidFill>
                  <a:srgbClr val="D9D9D9"/>
                </a:solidFill>
              </a:rPr>
              <a:t>newSnapshot(skel.Data)</a:t>
            </a:r>
          </a:p>
          <a:p>
            <a:pPr lvl="0">
              <a:spcBef>
                <a:spcPts val="0"/>
              </a:spcBef>
              <a:buNone/>
            </a:pPr>
            <a:endParaRPr sz="800">
              <a:solidFill>
                <a:srgbClr val="D9D9D9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sz="800">
              <a:solidFill>
                <a:srgbClr val="D9D9D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800">
              <a:solidFill>
                <a:srgbClr val="D9D9D9"/>
              </a:solidFill>
            </a:endParaRPr>
          </a:p>
        </p:txBody>
      </p:sp>
      <p:sp>
        <p:nvSpPr>
          <p:cNvPr id="113" name="Shape 113"/>
          <p:cNvSpPr txBox="1"/>
          <p:nvPr/>
        </p:nvSpPr>
        <p:spPr>
          <a:xfrm>
            <a:off x="6686100" y="1202999"/>
            <a:ext cx="1431600" cy="133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" b="1">
                <a:solidFill>
                  <a:srgbClr val="FFFFFF"/>
                </a:solidFill>
              </a:rPr>
              <a:t>Class attachmentPoints</a:t>
            </a:r>
          </a:p>
          <a:p>
            <a:pPr lvl="0">
              <a:spcBef>
                <a:spcPts val="0"/>
              </a:spcBef>
              <a:buNone/>
            </a:pPr>
            <a:endParaRPr sz="800">
              <a:solidFill>
                <a:srgbClr val="D9D9D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D9D9D9"/>
                </a:solidFill>
              </a:rPr>
              <a:t>skelSnapshot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D9D9D9"/>
                </a:solidFill>
              </a:rPr>
              <a:t>recordPosition(AttPoints)</a:t>
            </a:r>
          </a:p>
          <a:p>
            <a:pPr lvl="0" rtl="0">
              <a:spcBef>
                <a:spcPts val="0"/>
              </a:spcBef>
              <a:buNone/>
            </a:pPr>
            <a:endParaRPr sz="800">
              <a:solidFill>
                <a:srgbClr val="D9D9D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D9D9D9"/>
                </a:solidFill>
              </a:rPr>
              <a:t>Neck, L.shoulder, R.shoulder, L.hip, R.hip</a:t>
            </a:r>
          </a:p>
          <a:p>
            <a:pPr lvl="0" rtl="0">
              <a:spcBef>
                <a:spcPts val="0"/>
              </a:spcBef>
              <a:buNone/>
            </a:pPr>
            <a:endParaRPr sz="800">
              <a:solidFill>
                <a:srgbClr val="D9D9D9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800">
                <a:solidFill>
                  <a:srgbClr val="D9D9D9"/>
                </a:solidFill>
              </a:rPr>
              <a:t>saveData()</a:t>
            </a:r>
          </a:p>
          <a:p>
            <a:pPr lvl="0" rtl="0">
              <a:spcBef>
                <a:spcPts val="0"/>
              </a:spcBef>
              <a:buNone/>
            </a:pPr>
            <a:endParaRPr sz="800">
              <a:solidFill>
                <a:srgbClr val="D9D9D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800">
              <a:solidFill>
                <a:srgbClr val="D9D9D9"/>
              </a:solidFill>
            </a:endParaRPr>
          </a:p>
        </p:txBody>
      </p:sp>
      <p:sp>
        <p:nvSpPr>
          <p:cNvPr id="114" name="Shape 114"/>
          <p:cNvSpPr txBox="1"/>
          <p:nvPr/>
        </p:nvSpPr>
        <p:spPr>
          <a:xfrm>
            <a:off x="1195533" y="3312469"/>
            <a:ext cx="2053500" cy="93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" b="1">
                <a:solidFill>
                  <a:srgbClr val="FFFFFF"/>
                </a:solidFill>
              </a:rPr>
              <a:t>Class splitBodyToSix</a:t>
            </a:r>
          </a:p>
          <a:p>
            <a:pPr lvl="0">
              <a:spcBef>
                <a:spcPts val="0"/>
              </a:spcBef>
              <a:buNone/>
            </a:pPr>
            <a:endParaRPr sz="800" b="1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D9D9D9"/>
                </a:solidFill>
              </a:rPr>
              <a:t>exco image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D9D9D9"/>
                </a:solidFill>
              </a:rPr>
              <a:t>skelSnapshot</a:t>
            </a:r>
          </a:p>
          <a:p>
            <a:pPr lvl="0">
              <a:spcBef>
                <a:spcPts val="0"/>
              </a:spcBef>
              <a:buNone/>
            </a:pPr>
            <a:endParaRPr sz="800">
              <a:solidFill>
                <a:srgbClr val="D9D9D9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800">
                <a:solidFill>
                  <a:srgbClr val="D9D9D9"/>
                </a:solidFill>
              </a:rPr>
              <a:t>mapSkelSnap_to_pixels()</a:t>
            </a:r>
          </a:p>
          <a:p>
            <a:pPr lvl="0">
              <a:spcBef>
                <a:spcPts val="0"/>
              </a:spcBef>
              <a:buNone/>
            </a:pPr>
            <a:r>
              <a:rPr lang="en" sz="800">
                <a:solidFill>
                  <a:srgbClr val="D9D9D9"/>
                </a:solidFill>
              </a:rPr>
              <a:t>For each part (6 times)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sz="800">
                <a:solidFill>
                  <a:srgbClr val="D9D9D9"/>
                </a:solidFill>
              </a:rPr>
              <a:t>   selectPart()</a:t>
            </a:r>
          </a:p>
          <a:p>
            <a:pPr lvl="0">
              <a:spcBef>
                <a:spcPts val="0"/>
              </a:spcBef>
              <a:buNone/>
            </a:pPr>
            <a:r>
              <a:rPr lang="en" sz="800">
                <a:solidFill>
                  <a:srgbClr val="D9D9D9"/>
                </a:solidFill>
              </a:rPr>
              <a:t>   savePart()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D9D9D9"/>
                </a:solidFill>
              </a:rPr>
              <a:t>Save into respective groups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6994000" y="3289725"/>
            <a:ext cx="1431600" cy="144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" b="1">
                <a:solidFill>
                  <a:srgbClr val="FFFFFF"/>
                </a:solidFill>
              </a:rPr>
              <a:t>Class makeCorpse</a:t>
            </a:r>
          </a:p>
          <a:p>
            <a:pPr lvl="0">
              <a:spcBef>
                <a:spcPts val="0"/>
              </a:spcBef>
              <a:buNone/>
            </a:pPr>
            <a:endParaRPr sz="800">
              <a:solidFill>
                <a:srgbClr val="D9D9D9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800">
                <a:solidFill>
                  <a:srgbClr val="D9D9D9"/>
                </a:solidFill>
              </a:rPr>
              <a:t>Using 6 parts randomly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D9D9D9"/>
                </a:solidFill>
              </a:rPr>
              <a:t>And referencing attachmentPoints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D9D9D9"/>
                </a:solidFill>
              </a:rPr>
              <a:t>Create new RGB image</a:t>
            </a:r>
          </a:p>
          <a:p>
            <a:pPr lvl="0">
              <a:spcBef>
                <a:spcPts val="0"/>
              </a:spcBef>
              <a:buNone/>
            </a:pPr>
            <a:r>
              <a:rPr lang="en" sz="800">
                <a:solidFill>
                  <a:srgbClr val="D9D9D9"/>
                </a:solidFill>
              </a:rPr>
              <a:t>Layer in 6 parts</a:t>
            </a:r>
          </a:p>
          <a:p>
            <a:pPr lvl="0">
              <a:spcBef>
                <a:spcPts val="0"/>
              </a:spcBef>
              <a:buNone/>
            </a:pPr>
            <a:endParaRPr sz="800">
              <a:solidFill>
                <a:srgbClr val="D9D9D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D9D9D9"/>
                </a:solidFill>
              </a:rPr>
              <a:t>Cutout-background</a:t>
            </a:r>
          </a:p>
          <a:p>
            <a:pPr lvl="0" rtl="0">
              <a:spcBef>
                <a:spcPts val="0"/>
              </a:spcBef>
              <a:buNone/>
            </a:pPr>
            <a:endParaRPr sz="800">
              <a:solidFill>
                <a:srgbClr val="D9D9D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800">
              <a:solidFill>
                <a:srgbClr val="D9D9D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800">
              <a:solidFill>
                <a:srgbClr val="D9D9D9"/>
              </a:solidFill>
            </a:endParaRPr>
          </a:p>
        </p:txBody>
      </p:sp>
      <p:sp>
        <p:nvSpPr>
          <p:cNvPr id="116" name="Shape 116"/>
          <p:cNvSpPr txBox="1"/>
          <p:nvPr/>
        </p:nvSpPr>
        <p:spPr>
          <a:xfrm>
            <a:off x="4395275" y="2684900"/>
            <a:ext cx="1656000" cy="140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" b="1">
                <a:solidFill>
                  <a:srgbClr val="FFFFFF"/>
                </a:solidFill>
              </a:rPr>
              <a:t>Class skelSnapshot</a:t>
            </a:r>
          </a:p>
          <a:p>
            <a:pPr lvl="0">
              <a:spcBef>
                <a:spcPts val="0"/>
              </a:spcBef>
              <a:buNone/>
            </a:pPr>
            <a:endParaRPr sz="800">
              <a:solidFill>
                <a:srgbClr val="D9D9D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D9D9D9"/>
                </a:solidFill>
              </a:rPr>
              <a:t>ListofVectors</a:t>
            </a:r>
          </a:p>
          <a:p>
            <a:pPr lvl="0">
              <a:spcBef>
                <a:spcPts val="0"/>
              </a:spcBef>
              <a:buNone/>
            </a:pPr>
            <a:endParaRPr sz="800">
              <a:solidFill>
                <a:srgbClr val="D9D9D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D9D9D9"/>
                </a:solidFill>
              </a:rPr>
              <a:t>recordPosition(Parts)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D9D9D9"/>
                </a:solidFill>
              </a:rPr>
              <a:t> Head, Torso, L.arm, R.arm,</a:t>
            </a:r>
            <a:br>
              <a:rPr lang="en" sz="800">
                <a:solidFill>
                  <a:srgbClr val="D9D9D9"/>
                </a:solidFill>
              </a:rPr>
            </a:br>
            <a:r>
              <a:rPr lang="en" sz="800">
                <a:solidFill>
                  <a:srgbClr val="D9D9D9"/>
                </a:solidFill>
              </a:rPr>
              <a:t> L.leg, R.leg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D9D9D9"/>
                </a:solidFill>
              </a:rPr>
              <a:t>saveData()</a:t>
            </a:r>
          </a:p>
        </p:txBody>
      </p:sp>
      <p:cxnSp>
        <p:nvCxnSpPr>
          <p:cNvPr id="117" name="Shape 117"/>
          <p:cNvCxnSpPr/>
          <p:nvPr/>
        </p:nvCxnSpPr>
        <p:spPr>
          <a:xfrm flipH="1">
            <a:off x="2111775" y="1490875"/>
            <a:ext cx="1676400" cy="4785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8" name="Shape 118"/>
          <p:cNvCxnSpPr/>
          <p:nvPr/>
        </p:nvCxnSpPr>
        <p:spPr>
          <a:xfrm flipH="1">
            <a:off x="5997425" y="2385400"/>
            <a:ext cx="508200" cy="3051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19" name="Shape 119"/>
          <p:cNvSpPr/>
          <p:nvPr/>
        </p:nvSpPr>
        <p:spPr>
          <a:xfrm>
            <a:off x="3835500" y="860575"/>
            <a:ext cx="1733100" cy="873300"/>
          </a:xfrm>
          <a:prstGeom prst="snip1Rect">
            <a:avLst>
              <a:gd name="adj" fmla="val 16667"/>
            </a:avLst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0" name="Shape 120"/>
          <p:cNvSpPr txBox="1"/>
          <p:nvPr/>
        </p:nvSpPr>
        <p:spPr>
          <a:xfrm>
            <a:off x="3887550" y="909175"/>
            <a:ext cx="2053500" cy="87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 b="1">
                <a:solidFill>
                  <a:srgbClr val="FFFFFF"/>
                </a:solidFill>
              </a:rPr>
              <a:t>Class recordPositions</a:t>
            </a:r>
          </a:p>
          <a:p>
            <a:pPr lvl="0" rtl="0">
              <a:spcBef>
                <a:spcPts val="0"/>
              </a:spcBef>
              <a:buNone/>
            </a:pPr>
            <a:endParaRPr sz="800" b="1"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800">
                <a:solidFill>
                  <a:srgbClr val="D9D9D9"/>
                </a:solidFill>
              </a:rPr>
              <a:t>skelData</a:t>
            </a:r>
          </a:p>
          <a:p>
            <a:pPr lvl="0">
              <a:spcBef>
                <a:spcPts val="0"/>
              </a:spcBef>
              <a:buNone/>
            </a:pPr>
            <a:endParaRPr sz="800">
              <a:solidFill>
                <a:srgbClr val="D9D9D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D9D9D9"/>
                </a:solidFill>
              </a:rPr>
              <a:t>+keyboardInput()</a:t>
            </a:r>
          </a:p>
        </p:txBody>
      </p:sp>
      <p:cxnSp>
        <p:nvCxnSpPr>
          <p:cNvPr id="121" name="Shape 121"/>
          <p:cNvCxnSpPr/>
          <p:nvPr/>
        </p:nvCxnSpPr>
        <p:spPr>
          <a:xfrm rot="10800000">
            <a:off x="4594675" y="1822975"/>
            <a:ext cx="176100" cy="7386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22" name="Shape 122"/>
          <p:cNvCxnSpPr/>
          <p:nvPr/>
        </p:nvCxnSpPr>
        <p:spPr>
          <a:xfrm rot="10800000">
            <a:off x="6749525" y="2765025"/>
            <a:ext cx="101700" cy="5691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23" name="Shape 123"/>
          <p:cNvCxnSpPr/>
          <p:nvPr/>
        </p:nvCxnSpPr>
        <p:spPr>
          <a:xfrm rot="10800000">
            <a:off x="2111775" y="2490825"/>
            <a:ext cx="321000" cy="7086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24" name="Shape 124"/>
          <p:cNvCxnSpPr/>
          <p:nvPr/>
        </p:nvCxnSpPr>
        <p:spPr>
          <a:xfrm rot="10800000">
            <a:off x="3069725" y="4425100"/>
            <a:ext cx="3781500" cy="1728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319</Words>
  <Application>Microsoft Macintosh PowerPoint</Application>
  <PresentationFormat>On-screen Show (16:9)</PresentationFormat>
  <Paragraphs>97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simple-dark-2</vt:lpstr>
      <vt:lpstr>Exquisite Bodies</vt:lpstr>
      <vt:lpstr>Sources &amp; Inspiration</vt:lpstr>
      <vt:lpstr>Similar Works</vt:lpstr>
      <vt:lpstr>What is it?</vt:lpstr>
      <vt:lpstr>Project Scope</vt:lpstr>
      <vt:lpstr>Best Guess</vt:lpstr>
      <vt:lpstr>UML class diagram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Exquisite Bodies</dc:title>
  <cp:lastModifiedBy>A a</cp:lastModifiedBy>
  <cp:revision>1</cp:revision>
  <dcterms:modified xsi:type="dcterms:W3CDTF">2017-01-31T07:04:07Z</dcterms:modified>
</cp:coreProperties>
</file>