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0" r:id="rId2"/>
    <p:sldId id="270" r:id="rId3"/>
    <p:sldId id="260" r:id="rId4"/>
    <p:sldId id="283" r:id="rId5"/>
    <p:sldId id="285" r:id="rId6"/>
    <p:sldId id="288" r:id="rId7"/>
    <p:sldId id="263" r:id="rId8"/>
    <p:sldId id="291" r:id="rId9"/>
    <p:sldId id="293" r:id="rId10"/>
    <p:sldId id="267" r:id="rId11"/>
    <p:sldId id="289" r:id="rId12"/>
    <p:sldId id="264" r:id="rId13"/>
    <p:sldId id="272" r:id="rId14"/>
    <p:sldId id="268" r:id="rId15"/>
    <p:sldId id="295" r:id="rId16"/>
    <p:sldId id="274" r:id="rId17"/>
    <p:sldId id="296" r:id="rId18"/>
    <p:sldId id="275" r:id="rId19"/>
    <p:sldId id="297" r:id="rId20"/>
    <p:sldId id="269" r:id="rId21"/>
    <p:sldId id="278" r:id="rId22"/>
    <p:sldId id="298" r:id="rId23"/>
    <p:sldId id="292" r:id="rId24"/>
    <p:sldId id="277" r:id="rId25"/>
    <p:sldId id="299" r:id="rId26"/>
    <p:sldId id="28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E66F-6BFE-BB43-8639-871B1909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E9807-7BC2-4342-9FE5-A637FE2F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F63B-B669-FA49-8E10-15D5A533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2D26-0594-AB45-A64F-3826D69E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5DC5-729F-7A41-B34E-CC86264E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5C4D-51BA-1049-9B29-AF6FE255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37459-8322-1B4D-9BEF-1B1D377D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41DD-0CA1-4E47-88AD-7A14DA88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28A9-0795-AB4F-8EDD-2E9A62CA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D4BE-5197-2840-B52A-2C869199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4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3801B-97FE-094B-9D08-687AB626A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CB680-9DE1-2249-A12F-E3C00BF6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696-A192-644A-B5C8-509A908A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578F-F0FB-3544-BDF1-BC8C8C4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7DFE-8AAB-9643-B77E-EDB8E3C6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4FF6-B05D-F441-9CBF-34E5CED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3C5E-B6AA-E349-9A1E-86076AEB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8645-C31A-4546-A126-CB1F1615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411E-3406-AF46-B4C8-DB84050F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D86C-CE4A-2542-864C-4594FA6E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5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6BDD-1EB5-F542-81DF-149AB5AF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2BBF-083F-8D4C-9B63-2D9C6AA1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6FF9-93BA-F740-B56A-9217CE7A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62F0-D6ED-1A49-9466-902D4E55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F1B5-64D4-4642-815F-BEA07BF9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5BA1-6361-FE47-8164-0DB12E32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78F7-80E4-0948-9DCE-75E4B1D07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AA5E1-0D33-9948-8FE6-572B6A357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64E62-6DD2-4B4F-97D1-7259DB2C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D875D-1EEC-B24D-9D58-92C6DA51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165CA-6DD1-024B-9A45-6E84CEB0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A787-792C-EE40-A694-07307004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4E5EE-9C39-DD4E-83AF-07C9C526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475F7-CD59-C146-A91E-4D9812DA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327C7-BDDF-7645-8C38-F2E2DAD75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336F4-1A8A-FB4B-A438-D64A25A1A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EBE33-AD13-3D4D-8444-639C0BC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9DF49-AC04-064F-AAEE-942A2F5E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49DA8-F430-EE44-908E-BE0DDB9A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DF73-278A-9D4C-BF68-68D2DF08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AB376-0C08-F049-A057-A73579A1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B298-2A58-C840-A16E-A6B6199F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A47A6-A729-0E4F-8EC0-DB39110A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6C0CE-0925-BD41-9B89-5C95ABC3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1658-6FB1-5D41-9693-A12060E2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E7B34-0D15-CA45-A0FD-DB1126A0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0BBA-C499-8F44-A01A-5611F8C6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EAE5-20EF-314F-94C5-A2EED8BE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E81E0-B53D-A145-AF5B-A99181847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87C7-7001-B941-B7BC-028D3B2B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63A4-DEBB-9E4E-93F1-73A936C4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F4FFA-E322-C840-A9B6-458E9A02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45CB-868E-4045-9BE1-DBE2299E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A5A2D-5FAD-AE45-B3E8-52CCC07F0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6B9E2-5629-3C49-AF25-95F39231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58109-B1D2-4546-B607-F26AF4B3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F8AAE-71C8-8146-AC19-9DC54295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8A0F-DC5C-7049-B6C4-ABE6E76B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C53D9-DDE3-4941-AC61-3C32479D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2F14-64C0-7341-B4F1-40425420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186B-2302-5C47-93DF-DAA910F10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FF08-E18F-4E44-AA9F-D7861A94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167B8-4D53-F946-A4CD-CD7B353F8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math.msu.edu/users/valdezea/MNB-Amsterdam2013.pdf" TargetMode="External"/><Relationship Id="rId2" Type="http://schemas.openxmlformats.org/officeDocument/2006/relationships/hyperlink" Target="https://openreview.net/forum?id=z1-I6rOKv1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review.net/pdf?id=45L_dgP48Vd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_7Qvbrb0jE" TargetMode="External"/><Relationship Id="rId13" Type="http://schemas.openxmlformats.org/officeDocument/2006/relationships/hyperlink" Target="https://www.youtube.com/watch?v=i7LjDvsLWCg" TargetMode="External"/><Relationship Id="rId18" Type="http://schemas.openxmlformats.org/officeDocument/2006/relationships/hyperlink" Target="http://proceedings.mlr.press/v139/rangapuram21a/rangapuram21a.pdf" TargetMode="External"/><Relationship Id="rId3" Type="http://schemas.openxmlformats.org/officeDocument/2006/relationships/hyperlink" Target="https://arxiv.org/pdf/1911.12481.pdf" TargetMode="External"/><Relationship Id="rId7" Type="http://schemas.openxmlformats.org/officeDocument/2006/relationships/hyperlink" Target="https://www.youtube.com/watch?v=gzUxg0OUHU4" TargetMode="External"/><Relationship Id="rId12" Type="http://schemas.openxmlformats.org/officeDocument/2006/relationships/hyperlink" Target="https://pyro.ai/examples/normalizing_flows_i.html" TargetMode="External"/><Relationship Id="rId17" Type="http://schemas.openxmlformats.org/officeDocument/2006/relationships/hyperlink" Target="https://lilianweng.github.io/posts/2018-10-13-flow-models/#:~:text=Masked%20Autoregressive%20Flow%20(MAF%3B%20Papamakarios,Flow%20(IAF)%20introduced%20later" TargetMode="External"/><Relationship Id="rId2" Type="http://schemas.openxmlformats.org/officeDocument/2006/relationships/hyperlink" Target="https://arxiv.org/pdf/1705.08039.pdf" TargetMode="External"/><Relationship Id="rId16" Type="http://schemas.openxmlformats.org/officeDocument/2006/relationships/hyperlink" Target="https://arxiv.org/pdf/1502.0350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10.03002.pdf" TargetMode="External"/><Relationship Id="rId11" Type="http://schemas.openxmlformats.org/officeDocument/2006/relationships/hyperlink" Target="https://arxiv.org/pdf/2002.06103.pdf" TargetMode="External"/><Relationship Id="rId5" Type="http://schemas.openxmlformats.org/officeDocument/2006/relationships/hyperlink" Target="https://arxiv.org/pdf/1912.09363.pdf" TargetMode="External"/><Relationship Id="rId15" Type="http://schemas.openxmlformats.org/officeDocument/2006/relationships/hyperlink" Target="https://arxiv.org/pdf/1705.07057.pdf" TargetMode="External"/><Relationship Id="rId10" Type="http://schemas.openxmlformats.org/officeDocument/2006/relationships/hyperlink" Target="https://moodle2.units.it/pluginfile.php/24257/mod_resource/content/1/Rasmussen_Williams_2006_Gaussian_processes_for_machine_learning.pdf" TargetMode="External"/><Relationship Id="rId4" Type="http://schemas.openxmlformats.org/officeDocument/2006/relationships/hyperlink" Target="https://arxiv.org/pdf/1704.04110.pdf" TargetMode="External"/><Relationship Id="rId9" Type="http://schemas.openxmlformats.org/officeDocument/2006/relationships/hyperlink" Target="https://citeseerx.ist.psu.edu/viewdoc/download?doi=10.1.1.174.3325&amp;rep=rep1&amp;type=pdf" TargetMode="External"/><Relationship Id="rId14" Type="http://schemas.openxmlformats.org/officeDocument/2006/relationships/hyperlink" Target="https://arxiv.org/pdf/1605.08803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8E64E-4341-44C3-8967-7D38CCA0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2673-8399-4293-8180-073EC8F56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8023" y="1065749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An Overview of Latest Research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136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86693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Temporal Fusion Transformer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329"/>
            <a:ext cx="5104189" cy="4393982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Combining many concepts including LSTM, Attention and more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   Pros:</a:t>
            </a:r>
          </a:p>
          <a:p>
            <a:pPr marL="914400" lvl="2" indent="0">
              <a:buNone/>
            </a:pPr>
            <a:r>
              <a:rPr lang="en-US" sz="1600" dirty="0"/>
              <a:t>- Some Feature Representation logic</a:t>
            </a:r>
          </a:p>
          <a:p>
            <a:pPr marL="914400" lvl="2" indent="0">
              <a:buNone/>
            </a:pPr>
            <a:r>
              <a:rPr lang="en-US" sz="1600" dirty="0"/>
              <a:t>- Works on large variety of data (</a:t>
            </a:r>
            <a:r>
              <a:rPr lang="en-US" sz="1600" dirty="0" err="1"/>
              <a:t>AutoML</a:t>
            </a:r>
            <a:r>
              <a:rPr lang="en-US" sz="1600" dirty="0"/>
              <a:t> vibes)</a:t>
            </a:r>
          </a:p>
          <a:p>
            <a:pPr marL="914400" lvl="2" indent="0">
              <a:buNone/>
            </a:pPr>
            <a:r>
              <a:rPr lang="en-US" sz="1600" dirty="0"/>
              <a:t>- Increased level of inference</a:t>
            </a:r>
          </a:p>
          <a:p>
            <a:pPr lvl="2"/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 Cons:</a:t>
            </a:r>
          </a:p>
          <a:p>
            <a:pPr marL="914400" lvl="2" indent="0">
              <a:buNone/>
            </a:pPr>
            <a:r>
              <a:rPr lang="en-US" sz="1600" dirty="0"/>
              <a:t>- Conditional Independence Assumption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47494EC-2687-1548-B949-3563B5C0C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r="4149"/>
          <a:stretch/>
        </p:blipFill>
        <p:spPr>
          <a:xfrm>
            <a:off x="4917787" y="1374874"/>
            <a:ext cx="7274213" cy="42532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235C2E-2E51-3B45-8E37-86541A86B773}"/>
              </a:ext>
            </a:extLst>
          </p:cNvPr>
          <p:cNvGrpSpPr/>
          <p:nvPr/>
        </p:nvGrpSpPr>
        <p:grpSpPr>
          <a:xfrm>
            <a:off x="6795022" y="358148"/>
            <a:ext cx="3519741" cy="979226"/>
            <a:chOff x="7290499" y="321734"/>
            <a:chExt cx="3519741" cy="979226"/>
          </a:xfrm>
        </p:grpSpPr>
        <p:pic>
          <p:nvPicPr>
            <p:cNvPr id="15" name="Picture 1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6F04D75F-54B1-E444-A8DA-41DD5C696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3637" b="-5623"/>
            <a:stretch/>
          </p:blipFill>
          <p:spPr>
            <a:xfrm>
              <a:off x="7290499" y="321734"/>
              <a:ext cx="3465901" cy="97922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16FBF-9DCB-E845-9D9E-D6AC87B8C29D}"/>
                </a:ext>
              </a:extLst>
            </p:cNvPr>
            <p:cNvSpPr/>
            <p:nvPr/>
          </p:nvSpPr>
          <p:spPr>
            <a:xfrm>
              <a:off x="9083040" y="1021787"/>
              <a:ext cx="1727200" cy="245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74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8E64E-4341-44C3-8967-7D38CCA0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Dependency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2673-8399-4293-8180-073EC8F56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0" y="713313"/>
            <a:ext cx="49530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Forecasting with Gaussian Copula</a:t>
            </a:r>
          </a:p>
          <a:p>
            <a:r>
              <a:rPr lang="en-US" sz="2000" dirty="0"/>
              <a:t>Forecasting via Normalizing Flows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56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Multivariate (Joint) Distribution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/>
              <a:t>One distribution to model all time series.</a:t>
            </a:r>
          </a:p>
          <a:p>
            <a:r>
              <a:rPr lang="en-US" sz="2000"/>
              <a:t>What is a Multivariate Distribution?</a:t>
            </a:r>
          </a:p>
          <a:p>
            <a:pPr lvl="1"/>
            <a:r>
              <a:rPr lang="en-US" sz="2000"/>
              <a:t>Ex. Gaussian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3080" name="Picture 8" descr="Anomaly detection in monitored systems | Yonatan Alon | Towards Data Science">
            <a:extLst>
              <a:ext uri="{FF2B5EF4-FFF2-40B4-BE49-F238E27FC236}">
                <a16:creationId xmlns:a16="http://schemas.microsoft.com/office/drawing/2014/main" id="{A9DF0464-0515-4874-B62F-214DE422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730" y="2974834"/>
            <a:ext cx="5901611" cy="364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B69B2-F63C-4188-88BF-4C5A80FC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28" y="2974834"/>
            <a:ext cx="3780753" cy="519853"/>
          </a:xfrm>
          <a:prstGeom prst="rect">
            <a:avLst/>
          </a:prstGeom>
        </p:spPr>
      </p:pic>
      <p:pic>
        <p:nvPicPr>
          <p:cNvPr id="10" name="Picture 8" descr="Multivariate Normal Distribution. Normal distribution is so ubiquitous… |  by Shuo Wang | Towards Data Science">
            <a:extLst>
              <a:ext uri="{FF2B5EF4-FFF2-40B4-BE49-F238E27FC236}">
                <a16:creationId xmlns:a16="http://schemas.microsoft.com/office/drawing/2014/main" id="{433DFB5C-0D08-4ABE-9B02-814EC137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7528" y="3724800"/>
            <a:ext cx="2590053" cy="25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8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Forecasting With Low-Rank Gaussian Copula Processes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700" dirty="0"/>
              <a:t> </a:t>
            </a:r>
            <a:r>
              <a:rPr lang="en-US" sz="1700" dirty="0" err="1"/>
              <a:t>Vec</a:t>
            </a:r>
            <a:r>
              <a:rPr lang="en-US" sz="1700" dirty="0"/>
              <a:t>-LSTM</a:t>
            </a:r>
          </a:p>
          <a:p>
            <a:pPr lvl="1"/>
            <a:r>
              <a:rPr lang="en-US" sz="1700" dirty="0"/>
              <a:t>Model all time series as one multi-output LSTM</a:t>
            </a:r>
          </a:p>
          <a:p>
            <a:pPr lvl="2"/>
            <a:r>
              <a:rPr lang="en-US" sz="1700" dirty="0"/>
              <a:t>Possible distributions:</a:t>
            </a:r>
          </a:p>
          <a:p>
            <a:pPr lvl="3"/>
            <a:r>
              <a:rPr lang="en-US" sz="1700" dirty="0"/>
              <a:t>Independent</a:t>
            </a:r>
          </a:p>
          <a:p>
            <a:pPr lvl="3"/>
            <a:r>
              <a:rPr lang="en-US" sz="1700" dirty="0"/>
              <a:t>Low-Rank Copula</a:t>
            </a:r>
          </a:p>
          <a:p>
            <a:pPr lvl="3"/>
            <a:r>
              <a:rPr lang="en-US" sz="1700" dirty="0"/>
              <a:t>Full-Rank</a:t>
            </a:r>
          </a:p>
          <a:p>
            <a:r>
              <a:rPr lang="en-US" sz="1700" dirty="0"/>
              <a:t>Gaussian Process</a:t>
            </a:r>
          </a:p>
          <a:p>
            <a:pPr lvl="1"/>
            <a:r>
              <a:rPr lang="en-US" sz="1700" dirty="0"/>
              <a:t>A shared LSTM is unrolled for each time series separately and rejoined into a single joint distribution</a:t>
            </a:r>
          </a:p>
          <a:p>
            <a:pPr lvl="2"/>
            <a:r>
              <a:rPr lang="en-US" sz="1700" dirty="0"/>
              <a:t>Data can be transformed using mean-scaling or a copula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814CDEE-2632-4F03-BDCD-8EF5CF73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73" y="1981028"/>
            <a:ext cx="7063042" cy="3919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61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41" y="321734"/>
            <a:ext cx="10300491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Copulas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1B282-15B2-4BEE-B3B0-9CDB72B0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43" y="2529841"/>
            <a:ext cx="8355833" cy="1963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1B286-032A-40D6-89DC-9DD65FED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43" y="4831359"/>
            <a:ext cx="8350987" cy="73071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961" y="1661286"/>
            <a:ext cx="10217571" cy="547156"/>
          </a:xfrm>
        </p:spPr>
        <p:txBody>
          <a:bodyPr>
            <a:normAutofit/>
          </a:bodyPr>
          <a:lstStyle/>
          <a:p>
            <a:r>
              <a:rPr lang="en-US" sz="2000" dirty="0"/>
              <a:t>Also known as “The formula that killed wall street”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95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42" y="318505"/>
            <a:ext cx="1927013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Copulas</a:t>
            </a:r>
          </a:p>
        </p:txBody>
      </p:sp>
      <p:grpSp>
        <p:nvGrpSpPr>
          <p:cNvPr id="11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974C78-DD8D-434B-B8A3-4E5DE6DE6D25}"/>
              </a:ext>
            </a:extLst>
          </p:cNvPr>
          <p:cNvGrpSpPr/>
          <p:nvPr/>
        </p:nvGrpSpPr>
        <p:grpSpPr>
          <a:xfrm>
            <a:off x="1117158" y="1871775"/>
            <a:ext cx="9420979" cy="1690472"/>
            <a:chOff x="1208598" y="1272165"/>
            <a:chExt cx="9420979" cy="169047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68665BA-D93F-DA4C-8787-4393F40AB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598" y="1272165"/>
              <a:ext cx="9420225" cy="13811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7036710-C0DA-DC49-85D6-FEBE8BA4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4702" y="2381612"/>
              <a:ext cx="4714875" cy="5810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229FA2-E2BF-5A42-93D2-C2C4DF87D6CA}"/>
              </a:ext>
            </a:extLst>
          </p:cNvPr>
          <p:cNvGrpSpPr/>
          <p:nvPr/>
        </p:nvGrpSpPr>
        <p:grpSpPr>
          <a:xfrm>
            <a:off x="965325" y="3595047"/>
            <a:ext cx="10261349" cy="1892845"/>
            <a:chOff x="838200" y="3274217"/>
            <a:chExt cx="10261349" cy="18928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99E246-900D-C945-9CB9-5EA9C0DB3A3C}"/>
                </a:ext>
              </a:extLst>
            </p:cNvPr>
            <p:cNvSpPr txBox="1"/>
            <p:nvPr/>
          </p:nvSpPr>
          <p:spPr>
            <a:xfrm>
              <a:off x="838200" y="3412736"/>
              <a:ext cx="102613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Estimate the empirical CDF:</a:t>
              </a:r>
            </a:p>
            <a:p>
              <a:endParaRPr lang="en-US" dirty="0"/>
            </a:p>
            <a:p>
              <a:r>
                <a:rPr lang="en-US" dirty="0"/>
                <a:t>Where m is the number of past observations for the given time series (assumes stationary distribution)</a:t>
              </a:r>
            </a:p>
            <a:p>
              <a:endParaRPr lang="en-US" dirty="0"/>
            </a:p>
            <a:p>
              <a:r>
                <a:rPr lang="en-US" dirty="0"/>
                <a:t>The implementation uses a piece-wise linear interpolation such that the gradient is tractable. Current implementation of this limit's forecasts to no higher than max of its historic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0FF3CF0-EBBC-EC4E-9A43-264F2C178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275" y="3274217"/>
              <a:ext cx="265747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09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22"/>
            <a:ext cx="10515600" cy="829830"/>
          </a:xfrm>
        </p:spPr>
        <p:txBody>
          <a:bodyPr/>
          <a:lstStyle/>
          <a:p>
            <a:r>
              <a:rPr lang="en-US" dirty="0"/>
              <a:t>Multivariate Gaussian Estimation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1253330"/>
            <a:ext cx="10750164" cy="5338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BAF64-271D-4F9F-BD4B-1E743527ED96}"/>
                  </a:ext>
                </a:extLst>
              </p:cNvPr>
              <p:cNvSpPr txBox="1"/>
              <p:nvPr/>
            </p:nvSpPr>
            <p:spPr>
              <a:xfrm>
                <a:off x="965325" y="5456638"/>
                <a:ext cx="10261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Brings evaluation of the likelihood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) operations to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/>
                  <a:t>) where r is the rank of V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1BAF64-271D-4F9F-BD4B-1E743527E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25" y="5456638"/>
                <a:ext cx="10261349" cy="369332"/>
              </a:xfrm>
              <a:prstGeom prst="rect">
                <a:avLst/>
              </a:prstGeom>
              <a:blipFill>
                <a:blip r:embed="rId2"/>
                <a:stretch>
                  <a:fillRect l="-3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8C1C3E-EBB8-41E1-BF14-0658C17C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77" y="1276064"/>
            <a:ext cx="9496425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3C067-CF79-4D65-9062-88FEDFC0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77" y="4065543"/>
            <a:ext cx="9039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4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ED40C-1BA6-4708-A445-D31855A56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0" y="2702314"/>
            <a:ext cx="3962061" cy="1254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Low-Rank Gaussian Processes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F67F60-8B1A-4EB2-8A66-811F27769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674" y="1698170"/>
                <a:ext cx="6697859" cy="4516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+mj-lt"/>
                  <a:buAutoNum type="arabicPeriod"/>
                </a:pPr>
                <a:r>
                  <a:rPr lang="en-US" sz="2600" dirty="0"/>
                  <a:t>Unroll a shared LSTM for all Time Series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2600" dirty="0"/>
                  <a:t>Estimate the marginal CDF for each and use a Gaussian Copula to join them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2600" dirty="0"/>
                  <a:t>Optimize the parameters of the Low-Rank Gaussian Distribution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2600" dirty="0"/>
                  <a:t>Treat the transformed observations as a Gaussian Process evaluated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 algn="l"/>
                <a:r>
                  <a:rPr lang="en-US" sz="2600" dirty="0"/>
                  <a:t>- This allows for batches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600" dirty="0"/>
              </a:p>
              <a:p>
                <a:pPr marL="342900" indent="-342900" algn="l">
                  <a:buFont typeface="+mj-lt"/>
                  <a:buAutoNum type="arabicPeriod"/>
                </a:pPr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Pros:</a:t>
                </a:r>
              </a:p>
              <a:p>
                <a:pPr lvl="1" algn="l"/>
                <a:r>
                  <a:rPr lang="en-US" dirty="0"/>
                  <a:t>- Multi-Layer Feature Representation</a:t>
                </a:r>
              </a:p>
              <a:p>
                <a:pPr lvl="1" algn="l"/>
                <a:r>
                  <a:rPr lang="en-US" dirty="0"/>
                  <a:t>- Dependency modeling in a reduced fashion</a:t>
                </a:r>
              </a:p>
              <a:p>
                <a:pPr lvl="1" algn="l"/>
                <a:r>
                  <a:rPr lang="en-US" dirty="0"/>
                  <a:t>- Batch Training and its introduction of randomness to the model</a:t>
                </a:r>
              </a:p>
              <a:p>
                <a:pPr algn="l"/>
                <a:r>
                  <a:rPr lang="en-US" dirty="0"/>
                  <a:t>Cons:</a:t>
                </a:r>
              </a:p>
              <a:p>
                <a:pPr algn="l"/>
                <a:r>
                  <a:rPr lang="en-US" sz="2000" dirty="0"/>
                  <a:t>           - Cold Start Problem</a:t>
                </a:r>
              </a:p>
              <a:p>
                <a:pPr lvl="1" algn="l"/>
                <a:r>
                  <a:rPr lang="en-US" dirty="0"/>
                  <a:t>- Flexibility Concerns on Marginals</a:t>
                </a:r>
              </a:p>
              <a:p>
                <a:pPr lvl="1" algn="l"/>
                <a:r>
                  <a:rPr lang="en-US" dirty="0"/>
                  <a:t>- Bound constraints on predictions (can be rectified after the fact)</a:t>
                </a:r>
              </a:p>
              <a:p>
                <a:pPr lvl="1" algn="l"/>
                <a:r>
                  <a:rPr lang="en-US" dirty="0"/>
                  <a:t>- Limited to second order dependencies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F67F60-8B1A-4EB2-8A66-811F2776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74" y="1698170"/>
                <a:ext cx="6697859" cy="4516361"/>
              </a:xfrm>
              <a:prstGeom prst="rect">
                <a:avLst/>
              </a:prstGeom>
              <a:blipFill>
                <a:blip r:embed="rId2"/>
                <a:stretch>
                  <a:fillRect l="-75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8362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Forecasting Via Conditioned Normalizing Flows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9" y="1768229"/>
            <a:ext cx="5339322" cy="4393982"/>
          </a:xfrm>
        </p:spPr>
        <p:txBody>
          <a:bodyPr>
            <a:normAutofit/>
          </a:bodyPr>
          <a:lstStyle/>
          <a:p>
            <a:r>
              <a:rPr lang="en-US" sz="2000" dirty="0"/>
              <a:t> All time series are fed through a base model together and their output is passed through K layers of a normalizing flow.</a:t>
            </a:r>
          </a:p>
          <a:p>
            <a:pPr lvl="1"/>
            <a:r>
              <a:rPr lang="en-US" sz="2000" dirty="0"/>
              <a:t>Base Models </a:t>
            </a:r>
          </a:p>
          <a:p>
            <a:pPr lvl="2"/>
            <a:r>
              <a:rPr lang="en-US" dirty="0"/>
              <a:t>LSTM</a:t>
            </a:r>
          </a:p>
          <a:p>
            <a:pPr lvl="2"/>
            <a:r>
              <a:rPr lang="en-US" dirty="0"/>
              <a:t>Transformer</a:t>
            </a:r>
          </a:p>
          <a:p>
            <a:pPr lvl="1"/>
            <a:r>
              <a:rPr lang="en-US" sz="2000" dirty="0"/>
              <a:t>Density Estimation (Via Normalizing Flows)</a:t>
            </a:r>
          </a:p>
          <a:p>
            <a:pPr lvl="2"/>
            <a:r>
              <a:rPr lang="en-US" dirty="0"/>
              <a:t>Real NVP</a:t>
            </a:r>
          </a:p>
          <a:p>
            <a:pPr lvl="2"/>
            <a:r>
              <a:rPr lang="en-US" dirty="0"/>
              <a:t>MAF</a:t>
            </a:r>
          </a:p>
          <a:p>
            <a:pPr lvl="2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62AB2C-277D-4A5D-9C91-43064B96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99" y="3751299"/>
            <a:ext cx="5209158" cy="29283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3C475D-AB40-44C2-9A89-D9331FEE3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99" y="1321553"/>
            <a:ext cx="5209158" cy="25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6733C12-3E0B-3D4A-B77B-FAF74CAB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22"/>
            <a:ext cx="10515600" cy="829830"/>
          </a:xfrm>
        </p:spPr>
        <p:txBody>
          <a:bodyPr/>
          <a:lstStyle/>
          <a:p>
            <a:r>
              <a:rPr lang="en-US"/>
              <a:t>Normalizing Flows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6">
                <a:extLst>
                  <a:ext uri="{FF2B5EF4-FFF2-40B4-BE49-F238E27FC236}">
                    <a16:creationId xmlns:a16="http://schemas.microsoft.com/office/drawing/2014/main" id="{244ED2EB-6415-8646-9462-8C89A494F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7529" y="1162796"/>
                <a:ext cx="10750164" cy="53385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mapping from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X is a random sample from a known distribution (e.g. isotropic gaussian)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composition of bijective functions</a:t>
                </a:r>
              </a:p>
              <a:p>
                <a:endParaRPr lang="en-US" dirty="0"/>
              </a:p>
              <a:p>
                <a:r>
                  <a:rPr lang="en-US" dirty="0"/>
                  <a:t>This transformation can be represented as: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Jacobian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thought of as capturing the shrinkage/expansion of the density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An important task is keeping the determinant tractable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(e.g. triangular matrices)</a:t>
                </a:r>
              </a:p>
            </p:txBody>
          </p:sp>
        </mc:Choice>
        <mc:Fallback>
          <p:sp>
            <p:nvSpPr>
              <p:cNvPr id="22" name="Content Placeholder 6">
                <a:extLst>
                  <a:ext uri="{FF2B5EF4-FFF2-40B4-BE49-F238E27FC236}">
                    <a16:creationId xmlns:a16="http://schemas.microsoft.com/office/drawing/2014/main" id="{244ED2EB-6415-8646-9462-8C89A494F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9" y="1162796"/>
                <a:ext cx="10750164" cy="5338547"/>
              </a:xfrm>
              <a:blipFill>
                <a:blip r:embed="rId2"/>
                <a:stretch>
                  <a:fillRect l="-945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A6F3AD2D-3B83-E84E-B876-A2B3CFA7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877" y="3284381"/>
            <a:ext cx="5267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ED40C-1BA6-4708-A445-D31855A56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Knowledge Assumptions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67F60-8B1A-4EB2-8A66-811F27769635}"/>
              </a:ext>
            </a:extLst>
          </p:cNvPr>
          <p:cNvSpPr txBox="1">
            <a:spLocks/>
          </p:cNvSpPr>
          <p:nvPr/>
        </p:nvSpPr>
        <p:spPr>
          <a:xfrm>
            <a:off x="5070020" y="1698170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To make it through all material this presentation will assume comfortability with the following concepts: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  <a:endParaRPr lang="en-US"/>
          </a:p>
          <a:p>
            <a:pPr marL="1257300" lvl="2" indent="-228600" algn="l">
              <a:buFont typeface="Arial" panose="020B0604020202020204" pitchFamily="34" charset="0"/>
              <a:buChar char="•"/>
            </a:pPr>
            <a:r>
              <a:rPr lang="en-US" sz="2000"/>
              <a:t>Embeddings</a:t>
            </a:r>
          </a:p>
          <a:p>
            <a:pPr marL="1257300" lvl="2" indent="-228600" algn="l">
              <a:buFont typeface="Arial" panose="020B0604020202020204" pitchFamily="34" charset="0"/>
              <a:buChar char="•"/>
            </a:pPr>
            <a:r>
              <a:rPr lang="en-US" sz="2000"/>
              <a:t>RNN’s</a:t>
            </a:r>
          </a:p>
          <a:p>
            <a:pPr marL="1257300" lvl="2" indent="-228600" algn="l">
              <a:buFont typeface="Arial" panose="020B0604020202020204" pitchFamily="34" charset="0"/>
              <a:buChar char="•"/>
            </a:pPr>
            <a:r>
              <a:rPr lang="en-US" sz="2000"/>
              <a:t>Attention Models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CDF’s, PDF’s, and common distributions</a:t>
            </a:r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08B2407-C5B3-9D49-B360-4E74C844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22"/>
            <a:ext cx="10515600" cy="829830"/>
          </a:xfrm>
        </p:spPr>
        <p:txBody>
          <a:bodyPr/>
          <a:lstStyle/>
          <a:p>
            <a:r>
              <a:rPr lang="en-US" dirty="0"/>
              <a:t>Real NVP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6">
                <a:extLst>
                  <a:ext uri="{FF2B5EF4-FFF2-40B4-BE49-F238E27FC236}">
                    <a16:creationId xmlns:a16="http://schemas.microsoft.com/office/drawing/2014/main" id="{4DCF67E4-82F9-DB4C-8582-5CD64770A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2794"/>
                <a:ext cx="10750164" cy="53647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Developed the “Coupling Layer” where part of the input is unchanged, and the other part is transformed via functions of the un-transformed variables</a:t>
                </a:r>
              </a:p>
              <a:p>
                <a:r>
                  <a:rPr lang="en-US" dirty="0"/>
                  <a:t>This transformation can be represented as: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are neural networks such that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(these functions need not be invertible and can have additional input).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Stacked coupling layers allow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be changed for each layer and batch normalization is applied allowing for more stability and a deeper stack</a:t>
                </a:r>
              </a:p>
            </p:txBody>
          </p:sp>
        </mc:Choice>
        <mc:Fallback>
          <p:sp>
            <p:nvSpPr>
              <p:cNvPr id="21" name="Content Placeholder 6">
                <a:extLst>
                  <a:ext uri="{FF2B5EF4-FFF2-40B4-BE49-F238E27FC236}">
                    <a16:creationId xmlns:a16="http://schemas.microsoft.com/office/drawing/2014/main" id="{4DCF67E4-82F9-DB4C-8582-5CD64770A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2794"/>
                <a:ext cx="10750164" cy="5364753"/>
              </a:xfrm>
              <a:blipFill>
                <a:blip r:embed="rId2"/>
                <a:stretch>
                  <a:fillRect l="-1063" t="-2594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F22E930E-9EA8-7A41-9C0A-BB4FE8B4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66" y="3016495"/>
            <a:ext cx="5534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E5933C-5316-BF46-8F7D-B1D673645463}"/>
              </a:ext>
            </a:extLst>
          </p:cNvPr>
          <p:cNvSpPr txBox="1">
            <a:spLocks/>
          </p:cNvSpPr>
          <p:nvPr/>
        </p:nvSpPr>
        <p:spPr>
          <a:xfrm>
            <a:off x="838200" y="266122"/>
            <a:ext cx="10515600" cy="86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Masked Autoregressive Flow (MAF)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6">
                <a:extLst>
                  <a:ext uri="{FF2B5EF4-FFF2-40B4-BE49-F238E27FC236}">
                    <a16:creationId xmlns:a16="http://schemas.microsoft.com/office/drawing/2014/main" id="{6267107F-A4A1-534C-9FD6-FBF47FC4E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425" y="1253331"/>
                <a:ext cx="10750164" cy="5338547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An autoregressive model whose conditionals are parametrized as single Gaussians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are unconstrained scalar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can be generated via:</a:t>
                </a:r>
              </a:p>
              <a:p>
                <a:pPr lvl="1"/>
                <a:endParaRPr lang="en-US" dirty="0"/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are estimated using MADE (Masked Autoencoder)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600" dirty="0"/>
                  <a:t>Backward transformation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600" dirty="0"/>
                  <a:t> can be a useful diagnostic for density fit</a:t>
                </a:r>
              </a:p>
              <a:p>
                <a:r>
                  <a:rPr lang="en-US" sz="2600" dirty="0"/>
                  <a:t>Real NVP can be seen as a special case of MAF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7" name="Content Placeholder 6">
                <a:extLst>
                  <a:ext uri="{FF2B5EF4-FFF2-40B4-BE49-F238E27FC236}">
                    <a16:creationId xmlns:a16="http://schemas.microsoft.com/office/drawing/2014/main" id="{6267107F-A4A1-534C-9FD6-FBF47FC4E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425" y="1253331"/>
                <a:ext cx="10750164" cy="5338547"/>
              </a:xfrm>
              <a:blipFill>
                <a:blip r:embed="rId2"/>
                <a:stretch>
                  <a:fillRect l="-945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E8B54D6-E503-D245-BBA3-2D2C7851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04" y="1937385"/>
            <a:ext cx="454342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D706D7-AA06-9A48-ADE6-66AC5A05C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38" y="3429000"/>
            <a:ext cx="10467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1C6958-5D86-7148-A915-41652450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46" y="401822"/>
            <a:ext cx="8561493" cy="1135737"/>
          </a:xfrm>
        </p:spPr>
        <p:txBody>
          <a:bodyPr>
            <a:normAutofit/>
          </a:bodyPr>
          <a:lstStyle/>
          <a:p>
            <a:r>
              <a:rPr lang="en-US" sz="3300" dirty="0"/>
              <a:t>Forecasting Via Conditioned Normalizing Flows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C38CCD47-EE71-004E-ADA7-CF6D8089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452532" cy="4670162"/>
          </a:xfrm>
        </p:spPr>
        <p:txBody>
          <a:bodyPr>
            <a:normAutofit/>
          </a:bodyPr>
          <a:lstStyle/>
          <a:p>
            <a:r>
              <a:rPr lang="en-US" sz="1600" dirty="0"/>
              <a:t> All time series are fed through a base model together and their output is passed through K layers of a normalizing flow.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Base Models </a:t>
            </a:r>
          </a:p>
          <a:p>
            <a:pPr lvl="2"/>
            <a:r>
              <a:rPr lang="en-US" sz="1400" dirty="0"/>
              <a:t>LSTM</a:t>
            </a:r>
          </a:p>
          <a:p>
            <a:pPr lvl="2"/>
            <a:r>
              <a:rPr lang="en-US" sz="1400" dirty="0"/>
              <a:t>Transformer</a:t>
            </a:r>
          </a:p>
          <a:p>
            <a:pPr lvl="1"/>
            <a:r>
              <a:rPr lang="en-US" sz="1400" dirty="0"/>
              <a:t>Normalizing Flows</a:t>
            </a:r>
          </a:p>
          <a:p>
            <a:pPr lvl="2"/>
            <a:r>
              <a:rPr lang="en-US" sz="1400" dirty="0"/>
              <a:t>Real NVP</a:t>
            </a:r>
          </a:p>
          <a:p>
            <a:pPr lvl="2"/>
            <a:r>
              <a:rPr lang="en-US" sz="1400" dirty="0"/>
              <a:t>MAF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600" dirty="0"/>
              <a:t>Pros:</a:t>
            </a:r>
          </a:p>
          <a:p>
            <a:pPr marL="457200" lvl="1" indent="0">
              <a:buNone/>
            </a:pPr>
            <a:r>
              <a:rPr lang="en-US" sz="1400" dirty="0"/>
              <a:t>	- Not limited to second order </a:t>
            </a:r>
          </a:p>
          <a:p>
            <a:pPr marL="457200" lvl="1" indent="0">
              <a:buNone/>
            </a:pPr>
            <a:r>
              <a:rPr lang="en-US" sz="1400" dirty="0"/>
              <a:t>	- Possibility for new flows to replace MAF</a:t>
            </a:r>
          </a:p>
          <a:p>
            <a:pPr marL="457200" lvl="1" indent="0">
              <a:buNone/>
            </a:pPr>
            <a:r>
              <a:rPr lang="en-US" sz="1600" dirty="0"/>
              <a:t>Cons:</a:t>
            </a:r>
          </a:p>
          <a:p>
            <a:pPr marL="457200" lvl="1" indent="0">
              <a:buNone/>
            </a:pPr>
            <a:r>
              <a:rPr lang="en-US" sz="1400" dirty="0"/>
              <a:t>	- Unaware of flows to model discrete ordinal data</a:t>
            </a:r>
          </a:p>
          <a:p>
            <a:pPr marL="914400" lvl="2" indent="0">
              <a:buNone/>
            </a:pPr>
            <a:r>
              <a:rPr lang="en-US" sz="1400" dirty="0"/>
              <a:t>- Must dequantize the data</a:t>
            </a:r>
          </a:p>
          <a:p>
            <a:pPr marL="914400" lvl="2" indent="0">
              <a:buNone/>
            </a:pPr>
            <a:r>
              <a:rPr lang="en-US" sz="1400" dirty="0"/>
              <a:t>- Concerns on inference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2C2B06-D4C0-B047-BB7C-376F2356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6660"/>
            <a:ext cx="5290720" cy="2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8E64E-4341-44C3-8967-7D38CCA0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Hierarchical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2673-8399-4293-8180-073EC8F56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E2E Hierarchical Probabilistic Forecasting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32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6" name="Isosceles Triangle 1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278F7CD5-6DA2-1946-B16C-90B7C408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97" y="177381"/>
            <a:ext cx="10515600" cy="829830"/>
          </a:xfrm>
        </p:spPr>
        <p:txBody>
          <a:bodyPr>
            <a:noAutofit/>
          </a:bodyPr>
          <a:lstStyle/>
          <a:p>
            <a:r>
              <a:rPr lang="en-US" sz="3600" dirty="0"/>
              <a:t>Hierarchical Forecasting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1F20EFA7-00B3-B941-8BF9-B381B3B2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1007211"/>
            <a:ext cx="9949757" cy="3675707"/>
          </a:xfrm>
        </p:spPr>
        <p:txBody>
          <a:bodyPr>
            <a:normAutofit/>
          </a:bodyPr>
          <a:lstStyle/>
          <a:p>
            <a:r>
              <a:rPr lang="en-US" dirty="0"/>
              <a:t> The ability to model higher aggregations simultaneously while maintaining coherence across levels</a:t>
            </a:r>
          </a:p>
          <a:p>
            <a:pPr lvl="1"/>
            <a:r>
              <a:rPr lang="en-US" sz="2000" dirty="0"/>
              <a:t>Can either be two-stage (via reconciliation) or end to end structure</a:t>
            </a:r>
          </a:p>
          <a:p>
            <a:pPr lvl="1"/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2713F-0F35-6D42-B795-2586C5556340}"/>
              </a:ext>
            </a:extLst>
          </p:cNvPr>
          <p:cNvSpPr txBox="1"/>
          <p:nvPr/>
        </p:nvSpPr>
        <p:spPr>
          <a:xfrm>
            <a:off x="850687" y="5112125"/>
            <a:ext cx="79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Projection is done via a matrix in similar form to factor effects in regression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35E22E-47E6-AF43-9F2D-48ED59A6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6" y="2306722"/>
            <a:ext cx="98488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7F81E7-4FFC-9146-B6E2-10EEC5A2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97" y="177381"/>
            <a:ext cx="10515600" cy="829830"/>
          </a:xfrm>
        </p:spPr>
        <p:txBody>
          <a:bodyPr>
            <a:noAutofit/>
          </a:bodyPr>
          <a:lstStyle/>
          <a:p>
            <a:r>
              <a:rPr lang="en-US" sz="3600" dirty="0"/>
              <a:t>Hierarchical Forecasting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492132FA-2EE1-5840-B76E-9765EF9CE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697" y="1446971"/>
                <a:ext cx="9949757" cy="36757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Projection is done onto the null space via: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                                                       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492132FA-2EE1-5840-B76E-9765EF9CE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697" y="1446971"/>
                <a:ext cx="9949757" cy="3675707"/>
              </a:xfrm>
              <a:blipFill>
                <a:blip r:embed="rId2"/>
                <a:stretch>
                  <a:fillRect l="-637" t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30C96B2-025A-1F42-9E3D-9617D048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94" y="2083916"/>
            <a:ext cx="2598286" cy="9014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6510AB-D3E2-9E48-AAA7-1BC7F8FB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03" y="2065624"/>
            <a:ext cx="4943475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0928A0-1D12-D844-BF2C-74F381FB4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821" y="3373748"/>
            <a:ext cx="3143250" cy="7810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1F057A-5B2F-604E-B1D4-DCBB9D8F670C}"/>
              </a:ext>
            </a:extLst>
          </p:cNvPr>
          <p:cNvSpPr txBox="1"/>
          <p:nvPr/>
        </p:nvSpPr>
        <p:spPr>
          <a:xfrm>
            <a:off x="666697" y="4774084"/>
            <a:ext cx="792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Pros:</a:t>
            </a:r>
          </a:p>
          <a:p>
            <a:pPr lvl="1"/>
            <a:r>
              <a:rPr lang="en-US" dirty="0"/>
              <a:t>	- Coherent forecasts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Cons:</a:t>
            </a:r>
          </a:p>
          <a:p>
            <a:pPr lvl="1"/>
            <a:r>
              <a:rPr lang="en-US" dirty="0"/>
              <a:t>	-  Restricted to distributions with reparameterization tricks</a:t>
            </a:r>
          </a:p>
        </p:txBody>
      </p:sp>
    </p:spTree>
    <p:extLst>
      <p:ext uri="{BB962C8B-B14F-4D97-AF65-F5344CB8AC3E}">
        <p14:creationId xmlns:p14="http://schemas.microsoft.com/office/powerpoint/2010/main" val="18789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2B785-E467-425D-86FA-4E2B02E7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33897"/>
            <a:ext cx="3962061" cy="3880634"/>
          </a:xfrm>
        </p:spPr>
        <p:txBody>
          <a:bodyPr anchor="t">
            <a:normAutofit/>
          </a:bodyPr>
          <a:lstStyle/>
          <a:p>
            <a:r>
              <a:rPr lang="en-US" sz="3600" dirty="0"/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E28A-4ED1-420C-B45E-941DBC6F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949638"/>
            <a:ext cx="6478513" cy="3816771"/>
          </a:xfrm>
        </p:spPr>
        <p:txBody>
          <a:bodyPr>
            <a:normAutofit/>
          </a:bodyPr>
          <a:lstStyle/>
          <a:p>
            <a:r>
              <a:rPr lang="en-US" sz="2000" dirty="0"/>
              <a:t>Extension of </a:t>
            </a:r>
            <a:r>
              <a:rPr lang="en-US" sz="2000" dirty="0" err="1"/>
              <a:t>Vec</a:t>
            </a:r>
            <a:r>
              <a:rPr lang="en-US" sz="2000" dirty="0"/>
              <a:t>-LSTM to a Multivariate Negative Binomial</a:t>
            </a:r>
          </a:p>
          <a:p>
            <a:r>
              <a:rPr lang="en-US" sz="2000" dirty="0"/>
              <a:t>A normalizing flow for ordinal data</a:t>
            </a:r>
          </a:p>
          <a:p>
            <a:r>
              <a:rPr lang="en-US" sz="2000" dirty="0"/>
              <a:t>Consider Normalizing Flows with TFT as the base model</a:t>
            </a:r>
          </a:p>
          <a:p>
            <a:endParaRPr lang="en-US" sz="2000" dirty="0"/>
          </a:p>
          <a:p>
            <a:r>
              <a:rPr lang="en-US" sz="2000" dirty="0"/>
              <a:t>Possible Future Research</a:t>
            </a:r>
          </a:p>
          <a:p>
            <a:pPr lvl="1"/>
            <a:r>
              <a:rPr lang="en-US" sz="1600" dirty="0"/>
              <a:t>Autoregressive Quantile Flows</a:t>
            </a:r>
          </a:p>
          <a:p>
            <a:pPr lvl="2"/>
            <a:r>
              <a:rPr lang="en-US" sz="1200" dirty="0">
                <a:hlinkClick r:id="rId2"/>
              </a:rPr>
              <a:t>https://openreview.net/forum?id=z1-I6rOKv1S</a:t>
            </a:r>
            <a:endParaRPr lang="en-US" sz="1200" dirty="0"/>
          </a:p>
          <a:p>
            <a:pPr lvl="1"/>
            <a:r>
              <a:rPr lang="en-US" sz="1600" dirty="0"/>
              <a:t>Multivariate Neg Binomial</a:t>
            </a:r>
          </a:p>
          <a:p>
            <a:pPr lvl="2"/>
            <a:r>
              <a:rPr lang="en-US" sz="1200" dirty="0">
                <a:hlinkClick r:id="rId3"/>
              </a:rPr>
              <a:t>https://users.math.msu.edu/users/valdezea/MNB-Amsterdam2013.pdf</a:t>
            </a:r>
            <a:endParaRPr lang="en-US" sz="1200" dirty="0"/>
          </a:p>
          <a:p>
            <a:pPr lvl="1"/>
            <a:r>
              <a:rPr lang="en-US" sz="1600" dirty="0"/>
              <a:t>Graph Augmented Normalizing Flows for Anomaly Detection</a:t>
            </a:r>
          </a:p>
          <a:p>
            <a:pPr lvl="2"/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openreview.net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pdf?id</a:t>
            </a:r>
            <a:r>
              <a:rPr lang="en-US" sz="1200" dirty="0">
                <a:hlinkClick r:id="rId4"/>
              </a:rPr>
              <a:t>=45L_dgP48Vd</a:t>
            </a:r>
            <a:endParaRPr lang="en-US" sz="12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7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761D-4DC2-402E-AB83-6FB33F26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47" y="163648"/>
            <a:ext cx="10515600" cy="696508"/>
          </a:xfrm>
        </p:spPr>
        <p:txBody>
          <a:bodyPr/>
          <a:lstStyle/>
          <a:p>
            <a:r>
              <a:rPr lang="en-US" dirty="0"/>
              <a:t>Acknowledgements/References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0095-566C-4919-A0FB-05FF190C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13" y="1004213"/>
            <a:ext cx="10515600" cy="569013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Poincare Embeddings</a:t>
            </a:r>
          </a:p>
          <a:p>
            <a:pPr lvl="1"/>
            <a:r>
              <a:rPr lang="en-US" dirty="0">
                <a:hlinkClick r:id="rId2"/>
              </a:rPr>
              <a:t>https://arxiv.org/pdf/1705.08039.pdf</a:t>
            </a:r>
            <a:endParaRPr lang="en-US" dirty="0"/>
          </a:p>
          <a:p>
            <a:r>
              <a:rPr lang="en-US" dirty="0"/>
              <a:t>Product Knowledge Graph Embedding for E-commerce Walmart Labs</a:t>
            </a:r>
          </a:p>
          <a:p>
            <a:pPr lvl="1"/>
            <a:r>
              <a:rPr lang="en-US" dirty="0">
                <a:hlinkClick r:id="rId3"/>
              </a:rPr>
              <a:t>https://arxiv.org/pdf/1911.12481.pdf</a:t>
            </a:r>
            <a:endParaRPr lang="en-US" dirty="0"/>
          </a:p>
          <a:p>
            <a:r>
              <a:rPr lang="en-US" dirty="0" err="1"/>
              <a:t>DeepAR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https://arxiv.org/pdf/1704.04110.pdf</a:t>
            </a:r>
            <a:endParaRPr lang="en-US" dirty="0"/>
          </a:p>
          <a:p>
            <a:r>
              <a:rPr lang="en-US" dirty="0"/>
              <a:t>Temporal Fusion Transformers for Interpretable Multi-horizon Time Series Forecasting</a:t>
            </a:r>
          </a:p>
          <a:p>
            <a:pPr lvl="1"/>
            <a:r>
              <a:rPr lang="en-US" dirty="0">
                <a:hlinkClick r:id="rId5"/>
              </a:rPr>
              <a:t>https://arxiv.org/pdf/1912.09363.pdf</a:t>
            </a:r>
            <a:endParaRPr lang="en-US" dirty="0"/>
          </a:p>
          <a:p>
            <a:r>
              <a:rPr lang="en-US" dirty="0"/>
              <a:t>High-Dimensional Multivariate Forecasting with Low-Rank Gaussian Copula Processes</a:t>
            </a:r>
          </a:p>
          <a:p>
            <a:pPr lvl="1"/>
            <a:r>
              <a:rPr lang="en-US" dirty="0">
                <a:hlinkClick r:id="rId6"/>
              </a:rPr>
              <a:t>https://arxiv.org/pdf/1910.03002.pdf</a:t>
            </a:r>
            <a:endParaRPr lang="en-US" dirty="0"/>
          </a:p>
          <a:p>
            <a:pPr lvl="1"/>
            <a:r>
              <a:rPr lang="en-US" dirty="0"/>
              <a:t>Copulas </a:t>
            </a:r>
          </a:p>
          <a:p>
            <a:pPr lvl="2"/>
            <a:r>
              <a:rPr lang="en-US" dirty="0">
                <a:hlinkClick r:id="rId7"/>
              </a:rPr>
              <a:t>https://www.youtube.com/watch?v=gzUxg0OUHU4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https://www.youtube.com/watch?v=R_7Qvbrb0jE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https://citeseerx.ist.psu.edu/viewdoc/download?doi=10.1.1.174.3325&amp;rep=rep1&amp;type=pdf</a:t>
            </a:r>
            <a:r>
              <a:rPr lang="en-US" dirty="0"/>
              <a:t> low rank approx.</a:t>
            </a:r>
          </a:p>
          <a:p>
            <a:pPr lvl="1"/>
            <a:r>
              <a:rPr lang="en-US" dirty="0">
                <a:hlinkClick r:id="rId10"/>
              </a:rPr>
              <a:t>https://moodle2.units.it/pluginfile.php/24257/mod_resource/content/1/Rasmussen_Williams_2006_Gaussian_processes_for_machine_learning.pdf</a:t>
            </a:r>
            <a:r>
              <a:rPr lang="en-US" dirty="0"/>
              <a:t> To Read</a:t>
            </a:r>
          </a:p>
          <a:p>
            <a:r>
              <a:rPr lang="en-US" dirty="0"/>
              <a:t>MULTIVARIATE PROBABILISTIC TIME SERIES FORECASTING VIA CONDITIONED NORMALIZING FLOWS </a:t>
            </a:r>
          </a:p>
          <a:p>
            <a:pPr lvl="1"/>
            <a:r>
              <a:rPr lang="en-US" dirty="0">
                <a:hlinkClick r:id="rId11"/>
              </a:rPr>
              <a:t>https://arxiv.org/pdf/2002.06103.pdf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https://pyro.ai/examples/normalizing_flows_i.html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https://www.youtube.com/watch?v=i7LjDvsLWCg</a:t>
            </a:r>
            <a:r>
              <a:rPr lang="en-US" dirty="0"/>
              <a:t> normalizing flows</a:t>
            </a:r>
          </a:p>
          <a:p>
            <a:pPr lvl="1"/>
            <a:r>
              <a:rPr lang="en-US" dirty="0">
                <a:hlinkClick r:id="rId14"/>
              </a:rPr>
              <a:t>https://arxiv.org/pdf/1605.08803.pdf</a:t>
            </a:r>
            <a:r>
              <a:rPr lang="en-US" dirty="0"/>
              <a:t> Real NVP</a:t>
            </a:r>
          </a:p>
          <a:p>
            <a:pPr lvl="1"/>
            <a:r>
              <a:rPr lang="en-US" dirty="0">
                <a:hlinkClick r:id="rId15"/>
              </a:rPr>
              <a:t>https://arxiv.org/pdf/1705.07057.pdf</a:t>
            </a:r>
            <a:r>
              <a:rPr lang="en-US" dirty="0"/>
              <a:t> MAF</a:t>
            </a:r>
          </a:p>
          <a:p>
            <a:pPr lvl="1"/>
            <a:r>
              <a:rPr lang="en-US" dirty="0">
                <a:hlinkClick r:id="rId16"/>
              </a:rPr>
              <a:t>https://arxiv.org/pdf/1502.03509.pdf</a:t>
            </a:r>
            <a:r>
              <a:rPr lang="en-US" dirty="0"/>
              <a:t> MADE</a:t>
            </a:r>
          </a:p>
          <a:p>
            <a:pPr lvl="1"/>
            <a:r>
              <a:rPr lang="en-US" dirty="0">
                <a:hlinkClick r:id="rId17"/>
              </a:rPr>
              <a:t>https://lilianweng.github.io/posts/2018-10-13-flow-models/#:~:text=Masked%20Autoregressive%20Flow%20(MAF%3B%20Papamakarios,Flow%20(IAF)%20introduced%20later</a:t>
            </a:r>
            <a:r>
              <a:rPr lang="en-US" dirty="0"/>
              <a:t>. flow models</a:t>
            </a:r>
          </a:p>
          <a:p>
            <a:r>
              <a:rPr lang="en-US" dirty="0"/>
              <a:t>End-to-End Learning of Coherent Probabilistic Forecasts for Hierarchical Time Series</a:t>
            </a:r>
          </a:p>
          <a:p>
            <a:pPr lvl="1"/>
            <a:r>
              <a:rPr lang="en-US" dirty="0">
                <a:hlinkClick r:id="rId18"/>
              </a:rPr>
              <a:t>http://proceedings.mlr.press/v139/rangapuram21a/rangapuram21a.pdf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1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8E64E-4341-44C3-8967-7D38CCA0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Nuances of Demand Forecasting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2673-8399-4293-8180-073EC8F56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Low volume at low levels</a:t>
            </a:r>
          </a:p>
          <a:p>
            <a:pPr lvl="1"/>
            <a:r>
              <a:rPr lang="en-US" sz="1600"/>
              <a:t>Full product profiles</a:t>
            </a:r>
          </a:p>
          <a:p>
            <a:pPr lvl="1"/>
            <a:r>
              <a:rPr lang="en-US" sz="1600"/>
              <a:t>Intermittent demand</a:t>
            </a:r>
          </a:p>
          <a:p>
            <a:r>
              <a:rPr lang="en-US" sz="1600"/>
              <a:t>Feature Representation</a:t>
            </a:r>
          </a:p>
          <a:p>
            <a:pPr lvl="1"/>
            <a:r>
              <a:rPr lang="en-US" sz="1600"/>
              <a:t>Cold start problem</a:t>
            </a:r>
          </a:p>
          <a:p>
            <a:pPr lvl="1"/>
            <a:r>
              <a:rPr lang="en-US" sz="1600"/>
              <a:t>Product ID vs Attribution/Description trade-off</a:t>
            </a:r>
          </a:p>
          <a:p>
            <a:pPr lvl="1"/>
            <a:r>
              <a:rPr lang="en-US" sz="1600"/>
              <a:t>Consumer behavior/Trends</a:t>
            </a:r>
          </a:p>
          <a:p>
            <a:pPr lvl="1"/>
            <a:r>
              <a:rPr lang="en-US" sz="1600"/>
              <a:t>Feature breakdown in prediction interval</a:t>
            </a:r>
          </a:p>
          <a:p>
            <a:r>
              <a:rPr lang="en-US" sz="1600"/>
              <a:t>Dependent Multivariate Time Series</a:t>
            </a:r>
          </a:p>
          <a:p>
            <a:pPr lvl="1"/>
            <a:r>
              <a:rPr lang="en-US" sz="1600"/>
              <a:t>Cannibalism</a:t>
            </a:r>
          </a:p>
          <a:p>
            <a:pPr lvl="1"/>
            <a:r>
              <a:rPr lang="en-US" sz="1600"/>
              <a:t>Co-Buy </a:t>
            </a:r>
          </a:p>
          <a:p>
            <a:r>
              <a:rPr lang="en-US" sz="1600"/>
              <a:t>Business Desires</a:t>
            </a:r>
          </a:p>
          <a:p>
            <a:pPr lvl="1"/>
            <a:r>
              <a:rPr lang="en-US" sz="1600"/>
              <a:t>Inference</a:t>
            </a:r>
          </a:p>
          <a:p>
            <a:pPr lvl="1"/>
            <a:r>
              <a:rPr lang="en-US" sz="1600"/>
              <a:t>Risk assessment </a:t>
            </a:r>
          </a:p>
          <a:p>
            <a:pPr lvl="1"/>
            <a:r>
              <a:rPr lang="en-US" sz="1600"/>
              <a:t>Generalizable Results</a:t>
            </a:r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104783E-E0EC-5D49-A506-DA119983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520" y="86156"/>
            <a:ext cx="7180794" cy="913486"/>
          </a:xfrm>
        </p:spPr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DD0CDA-13CB-284D-9687-3A565042E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40" y="1069327"/>
            <a:ext cx="46976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“Conditional Independence”</a:t>
            </a:r>
          </a:p>
          <a:p>
            <a:pPr lvl="2"/>
            <a:r>
              <a:rPr lang="en-US" dirty="0" err="1"/>
              <a:t>DeepAR</a:t>
            </a:r>
            <a:endParaRPr lang="en-US" dirty="0"/>
          </a:p>
          <a:p>
            <a:pPr lvl="2"/>
            <a:r>
              <a:rPr lang="en-US" dirty="0"/>
              <a:t>Temporal Fusion Transformers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9C34A8E-C26A-4A41-BFDC-6AE650F0E59C}"/>
              </a:ext>
            </a:extLst>
          </p:cNvPr>
          <p:cNvSpPr txBox="1">
            <a:spLocks/>
          </p:cNvSpPr>
          <p:nvPr/>
        </p:nvSpPr>
        <p:spPr>
          <a:xfrm>
            <a:off x="5858807" y="1478614"/>
            <a:ext cx="5724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Dependency Modeling</a:t>
            </a:r>
          </a:p>
          <a:p>
            <a:pPr lvl="2"/>
            <a:r>
              <a:rPr lang="en-US" dirty="0" err="1"/>
              <a:t>DeepVAR</a:t>
            </a:r>
            <a:r>
              <a:rPr lang="en-US" dirty="0"/>
              <a:t>/LR Gaussian Copula</a:t>
            </a:r>
          </a:p>
          <a:p>
            <a:pPr lvl="2"/>
            <a:r>
              <a:rPr lang="en-US" dirty="0"/>
              <a:t>Conditioned Normalizing Flows</a:t>
            </a:r>
          </a:p>
          <a:p>
            <a:pPr lvl="2"/>
            <a:r>
              <a:rPr lang="en-US" dirty="0"/>
              <a:t>E2E Hierarchical Time Series</a:t>
            </a:r>
          </a:p>
        </p:txBody>
      </p:sp>
      <p:pic>
        <p:nvPicPr>
          <p:cNvPr id="33" name="Picture 2" descr="Deep Learning #4: Why You Need to Start Using Embedding Layers | by Rutger  Ruizendaal | Towards Data Science">
            <a:extLst>
              <a:ext uri="{FF2B5EF4-FFF2-40B4-BE49-F238E27FC236}">
                <a16:creationId xmlns:a16="http://schemas.microsoft.com/office/drawing/2014/main" id="{6FC3B71F-C502-8943-BB4F-9DCC22BE5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0" r="68665" b="18604"/>
          <a:stretch/>
        </p:blipFill>
        <p:spPr bwMode="auto">
          <a:xfrm>
            <a:off x="555516" y="3927519"/>
            <a:ext cx="1144608" cy="94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KU meaning - What is an SKU?">
            <a:extLst>
              <a:ext uri="{FF2B5EF4-FFF2-40B4-BE49-F238E27FC236}">
                <a16:creationId xmlns:a16="http://schemas.microsoft.com/office/drawing/2014/main" id="{432B55B2-0D9D-E543-8F51-CB1F3FC6D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3" t="18275" r="22103" b="22988"/>
          <a:stretch/>
        </p:blipFill>
        <p:spPr bwMode="auto">
          <a:xfrm>
            <a:off x="480143" y="5951176"/>
            <a:ext cx="834850" cy="6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ow to list products on Amazon? - YouTube">
            <a:extLst>
              <a:ext uri="{FF2B5EF4-FFF2-40B4-BE49-F238E27FC236}">
                <a16:creationId xmlns:a16="http://schemas.microsoft.com/office/drawing/2014/main" id="{7A5D47C3-C648-D84E-B904-DDA4C13C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73" y="5007750"/>
            <a:ext cx="1468641" cy="8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F0BBC0A-5395-984F-9A1E-6D80BDB0F962}"/>
              </a:ext>
            </a:extLst>
          </p:cNvPr>
          <p:cNvSpPr txBox="1"/>
          <p:nvPr/>
        </p:nvSpPr>
        <p:spPr>
          <a:xfrm>
            <a:off x="530911" y="3667319"/>
            <a:ext cx="1084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Embeddings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1B9E6B-13CF-C14E-A7A0-B60875C04084}"/>
              </a:ext>
            </a:extLst>
          </p:cNvPr>
          <p:cNvSpPr txBox="1"/>
          <p:nvPr/>
        </p:nvSpPr>
        <p:spPr>
          <a:xfrm>
            <a:off x="1492624" y="4674539"/>
            <a:ext cx="146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B312B5-85A1-C244-809A-C42304CC6714}"/>
              </a:ext>
            </a:extLst>
          </p:cNvPr>
          <p:cNvSpPr txBox="1"/>
          <p:nvPr/>
        </p:nvSpPr>
        <p:spPr>
          <a:xfrm>
            <a:off x="10387218" y="6453143"/>
            <a:ext cx="1773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an exhaustive list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070688D-4D14-6C4E-9A79-42BBED0F0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044" y="3532181"/>
            <a:ext cx="2203008" cy="3397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1BEB0B-9C3D-FE4D-94C6-DBC44F37C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966" y="3894024"/>
            <a:ext cx="3070370" cy="2526774"/>
          </a:xfrm>
          <a:prstGeom prst="rect">
            <a:avLst/>
          </a:prstGeom>
        </p:spPr>
      </p:pic>
      <p:pic>
        <p:nvPicPr>
          <p:cNvPr id="42" name="Picture 8" descr="Multivariate Normal Distribution. Normal distribution is so ubiquitous… |  by Shuo Wang | Towards Data Science">
            <a:extLst>
              <a:ext uri="{FF2B5EF4-FFF2-40B4-BE49-F238E27FC236}">
                <a16:creationId xmlns:a16="http://schemas.microsoft.com/office/drawing/2014/main" id="{14C49AA9-AAB5-3E4F-AD67-E0A57459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76" y="4204427"/>
            <a:ext cx="1852143" cy="1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399B16-D284-FC42-99E5-3CF00BC76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7898" y="4637410"/>
            <a:ext cx="2299357" cy="104000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195C077-6035-BE40-9C83-AF62AA9328CC}"/>
              </a:ext>
            </a:extLst>
          </p:cNvPr>
          <p:cNvSpPr txBox="1"/>
          <p:nvPr/>
        </p:nvSpPr>
        <p:spPr>
          <a:xfrm>
            <a:off x="4352652" y="3103484"/>
            <a:ext cx="96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755F9-52BF-9D44-A89F-827298DEA418}"/>
              </a:ext>
            </a:extLst>
          </p:cNvPr>
          <p:cNvSpPr txBox="1"/>
          <p:nvPr/>
        </p:nvSpPr>
        <p:spPr>
          <a:xfrm>
            <a:off x="10279666" y="3519644"/>
            <a:ext cx="112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Hierarchical Enforcement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37B291-D055-E64C-BF31-EC15D843EEE3}"/>
              </a:ext>
            </a:extLst>
          </p:cNvPr>
          <p:cNvSpPr txBox="1"/>
          <p:nvPr/>
        </p:nvSpPr>
        <p:spPr>
          <a:xfrm>
            <a:off x="7293561" y="3519644"/>
            <a:ext cx="22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Distributional Assumption/Enforcement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415139-5F7B-7E47-A610-84FB1555B6A7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6307336" y="5157411"/>
            <a:ext cx="809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4487C7-A261-F34A-84BB-F6CFBCAB3114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8969419" y="5157411"/>
            <a:ext cx="808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9C9160E-EF37-F943-BAC3-BFE96CA8131B}"/>
              </a:ext>
            </a:extLst>
          </p:cNvPr>
          <p:cNvSpPr txBox="1"/>
          <p:nvPr/>
        </p:nvSpPr>
        <p:spPr>
          <a:xfrm>
            <a:off x="1112518" y="3085462"/>
            <a:ext cx="189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Representation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585E30-C348-D343-BD8C-46E9C58BB77A}"/>
              </a:ext>
            </a:extLst>
          </p:cNvPr>
          <p:cNvCxnSpPr/>
          <p:nvPr/>
        </p:nvCxnSpPr>
        <p:spPr>
          <a:xfrm>
            <a:off x="2989993" y="5011797"/>
            <a:ext cx="26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The Ultimate Guide to Warehouse Inventory Management: 80 Trusted Resources  on Inventory Management Frameworks, Best Practices, Software, Mobility, and  Low-Tech Inventory Solutions - Camcode">
            <a:extLst>
              <a:ext uri="{FF2B5EF4-FFF2-40B4-BE49-F238E27FC236}">
                <a16:creationId xmlns:a16="http://schemas.microsoft.com/office/drawing/2014/main" id="{C62B9AEE-298D-E048-924A-2534B4A0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95" y="3488654"/>
            <a:ext cx="784567" cy="76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TS CRM | Sales | what's Sales promotions?">
            <a:extLst>
              <a:ext uri="{FF2B5EF4-FFF2-40B4-BE49-F238E27FC236}">
                <a16:creationId xmlns:a16="http://schemas.microsoft.com/office/drawing/2014/main" id="{7DBE560B-AAE8-B941-A73B-57D73FEDF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7" y="5128187"/>
            <a:ext cx="779698" cy="54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BDD4F89-0572-8B4F-BCC4-15CB9FB719B7}"/>
              </a:ext>
            </a:extLst>
          </p:cNvPr>
          <p:cNvCxnSpPr>
            <a:stCxn id="36" idx="2"/>
            <a:endCxn id="42" idx="2"/>
          </p:cNvCxnSpPr>
          <p:nvPr/>
        </p:nvCxnSpPr>
        <p:spPr>
          <a:xfrm rot="16200000" flipH="1">
            <a:off x="4941408" y="3008454"/>
            <a:ext cx="252527" cy="5951354"/>
          </a:xfrm>
          <a:prstGeom prst="curvedConnector3">
            <a:avLst>
              <a:gd name="adj1" fmla="val 318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1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1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FEDE1B2-613A-924C-B157-F34C66FE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172096"/>
            <a:ext cx="10515600" cy="829830"/>
          </a:xfrm>
        </p:spPr>
        <p:txBody>
          <a:bodyPr/>
          <a:lstStyle/>
          <a:p>
            <a:r>
              <a:rPr lang="en-US" dirty="0"/>
              <a:t>Feature Representation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6443C766-848A-BE4F-8D54-FC6B93DE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18" y="1000330"/>
            <a:ext cx="10750164" cy="5338547"/>
          </a:xfrm>
        </p:spPr>
        <p:txBody>
          <a:bodyPr>
            <a:normAutofit/>
          </a:bodyPr>
          <a:lstStyle/>
          <a:p>
            <a:r>
              <a:rPr lang="en-US" sz="2400" dirty="0"/>
              <a:t>Both products and locations can be represented with either an ID, attribution or an embedding</a:t>
            </a:r>
          </a:p>
          <a:p>
            <a:pPr lvl="1"/>
            <a:r>
              <a:rPr lang="en-US" sz="2200" dirty="0"/>
              <a:t>ID Representation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Attribution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Embeddings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FE67660-B9BF-6545-B8AE-3340CF49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67" y="1429459"/>
            <a:ext cx="4532910" cy="52477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6E57910-3D2B-7A41-98B2-2D873A283EAA}"/>
              </a:ext>
            </a:extLst>
          </p:cNvPr>
          <p:cNvSpPr txBox="1"/>
          <p:nvPr/>
        </p:nvSpPr>
        <p:spPr>
          <a:xfrm>
            <a:off x="704111" y="2086337"/>
            <a:ext cx="3657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Pros:</a:t>
            </a:r>
          </a:p>
          <a:p>
            <a:pPr lvl="2"/>
            <a:r>
              <a:rPr lang="en-US" sz="1600" dirty="0"/>
              <a:t>- Strong performance     on high volume, long history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6EC769-0F69-2644-B0E9-02926201E97E}"/>
              </a:ext>
            </a:extLst>
          </p:cNvPr>
          <p:cNvSpPr txBox="1"/>
          <p:nvPr/>
        </p:nvSpPr>
        <p:spPr>
          <a:xfrm>
            <a:off x="3798765" y="2086337"/>
            <a:ext cx="29982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Cons:</a:t>
            </a:r>
          </a:p>
          <a:p>
            <a:pPr lvl="1"/>
            <a:r>
              <a:rPr lang="en-US" sz="1600" dirty="0"/>
              <a:t>	- Poor generalizability 	to new ID’s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DCC4A6-23D4-CD48-BF9E-C8CFCDC1A730}"/>
              </a:ext>
            </a:extLst>
          </p:cNvPr>
          <p:cNvSpPr txBox="1"/>
          <p:nvPr/>
        </p:nvSpPr>
        <p:spPr>
          <a:xfrm>
            <a:off x="679646" y="3695266"/>
            <a:ext cx="3657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Pros:</a:t>
            </a:r>
          </a:p>
          <a:p>
            <a:pPr lvl="2"/>
            <a:r>
              <a:rPr lang="en-US" sz="1600" dirty="0"/>
              <a:t>- Generalizability within shared attribution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EA0721-2DD1-F243-A7CF-28A20E208739}"/>
              </a:ext>
            </a:extLst>
          </p:cNvPr>
          <p:cNvSpPr txBox="1"/>
          <p:nvPr/>
        </p:nvSpPr>
        <p:spPr>
          <a:xfrm>
            <a:off x="3774300" y="3695266"/>
            <a:ext cx="29982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Cons:</a:t>
            </a:r>
          </a:p>
          <a:p>
            <a:pPr lvl="1"/>
            <a:r>
              <a:rPr lang="en-US" sz="1600" dirty="0"/>
              <a:t>	- Will tend to the 	average of a group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0414E-EF64-584C-8740-E6777D21FE18}"/>
              </a:ext>
            </a:extLst>
          </p:cNvPr>
          <p:cNvSpPr txBox="1"/>
          <p:nvPr/>
        </p:nvSpPr>
        <p:spPr>
          <a:xfrm>
            <a:off x="679646" y="5251988"/>
            <a:ext cx="36576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Pros:</a:t>
            </a:r>
          </a:p>
          <a:p>
            <a:pPr marL="1200150" lvl="2" indent="-285750">
              <a:buFontTx/>
              <a:buChar char="-"/>
            </a:pPr>
            <a:r>
              <a:rPr lang="en-US" sz="1600" dirty="0"/>
              <a:t>Flexibility in pre-train / freezing strategies</a:t>
            </a:r>
          </a:p>
          <a:p>
            <a:pPr marL="1200150" lvl="2" indent="-285750">
              <a:buFontTx/>
              <a:buChar char="-"/>
            </a:pPr>
            <a:r>
              <a:rPr lang="en-US" sz="1600" dirty="0"/>
              <a:t>Can offer individuality and group-based information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AD60D6-5D1B-494F-8A04-626FE2717993}"/>
              </a:ext>
            </a:extLst>
          </p:cNvPr>
          <p:cNvSpPr txBox="1"/>
          <p:nvPr/>
        </p:nvSpPr>
        <p:spPr>
          <a:xfrm>
            <a:off x="3774300" y="5251988"/>
            <a:ext cx="2998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Cons:</a:t>
            </a:r>
          </a:p>
          <a:p>
            <a:pPr lvl="1"/>
            <a:r>
              <a:rPr lang="en-US" sz="1600" dirty="0"/>
              <a:t>	- Worse </a:t>
            </a:r>
            <a:r>
              <a:rPr lang="en-US" sz="1600" dirty="0" err="1"/>
              <a:t>Explainability</a:t>
            </a:r>
            <a:endParaRPr lang="en-US" sz="1600" dirty="0"/>
          </a:p>
          <a:p>
            <a:pPr lvl="1"/>
            <a:r>
              <a:rPr lang="en-US" sz="1600" dirty="0"/>
              <a:t>	- More work to 	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Base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67" y="1377500"/>
            <a:ext cx="3092393" cy="819801"/>
          </a:xfrm>
        </p:spPr>
        <p:txBody>
          <a:bodyPr>
            <a:normAutofit/>
          </a:bodyPr>
          <a:lstStyle/>
          <a:p>
            <a:r>
              <a:rPr lang="en-US" sz="2000" dirty="0"/>
              <a:t>RNN’s</a:t>
            </a:r>
          </a:p>
          <a:p>
            <a:pPr lvl="1"/>
            <a:r>
              <a:rPr lang="en-US" sz="2000" dirty="0"/>
              <a:t>LSTM</a:t>
            </a:r>
            <a:endParaRPr lang="en-US" dirty="0"/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Introduction to Sequence Models - RNN and LSTM | Franklin">
            <a:extLst>
              <a:ext uri="{FF2B5EF4-FFF2-40B4-BE49-F238E27FC236}">
                <a16:creationId xmlns:a16="http://schemas.microsoft.com/office/drawing/2014/main" id="{B06012F4-C6BA-494B-8DE5-78B1E7826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34" y="1502888"/>
            <a:ext cx="8617226" cy="397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0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048-18AF-4F66-993D-1B2B0A7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Base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765E5-79BC-4AFF-98FA-AD525BDA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464" y="1446940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Transformers</a:t>
            </a:r>
          </a:p>
          <a:p>
            <a:pPr lvl="1"/>
            <a:r>
              <a:rPr lang="en-US" sz="2000" dirty="0"/>
              <a:t>Multi-Head Attention</a:t>
            </a:r>
          </a:p>
          <a:p>
            <a:pPr lvl="2"/>
            <a:r>
              <a:rPr lang="en-US" dirty="0"/>
              <a:t>Could perform better on longer input/prediction intervals</a:t>
            </a:r>
          </a:p>
          <a:p>
            <a:pPr lvl="2"/>
            <a:r>
              <a:rPr lang="en-US" dirty="0"/>
              <a:t>Possible run-times and suitability for density estimators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C6D1A-2AC6-4655-B921-EC799D6C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71" y="327749"/>
            <a:ext cx="4079255" cy="5705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9792F-45FD-4569-BD95-59123CFAA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63" y="3779683"/>
            <a:ext cx="1972997" cy="27573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12F82E-261E-4110-B515-4ABBBBAD9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60" y="3769152"/>
            <a:ext cx="2201928" cy="27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F58523-7214-46AD-95C7-AF0310C2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649" y="6107299"/>
            <a:ext cx="2617070" cy="506698"/>
          </a:xfrm>
          <a:prstGeom prst="rect">
            <a:avLst/>
          </a:prstGeom>
        </p:spPr>
      </p:pic>
      <p:pic>
        <p:nvPicPr>
          <p:cNvPr id="1026" name="Picture 2" descr="How Transformers work in deep learning and NLP: an intuitive introduction |  AI Summer">
            <a:extLst>
              <a:ext uri="{FF2B5EF4-FFF2-40B4-BE49-F238E27FC236}">
                <a16:creationId xmlns:a16="http://schemas.microsoft.com/office/drawing/2014/main" id="{12B6EEB2-5CBF-8442-9F80-C74A3767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33" y="3779683"/>
            <a:ext cx="2002816" cy="265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8E64E-4341-44C3-8967-7D38CCA0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”Conditional Independence”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2673-8399-4293-8180-073EC8F56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0" y="713313"/>
            <a:ext cx="49530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DeepAR</a:t>
            </a:r>
            <a:endParaRPr lang="en-US" sz="2000" dirty="0"/>
          </a:p>
          <a:p>
            <a:r>
              <a:rPr lang="en-US" sz="2000" dirty="0"/>
              <a:t>Temporal Fusion Transformer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71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F88CBB5-1664-1141-9D69-8642B33F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97" y="177381"/>
            <a:ext cx="10515600" cy="829830"/>
          </a:xfrm>
        </p:spPr>
        <p:txBody>
          <a:bodyPr>
            <a:normAutofit/>
          </a:bodyPr>
          <a:lstStyle/>
          <a:p>
            <a:r>
              <a:rPr lang="en-US" dirty="0"/>
              <a:t>Autoregressive Recurrent Networks  (</a:t>
            </a:r>
            <a:r>
              <a:rPr lang="en-US" dirty="0" err="1"/>
              <a:t>DeepAR</a:t>
            </a:r>
            <a:r>
              <a:rPr lang="en-US" dirty="0"/>
              <a:t>)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DF3A8F8-8DD5-1748-87A5-66888A86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820"/>
            <a:ext cx="10344097" cy="5142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sz="2400" dirty="0"/>
              <a:t>LSTM</a:t>
            </a:r>
          </a:p>
          <a:p>
            <a:pPr lvl="1"/>
            <a:r>
              <a:rPr lang="en-US" sz="2000" dirty="0"/>
              <a:t>Dynamically scales sales for each time series</a:t>
            </a:r>
          </a:p>
          <a:p>
            <a:pPr lvl="1"/>
            <a:r>
              <a:rPr lang="en-US" sz="2000" dirty="0"/>
              <a:t>Shared parameters across all time series</a:t>
            </a:r>
          </a:p>
          <a:p>
            <a:pPr lvl="1"/>
            <a:r>
              <a:rPr lang="en-US" sz="2000" dirty="0"/>
              <a:t>Outputs are transformed into distributional parameters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24" name="Picture 2" descr="PR-068: DeepAR: Probabilistic Forecasting with Autoregressive Recurrent  Networks - YouTube">
            <a:extLst>
              <a:ext uri="{FF2B5EF4-FFF2-40B4-BE49-F238E27FC236}">
                <a16:creationId xmlns:a16="http://schemas.microsoft.com/office/drawing/2014/main" id="{1356ECC5-B17C-764B-8154-A17236635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91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B46C49-B701-884B-94EB-185BCED34E04}"/>
              </a:ext>
            </a:extLst>
          </p:cNvPr>
          <p:cNvSpPr txBox="1"/>
          <p:nvPr/>
        </p:nvSpPr>
        <p:spPr>
          <a:xfrm>
            <a:off x="565688" y="3643787"/>
            <a:ext cx="4618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- Simple yet powerful</a:t>
            </a:r>
          </a:p>
          <a:p>
            <a:pPr lvl="2"/>
            <a:r>
              <a:rPr lang="en-US" dirty="0"/>
              <a:t>- No restrictions on distributional output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- Lacks Inference</a:t>
            </a:r>
          </a:p>
          <a:p>
            <a:pPr lvl="2"/>
            <a:r>
              <a:rPr lang="en-US" dirty="0"/>
              <a:t>- Low Performance</a:t>
            </a:r>
          </a:p>
          <a:p>
            <a:pPr lvl="2"/>
            <a:r>
              <a:rPr lang="en-US" dirty="0"/>
              <a:t>- Poor Feature Representation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3BA29F8-2937-614E-8103-D58BDD86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39" y="2704048"/>
            <a:ext cx="6678074" cy="6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15486</TotalTime>
  <Words>1504</Words>
  <Application>Microsoft Macintosh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Demand Forecasting</vt:lpstr>
      <vt:lpstr>Presentation Knowledge Assumptions</vt:lpstr>
      <vt:lpstr>Nuances of Demand Forecasting</vt:lpstr>
      <vt:lpstr>The Big Picture</vt:lpstr>
      <vt:lpstr>Feature Representation</vt:lpstr>
      <vt:lpstr>Base Models</vt:lpstr>
      <vt:lpstr>Base Models</vt:lpstr>
      <vt:lpstr>”Conditional Independence”</vt:lpstr>
      <vt:lpstr>Autoregressive Recurrent Networks  (DeepAR)</vt:lpstr>
      <vt:lpstr>Temporal Fusion Transformer </vt:lpstr>
      <vt:lpstr>Dependency Modeling</vt:lpstr>
      <vt:lpstr>Multivariate (Joint) Distribution</vt:lpstr>
      <vt:lpstr>Forecasting With Low-Rank Gaussian Copula Processes</vt:lpstr>
      <vt:lpstr>Copulas</vt:lpstr>
      <vt:lpstr>Copulas</vt:lpstr>
      <vt:lpstr>Multivariate Gaussian Estimation</vt:lpstr>
      <vt:lpstr>Low-Rank Gaussian Processes</vt:lpstr>
      <vt:lpstr>Forecasting Via Conditioned Normalizing Flows</vt:lpstr>
      <vt:lpstr>Normalizing Flows</vt:lpstr>
      <vt:lpstr>Real NVP</vt:lpstr>
      <vt:lpstr>PowerPoint Presentation</vt:lpstr>
      <vt:lpstr>Forecasting Via Conditioned Normalizing Flows</vt:lpstr>
      <vt:lpstr>Hierarchical Modeling</vt:lpstr>
      <vt:lpstr>Hierarchical Forecasting</vt:lpstr>
      <vt:lpstr>Hierarchical Forecasting </vt:lpstr>
      <vt:lpstr>Future work</vt:lpstr>
      <vt:lpstr>Acknowledgements/References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Hernacki</dc:creator>
  <cp:lastModifiedBy>Hernacki, Jason T</cp:lastModifiedBy>
  <cp:revision>18</cp:revision>
  <dcterms:created xsi:type="dcterms:W3CDTF">2022-03-20T15:52:57Z</dcterms:created>
  <dcterms:modified xsi:type="dcterms:W3CDTF">2022-04-14T15:52:13Z</dcterms:modified>
</cp:coreProperties>
</file>