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9" r:id="rId2"/>
    <p:sldId id="297" r:id="rId3"/>
    <p:sldId id="296" r:id="rId4"/>
    <p:sldId id="258" r:id="rId5"/>
    <p:sldId id="299" r:id="rId6"/>
    <p:sldId id="335" r:id="rId7"/>
    <p:sldId id="300" r:id="rId8"/>
    <p:sldId id="301" r:id="rId9"/>
    <p:sldId id="337" r:id="rId10"/>
    <p:sldId id="333" r:id="rId11"/>
    <p:sldId id="302" r:id="rId12"/>
    <p:sldId id="336" r:id="rId13"/>
    <p:sldId id="338" r:id="rId14"/>
    <p:sldId id="305" r:id="rId15"/>
    <p:sldId id="306" r:id="rId16"/>
    <p:sldId id="339" r:id="rId17"/>
    <p:sldId id="340" r:id="rId18"/>
    <p:sldId id="341" r:id="rId19"/>
    <p:sldId id="347" r:id="rId20"/>
    <p:sldId id="342" r:id="rId21"/>
    <p:sldId id="343" r:id="rId22"/>
    <p:sldId id="346" r:id="rId23"/>
    <p:sldId id="352" r:id="rId24"/>
    <p:sldId id="353" r:id="rId25"/>
    <p:sldId id="344" r:id="rId26"/>
    <p:sldId id="348" r:id="rId27"/>
    <p:sldId id="345" r:id="rId28"/>
    <p:sldId id="365" r:id="rId29"/>
    <p:sldId id="368" r:id="rId30"/>
    <p:sldId id="354" r:id="rId31"/>
    <p:sldId id="367" r:id="rId32"/>
    <p:sldId id="349" r:id="rId33"/>
    <p:sldId id="308" r:id="rId34"/>
    <p:sldId id="350" r:id="rId35"/>
    <p:sldId id="351" r:id="rId36"/>
    <p:sldId id="311" r:id="rId37"/>
    <p:sldId id="271" r:id="rId38"/>
    <p:sldId id="316" r:id="rId39"/>
    <p:sldId id="356" r:id="rId40"/>
    <p:sldId id="318" r:id="rId41"/>
    <p:sldId id="359" r:id="rId42"/>
    <p:sldId id="358" r:id="rId43"/>
    <p:sldId id="360" r:id="rId44"/>
    <p:sldId id="355" r:id="rId45"/>
    <p:sldId id="362" r:id="rId46"/>
    <p:sldId id="361" r:id="rId47"/>
    <p:sldId id="364" r:id="rId48"/>
    <p:sldId id="293" r:id="rId49"/>
  </p:sldIdLst>
  <p:sldSz cx="11522075" cy="6859588"/>
  <p:notesSz cx="6858000" cy="9144000"/>
  <p:custDataLst>
    <p:tags r:id="rId52"/>
  </p:custDataLst>
  <p:defaultTextStyle>
    <a:defPPr>
      <a:defRPr lang="zh-CN"/>
    </a:defPPr>
    <a:lvl1pPr marL="0" algn="l" defTabSz="951799" rtl="0" eaLnBrk="1" latinLnBrk="0" hangingPunct="1">
      <a:defRPr sz="1900" kern="1200">
        <a:solidFill>
          <a:schemeClr val="tx1"/>
        </a:solidFill>
        <a:latin typeface="+mn-lt"/>
        <a:ea typeface="+mn-ea"/>
        <a:cs typeface="+mn-cs"/>
      </a:defRPr>
    </a:lvl1pPr>
    <a:lvl2pPr marL="475899" algn="l" defTabSz="951799" rtl="0" eaLnBrk="1" latinLnBrk="0" hangingPunct="1">
      <a:defRPr sz="1900" kern="1200">
        <a:solidFill>
          <a:schemeClr val="tx1"/>
        </a:solidFill>
        <a:latin typeface="+mn-lt"/>
        <a:ea typeface="+mn-ea"/>
        <a:cs typeface="+mn-cs"/>
      </a:defRPr>
    </a:lvl2pPr>
    <a:lvl3pPr marL="951799" algn="l" defTabSz="951799" rtl="0" eaLnBrk="1" latinLnBrk="0" hangingPunct="1">
      <a:defRPr sz="1900" kern="1200">
        <a:solidFill>
          <a:schemeClr val="tx1"/>
        </a:solidFill>
        <a:latin typeface="+mn-lt"/>
        <a:ea typeface="+mn-ea"/>
        <a:cs typeface="+mn-cs"/>
      </a:defRPr>
    </a:lvl3pPr>
    <a:lvl4pPr marL="1427698" algn="l" defTabSz="951799" rtl="0" eaLnBrk="1" latinLnBrk="0" hangingPunct="1">
      <a:defRPr sz="1900" kern="1200">
        <a:solidFill>
          <a:schemeClr val="tx1"/>
        </a:solidFill>
        <a:latin typeface="+mn-lt"/>
        <a:ea typeface="+mn-ea"/>
        <a:cs typeface="+mn-cs"/>
      </a:defRPr>
    </a:lvl4pPr>
    <a:lvl5pPr marL="1903598" algn="l" defTabSz="951799" rtl="0" eaLnBrk="1" latinLnBrk="0" hangingPunct="1">
      <a:defRPr sz="1900" kern="1200">
        <a:solidFill>
          <a:schemeClr val="tx1"/>
        </a:solidFill>
        <a:latin typeface="+mn-lt"/>
        <a:ea typeface="+mn-ea"/>
        <a:cs typeface="+mn-cs"/>
      </a:defRPr>
    </a:lvl5pPr>
    <a:lvl6pPr marL="2379497" algn="l" defTabSz="951799" rtl="0" eaLnBrk="1" latinLnBrk="0" hangingPunct="1">
      <a:defRPr sz="1900" kern="1200">
        <a:solidFill>
          <a:schemeClr val="tx1"/>
        </a:solidFill>
        <a:latin typeface="+mn-lt"/>
        <a:ea typeface="+mn-ea"/>
        <a:cs typeface="+mn-cs"/>
      </a:defRPr>
    </a:lvl6pPr>
    <a:lvl7pPr marL="2855397" algn="l" defTabSz="951799" rtl="0" eaLnBrk="1" latinLnBrk="0" hangingPunct="1">
      <a:defRPr sz="1900" kern="1200">
        <a:solidFill>
          <a:schemeClr val="tx1"/>
        </a:solidFill>
        <a:latin typeface="+mn-lt"/>
        <a:ea typeface="+mn-ea"/>
        <a:cs typeface="+mn-cs"/>
      </a:defRPr>
    </a:lvl7pPr>
    <a:lvl8pPr marL="3331296" algn="l" defTabSz="951799" rtl="0" eaLnBrk="1" latinLnBrk="0" hangingPunct="1">
      <a:defRPr sz="1900" kern="1200">
        <a:solidFill>
          <a:schemeClr val="tx1"/>
        </a:solidFill>
        <a:latin typeface="+mn-lt"/>
        <a:ea typeface="+mn-ea"/>
        <a:cs typeface="+mn-cs"/>
      </a:defRPr>
    </a:lvl8pPr>
    <a:lvl9pPr marL="3807196" algn="l" defTabSz="951799"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8D04D50-9BB4-4D4C-8606-381B6508A7E4}">
          <p14:sldIdLst>
            <p14:sldId id="259"/>
            <p14:sldId id="297"/>
            <p14:sldId id="296"/>
            <p14:sldId id="258"/>
          </p14:sldIdLst>
        </p14:section>
        <p14:section name="无标题的节" id="{2114D7DF-FE94-2340-AD28-48BE3F594B33}">
          <p14:sldIdLst>
            <p14:sldId id="299"/>
            <p14:sldId id="335"/>
            <p14:sldId id="300"/>
            <p14:sldId id="301"/>
            <p14:sldId id="337"/>
            <p14:sldId id="333"/>
            <p14:sldId id="302"/>
            <p14:sldId id="336"/>
            <p14:sldId id="338"/>
            <p14:sldId id="305"/>
            <p14:sldId id="306"/>
            <p14:sldId id="339"/>
            <p14:sldId id="340"/>
            <p14:sldId id="341"/>
            <p14:sldId id="347"/>
            <p14:sldId id="342"/>
            <p14:sldId id="343"/>
            <p14:sldId id="346"/>
            <p14:sldId id="352"/>
            <p14:sldId id="353"/>
            <p14:sldId id="344"/>
            <p14:sldId id="348"/>
            <p14:sldId id="345"/>
            <p14:sldId id="365"/>
            <p14:sldId id="368"/>
            <p14:sldId id="354"/>
            <p14:sldId id="367"/>
            <p14:sldId id="349"/>
            <p14:sldId id="308"/>
            <p14:sldId id="350"/>
            <p14:sldId id="351"/>
            <p14:sldId id="311"/>
            <p14:sldId id="271"/>
            <p14:sldId id="316"/>
            <p14:sldId id="356"/>
            <p14:sldId id="318"/>
            <p14:sldId id="359"/>
            <p14:sldId id="358"/>
            <p14:sldId id="360"/>
            <p14:sldId id="355"/>
            <p14:sldId id="362"/>
            <p14:sldId id="361"/>
            <p14:sldId id="364"/>
            <p14:sldId id="293"/>
          </p14:sldIdLst>
        </p14:section>
      </p14:sectionLst>
    </p:ext>
    <p:ext uri="{EFAFB233-063F-42B5-8137-9DF3F51BA10A}">
      <p15:sldGuideLst xmlns:p15="http://schemas.microsoft.com/office/powerpoint/2012/main" xmlns="">
        <p15:guide id="1" orient="horz" pos="2161">
          <p15:clr>
            <a:srgbClr val="A4A3A4"/>
          </p15:clr>
        </p15:guide>
        <p15:guide id="2" pos="362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78"/>
    <a:srgbClr val="FFADBE"/>
    <a:srgbClr val="3248FF"/>
    <a:srgbClr val="B1B9E5"/>
    <a:srgbClr val="0066CC"/>
    <a:srgbClr val="00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599" autoAdjust="0"/>
  </p:normalViewPr>
  <p:slideViewPr>
    <p:cSldViewPr>
      <p:cViewPr>
        <p:scale>
          <a:sx n="108" d="100"/>
          <a:sy n="108" d="100"/>
        </p:scale>
        <p:origin x="-1280" y="-1008"/>
      </p:cViewPr>
      <p:guideLst>
        <p:guide orient="horz" pos="2161"/>
        <p:guide pos="362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tags" Target="tags/tag1.xml"/><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7E1860-5156-40DC-9E59-743B1D417515}" type="datetimeFigureOut">
              <a:rPr lang="zh-CN" altLang="en-US" smtClean="0"/>
              <a:t>5/10/18</a:t>
            </a:fld>
            <a:endParaRPr lang="zh-CN" altLang="en-US"/>
          </a:p>
        </p:txBody>
      </p:sp>
      <p:sp>
        <p:nvSpPr>
          <p:cNvPr id="4" name="幻灯片图像占位符 3"/>
          <p:cNvSpPr>
            <a:spLocks noGrp="1" noRot="1" noChangeAspect="1"/>
          </p:cNvSpPr>
          <p:nvPr>
            <p:ph type="sldImg" idx="2"/>
          </p:nvPr>
        </p:nvSpPr>
        <p:spPr>
          <a:xfrm>
            <a:off x="549275" y="685800"/>
            <a:ext cx="57594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5B25F-535F-4C5D-B1DA-56F763568BB0}" type="slidenum">
              <a:rPr lang="zh-CN" altLang="en-US" smtClean="0"/>
              <a:t>‹#›</a:t>
            </a:fld>
            <a:endParaRPr lang="zh-CN" altLang="en-US"/>
          </a:p>
        </p:txBody>
      </p:sp>
    </p:spTree>
    <p:extLst>
      <p:ext uri="{BB962C8B-B14F-4D97-AF65-F5344CB8AC3E}">
        <p14:creationId xmlns:p14="http://schemas.microsoft.com/office/powerpoint/2010/main" val="3980234564"/>
      </p:ext>
    </p:extLst>
  </p:cSld>
  <p:clrMap bg1="lt1" tx1="dk1" bg2="lt2" tx2="dk2" accent1="accent1" accent2="accent2" accent3="accent3" accent4="accent4" accent5="accent5" accent6="accent6" hlink="hlink" folHlink="folHlink"/>
  <p:notesStyle>
    <a:lvl1pPr marL="0" algn="l" defTabSz="951799" rtl="0" eaLnBrk="1" latinLnBrk="0" hangingPunct="1">
      <a:defRPr sz="1200" kern="1200">
        <a:solidFill>
          <a:schemeClr val="tx1"/>
        </a:solidFill>
        <a:latin typeface="+mn-lt"/>
        <a:ea typeface="+mn-ea"/>
        <a:cs typeface="+mn-cs"/>
      </a:defRPr>
    </a:lvl1pPr>
    <a:lvl2pPr marL="475899" algn="l" defTabSz="951799" rtl="0" eaLnBrk="1" latinLnBrk="0" hangingPunct="1">
      <a:defRPr sz="1200" kern="1200">
        <a:solidFill>
          <a:schemeClr val="tx1"/>
        </a:solidFill>
        <a:latin typeface="+mn-lt"/>
        <a:ea typeface="+mn-ea"/>
        <a:cs typeface="+mn-cs"/>
      </a:defRPr>
    </a:lvl2pPr>
    <a:lvl3pPr marL="951799" algn="l" defTabSz="951799" rtl="0" eaLnBrk="1" latinLnBrk="0" hangingPunct="1">
      <a:defRPr sz="1200" kern="1200">
        <a:solidFill>
          <a:schemeClr val="tx1"/>
        </a:solidFill>
        <a:latin typeface="+mn-lt"/>
        <a:ea typeface="+mn-ea"/>
        <a:cs typeface="+mn-cs"/>
      </a:defRPr>
    </a:lvl3pPr>
    <a:lvl4pPr marL="1427698" algn="l" defTabSz="951799" rtl="0" eaLnBrk="1" latinLnBrk="0" hangingPunct="1">
      <a:defRPr sz="1200" kern="1200">
        <a:solidFill>
          <a:schemeClr val="tx1"/>
        </a:solidFill>
        <a:latin typeface="+mn-lt"/>
        <a:ea typeface="+mn-ea"/>
        <a:cs typeface="+mn-cs"/>
      </a:defRPr>
    </a:lvl4pPr>
    <a:lvl5pPr marL="1903598" algn="l" defTabSz="951799" rtl="0" eaLnBrk="1" latinLnBrk="0" hangingPunct="1">
      <a:defRPr sz="1200" kern="1200">
        <a:solidFill>
          <a:schemeClr val="tx1"/>
        </a:solidFill>
        <a:latin typeface="+mn-lt"/>
        <a:ea typeface="+mn-ea"/>
        <a:cs typeface="+mn-cs"/>
      </a:defRPr>
    </a:lvl5pPr>
    <a:lvl6pPr marL="2379497" algn="l" defTabSz="951799" rtl="0" eaLnBrk="1" latinLnBrk="0" hangingPunct="1">
      <a:defRPr sz="1200" kern="1200">
        <a:solidFill>
          <a:schemeClr val="tx1"/>
        </a:solidFill>
        <a:latin typeface="+mn-lt"/>
        <a:ea typeface="+mn-ea"/>
        <a:cs typeface="+mn-cs"/>
      </a:defRPr>
    </a:lvl6pPr>
    <a:lvl7pPr marL="2855397" algn="l" defTabSz="951799" rtl="0" eaLnBrk="1" latinLnBrk="0" hangingPunct="1">
      <a:defRPr sz="1200" kern="1200">
        <a:solidFill>
          <a:schemeClr val="tx1"/>
        </a:solidFill>
        <a:latin typeface="+mn-lt"/>
        <a:ea typeface="+mn-ea"/>
        <a:cs typeface="+mn-cs"/>
      </a:defRPr>
    </a:lvl7pPr>
    <a:lvl8pPr marL="3331296" algn="l" defTabSz="951799" rtl="0" eaLnBrk="1" latinLnBrk="0" hangingPunct="1">
      <a:defRPr sz="1200" kern="1200">
        <a:solidFill>
          <a:schemeClr val="tx1"/>
        </a:solidFill>
        <a:latin typeface="+mn-lt"/>
        <a:ea typeface="+mn-ea"/>
        <a:cs typeface="+mn-cs"/>
      </a:defRPr>
    </a:lvl8pPr>
    <a:lvl9pPr marL="3807196" algn="l" defTabSz="95179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55B25F-535F-4C5D-B1DA-56F763568BB0}" type="slidenum">
              <a:rPr lang="zh-CN" altLang="en-US" smtClean="0"/>
              <a:t>1</a:t>
            </a:fld>
            <a:endParaRPr lang="zh-CN" altLang="en-US"/>
          </a:p>
        </p:txBody>
      </p:sp>
    </p:spTree>
    <p:extLst>
      <p:ext uri="{BB962C8B-B14F-4D97-AF65-F5344CB8AC3E}">
        <p14:creationId xmlns:p14="http://schemas.microsoft.com/office/powerpoint/2010/main" val="4006231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555B25F-535F-4C5D-B1DA-56F763568BB0}" type="slidenum">
              <a:rPr lang="zh-CN" altLang="en-US" smtClean="0"/>
              <a:t>24</a:t>
            </a:fld>
            <a:endParaRPr lang="zh-CN" altLang="en-US"/>
          </a:p>
        </p:txBody>
      </p:sp>
    </p:spTree>
    <p:extLst>
      <p:ext uri="{BB962C8B-B14F-4D97-AF65-F5344CB8AC3E}">
        <p14:creationId xmlns:p14="http://schemas.microsoft.com/office/powerpoint/2010/main" val="243017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55B25F-535F-4C5D-B1DA-56F763568BB0}" type="slidenum">
              <a:rPr lang="zh-CN" altLang="en-US" smtClean="0"/>
              <a:t>32</a:t>
            </a:fld>
            <a:endParaRPr lang="zh-CN" altLang="en-US"/>
          </a:p>
        </p:txBody>
      </p:sp>
    </p:spTree>
    <p:extLst>
      <p:ext uri="{BB962C8B-B14F-4D97-AF65-F5344CB8AC3E}">
        <p14:creationId xmlns:p14="http://schemas.microsoft.com/office/powerpoint/2010/main" val="249074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55B25F-535F-4C5D-B1DA-56F763568BB0}" type="slidenum">
              <a:rPr lang="zh-CN" altLang="en-US" smtClean="0"/>
              <a:t>37</a:t>
            </a:fld>
            <a:endParaRPr lang="zh-CN" altLang="en-US"/>
          </a:p>
        </p:txBody>
      </p:sp>
    </p:spTree>
    <p:extLst>
      <p:ext uri="{BB962C8B-B14F-4D97-AF65-F5344CB8AC3E}">
        <p14:creationId xmlns:p14="http://schemas.microsoft.com/office/powerpoint/2010/main" val="2490744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55B25F-535F-4C5D-B1DA-56F763568BB0}" type="slidenum">
              <a:rPr lang="zh-CN" altLang="en-US" smtClean="0"/>
              <a:t>48</a:t>
            </a:fld>
            <a:endParaRPr lang="zh-CN" altLang="en-US"/>
          </a:p>
        </p:txBody>
      </p:sp>
    </p:spTree>
    <p:extLst>
      <p:ext uri="{BB962C8B-B14F-4D97-AF65-F5344CB8AC3E}">
        <p14:creationId xmlns:p14="http://schemas.microsoft.com/office/powerpoint/2010/main" val="95674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t>2</a:t>
            </a:fld>
            <a:endParaRPr lang="zh-CN" altLang="en-US"/>
          </a:p>
        </p:txBody>
      </p:sp>
    </p:spTree>
    <p:extLst>
      <p:ext uri="{BB962C8B-B14F-4D97-AF65-F5344CB8AC3E}">
        <p14:creationId xmlns:p14="http://schemas.microsoft.com/office/powerpoint/2010/main" val="163637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55B25F-535F-4C5D-B1DA-56F763568BB0}" type="slidenum">
              <a:rPr lang="zh-CN" altLang="en-US" smtClean="0"/>
              <a:t>3</a:t>
            </a:fld>
            <a:endParaRPr lang="zh-CN" altLang="en-US"/>
          </a:p>
        </p:txBody>
      </p:sp>
    </p:spTree>
    <p:extLst>
      <p:ext uri="{BB962C8B-B14F-4D97-AF65-F5344CB8AC3E}">
        <p14:creationId xmlns:p14="http://schemas.microsoft.com/office/powerpoint/2010/main" val="671548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55B25F-535F-4C5D-B1DA-56F763568BB0}" type="slidenum">
              <a:rPr lang="zh-CN" altLang="en-US" smtClean="0"/>
              <a:t>4</a:t>
            </a:fld>
            <a:endParaRPr lang="zh-CN" altLang="en-US"/>
          </a:p>
        </p:txBody>
      </p:sp>
    </p:spTree>
    <p:extLst>
      <p:ext uri="{BB962C8B-B14F-4D97-AF65-F5344CB8AC3E}">
        <p14:creationId xmlns:p14="http://schemas.microsoft.com/office/powerpoint/2010/main" val="245326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www.docker.com</a:t>
            </a:r>
            <a:r>
              <a:rPr kumimoji="1" lang="en-US" altLang="zh-CN" dirty="0" smtClean="0"/>
              <a:t>/what-docker</a:t>
            </a:r>
            <a:endParaRPr kumimoji="1" lang="zh-CN" altLang="en-US" dirty="0"/>
          </a:p>
        </p:txBody>
      </p:sp>
      <p:sp>
        <p:nvSpPr>
          <p:cNvPr id="4" name="幻灯片编号占位符 3"/>
          <p:cNvSpPr>
            <a:spLocks noGrp="1"/>
          </p:cNvSpPr>
          <p:nvPr>
            <p:ph type="sldNum" sz="quarter" idx="10"/>
          </p:nvPr>
        </p:nvSpPr>
        <p:spPr/>
        <p:txBody>
          <a:bodyPr/>
          <a:lstStyle/>
          <a:p>
            <a:fld id="{A555B25F-535F-4C5D-B1DA-56F763568BB0}" type="slidenum">
              <a:rPr lang="zh-CN" altLang="en-US" smtClean="0"/>
              <a:t>5</a:t>
            </a:fld>
            <a:endParaRPr lang="zh-CN" altLang="en-US"/>
          </a:p>
        </p:txBody>
      </p:sp>
    </p:spTree>
    <p:extLst>
      <p:ext uri="{BB962C8B-B14F-4D97-AF65-F5344CB8AC3E}">
        <p14:creationId xmlns:p14="http://schemas.microsoft.com/office/powerpoint/2010/main" val="394912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详细描述：</a:t>
            </a:r>
            <a:r>
              <a:rPr kumimoji="1" lang="en-US" altLang="zh-CN" dirty="0" smtClean="0"/>
              <a:t>https://yq.aliyun.com/articles/224668</a:t>
            </a:r>
            <a:endParaRPr kumimoji="1" lang="zh-CN" altLang="en-US" dirty="0"/>
          </a:p>
        </p:txBody>
      </p:sp>
      <p:sp>
        <p:nvSpPr>
          <p:cNvPr id="4" name="幻灯片编号占位符 3"/>
          <p:cNvSpPr>
            <a:spLocks noGrp="1"/>
          </p:cNvSpPr>
          <p:nvPr>
            <p:ph type="sldNum" sz="quarter" idx="10"/>
          </p:nvPr>
        </p:nvSpPr>
        <p:spPr/>
        <p:txBody>
          <a:bodyPr/>
          <a:lstStyle/>
          <a:p>
            <a:fld id="{A555B25F-535F-4C5D-B1DA-56F763568BB0}" type="slidenum">
              <a:rPr lang="zh-CN" altLang="en-US" smtClean="0"/>
              <a:t>9</a:t>
            </a:fld>
            <a:endParaRPr lang="zh-CN" altLang="en-US"/>
          </a:p>
        </p:txBody>
      </p:sp>
    </p:spTree>
    <p:extLst>
      <p:ext uri="{BB962C8B-B14F-4D97-AF65-F5344CB8AC3E}">
        <p14:creationId xmlns:p14="http://schemas.microsoft.com/office/powerpoint/2010/main" val="3949126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55B25F-535F-4C5D-B1DA-56F763568BB0}" type="slidenum">
              <a:rPr lang="zh-CN" altLang="en-US" smtClean="0"/>
              <a:t>10</a:t>
            </a:fld>
            <a:endParaRPr lang="zh-CN" altLang="en-US"/>
          </a:p>
        </p:txBody>
      </p:sp>
    </p:spTree>
    <p:extLst>
      <p:ext uri="{BB962C8B-B14F-4D97-AF65-F5344CB8AC3E}">
        <p14:creationId xmlns:p14="http://schemas.microsoft.com/office/powerpoint/2010/main" val="217692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55B25F-535F-4C5D-B1DA-56F763568BB0}" type="slidenum">
              <a:rPr lang="zh-CN" altLang="en-US" smtClean="0"/>
              <a:t>13</a:t>
            </a:fld>
            <a:endParaRPr lang="zh-CN" altLang="en-US"/>
          </a:p>
        </p:txBody>
      </p:sp>
    </p:spTree>
    <p:extLst>
      <p:ext uri="{BB962C8B-B14F-4D97-AF65-F5344CB8AC3E}">
        <p14:creationId xmlns:p14="http://schemas.microsoft.com/office/powerpoint/2010/main" val="2490744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dirty="0" smtClean="0"/>
              <a:t>docker inspect</a:t>
            </a:r>
            <a:r>
              <a:rPr lang="zh-CN" altLang="en-US" dirty="0" smtClean="0"/>
              <a:t>可以看到输出的信息非常多</a:t>
            </a:r>
            <a:r>
              <a:rPr lang="zh-CN" altLang="zh-CN" dirty="0" smtClean="0"/>
              <a:t>。</a:t>
            </a:r>
            <a:r>
              <a:rPr lang="zh-CN" altLang="en-US" dirty="0" smtClean="0"/>
              <a:t>如果想查看其中的一项，只需要使用</a:t>
            </a:r>
            <a:r>
              <a:rPr lang="en-US" altLang="zh-CN" dirty="0" smtClean="0"/>
              <a:t>-f {{}} </a:t>
            </a:r>
            <a:r>
              <a:rPr lang="zh-CN" altLang="en-US" dirty="0" smtClean="0"/>
              <a:t>指定即可</a:t>
            </a:r>
            <a:endParaRPr kumimoji="1" lang="zh-CN" altLang="en-US" dirty="0"/>
          </a:p>
        </p:txBody>
      </p:sp>
      <p:sp>
        <p:nvSpPr>
          <p:cNvPr id="4" name="幻灯片编号占位符 3"/>
          <p:cNvSpPr>
            <a:spLocks noGrp="1"/>
          </p:cNvSpPr>
          <p:nvPr>
            <p:ph type="sldNum" sz="quarter" idx="10"/>
          </p:nvPr>
        </p:nvSpPr>
        <p:spPr/>
        <p:txBody>
          <a:bodyPr/>
          <a:lstStyle/>
          <a:p>
            <a:fld id="{A555B25F-535F-4C5D-B1DA-56F763568BB0}" type="slidenum">
              <a:rPr lang="zh-CN" altLang="en-US" smtClean="0"/>
              <a:t>18</a:t>
            </a:fld>
            <a:endParaRPr lang="zh-CN" altLang="en-US"/>
          </a:p>
        </p:txBody>
      </p:sp>
    </p:spTree>
    <p:extLst>
      <p:ext uri="{BB962C8B-B14F-4D97-AF65-F5344CB8AC3E}">
        <p14:creationId xmlns:p14="http://schemas.microsoft.com/office/powerpoint/2010/main" val="144686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156" y="2130920"/>
            <a:ext cx="9793764" cy="147036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8312" y="3887100"/>
            <a:ext cx="8065453" cy="1753006"/>
          </a:xfrm>
          <a:prstGeom prst="rect">
            <a:avLst/>
          </a:prstGeom>
        </p:spPr>
        <p:txBody>
          <a:bodyPr/>
          <a:lstStyle>
            <a:lvl1pPr marL="0" indent="0" algn="ctr">
              <a:buNone/>
              <a:defRPr>
                <a:solidFill>
                  <a:schemeClr val="tx1">
                    <a:tint val="75000"/>
                  </a:schemeClr>
                </a:solidFill>
              </a:defRPr>
            </a:lvl1pPr>
            <a:lvl2pPr marL="475899" indent="0" algn="ctr">
              <a:buNone/>
              <a:defRPr>
                <a:solidFill>
                  <a:schemeClr val="tx1">
                    <a:tint val="75000"/>
                  </a:schemeClr>
                </a:solidFill>
              </a:defRPr>
            </a:lvl2pPr>
            <a:lvl3pPr marL="951799" indent="0" algn="ctr">
              <a:buNone/>
              <a:defRPr>
                <a:solidFill>
                  <a:schemeClr val="tx1">
                    <a:tint val="75000"/>
                  </a:schemeClr>
                </a:solidFill>
              </a:defRPr>
            </a:lvl3pPr>
            <a:lvl4pPr marL="1427698" indent="0" algn="ctr">
              <a:buNone/>
              <a:defRPr>
                <a:solidFill>
                  <a:schemeClr val="tx1">
                    <a:tint val="75000"/>
                  </a:schemeClr>
                </a:solidFill>
              </a:defRPr>
            </a:lvl4pPr>
            <a:lvl5pPr marL="1903598" indent="0" algn="ctr">
              <a:buNone/>
              <a:defRPr>
                <a:solidFill>
                  <a:schemeClr val="tx1">
                    <a:tint val="75000"/>
                  </a:schemeClr>
                </a:solidFill>
              </a:defRPr>
            </a:lvl5pPr>
            <a:lvl6pPr marL="2379497" indent="0" algn="ctr">
              <a:buNone/>
              <a:defRPr>
                <a:solidFill>
                  <a:schemeClr val="tx1">
                    <a:tint val="75000"/>
                  </a:schemeClr>
                </a:solidFill>
              </a:defRPr>
            </a:lvl6pPr>
            <a:lvl7pPr marL="2855397" indent="0" algn="ctr">
              <a:buNone/>
              <a:defRPr>
                <a:solidFill>
                  <a:schemeClr val="tx1">
                    <a:tint val="75000"/>
                  </a:schemeClr>
                </a:solidFill>
              </a:defRPr>
            </a:lvl7pPr>
            <a:lvl8pPr marL="3331296" indent="0" algn="ctr">
              <a:buNone/>
              <a:defRPr>
                <a:solidFill>
                  <a:schemeClr val="tx1">
                    <a:tint val="75000"/>
                  </a:schemeClr>
                </a:solidFill>
              </a:defRPr>
            </a:lvl8pPr>
            <a:lvl9pPr marL="3807196"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5" name="页脚占位符 4"/>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17161062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105" y="274701"/>
            <a:ext cx="10369868" cy="114326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105" y="1600572"/>
            <a:ext cx="10369868" cy="4527011"/>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5" name="页脚占位符 4"/>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21466364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05" y="274703"/>
            <a:ext cx="2592467" cy="585288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104" y="274703"/>
            <a:ext cx="7585366" cy="58528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5" name="页脚占位符 4"/>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17077216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105" y="274701"/>
            <a:ext cx="10369868" cy="114326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105" y="1600572"/>
            <a:ext cx="10369868" cy="452701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5" name="页脚占位符 4"/>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11386023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4407922"/>
            <a:ext cx="9793764" cy="1362390"/>
          </a:xfrm>
          <a:prstGeom prst="rect">
            <a:avLst/>
          </a:prstGeom>
        </p:spPr>
        <p:txBody>
          <a:bodyPr anchor="t"/>
          <a:lstStyle>
            <a:lvl1pPr algn="l">
              <a:defRPr sz="4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2907387"/>
            <a:ext cx="9793764" cy="1500534"/>
          </a:xfrm>
          <a:prstGeom prst="rect">
            <a:avLst/>
          </a:prstGeom>
        </p:spPr>
        <p:txBody>
          <a:bodyPr anchor="b"/>
          <a:lstStyle>
            <a:lvl1pPr marL="0" indent="0">
              <a:buNone/>
              <a:defRPr sz="2100">
                <a:solidFill>
                  <a:schemeClr val="tx1">
                    <a:tint val="75000"/>
                  </a:schemeClr>
                </a:solidFill>
              </a:defRPr>
            </a:lvl1pPr>
            <a:lvl2pPr marL="475899" indent="0">
              <a:buNone/>
              <a:defRPr sz="1900">
                <a:solidFill>
                  <a:schemeClr val="tx1">
                    <a:tint val="75000"/>
                  </a:schemeClr>
                </a:solidFill>
              </a:defRPr>
            </a:lvl2pPr>
            <a:lvl3pPr marL="951799" indent="0">
              <a:buNone/>
              <a:defRPr sz="1700">
                <a:solidFill>
                  <a:schemeClr val="tx1">
                    <a:tint val="75000"/>
                  </a:schemeClr>
                </a:solidFill>
              </a:defRPr>
            </a:lvl3pPr>
            <a:lvl4pPr marL="1427698" indent="0">
              <a:buNone/>
              <a:defRPr sz="1500">
                <a:solidFill>
                  <a:schemeClr val="tx1">
                    <a:tint val="75000"/>
                  </a:schemeClr>
                </a:solidFill>
              </a:defRPr>
            </a:lvl4pPr>
            <a:lvl5pPr marL="1903598" indent="0">
              <a:buNone/>
              <a:defRPr sz="1500">
                <a:solidFill>
                  <a:schemeClr val="tx1">
                    <a:tint val="75000"/>
                  </a:schemeClr>
                </a:solidFill>
              </a:defRPr>
            </a:lvl5pPr>
            <a:lvl6pPr marL="2379497" indent="0">
              <a:buNone/>
              <a:defRPr sz="1500">
                <a:solidFill>
                  <a:schemeClr val="tx1">
                    <a:tint val="75000"/>
                  </a:schemeClr>
                </a:solidFill>
              </a:defRPr>
            </a:lvl6pPr>
            <a:lvl7pPr marL="2855397" indent="0">
              <a:buNone/>
              <a:defRPr sz="1500">
                <a:solidFill>
                  <a:schemeClr val="tx1">
                    <a:tint val="75000"/>
                  </a:schemeClr>
                </a:solidFill>
              </a:defRPr>
            </a:lvl7pPr>
            <a:lvl8pPr marL="3331296" indent="0">
              <a:buNone/>
              <a:defRPr sz="1500">
                <a:solidFill>
                  <a:schemeClr val="tx1">
                    <a:tint val="75000"/>
                  </a:schemeClr>
                </a:solidFill>
              </a:defRPr>
            </a:lvl8pPr>
            <a:lvl9pPr marL="3807196"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5" name="页脚占位符 4"/>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35057962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105" y="274701"/>
            <a:ext cx="10369868" cy="114326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1600572"/>
            <a:ext cx="5088916" cy="4527011"/>
          </a:xfrm>
          <a:prstGeom prst="rect">
            <a:avLst/>
          </a:prstGeo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857055" y="1600572"/>
            <a:ext cx="5088916" cy="4527011"/>
          </a:xfrm>
          <a:prstGeom prst="rect">
            <a:avLst/>
          </a:prstGeo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6" name="页脚占位符 5"/>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30923731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5" y="274701"/>
            <a:ext cx="10369868" cy="114326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535469"/>
            <a:ext cx="5090917" cy="639910"/>
          </a:xfrm>
          <a:prstGeom prst="rect">
            <a:avLst/>
          </a:prstGeom>
        </p:spPr>
        <p:txBody>
          <a:bodyPr anchor="b"/>
          <a:lstStyle>
            <a:lvl1pPr marL="0" indent="0">
              <a:buNone/>
              <a:defRPr sz="2500" b="1"/>
            </a:lvl1pPr>
            <a:lvl2pPr marL="475899" indent="0">
              <a:buNone/>
              <a:defRPr sz="2100" b="1"/>
            </a:lvl2pPr>
            <a:lvl3pPr marL="951799" indent="0">
              <a:buNone/>
              <a:defRPr sz="1900" b="1"/>
            </a:lvl3pPr>
            <a:lvl4pPr marL="1427698" indent="0">
              <a:buNone/>
              <a:defRPr sz="1700" b="1"/>
            </a:lvl4pPr>
            <a:lvl5pPr marL="1903598" indent="0">
              <a:buNone/>
              <a:defRPr sz="1700" b="1"/>
            </a:lvl5pPr>
            <a:lvl6pPr marL="2379497" indent="0">
              <a:buNone/>
              <a:defRPr sz="1700" b="1"/>
            </a:lvl6pPr>
            <a:lvl7pPr marL="2855397" indent="0">
              <a:buNone/>
              <a:defRPr sz="1700" b="1"/>
            </a:lvl7pPr>
            <a:lvl8pPr marL="3331296" indent="0">
              <a:buNone/>
              <a:defRPr sz="1700" b="1"/>
            </a:lvl8pPr>
            <a:lvl9pPr marL="3807196" indent="0">
              <a:buNone/>
              <a:defRPr sz="1700" b="1"/>
            </a:lvl9pPr>
          </a:lstStyle>
          <a:p>
            <a:pPr lvl="0"/>
            <a:r>
              <a:rPr lang="zh-CN" altLang="en-US" smtClean="0"/>
              <a:t>单击此处编辑母版文本样式</a:t>
            </a:r>
          </a:p>
        </p:txBody>
      </p:sp>
      <p:sp>
        <p:nvSpPr>
          <p:cNvPr id="4" name="内容占位符 3"/>
          <p:cNvSpPr>
            <a:spLocks noGrp="1"/>
          </p:cNvSpPr>
          <p:nvPr>
            <p:ph sz="half" idx="2"/>
          </p:nvPr>
        </p:nvSpPr>
        <p:spPr>
          <a:xfrm>
            <a:off x="576104" y="2175379"/>
            <a:ext cx="5090917" cy="3952203"/>
          </a:xfrm>
          <a:prstGeom prst="rect">
            <a:avLst/>
          </a:prstGeo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853055" y="1535469"/>
            <a:ext cx="5092917" cy="639910"/>
          </a:xfrm>
          <a:prstGeom prst="rect">
            <a:avLst/>
          </a:prstGeom>
        </p:spPr>
        <p:txBody>
          <a:bodyPr anchor="b"/>
          <a:lstStyle>
            <a:lvl1pPr marL="0" indent="0">
              <a:buNone/>
              <a:defRPr sz="2500" b="1"/>
            </a:lvl1pPr>
            <a:lvl2pPr marL="475899" indent="0">
              <a:buNone/>
              <a:defRPr sz="2100" b="1"/>
            </a:lvl2pPr>
            <a:lvl3pPr marL="951799" indent="0">
              <a:buNone/>
              <a:defRPr sz="1900" b="1"/>
            </a:lvl3pPr>
            <a:lvl4pPr marL="1427698" indent="0">
              <a:buNone/>
              <a:defRPr sz="1700" b="1"/>
            </a:lvl4pPr>
            <a:lvl5pPr marL="1903598" indent="0">
              <a:buNone/>
              <a:defRPr sz="1700" b="1"/>
            </a:lvl5pPr>
            <a:lvl6pPr marL="2379497" indent="0">
              <a:buNone/>
              <a:defRPr sz="1700" b="1"/>
            </a:lvl6pPr>
            <a:lvl7pPr marL="2855397" indent="0">
              <a:buNone/>
              <a:defRPr sz="1700" b="1"/>
            </a:lvl7pPr>
            <a:lvl8pPr marL="3331296" indent="0">
              <a:buNone/>
              <a:defRPr sz="1700" b="1"/>
            </a:lvl8pPr>
            <a:lvl9pPr marL="3807196" indent="0">
              <a:buNone/>
              <a:defRPr sz="1700" b="1"/>
            </a:lvl9pPr>
          </a:lstStyle>
          <a:p>
            <a:pPr lvl="0"/>
            <a:r>
              <a:rPr lang="zh-CN" altLang="en-US" smtClean="0"/>
              <a:t>单击此处编辑母版文本样式</a:t>
            </a:r>
          </a:p>
        </p:txBody>
      </p:sp>
      <p:sp>
        <p:nvSpPr>
          <p:cNvPr id="6" name="内容占位符 5"/>
          <p:cNvSpPr>
            <a:spLocks noGrp="1"/>
          </p:cNvSpPr>
          <p:nvPr>
            <p:ph sz="quarter" idx="4"/>
          </p:nvPr>
        </p:nvSpPr>
        <p:spPr>
          <a:xfrm>
            <a:off x="5853055" y="2175379"/>
            <a:ext cx="5092917" cy="3952203"/>
          </a:xfrm>
          <a:prstGeom prst="rect">
            <a:avLst/>
          </a:prstGeo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8" name="页脚占位符 7"/>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30997212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5" y="274701"/>
            <a:ext cx="10369868" cy="114326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4" name="页脚占位符 3"/>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10798434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3" name="页脚占位符 2"/>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261859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4" y="273113"/>
            <a:ext cx="3790684" cy="1162319"/>
          </a:xfrm>
          <a:prstGeom prst="rect">
            <a:avLst/>
          </a:prstGeom>
        </p:spPr>
        <p:txBody>
          <a:bodyPr anchor="b"/>
          <a:lstStyle>
            <a:lvl1pPr algn="l">
              <a:defRPr sz="21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2" y="273115"/>
            <a:ext cx="6441160" cy="5854468"/>
          </a:xfrm>
          <a:prstGeom prst="rect">
            <a:avLst/>
          </a:prstGeo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76104" y="1435434"/>
            <a:ext cx="3790684" cy="4692149"/>
          </a:xfrm>
          <a:prstGeom prst="rect">
            <a:avLst/>
          </a:prstGeom>
        </p:spPr>
        <p:txBody>
          <a:bodyPr/>
          <a:lstStyle>
            <a:lvl1pPr marL="0" indent="0">
              <a:buNone/>
              <a:defRPr sz="1500"/>
            </a:lvl1pPr>
            <a:lvl2pPr marL="475899" indent="0">
              <a:buNone/>
              <a:defRPr sz="1200"/>
            </a:lvl2pPr>
            <a:lvl3pPr marL="951799" indent="0">
              <a:buNone/>
              <a:defRPr sz="1000"/>
            </a:lvl3pPr>
            <a:lvl4pPr marL="1427698" indent="0">
              <a:buNone/>
              <a:defRPr sz="900"/>
            </a:lvl4pPr>
            <a:lvl5pPr marL="1903598" indent="0">
              <a:buNone/>
              <a:defRPr sz="900"/>
            </a:lvl5pPr>
            <a:lvl6pPr marL="2379497" indent="0">
              <a:buNone/>
              <a:defRPr sz="900"/>
            </a:lvl6pPr>
            <a:lvl7pPr marL="2855397" indent="0">
              <a:buNone/>
              <a:defRPr sz="900"/>
            </a:lvl7pPr>
            <a:lvl8pPr marL="3331296" indent="0">
              <a:buNone/>
              <a:defRPr sz="900"/>
            </a:lvl8pPr>
            <a:lvl9pPr marL="380719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6" name="页脚占位符 5"/>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24684642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4801712"/>
            <a:ext cx="6913245" cy="566869"/>
          </a:xfrm>
          <a:prstGeom prst="rect">
            <a:avLst/>
          </a:prstGeom>
        </p:spPr>
        <p:txBody>
          <a:bodyPr anchor="b"/>
          <a:lstStyle>
            <a:lvl1pPr algn="l">
              <a:defRPr sz="21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8407" y="612917"/>
            <a:ext cx="6913245" cy="4115753"/>
          </a:xfrm>
          <a:prstGeom prst="rect">
            <a:avLst/>
          </a:prstGeom>
        </p:spPr>
        <p:txBody>
          <a:bodyPr/>
          <a:lstStyle>
            <a:lvl1pPr marL="0" indent="0">
              <a:buNone/>
              <a:defRPr sz="3300"/>
            </a:lvl1pPr>
            <a:lvl2pPr marL="475899" indent="0">
              <a:buNone/>
              <a:defRPr sz="2900"/>
            </a:lvl2pPr>
            <a:lvl3pPr marL="951799" indent="0">
              <a:buNone/>
              <a:defRPr sz="2500"/>
            </a:lvl3pPr>
            <a:lvl4pPr marL="1427698" indent="0">
              <a:buNone/>
              <a:defRPr sz="2100"/>
            </a:lvl4pPr>
            <a:lvl5pPr marL="1903598" indent="0">
              <a:buNone/>
              <a:defRPr sz="2100"/>
            </a:lvl5pPr>
            <a:lvl6pPr marL="2379497" indent="0">
              <a:buNone/>
              <a:defRPr sz="2100"/>
            </a:lvl6pPr>
            <a:lvl7pPr marL="2855397" indent="0">
              <a:buNone/>
              <a:defRPr sz="2100"/>
            </a:lvl7pPr>
            <a:lvl8pPr marL="3331296" indent="0">
              <a:buNone/>
              <a:defRPr sz="2100"/>
            </a:lvl8pPr>
            <a:lvl9pPr marL="3807196" indent="0">
              <a:buNone/>
              <a:defRPr sz="2100"/>
            </a:lvl9pPr>
          </a:lstStyle>
          <a:p>
            <a:endParaRPr lang="zh-CN" altLang="en-US"/>
          </a:p>
        </p:txBody>
      </p:sp>
      <p:sp>
        <p:nvSpPr>
          <p:cNvPr id="4" name="文本占位符 3"/>
          <p:cNvSpPr>
            <a:spLocks noGrp="1"/>
          </p:cNvSpPr>
          <p:nvPr>
            <p:ph type="body" sz="half" idx="2"/>
          </p:nvPr>
        </p:nvSpPr>
        <p:spPr>
          <a:xfrm>
            <a:off x="2258407" y="5368581"/>
            <a:ext cx="6913245" cy="805048"/>
          </a:xfrm>
          <a:prstGeom prst="rect">
            <a:avLst/>
          </a:prstGeom>
        </p:spPr>
        <p:txBody>
          <a:bodyPr/>
          <a:lstStyle>
            <a:lvl1pPr marL="0" indent="0">
              <a:buNone/>
              <a:defRPr sz="1500"/>
            </a:lvl1pPr>
            <a:lvl2pPr marL="475899" indent="0">
              <a:buNone/>
              <a:defRPr sz="1200"/>
            </a:lvl2pPr>
            <a:lvl3pPr marL="951799" indent="0">
              <a:buNone/>
              <a:defRPr sz="1000"/>
            </a:lvl3pPr>
            <a:lvl4pPr marL="1427698" indent="0">
              <a:buNone/>
              <a:defRPr sz="900"/>
            </a:lvl4pPr>
            <a:lvl5pPr marL="1903598" indent="0">
              <a:buNone/>
              <a:defRPr sz="900"/>
            </a:lvl5pPr>
            <a:lvl6pPr marL="2379497" indent="0">
              <a:buNone/>
              <a:defRPr sz="900"/>
            </a:lvl6pPr>
            <a:lvl7pPr marL="2855397" indent="0">
              <a:buNone/>
              <a:defRPr sz="900"/>
            </a:lvl7pPr>
            <a:lvl8pPr marL="3331296" indent="0">
              <a:buNone/>
              <a:defRPr sz="900"/>
            </a:lvl8pPr>
            <a:lvl9pPr marL="380719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76105" y="6357823"/>
            <a:ext cx="2688484" cy="365210"/>
          </a:xfrm>
          <a:prstGeom prst="rect">
            <a:avLst/>
          </a:prstGeom>
        </p:spPr>
        <p:txBody>
          <a:bodyPr/>
          <a:lstStyle/>
          <a:p>
            <a:fld id="{EB13A585-CCD5-4E06-BCB4-AD2A7BDD6554}" type="datetimeFigureOut">
              <a:rPr lang="zh-CN" altLang="en-US" smtClean="0"/>
              <a:t>5/10/18</a:t>
            </a:fld>
            <a:endParaRPr lang="zh-CN" altLang="en-US"/>
          </a:p>
        </p:txBody>
      </p:sp>
      <p:sp>
        <p:nvSpPr>
          <p:cNvPr id="6" name="页脚占位符 5"/>
          <p:cNvSpPr>
            <a:spLocks noGrp="1"/>
          </p:cNvSpPr>
          <p:nvPr>
            <p:ph type="ftr" sz="quarter" idx="11"/>
          </p:nvPr>
        </p:nvSpPr>
        <p:spPr>
          <a:xfrm>
            <a:off x="3936709" y="6357823"/>
            <a:ext cx="3648658" cy="36521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8" y="6357823"/>
            <a:ext cx="2688484" cy="365210"/>
          </a:xfrm>
          <a:prstGeom prst="rect">
            <a:avLst/>
          </a:prstGeom>
        </p:spPr>
        <p:txBody>
          <a:bodyPr/>
          <a:lstStyle/>
          <a:p>
            <a:fld id="{E1D4E539-7ADC-4EAE-B951-4D0795672BAE}" type="slidenum">
              <a:rPr lang="zh-CN" altLang="en-US" smtClean="0"/>
              <a:t>‹#›</a:t>
            </a:fld>
            <a:endParaRPr lang="zh-CN" altLang="en-US"/>
          </a:p>
        </p:txBody>
      </p:sp>
    </p:spTree>
    <p:extLst>
      <p:ext uri="{BB962C8B-B14F-4D97-AF65-F5344CB8AC3E}">
        <p14:creationId xmlns:p14="http://schemas.microsoft.com/office/powerpoint/2010/main" val="14760139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84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ctr" defTabSz="951799" rtl="0" eaLnBrk="1" latinLnBrk="0" hangingPunct="1">
        <a:spcBef>
          <a:spcPct val="0"/>
        </a:spcBef>
        <a:buNone/>
        <a:defRPr sz="4600" kern="1200">
          <a:solidFill>
            <a:schemeClr val="tx1"/>
          </a:solidFill>
          <a:latin typeface="+mj-lt"/>
          <a:ea typeface="+mj-ea"/>
          <a:cs typeface="+mj-cs"/>
        </a:defRPr>
      </a:lvl1pPr>
    </p:titleStyle>
    <p:bodyStyle>
      <a:lvl1pPr marL="356925" indent="-356925" algn="l" defTabSz="951799" rtl="0" eaLnBrk="1" latinLnBrk="0" hangingPunct="1">
        <a:spcBef>
          <a:spcPct val="20000"/>
        </a:spcBef>
        <a:buFont typeface="Arial" pitchFamily="34" charset="0"/>
        <a:buChar char="•"/>
        <a:defRPr sz="3300" kern="1200">
          <a:solidFill>
            <a:schemeClr val="tx1"/>
          </a:solidFill>
          <a:latin typeface="+mn-lt"/>
          <a:ea typeface="+mn-ea"/>
          <a:cs typeface="+mn-cs"/>
        </a:defRPr>
      </a:lvl1pPr>
      <a:lvl2pPr marL="773337" indent="-297437" algn="l" defTabSz="951799"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89749" indent="-237950" algn="l" defTabSz="951799"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65648" indent="-237950" algn="l" defTabSz="951799"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41548" indent="-237950" algn="l" defTabSz="951799"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17447" indent="-237950" algn="l" defTabSz="951799"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093347" indent="-237950" algn="l" defTabSz="951799"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69246" indent="-237950" algn="l" defTabSz="951799"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45146" indent="-237950" algn="l" defTabSz="951799"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zh-CN"/>
      </a:defPPr>
      <a:lvl1pPr marL="0" algn="l" defTabSz="951799" rtl="0" eaLnBrk="1" latinLnBrk="0" hangingPunct="1">
        <a:defRPr sz="1900" kern="1200">
          <a:solidFill>
            <a:schemeClr val="tx1"/>
          </a:solidFill>
          <a:latin typeface="+mn-lt"/>
          <a:ea typeface="+mn-ea"/>
          <a:cs typeface="+mn-cs"/>
        </a:defRPr>
      </a:lvl1pPr>
      <a:lvl2pPr marL="475899" algn="l" defTabSz="951799" rtl="0" eaLnBrk="1" latinLnBrk="0" hangingPunct="1">
        <a:defRPr sz="1900" kern="1200">
          <a:solidFill>
            <a:schemeClr val="tx1"/>
          </a:solidFill>
          <a:latin typeface="+mn-lt"/>
          <a:ea typeface="+mn-ea"/>
          <a:cs typeface="+mn-cs"/>
        </a:defRPr>
      </a:lvl2pPr>
      <a:lvl3pPr marL="951799" algn="l" defTabSz="951799" rtl="0" eaLnBrk="1" latinLnBrk="0" hangingPunct="1">
        <a:defRPr sz="1900" kern="1200">
          <a:solidFill>
            <a:schemeClr val="tx1"/>
          </a:solidFill>
          <a:latin typeface="+mn-lt"/>
          <a:ea typeface="+mn-ea"/>
          <a:cs typeface="+mn-cs"/>
        </a:defRPr>
      </a:lvl3pPr>
      <a:lvl4pPr marL="1427698" algn="l" defTabSz="951799" rtl="0" eaLnBrk="1" latinLnBrk="0" hangingPunct="1">
        <a:defRPr sz="1900" kern="1200">
          <a:solidFill>
            <a:schemeClr val="tx1"/>
          </a:solidFill>
          <a:latin typeface="+mn-lt"/>
          <a:ea typeface="+mn-ea"/>
          <a:cs typeface="+mn-cs"/>
        </a:defRPr>
      </a:lvl4pPr>
      <a:lvl5pPr marL="1903598" algn="l" defTabSz="951799" rtl="0" eaLnBrk="1" latinLnBrk="0" hangingPunct="1">
        <a:defRPr sz="1900" kern="1200">
          <a:solidFill>
            <a:schemeClr val="tx1"/>
          </a:solidFill>
          <a:latin typeface="+mn-lt"/>
          <a:ea typeface="+mn-ea"/>
          <a:cs typeface="+mn-cs"/>
        </a:defRPr>
      </a:lvl5pPr>
      <a:lvl6pPr marL="2379497" algn="l" defTabSz="951799" rtl="0" eaLnBrk="1" latinLnBrk="0" hangingPunct="1">
        <a:defRPr sz="1900" kern="1200">
          <a:solidFill>
            <a:schemeClr val="tx1"/>
          </a:solidFill>
          <a:latin typeface="+mn-lt"/>
          <a:ea typeface="+mn-ea"/>
          <a:cs typeface="+mn-cs"/>
        </a:defRPr>
      </a:lvl6pPr>
      <a:lvl7pPr marL="2855397" algn="l" defTabSz="951799" rtl="0" eaLnBrk="1" latinLnBrk="0" hangingPunct="1">
        <a:defRPr sz="1900" kern="1200">
          <a:solidFill>
            <a:schemeClr val="tx1"/>
          </a:solidFill>
          <a:latin typeface="+mn-lt"/>
          <a:ea typeface="+mn-ea"/>
          <a:cs typeface="+mn-cs"/>
        </a:defRPr>
      </a:lvl7pPr>
      <a:lvl8pPr marL="3331296" algn="l" defTabSz="951799" rtl="0" eaLnBrk="1" latinLnBrk="0" hangingPunct="1">
        <a:defRPr sz="1900" kern="1200">
          <a:solidFill>
            <a:schemeClr val="tx1"/>
          </a:solidFill>
          <a:latin typeface="+mn-lt"/>
          <a:ea typeface="+mn-ea"/>
          <a:cs typeface="+mn-cs"/>
        </a:defRPr>
      </a:lvl8pPr>
      <a:lvl9pPr marL="3807196" algn="l" defTabSz="95179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 6"/>
          <p:cNvGrpSpPr/>
          <p:nvPr/>
        </p:nvGrpSpPr>
        <p:grpSpPr>
          <a:xfrm>
            <a:off x="1249507" y="1819679"/>
            <a:ext cx="8615986" cy="2762469"/>
            <a:chOff x="1249507" y="1819679"/>
            <a:chExt cx="8615986" cy="2762469"/>
          </a:xfrm>
        </p:grpSpPr>
        <p:pic>
          <p:nvPicPr>
            <p:cNvPr id="3" name="图片 2" descr="docker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507" y="1819679"/>
              <a:ext cx="3096344" cy="2762469"/>
            </a:xfrm>
            <a:prstGeom prst="rect">
              <a:avLst/>
            </a:prstGeom>
          </p:spPr>
        </p:pic>
        <p:sp>
          <p:nvSpPr>
            <p:cNvPr id="4" name="文本框 3"/>
            <p:cNvSpPr txBox="1"/>
            <p:nvPr/>
          </p:nvSpPr>
          <p:spPr>
            <a:xfrm>
              <a:off x="4879806" y="2468722"/>
              <a:ext cx="4104456" cy="769441"/>
            </a:xfrm>
            <a:prstGeom prst="rect">
              <a:avLst/>
            </a:prstGeom>
            <a:noFill/>
          </p:spPr>
          <p:txBody>
            <a:bodyPr wrap="square" rtlCol="0">
              <a:spAutoFit/>
            </a:bodyPr>
            <a:lstStyle/>
            <a:p>
              <a:r>
                <a:rPr kumimoji="1" lang="en-US" altLang="zh-CN" sz="4400" b="1" dirty="0" smtClean="0"/>
                <a:t>Docker</a:t>
              </a:r>
              <a:r>
                <a:rPr kumimoji="1" lang="zh-CN" altLang="en-US" sz="4400" b="1" dirty="0" smtClean="0"/>
                <a:t>技术分享</a:t>
              </a:r>
              <a:endParaRPr kumimoji="1" lang="zh-CN" altLang="en-US" sz="4400" b="1" dirty="0"/>
            </a:p>
          </p:txBody>
        </p:sp>
        <p:sp>
          <p:nvSpPr>
            <p:cNvPr id="5" name="文本框 4"/>
            <p:cNvSpPr txBox="1"/>
            <p:nvPr/>
          </p:nvSpPr>
          <p:spPr>
            <a:xfrm>
              <a:off x="7561237" y="3573810"/>
              <a:ext cx="2304256" cy="677108"/>
            </a:xfrm>
            <a:prstGeom prst="rect">
              <a:avLst/>
            </a:prstGeom>
            <a:noFill/>
          </p:spPr>
          <p:txBody>
            <a:bodyPr wrap="square" rtlCol="0">
              <a:spAutoFit/>
            </a:bodyPr>
            <a:lstStyle/>
            <a:p>
              <a:r>
                <a:rPr kumimoji="1" lang="en-US" altLang="zh-CN" dirty="0" smtClean="0"/>
                <a:t>Author</a:t>
              </a:r>
              <a:r>
                <a:rPr kumimoji="1" lang="zh-CN" altLang="en-US" dirty="0" smtClean="0"/>
                <a:t>：</a:t>
              </a:r>
              <a:r>
                <a:rPr kumimoji="1" lang="en-US" altLang="zh-CN" dirty="0" smtClean="0"/>
                <a:t>jason</a:t>
              </a:r>
            </a:p>
            <a:p>
              <a:r>
                <a:rPr kumimoji="1" lang="en-US" altLang="zh-CN" dirty="0" smtClean="0"/>
                <a:t>Date</a:t>
              </a:r>
              <a:r>
                <a:rPr kumimoji="1" lang="zh-CN" altLang="en-US" dirty="0" smtClean="0"/>
                <a:t>：</a:t>
              </a:r>
              <a:r>
                <a:rPr kumimoji="1" lang="en-US" altLang="zh-CN" dirty="0" smtClean="0"/>
                <a:t>    2018/03/26</a:t>
              </a:r>
            </a:p>
          </p:txBody>
        </p:sp>
      </p:grpSp>
    </p:spTree>
    <p:extLst>
      <p:ext uri="{BB962C8B-B14F-4D97-AF65-F5344CB8AC3E}">
        <p14:creationId xmlns:p14="http://schemas.microsoft.com/office/powerpoint/2010/main" val="17361415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905053" y="2178241"/>
            <a:ext cx="3672408" cy="1214435"/>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500" b="1" dirty="0" smtClean="0">
                <a:latin typeface="微软雅黑" pitchFamily="34" charset="-122"/>
                <a:ea typeface="微软雅黑" pitchFamily="34" charset="-122"/>
              </a:rPr>
              <a:t>安装限制条件</a:t>
            </a:r>
            <a:endParaRPr lang="zh-CN" altLang="zh-CN" sz="2500" b="1" dirty="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500" b="1" dirty="0" smtClean="0">
                <a:latin typeface="微软雅黑" pitchFamily="34" charset="-122"/>
                <a:ea typeface="微软雅黑" pitchFamily="34" charset="-122"/>
              </a:rPr>
              <a:t>支持不同系统的安装</a:t>
            </a:r>
            <a:endParaRPr lang="zh-CN" altLang="zh-CN" sz="2500" b="1" dirty="0">
              <a:latin typeface="微软雅黑" pitchFamily="34" charset="-122"/>
              <a:ea typeface="微软雅黑" pitchFamily="34" charset="-122"/>
            </a:endParaRPr>
          </a:p>
        </p:txBody>
      </p:sp>
      <p:grpSp>
        <p:nvGrpSpPr>
          <p:cNvPr id="37" name="组合 24"/>
          <p:cNvGrpSpPr>
            <a:grpSpLocks/>
          </p:cNvGrpSpPr>
          <p:nvPr/>
        </p:nvGrpSpPr>
        <p:grpSpPr bwMode="auto">
          <a:xfrm>
            <a:off x="2498781" y="1773610"/>
            <a:ext cx="2518237" cy="2520280"/>
            <a:chOff x="2848131" y="1860029"/>
            <a:chExt cx="3807502" cy="3807502"/>
          </a:xfrm>
        </p:grpSpPr>
        <p:sp>
          <p:nvSpPr>
            <p:cNvPr id="38" name="椭圆 37"/>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椭圆 4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57" name="文本框 29"/>
          <p:cNvSpPr txBox="1">
            <a:spLocks noChangeArrowheads="1"/>
          </p:cNvSpPr>
          <p:nvPr/>
        </p:nvSpPr>
        <p:spPr bwMode="auto">
          <a:xfrm>
            <a:off x="3016867" y="1983244"/>
            <a:ext cx="135485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8800" dirty="0" smtClean="0">
                <a:solidFill>
                  <a:srgbClr val="0066CC"/>
                </a:solidFill>
                <a:latin typeface="Impact" pitchFamily="34" charset="0"/>
                <a:ea typeface="微软雅黑" pitchFamily="34" charset="-122"/>
              </a:rPr>
              <a:t>02</a:t>
            </a:r>
            <a:endParaRPr lang="zh-CN" altLang="en-US" sz="8800" dirty="0">
              <a:solidFill>
                <a:srgbClr val="0066CC"/>
              </a:solidFill>
              <a:latin typeface="Impact" pitchFamily="34" charset="0"/>
              <a:ea typeface="微软雅黑" pitchFamily="34" charset="-122"/>
            </a:endParaRPr>
          </a:p>
        </p:txBody>
      </p:sp>
      <p:sp>
        <p:nvSpPr>
          <p:cNvPr id="63" name="文本框 33"/>
          <p:cNvSpPr txBox="1"/>
          <p:nvPr/>
        </p:nvSpPr>
        <p:spPr>
          <a:xfrm>
            <a:off x="2435867" y="3225383"/>
            <a:ext cx="2605090" cy="492443"/>
          </a:xfrm>
          <a:prstGeom prst="rect">
            <a:avLst/>
          </a:prstGeom>
          <a:noFill/>
        </p:spPr>
        <p:txBody>
          <a:bodyPr wrap="square" rtlCol="0">
            <a:spAutoFit/>
          </a:bodyPr>
          <a:lstStyle/>
          <a:p>
            <a:pPr algn="ctr"/>
            <a:r>
              <a:rPr lang="en-US" altLang="zh-CN" sz="2600" dirty="0" smtClean="0">
                <a:solidFill>
                  <a:srgbClr val="0066CC"/>
                </a:solidFill>
                <a:latin typeface="微软雅黑" pitchFamily="34" charset="-122"/>
                <a:ea typeface="微软雅黑" pitchFamily="34" charset="-122"/>
              </a:rPr>
              <a:t>Docker</a:t>
            </a:r>
            <a:r>
              <a:rPr lang="zh-CN" altLang="en-US" sz="2600" dirty="0" smtClean="0">
                <a:solidFill>
                  <a:srgbClr val="0066CC"/>
                </a:solidFill>
                <a:latin typeface="微软雅黑" pitchFamily="34" charset="-122"/>
                <a:ea typeface="微软雅黑" pitchFamily="34" charset="-122"/>
              </a:rPr>
              <a:t>安装</a:t>
            </a:r>
            <a:endParaRPr lang="zh-CN" altLang="en-US" sz="2600" dirty="0">
              <a:solidFill>
                <a:srgbClr val="0066CC"/>
              </a:solidFill>
              <a:latin typeface="微软雅黑" pitchFamily="34" charset="-122"/>
              <a:ea typeface="微软雅黑" pitchFamily="34" charset="-122"/>
            </a:endParaRPr>
          </a:p>
        </p:txBody>
      </p:sp>
      <p:cxnSp>
        <p:nvCxnSpPr>
          <p:cNvPr id="70" name="直接连接符 69"/>
          <p:cNvCxnSpPr/>
          <p:nvPr/>
        </p:nvCxnSpPr>
        <p:spPr>
          <a:xfrm>
            <a:off x="5473005" y="162959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6661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2031325" cy="480131"/>
          </a:xfrm>
          <a:prstGeom prst="rect">
            <a:avLst/>
          </a:prstGeom>
        </p:spPr>
        <p:txBody>
          <a:bodyPr wrap="none">
            <a:spAutoFit/>
          </a:bodyPr>
          <a:lstStyle/>
          <a:p>
            <a:r>
              <a:rPr lang="en-US" altLang="zh-CN" sz="2520" dirty="0" smtClean="0">
                <a:latin typeface="微软雅黑" pitchFamily="34" charset="-122"/>
                <a:ea typeface="微软雅黑" pitchFamily="34" charset="-122"/>
              </a:rPr>
              <a:t>2.1 </a:t>
            </a:r>
            <a:r>
              <a:rPr lang="zh-CN" altLang="en-US" sz="2520" dirty="0" smtClean="0">
                <a:latin typeface="微软雅黑" pitchFamily="34" charset="-122"/>
                <a:ea typeface="微软雅黑" pitchFamily="34" charset="-122"/>
              </a:rPr>
              <a:t>安装条件</a:t>
            </a:r>
            <a:endParaRPr lang="zh-CN" altLang="en-US" sz="2520" dirty="0">
              <a:latin typeface="微软雅黑" pitchFamily="34" charset="-122"/>
              <a:ea typeface="微软雅黑" pitchFamily="34" charset="-122"/>
            </a:endParaRPr>
          </a:p>
        </p:txBody>
      </p:sp>
      <p:sp>
        <p:nvSpPr>
          <p:cNvPr id="2" name="文本框 1"/>
          <p:cNvSpPr txBox="1"/>
          <p:nvPr/>
        </p:nvSpPr>
        <p:spPr>
          <a:xfrm>
            <a:off x="1152525" y="1197546"/>
            <a:ext cx="8352928" cy="2139047"/>
          </a:xfrm>
          <a:prstGeom prst="rect">
            <a:avLst/>
          </a:prstGeom>
          <a:noFill/>
        </p:spPr>
        <p:txBody>
          <a:bodyPr wrap="square" rtlCol="0">
            <a:spAutoFit/>
          </a:bodyPr>
          <a:lstStyle/>
          <a:p>
            <a:r>
              <a:rPr kumimoji="1" lang="en-US" altLang="zh-CN" dirty="0"/>
              <a:t>Docker</a:t>
            </a:r>
            <a:r>
              <a:rPr kumimoji="1" lang="zh-CN" altLang="en-US" dirty="0"/>
              <a:t>需要两个重要的安装要求：</a:t>
            </a:r>
          </a:p>
          <a:p>
            <a:endParaRPr kumimoji="1" lang="zh-CN" altLang="en-US" dirty="0"/>
          </a:p>
          <a:p>
            <a:pPr marL="342900" indent="-342900">
              <a:buFont typeface="Wingdings" charset="2"/>
              <a:buChar char="²"/>
            </a:pPr>
            <a:r>
              <a:rPr kumimoji="1" lang="en-US" altLang="zh-TW" dirty="0"/>
              <a:t>64</a:t>
            </a:r>
            <a:r>
              <a:rPr kumimoji="1" lang="zh-TW" altLang="en-US" dirty="0"/>
              <a:t>位</a:t>
            </a:r>
            <a:r>
              <a:rPr kumimoji="1" lang="en-US" altLang="zh-TW" dirty="0" smtClean="0"/>
              <a:t>CPU</a:t>
            </a:r>
            <a:r>
              <a:rPr kumimoji="1" lang="zh-TW" altLang="en-US" dirty="0" smtClean="0"/>
              <a:t>，当前</a:t>
            </a:r>
            <a:r>
              <a:rPr kumimoji="1" lang="zh-TW" altLang="en-US" dirty="0"/>
              <a:t>只支持</a:t>
            </a:r>
            <a:r>
              <a:rPr kumimoji="1" lang="en-US" altLang="zh-TW" dirty="0"/>
              <a:t>amd64</a:t>
            </a:r>
            <a:r>
              <a:rPr kumimoji="1" lang="zh-TW" altLang="en-US" dirty="0"/>
              <a:t>、</a:t>
            </a:r>
            <a:r>
              <a:rPr kumimoji="1" lang="en-US" altLang="zh-TW" dirty="0" smtClean="0"/>
              <a:t>x86_64</a:t>
            </a:r>
            <a:r>
              <a:rPr kumimoji="1" lang="zh-CN" altLang="en-US" dirty="0" smtClean="0"/>
              <a:t>，</a:t>
            </a:r>
            <a:r>
              <a:rPr lang="zh-CN" altLang="en-US" dirty="0" smtClean="0"/>
              <a:t>不支持</a:t>
            </a:r>
            <a:r>
              <a:rPr lang="en-US" altLang="zh-CN" dirty="0"/>
              <a:t>32</a:t>
            </a:r>
            <a:r>
              <a:rPr lang="zh-CN" altLang="en-US" dirty="0"/>
              <a:t>位</a:t>
            </a:r>
            <a:r>
              <a:rPr lang="en-US" altLang="zh-CN" dirty="0"/>
              <a:t>CPU</a:t>
            </a:r>
            <a:endParaRPr kumimoji="1" lang="en-US" altLang="zh-TW" dirty="0"/>
          </a:p>
          <a:p>
            <a:pPr marL="342900" indent="-342900">
              <a:buFont typeface="Wingdings" charset="2"/>
              <a:buChar char="²"/>
            </a:pPr>
            <a:r>
              <a:rPr kumimoji="1" lang="zh-CN" altLang="en-US" dirty="0" smtClean="0"/>
              <a:t>需要</a:t>
            </a:r>
            <a:r>
              <a:rPr kumimoji="1" lang="en-US" altLang="zh-CN" dirty="0" smtClean="0"/>
              <a:t>Linux</a:t>
            </a:r>
            <a:r>
              <a:rPr kumimoji="1" lang="zh-CN" altLang="en-US" dirty="0" smtClean="0"/>
              <a:t>内核版本</a:t>
            </a:r>
            <a:r>
              <a:rPr kumimoji="1" lang="en-US" altLang="zh-CN" dirty="0" smtClean="0"/>
              <a:t>3.10</a:t>
            </a:r>
            <a:r>
              <a:rPr kumimoji="1" lang="zh-CN" altLang="en-US" dirty="0" smtClean="0"/>
              <a:t>或更高版本</a:t>
            </a:r>
            <a:endParaRPr kumimoji="1" lang="en-US" altLang="zh-CN" dirty="0"/>
          </a:p>
          <a:p>
            <a:pPr marL="342900" indent="-342900">
              <a:buFont typeface="Wingdings" charset="2"/>
              <a:buChar char="²"/>
            </a:pPr>
            <a:endParaRPr kumimoji="1" lang="en-US" altLang="zh-CN" dirty="0" smtClean="0"/>
          </a:p>
          <a:p>
            <a:r>
              <a:rPr lang="zh-CN" altLang="en-US" dirty="0" smtClean="0"/>
              <a:t>一些老版本的</a:t>
            </a:r>
            <a:r>
              <a:rPr lang="en-US" altLang="zh-CN" dirty="0"/>
              <a:t>2.6.x</a:t>
            </a:r>
            <a:r>
              <a:rPr lang="zh-CN" altLang="en-US" dirty="0"/>
              <a:t>或其后的内核也能够运行</a:t>
            </a:r>
            <a:r>
              <a:rPr lang="en-US" altLang="zh-CN" dirty="0" smtClean="0"/>
              <a:t>Docker</a:t>
            </a:r>
            <a:r>
              <a:rPr lang="zh-CN" altLang="en-US" dirty="0" smtClean="0"/>
              <a:t>，可能会存在一定的问题，建议升级到支持的内核版本，避免出现不必要的问题</a:t>
            </a:r>
            <a:endParaRPr kumimoji="1" lang="zh-CN" altLang="en-US" dirty="0"/>
          </a:p>
        </p:txBody>
      </p:sp>
      <p:sp>
        <p:nvSpPr>
          <p:cNvPr id="18" name="文本框 17"/>
          <p:cNvSpPr txBox="1"/>
          <p:nvPr/>
        </p:nvSpPr>
        <p:spPr>
          <a:xfrm>
            <a:off x="1201015" y="3837161"/>
            <a:ext cx="4776045" cy="677108"/>
          </a:xfrm>
          <a:prstGeom prst="rect">
            <a:avLst/>
          </a:prstGeom>
          <a:noFill/>
        </p:spPr>
        <p:txBody>
          <a:bodyPr wrap="square" rtlCol="0">
            <a:spAutoFit/>
          </a:bodyPr>
          <a:lstStyle/>
          <a:p>
            <a:r>
              <a:rPr kumimoji="1" lang="zh-CN" altLang="en-US" dirty="0" smtClean="0"/>
              <a:t>查看支持的内核信息</a:t>
            </a:r>
            <a:r>
              <a:rPr kumimoji="1" lang="zh-CN" altLang="zh-CN" dirty="0" smtClean="0"/>
              <a:t>：</a:t>
            </a:r>
            <a:endParaRPr kumimoji="1" lang="en-US" altLang="zh-CN" dirty="0" smtClean="0"/>
          </a:p>
          <a:p>
            <a:r>
              <a:rPr kumimoji="1" lang="en-US" altLang="zh-CN" dirty="0"/>
              <a:t>uname -r </a:t>
            </a:r>
            <a:r>
              <a:rPr kumimoji="1" lang="en-US" altLang="zh-CN" dirty="0" smtClean="0"/>
              <a:t>   /</a:t>
            </a:r>
            <a:r>
              <a:rPr kumimoji="1" lang="en-US" altLang="zh-CN" dirty="0"/>
              <a:t>/</a:t>
            </a:r>
            <a:r>
              <a:rPr kumimoji="1" lang="zh-CN" altLang="en-US" dirty="0"/>
              <a:t>查看你当前的内核版本</a:t>
            </a:r>
            <a:endParaRPr kumimoji="1" lang="en-US" altLang="zh-CN" dirty="0" smtClean="0"/>
          </a:p>
        </p:txBody>
      </p:sp>
      <p:pic>
        <p:nvPicPr>
          <p:cNvPr id="19" name="图片 18"/>
          <p:cNvPicPr>
            <a:picLocks noChangeAspect="1"/>
          </p:cNvPicPr>
          <p:nvPr/>
        </p:nvPicPr>
        <p:blipFill>
          <a:blip r:embed="rId2"/>
          <a:stretch>
            <a:fillRect/>
          </a:stretch>
        </p:blipFill>
        <p:spPr>
          <a:xfrm>
            <a:off x="1265185" y="4581922"/>
            <a:ext cx="9457264" cy="545518"/>
          </a:xfrm>
          <a:prstGeom prst="rect">
            <a:avLst/>
          </a:prstGeom>
        </p:spPr>
      </p:pic>
    </p:spTree>
    <p:extLst>
      <p:ext uri="{BB962C8B-B14F-4D97-AF65-F5344CB8AC3E}">
        <p14:creationId xmlns:p14="http://schemas.microsoft.com/office/powerpoint/2010/main" val="1729276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3645596" cy="480131"/>
          </a:xfrm>
          <a:prstGeom prst="rect">
            <a:avLst/>
          </a:prstGeom>
        </p:spPr>
        <p:txBody>
          <a:bodyPr wrap="none">
            <a:spAutoFit/>
          </a:bodyPr>
          <a:lstStyle/>
          <a:p>
            <a:r>
              <a:rPr lang="en-US" altLang="zh-CN" sz="2520" dirty="0" smtClean="0">
                <a:latin typeface="微软雅黑" pitchFamily="34" charset="-122"/>
                <a:ea typeface="微软雅黑" pitchFamily="34" charset="-122"/>
              </a:rPr>
              <a:t>2.2 </a:t>
            </a:r>
            <a:r>
              <a:rPr lang="zh-CN" altLang="en-US" sz="2520" dirty="0" smtClean="0">
                <a:latin typeface="微软雅黑" pitchFamily="34" charset="-122"/>
                <a:ea typeface="微软雅黑" pitchFamily="34" charset="-122"/>
              </a:rPr>
              <a:t>支持不同系统的安装</a:t>
            </a:r>
            <a:endParaRPr lang="zh-CN" altLang="en-US" sz="2520" dirty="0">
              <a:latin typeface="微软雅黑" pitchFamily="34" charset="-122"/>
              <a:ea typeface="微软雅黑" pitchFamily="34" charset="-122"/>
            </a:endParaRPr>
          </a:p>
        </p:txBody>
      </p:sp>
      <p:sp>
        <p:nvSpPr>
          <p:cNvPr id="2" name="文本框 1"/>
          <p:cNvSpPr txBox="1"/>
          <p:nvPr/>
        </p:nvSpPr>
        <p:spPr>
          <a:xfrm>
            <a:off x="1008509" y="2493690"/>
            <a:ext cx="8856984" cy="2062103"/>
          </a:xfrm>
          <a:prstGeom prst="rect">
            <a:avLst/>
          </a:prstGeom>
          <a:noFill/>
        </p:spPr>
        <p:txBody>
          <a:bodyPr wrap="square" rtlCol="0">
            <a:spAutoFit/>
          </a:bodyPr>
          <a:lstStyle/>
          <a:p>
            <a:r>
              <a:rPr kumimoji="1" lang="en-US" altLang="zh-TW" sz="1600" dirty="0"/>
              <a:t>Docker </a:t>
            </a:r>
            <a:r>
              <a:rPr kumimoji="1" lang="zh-TW" altLang="en-US" sz="1600" dirty="0"/>
              <a:t>是一个开源的商业产品</a:t>
            </a:r>
            <a:r>
              <a:rPr kumimoji="1" lang="zh-TW" altLang="en-US" sz="1600" dirty="0" smtClean="0"/>
              <a:t>，</a:t>
            </a:r>
            <a:r>
              <a:rPr kumimoji="1" lang="zh-CN" altLang="en-US" sz="1600" dirty="0" smtClean="0"/>
              <a:t>目前</a:t>
            </a:r>
            <a:r>
              <a:rPr kumimoji="1" lang="zh-TW" altLang="en-US" sz="1600" dirty="0" smtClean="0"/>
              <a:t>有两个</a:t>
            </a:r>
            <a:r>
              <a:rPr kumimoji="1" lang="zh-TW" altLang="en-US" sz="1600" dirty="0"/>
              <a:t>版本</a:t>
            </a:r>
            <a:r>
              <a:rPr kumimoji="1" lang="zh-TW" altLang="en-US" sz="1600" dirty="0" smtClean="0"/>
              <a:t>：</a:t>
            </a:r>
            <a:endParaRPr kumimoji="1" lang="en-US" altLang="zh-TW" sz="1600" dirty="0" smtClean="0"/>
          </a:p>
          <a:p>
            <a:pPr marL="342900" indent="-342900">
              <a:buFont typeface="Wingdings" charset="2"/>
              <a:buChar char="²"/>
            </a:pPr>
            <a:r>
              <a:rPr kumimoji="1" lang="zh-TW" altLang="en-US" sz="1600" b="1" dirty="0"/>
              <a:t>企业版（</a:t>
            </a:r>
            <a:r>
              <a:rPr kumimoji="1" lang="en-US" altLang="zh-TW" sz="1600" b="1" dirty="0"/>
              <a:t>Enterprise Edition</a:t>
            </a:r>
            <a:r>
              <a:rPr kumimoji="1" lang="zh-TW" altLang="en-US" sz="1600" b="1" dirty="0"/>
              <a:t>，缩写为 </a:t>
            </a:r>
            <a:r>
              <a:rPr kumimoji="1" lang="en-US" altLang="zh-TW" sz="1600" b="1" dirty="0"/>
              <a:t>EE</a:t>
            </a:r>
            <a:r>
              <a:rPr kumimoji="1" lang="zh-TW" altLang="en-US" sz="1600" b="1" dirty="0" smtClean="0"/>
              <a:t>）</a:t>
            </a:r>
            <a:endParaRPr kumimoji="1" lang="en-US" altLang="zh-TW" sz="1600" b="1" dirty="0" smtClean="0"/>
          </a:p>
          <a:p>
            <a:r>
              <a:rPr kumimoji="1" lang="zh-CN" altLang="en-US" sz="1600" dirty="0"/>
              <a:t>专为企业开发和</a:t>
            </a:r>
            <a:r>
              <a:rPr kumimoji="1" lang="en-US" altLang="zh-CN" sz="1600" dirty="0"/>
              <a:t>IT</a:t>
            </a:r>
            <a:r>
              <a:rPr kumimoji="1" lang="zh-CN" altLang="en-US" sz="1600" dirty="0"/>
              <a:t>团队设计，用于在大规模生产中构建，运送和运行关键业务应用程序</a:t>
            </a:r>
            <a:r>
              <a:rPr kumimoji="1" lang="en-US" altLang="zh-CN" sz="1600" dirty="0"/>
              <a:t>Docker EE</a:t>
            </a:r>
            <a:r>
              <a:rPr kumimoji="1" lang="zh-CN" altLang="en-US" sz="1600" dirty="0"/>
              <a:t>集成，认证和支持，为企业提供业界最安全的容器平台，使所有应用程序现代化</a:t>
            </a:r>
            <a:endParaRPr kumimoji="1" lang="en-US" altLang="zh-TW" sz="1600" b="1" dirty="0"/>
          </a:p>
          <a:p>
            <a:pPr marL="342900" indent="-342900">
              <a:buFont typeface="Wingdings" charset="2"/>
              <a:buChar char="²"/>
            </a:pPr>
            <a:r>
              <a:rPr kumimoji="1" lang="zh-TW" altLang="en-US" sz="1600" b="1" dirty="0" smtClean="0"/>
              <a:t>社区版</a:t>
            </a:r>
            <a:r>
              <a:rPr kumimoji="1" lang="zh-TW" altLang="en-US" sz="1600" b="1" dirty="0"/>
              <a:t>（</a:t>
            </a:r>
            <a:r>
              <a:rPr kumimoji="1" lang="en-US" altLang="zh-TW" sz="1600" b="1" dirty="0"/>
              <a:t>Community Edition</a:t>
            </a:r>
            <a:r>
              <a:rPr kumimoji="1" lang="zh-TW" altLang="en-US" sz="1600" b="1" dirty="0"/>
              <a:t>，缩写为 </a:t>
            </a:r>
            <a:r>
              <a:rPr kumimoji="1" lang="en-US" altLang="zh-TW" sz="1600" b="1" dirty="0"/>
              <a:t>CE</a:t>
            </a:r>
            <a:r>
              <a:rPr kumimoji="1" lang="zh-TW" altLang="en-US" sz="1600" b="1" dirty="0" smtClean="0"/>
              <a:t>）</a:t>
            </a:r>
            <a:endParaRPr kumimoji="1" lang="en-US" altLang="zh-TW" sz="1600" b="1" dirty="0" smtClean="0"/>
          </a:p>
          <a:p>
            <a:r>
              <a:rPr kumimoji="1" lang="zh-CN" altLang="en-US" sz="1600" dirty="0"/>
              <a:t>开发人员和小团队的理想选择，希望开始使用</a:t>
            </a:r>
            <a:r>
              <a:rPr kumimoji="1" lang="en-US" altLang="zh-CN" sz="1600" dirty="0"/>
              <a:t>Docker</a:t>
            </a:r>
            <a:r>
              <a:rPr kumimoji="1" lang="zh-CN" altLang="en-US" sz="1600" dirty="0"/>
              <a:t>并尝试基于容器的应用程序</a:t>
            </a:r>
            <a:r>
              <a:rPr kumimoji="1" lang="en-US" altLang="zh-CN" sz="1600" dirty="0"/>
              <a:t>Docker CE</a:t>
            </a:r>
            <a:r>
              <a:rPr kumimoji="1" lang="zh-CN" altLang="en-US" sz="1600" dirty="0"/>
              <a:t>可在许多平台上使用，从桌面到云到服务器</a:t>
            </a:r>
          </a:p>
          <a:p>
            <a:endParaRPr kumimoji="1" lang="en-US" altLang="zh-TW" sz="1600" dirty="0"/>
          </a:p>
        </p:txBody>
      </p:sp>
      <p:sp>
        <p:nvSpPr>
          <p:cNvPr id="3" name="文本框 2"/>
          <p:cNvSpPr txBox="1"/>
          <p:nvPr/>
        </p:nvSpPr>
        <p:spPr>
          <a:xfrm>
            <a:off x="1008509" y="1125538"/>
            <a:ext cx="9001000" cy="1200329"/>
          </a:xfrm>
          <a:prstGeom prst="rect">
            <a:avLst/>
          </a:prstGeom>
          <a:noFill/>
        </p:spPr>
        <p:txBody>
          <a:bodyPr wrap="square" rtlCol="0">
            <a:spAutoFit/>
          </a:bodyPr>
          <a:lstStyle/>
          <a:p>
            <a:r>
              <a:rPr kumimoji="1" lang="en-US" altLang="zh-CN" sz="1800" dirty="0" smtClean="0"/>
              <a:t>Docker</a:t>
            </a:r>
            <a:r>
              <a:rPr kumimoji="1" lang="zh-CN" altLang="en-US" sz="1800" dirty="0" smtClean="0"/>
              <a:t>的安装非常简单和快捷</a:t>
            </a:r>
            <a:r>
              <a:rPr kumimoji="1" lang="zh-TW" altLang="en-US" sz="1800" dirty="0" smtClean="0"/>
              <a:t>，</a:t>
            </a:r>
            <a:r>
              <a:rPr kumimoji="1" lang="zh-CN" altLang="en-US" sz="1800" dirty="0" smtClean="0"/>
              <a:t>当前</a:t>
            </a:r>
            <a:r>
              <a:rPr kumimoji="1" lang="en-US" altLang="zh-TW" sz="1800" dirty="0" smtClean="0"/>
              <a:t>Docker</a:t>
            </a:r>
            <a:r>
              <a:rPr kumimoji="1" lang="zh-CN" altLang="en-US" sz="1800" dirty="0" smtClean="0"/>
              <a:t>以支持大多数</a:t>
            </a:r>
            <a:r>
              <a:rPr kumimoji="1" lang="en-US" altLang="zh-TW" sz="1800" dirty="0" smtClean="0"/>
              <a:t>Linux</a:t>
            </a:r>
            <a:r>
              <a:rPr kumimoji="1" lang="zh-CN" altLang="en-US" sz="1800" dirty="0" smtClean="0"/>
              <a:t>发行版</a:t>
            </a:r>
            <a:r>
              <a:rPr kumimoji="1" lang="zh-TW" altLang="en-US" sz="1800" dirty="0" smtClean="0"/>
              <a:t>，</a:t>
            </a:r>
            <a:r>
              <a:rPr kumimoji="1" lang="zh-CN" altLang="en-US" sz="1800" dirty="0" smtClean="0"/>
              <a:t>包括</a:t>
            </a:r>
            <a:r>
              <a:rPr kumimoji="1" lang="en-US" altLang="zh-TW" sz="1800" u="sng" dirty="0" smtClean="0">
                <a:uFill>
                  <a:solidFill>
                    <a:srgbClr val="FF0000"/>
                  </a:solidFill>
                </a:uFill>
              </a:rPr>
              <a:t>Ubuntu</a:t>
            </a:r>
            <a:r>
              <a:rPr kumimoji="1" lang="zh-TW" altLang="en-US" sz="1800" u="sng" dirty="0" smtClean="0">
                <a:uFill>
                  <a:solidFill>
                    <a:srgbClr val="FF0000"/>
                  </a:solidFill>
                </a:uFill>
              </a:rPr>
              <a:t>、</a:t>
            </a:r>
            <a:r>
              <a:rPr kumimoji="1" lang="en-US" altLang="zh-TW" sz="1800" u="sng" dirty="0" smtClean="0">
                <a:uFill>
                  <a:solidFill>
                    <a:srgbClr val="FF0000"/>
                  </a:solidFill>
                </a:uFill>
              </a:rPr>
              <a:t>Red </a:t>
            </a:r>
            <a:r>
              <a:rPr kumimoji="1" lang="en-US" altLang="zh-TW" sz="1800" u="sng" dirty="0">
                <a:uFill>
                  <a:solidFill>
                    <a:srgbClr val="FF0000"/>
                  </a:solidFill>
                </a:uFill>
              </a:rPr>
              <a:t>Hat</a:t>
            </a:r>
            <a:r>
              <a:rPr kumimoji="1" lang="zh-TW" altLang="en-US" sz="1800" u="sng" dirty="0">
                <a:uFill>
                  <a:solidFill>
                    <a:srgbClr val="FF0000"/>
                  </a:solidFill>
                </a:uFill>
              </a:rPr>
              <a:t>、</a:t>
            </a:r>
            <a:r>
              <a:rPr kumimoji="1" lang="en-US" altLang="zh-TW" sz="1800" u="sng" dirty="0">
                <a:uFill>
                  <a:solidFill>
                    <a:srgbClr val="FF0000"/>
                  </a:solidFill>
                </a:uFill>
              </a:rPr>
              <a:t>CentOS</a:t>
            </a:r>
            <a:r>
              <a:rPr kumimoji="1" lang="zh-TW" altLang="en-US" sz="1800" u="sng" dirty="0">
                <a:uFill>
                  <a:solidFill>
                    <a:srgbClr val="FF0000"/>
                  </a:solidFill>
                </a:uFill>
              </a:rPr>
              <a:t>、</a:t>
            </a:r>
            <a:r>
              <a:rPr kumimoji="1" lang="en-US" altLang="zh-TW" sz="1800" u="sng" dirty="0">
                <a:uFill>
                  <a:solidFill>
                    <a:srgbClr val="FF0000"/>
                  </a:solidFill>
                </a:uFill>
              </a:rPr>
              <a:t>SUSE</a:t>
            </a:r>
            <a:r>
              <a:rPr kumimoji="1" lang="zh-TW" altLang="en-US" sz="1800" u="sng" dirty="0">
                <a:uFill>
                  <a:solidFill>
                    <a:srgbClr val="FF0000"/>
                  </a:solidFill>
                </a:uFill>
              </a:rPr>
              <a:t>、</a:t>
            </a:r>
            <a:r>
              <a:rPr kumimoji="1" lang="en-US" altLang="zh-TW" sz="1800" u="sng" dirty="0">
                <a:uFill>
                  <a:solidFill>
                    <a:srgbClr val="FF0000"/>
                  </a:solidFill>
                </a:uFill>
              </a:rPr>
              <a:t>Fedora</a:t>
            </a:r>
            <a:r>
              <a:rPr kumimoji="1" lang="zh-TW" altLang="en-US" sz="1800" u="sng" dirty="0">
                <a:uFill>
                  <a:solidFill>
                    <a:srgbClr val="FF0000"/>
                  </a:solidFill>
                </a:uFill>
              </a:rPr>
              <a:t>、</a:t>
            </a:r>
            <a:r>
              <a:rPr kumimoji="1" lang="en-US" altLang="zh-TW" sz="1800" u="sng" dirty="0" smtClean="0">
                <a:uFill>
                  <a:solidFill>
                    <a:srgbClr val="FF0000"/>
                  </a:solidFill>
                </a:uFill>
              </a:rPr>
              <a:t>Debian</a:t>
            </a:r>
            <a:r>
              <a:rPr kumimoji="1" lang="zh-CN" altLang="en-US" sz="1800" u="sng" dirty="0" smtClean="0">
                <a:uFill>
                  <a:solidFill>
                    <a:srgbClr val="FF0000"/>
                  </a:solidFill>
                </a:uFill>
              </a:rPr>
              <a:t>等</a:t>
            </a:r>
            <a:r>
              <a:rPr kumimoji="1" lang="zh-TW" altLang="en-US" sz="1800" dirty="0" smtClean="0"/>
              <a:t>，</a:t>
            </a:r>
            <a:r>
              <a:rPr kumimoji="1" lang="zh-CN" altLang="en-US" sz="1800" dirty="0" smtClean="0"/>
              <a:t>也可在</a:t>
            </a:r>
            <a:r>
              <a:rPr kumimoji="1" lang="en-US" altLang="zh-TW" sz="1800" u="sng" dirty="0" smtClean="0">
                <a:uFill>
                  <a:solidFill>
                    <a:srgbClr val="FF0000"/>
                  </a:solidFill>
                </a:uFill>
              </a:rPr>
              <a:t>AWS</a:t>
            </a:r>
            <a:r>
              <a:rPr kumimoji="1" lang="zh-TW" altLang="en-US" sz="1800" u="sng" dirty="0">
                <a:uFill>
                  <a:solidFill>
                    <a:srgbClr val="FF0000"/>
                  </a:solidFill>
                </a:uFill>
              </a:rPr>
              <a:t>、</a:t>
            </a:r>
            <a:r>
              <a:rPr kumimoji="1" lang="en-US" altLang="zh-TW" sz="1800" u="sng" dirty="0" smtClean="0">
                <a:uFill>
                  <a:solidFill>
                    <a:srgbClr val="FF0000"/>
                  </a:solidFill>
                </a:uFill>
              </a:rPr>
              <a:t>Aliyun</a:t>
            </a:r>
            <a:r>
              <a:rPr kumimoji="1" lang="zh-CN" altLang="en-US" sz="1800" u="sng" dirty="0" smtClean="0">
                <a:uFill>
                  <a:solidFill>
                    <a:srgbClr val="FF0000"/>
                  </a:solidFill>
                </a:uFill>
              </a:rPr>
              <a:t>等云平台</a:t>
            </a:r>
            <a:r>
              <a:rPr kumimoji="1" lang="zh-CN" altLang="en-US" sz="1800" dirty="0" smtClean="0"/>
              <a:t>安装</a:t>
            </a:r>
            <a:r>
              <a:rPr kumimoji="1" lang="zh-TW" altLang="en-US" sz="1800" dirty="0" smtClean="0"/>
              <a:t>。</a:t>
            </a:r>
            <a:r>
              <a:rPr kumimoji="1" lang="en-US" altLang="zh-TW" sz="1800" dirty="0" smtClean="0"/>
              <a:t>Docker</a:t>
            </a:r>
            <a:r>
              <a:rPr kumimoji="1" lang="zh-CN" altLang="en-US" sz="1800" dirty="0" smtClean="0"/>
              <a:t>基于</a:t>
            </a:r>
            <a:r>
              <a:rPr kumimoji="1" lang="en-US" altLang="zh-TW" sz="1800" dirty="0" smtClean="0"/>
              <a:t>LXC</a:t>
            </a:r>
            <a:r>
              <a:rPr kumimoji="1" lang="zh-CN" altLang="en-US" sz="1800" dirty="0" smtClean="0"/>
              <a:t>实现容器相关功能</a:t>
            </a:r>
            <a:r>
              <a:rPr kumimoji="1" lang="zh-TW" altLang="en-US" sz="1800" dirty="0" smtClean="0"/>
              <a:t>，</a:t>
            </a:r>
            <a:r>
              <a:rPr kumimoji="1" lang="zh-CN" altLang="en-US" sz="1800" dirty="0" smtClean="0"/>
              <a:t>要在</a:t>
            </a:r>
            <a:r>
              <a:rPr kumimoji="1" lang="en-US" altLang="zh-TW" sz="1800" u="sng" dirty="0" smtClean="0">
                <a:uFill>
                  <a:solidFill>
                    <a:srgbClr val="FF0000"/>
                  </a:solidFill>
                </a:uFill>
              </a:rPr>
              <a:t>Mac </a:t>
            </a:r>
            <a:r>
              <a:rPr kumimoji="1" lang="en-US" altLang="zh-TW" sz="1800" u="sng" dirty="0">
                <a:uFill>
                  <a:solidFill>
                    <a:srgbClr val="FF0000"/>
                  </a:solidFill>
                </a:uFill>
              </a:rPr>
              <a:t>OS </a:t>
            </a:r>
            <a:r>
              <a:rPr kumimoji="1" lang="en-US" altLang="zh-TW" sz="1800" u="sng" dirty="0" smtClean="0">
                <a:uFill>
                  <a:solidFill>
                    <a:srgbClr val="FF0000"/>
                  </a:solidFill>
                </a:uFill>
              </a:rPr>
              <a:t>X</a:t>
            </a:r>
            <a:r>
              <a:rPr kumimoji="1" lang="zh-CN" altLang="en-US" sz="1800" u="sng" dirty="0" smtClean="0">
                <a:uFill>
                  <a:solidFill>
                    <a:srgbClr val="FF0000"/>
                  </a:solidFill>
                </a:uFill>
              </a:rPr>
              <a:t>或</a:t>
            </a:r>
            <a:r>
              <a:rPr kumimoji="1" lang="en-US" altLang="zh-TW" sz="1800" u="sng" dirty="0" smtClean="0">
                <a:uFill>
                  <a:solidFill>
                    <a:srgbClr val="FF0000"/>
                  </a:solidFill>
                </a:uFill>
              </a:rPr>
              <a:t>Windows</a:t>
            </a:r>
            <a:r>
              <a:rPr kumimoji="1" lang="zh-CN" altLang="en-US" sz="1800" dirty="0" smtClean="0"/>
              <a:t>中运行</a:t>
            </a:r>
            <a:r>
              <a:rPr kumimoji="1" lang="en-US" altLang="zh-TW" sz="1800" dirty="0" smtClean="0"/>
              <a:t>Docker</a:t>
            </a:r>
            <a:r>
              <a:rPr kumimoji="1" lang="zh-CN" altLang="en-US" sz="1800" dirty="0" smtClean="0"/>
              <a:t>就需要借助</a:t>
            </a:r>
            <a:r>
              <a:rPr kumimoji="1" lang="en-US" altLang="zh-TW" sz="1800" dirty="0" smtClean="0"/>
              <a:t>Docker Toolbox</a:t>
            </a:r>
            <a:r>
              <a:rPr kumimoji="1" lang="zh-CN" altLang="en-US" sz="1800" dirty="0" smtClean="0"/>
              <a:t>等工具模拟一个</a:t>
            </a:r>
            <a:r>
              <a:rPr kumimoji="1" lang="en-US" altLang="zh-TW" sz="1800" dirty="0" smtClean="0"/>
              <a:t>Docker</a:t>
            </a:r>
            <a:r>
              <a:rPr kumimoji="1" lang="zh-CN" altLang="en-US" sz="1800" dirty="0" smtClean="0"/>
              <a:t>虚拟环境</a:t>
            </a:r>
            <a:r>
              <a:rPr kumimoji="1" lang="zh-TW" altLang="en-US" sz="1800" dirty="0" smtClean="0"/>
              <a:t>。</a:t>
            </a:r>
            <a:endParaRPr kumimoji="1" lang="zh-CN" altLang="en-US" sz="1800" dirty="0"/>
          </a:p>
        </p:txBody>
      </p:sp>
      <p:sp>
        <p:nvSpPr>
          <p:cNvPr id="4" name="文本框 3"/>
          <p:cNvSpPr txBox="1"/>
          <p:nvPr/>
        </p:nvSpPr>
        <p:spPr>
          <a:xfrm>
            <a:off x="1080517" y="4463455"/>
            <a:ext cx="8496944" cy="1846659"/>
          </a:xfrm>
          <a:prstGeom prst="rect">
            <a:avLst/>
          </a:prstGeom>
          <a:noFill/>
        </p:spPr>
        <p:txBody>
          <a:bodyPr wrap="square" rtlCol="0">
            <a:spAutoFit/>
          </a:bodyPr>
          <a:lstStyle/>
          <a:p>
            <a:r>
              <a:rPr lang="en-US" altLang="zh-CN" dirty="0"/>
              <a:t>Ubuntu</a:t>
            </a:r>
            <a:r>
              <a:rPr lang="zh-CN" altLang="en-US" dirty="0"/>
              <a:t>：</a:t>
            </a:r>
            <a:r>
              <a:rPr lang="en-US" altLang="zh-CN" sz="1600" i="1" dirty="0">
                <a:latin typeface=""/>
                <a:cs typeface=""/>
              </a:rPr>
              <a:t>apt-get install docker docker-devel -y</a:t>
            </a:r>
          </a:p>
          <a:p>
            <a:r>
              <a:rPr lang="en-US" altLang="zh-CN" dirty="0"/>
              <a:t>CentOS</a:t>
            </a:r>
            <a:r>
              <a:rPr lang="zh-CN" altLang="en-US" dirty="0"/>
              <a:t>：</a:t>
            </a:r>
            <a:r>
              <a:rPr lang="en-US" altLang="zh-CN" sz="1600" i="1" dirty="0"/>
              <a:t>yum install docker docker docker-devel -y</a:t>
            </a:r>
          </a:p>
          <a:p>
            <a:r>
              <a:rPr lang="en-US" altLang="zh-CN" dirty="0"/>
              <a:t>Mac</a:t>
            </a:r>
            <a:r>
              <a:rPr lang="zh-CN" altLang="en-US" dirty="0"/>
              <a:t>／</a:t>
            </a:r>
            <a:r>
              <a:rPr lang="en-US" altLang="zh-CN" dirty="0"/>
              <a:t>window</a:t>
            </a:r>
            <a:r>
              <a:rPr lang="zh-CN" altLang="en-US" dirty="0"/>
              <a:t>下安装</a:t>
            </a:r>
            <a:r>
              <a:rPr lang="en-US" altLang="zh-CN" dirty="0"/>
              <a:t>docker: </a:t>
            </a:r>
            <a:r>
              <a:rPr lang="zh-CN" altLang="en-US" dirty="0"/>
              <a:t>可以下载安装包安装</a:t>
            </a:r>
          </a:p>
          <a:p>
            <a:endParaRPr lang="zh-CN" altLang="en-US" dirty="0"/>
          </a:p>
          <a:p>
            <a:r>
              <a:rPr lang="en-US" altLang="zh-CN" dirty="0"/>
              <a:t>Linux</a:t>
            </a:r>
            <a:r>
              <a:rPr lang="zh-CN" altLang="en-US" dirty="0"/>
              <a:t>上安装最新版本（社区版本）：</a:t>
            </a:r>
          </a:p>
          <a:p>
            <a:r>
              <a:rPr lang="en-US" altLang="zh-CN" sz="1600" i="1" dirty="0"/>
              <a:t>wget -qO- https://</a:t>
            </a:r>
            <a:r>
              <a:rPr lang="en-US" altLang="zh-CN" sz="1600" i="1" dirty="0" err="1"/>
              <a:t>get.docker.com</a:t>
            </a:r>
            <a:r>
              <a:rPr lang="en-US" altLang="zh-CN" sz="1600" i="1" dirty="0"/>
              <a:t>/ | sh </a:t>
            </a:r>
            <a:r>
              <a:rPr lang="zh-CN" altLang="en-US" sz="1600" i="1" dirty="0"/>
              <a:t>或者 </a:t>
            </a:r>
            <a:r>
              <a:rPr lang="en-US" altLang="zh-CN" sz="1600" i="1" dirty="0"/>
              <a:t>curl -sSL https://</a:t>
            </a:r>
            <a:r>
              <a:rPr lang="en-US" altLang="zh-CN" sz="1600" i="1" dirty="0" err="1"/>
              <a:t>get.docker.com</a:t>
            </a:r>
            <a:r>
              <a:rPr lang="en-US" altLang="zh-CN" sz="1600" i="1" dirty="0"/>
              <a:t>/ | sh</a:t>
            </a:r>
          </a:p>
        </p:txBody>
      </p:sp>
    </p:spTree>
    <p:extLst>
      <p:ext uri="{BB962C8B-B14F-4D97-AF65-F5344CB8AC3E}">
        <p14:creationId xmlns:p14="http://schemas.microsoft.com/office/powerpoint/2010/main" val="30563353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905053" y="1845618"/>
            <a:ext cx="4608512" cy="2368597"/>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500" b="1" dirty="0">
                <a:latin typeface="微软雅黑" pitchFamily="34" charset="-122"/>
                <a:ea typeface="微软雅黑" pitchFamily="34" charset="-122"/>
              </a:rPr>
              <a:t>常用命令</a:t>
            </a:r>
            <a:endParaRPr lang="zh-CN" altLang="zh-CN" sz="2500" b="1" dirty="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500" b="1" dirty="0" smtClean="0">
                <a:latin typeface="微软雅黑" pitchFamily="34" charset="-122"/>
                <a:ea typeface="微软雅黑" pitchFamily="34" charset="-122"/>
              </a:rPr>
              <a:t>基本操作（以</a:t>
            </a:r>
            <a:r>
              <a:rPr lang="en-US" altLang="zh-CN" sz="2500" b="1" dirty="0" smtClean="0">
                <a:latin typeface="微软雅黑" pitchFamily="34" charset="-122"/>
                <a:ea typeface="微软雅黑" pitchFamily="34" charset="-122"/>
              </a:rPr>
              <a:t>MAC</a:t>
            </a:r>
            <a:r>
              <a:rPr lang="zh-CN" altLang="en-US" sz="2500" b="1" dirty="0" smtClean="0">
                <a:latin typeface="微软雅黑" pitchFamily="34" charset="-122"/>
                <a:ea typeface="微软雅黑" pitchFamily="34" charset="-122"/>
              </a:rPr>
              <a:t>下为例）</a:t>
            </a:r>
            <a:endParaRPr lang="en-US" altLang="zh-CN" sz="2500" b="1" dirty="0" smtClean="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500" b="1" dirty="0" smtClean="0">
                <a:latin typeface="微软雅黑" pitchFamily="34" charset="-122"/>
                <a:ea typeface="微软雅黑" pitchFamily="34" charset="-122"/>
              </a:rPr>
              <a:t>构建镜像</a:t>
            </a:r>
            <a:endParaRPr lang="en-US" altLang="zh-CN" sz="2500" b="1" dirty="0" smtClean="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400" b="1" dirty="0">
                <a:latin typeface="微软雅黑" pitchFamily="34" charset="-122"/>
                <a:ea typeface="微软雅黑" pitchFamily="34" charset="-122"/>
              </a:rPr>
              <a:t>资源监控</a:t>
            </a:r>
            <a:endParaRPr lang="zh-CN" altLang="zh-CN" sz="2500" b="1" dirty="0">
              <a:latin typeface="微软雅黑" pitchFamily="34" charset="-122"/>
              <a:ea typeface="微软雅黑" pitchFamily="34" charset="-122"/>
            </a:endParaRPr>
          </a:p>
        </p:txBody>
      </p:sp>
      <p:grpSp>
        <p:nvGrpSpPr>
          <p:cNvPr id="37" name="组合 24"/>
          <p:cNvGrpSpPr>
            <a:grpSpLocks/>
          </p:cNvGrpSpPr>
          <p:nvPr/>
        </p:nvGrpSpPr>
        <p:grpSpPr bwMode="auto">
          <a:xfrm>
            <a:off x="2498781" y="1773610"/>
            <a:ext cx="2518237" cy="2520280"/>
            <a:chOff x="2848131" y="1860029"/>
            <a:chExt cx="3807502" cy="3807502"/>
          </a:xfrm>
        </p:grpSpPr>
        <p:sp>
          <p:nvSpPr>
            <p:cNvPr id="38" name="椭圆 37"/>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椭圆 4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57" name="文本框 29"/>
          <p:cNvSpPr txBox="1">
            <a:spLocks noChangeArrowheads="1"/>
          </p:cNvSpPr>
          <p:nvPr/>
        </p:nvSpPr>
        <p:spPr bwMode="auto">
          <a:xfrm>
            <a:off x="3000837" y="1983244"/>
            <a:ext cx="138691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8800" dirty="0" smtClean="0">
                <a:solidFill>
                  <a:srgbClr val="0066CC"/>
                </a:solidFill>
                <a:latin typeface="Impact" pitchFamily="34" charset="0"/>
                <a:ea typeface="微软雅黑" pitchFamily="34" charset="-122"/>
              </a:rPr>
              <a:t>03</a:t>
            </a:r>
            <a:endParaRPr lang="zh-CN" altLang="en-US" sz="8800" dirty="0">
              <a:solidFill>
                <a:srgbClr val="0066CC"/>
              </a:solidFill>
              <a:latin typeface="Impact" pitchFamily="34" charset="0"/>
              <a:ea typeface="微软雅黑" pitchFamily="34" charset="-122"/>
            </a:endParaRPr>
          </a:p>
        </p:txBody>
      </p:sp>
      <p:sp>
        <p:nvSpPr>
          <p:cNvPr id="63" name="文本框 33"/>
          <p:cNvSpPr txBox="1"/>
          <p:nvPr/>
        </p:nvSpPr>
        <p:spPr>
          <a:xfrm>
            <a:off x="2435867" y="3225383"/>
            <a:ext cx="2605090" cy="492443"/>
          </a:xfrm>
          <a:prstGeom prst="rect">
            <a:avLst/>
          </a:prstGeom>
          <a:noFill/>
        </p:spPr>
        <p:txBody>
          <a:bodyPr wrap="square" rtlCol="0">
            <a:spAutoFit/>
          </a:bodyPr>
          <a:lstStyle/>
          <a:p>
            <a:pPr algn="ctr"/>
            <a:r>
              <a:rPr lang="zh-CN" altLang="en-US" sz="2600" dirty="0" smtClean="0">
                <a:solidFill>
                  <a:srgbClr val="0066CC"/>
                </a:solidFill>
                <a:latin typeface="微软雅黑" pitchFamily="34" charset="-122"/>
                <a:ea typeface="微软雅黑" pitchFamily="34" charset="-122"/>
              </a:rPr>
              <a:t>常用命令</a:t>
            </a:r>
            <a:endParaRPr lang="zh-CN" altLang="en-US" sz="2600" dirty="0">
              <a:solidFill>
                <a:srgbClr val="0066CC"/>
              </a:solidFill>
              <a:latin typeface="微软雅黑" pitchFamily="34" charset="-122"/>
              <a:ea typeface="微软雅黑" pitchFamily="34" charset="-122"/>
            </a:endParaRPr>
          </a:p>
        </p:txBody>
      </p:sp>
      <p:cxnSp>
        <p:nvCxnSpPr>
          <p:cNvPr id="70" name="直接连接符 69"/>
          <p:cNvCxnSpPr/>
          <p:nvPr/>
        </p:nvCxnSpPr>
        <p:spPr>
          <a:xfrm>
            <a:off x="5473005" y="162959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7586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2031325" cy="480131"/>
          </a:xfrm>
          <a:prstGeom prst="rect">
            <a:avLst/>
          </a:prstGeom>
        </p:spPr>
        <p:txBody>
          <a:bodyPr wrap="none">
            <a:spAutoFit/>
          </a:bodyPr>
          <a:lstStyle/>
          <a:p>
            <a:r>
              <a:rPr lang="en-US" altLang="zh-CN" sz="2520" dirty="0" smtClean="0">
                <a:latin typeface="微软雅黑" pitchFamily="34" charset="-122"/>
                <a:ea typeface="微软雅黑" pitchFamily="34" charset="-122"/>
              </a:rPr>
              <a:t>3.1 </a:t>
            </a:r>
            <a:r>
              <a:rPr lang="zh-CN" altLang="en-US" sz="2520" dirty="0" smtClean="0">
                <a:latin typeface="微软雅黑" pitchFamily="34" charset="-122"/>
                <a:ea typeface="微软雅黑" pitchFamily="34" charset="-122"/>
              </a:rPr>
              <a:t>常用命令</a:t>
            </a:r>
            <a:endParaRPr lang="zh-CN" altLang="en-US" sz="252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092173" y="853186"/>
            <a:ext cx="6351162" cy="6006402"/>
          </a:xfrm>
          <a:prstGeom prst="rect">
            <a:avLst/>
          </a:prstGeom>
        </p:spPr>
      </p:pic>
    </p:spTree>
    <p:extLst>
      <p:ext uri="{BB962C8B-B14F-4D97-AF65-F5344CB8AC3E}">
        <p14:creationId xmlns:p14="http://schemas.microsoft.com/office/powerpoint/2010/main" val="6521979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4605149"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version</a:t>
            </a:r>
            <a:endParaRPr lang="zh-CN" altLang="en-US" sz="2520" dirty="0">
              <a:latin typeface="微软雅黑" pitchFamily="34" charset="-122"/>
              <a:ea typeface="微软雅黑" pitchFamily="34" charset="-122"/>
            </a:endParaRPr>
          </a:p>
        </p:txBody>
      </p:sp>
      <p:sp>
        <p:nvSpPr>
          <p:cNvPr id="2" name="文本框 1"/>
          <p:cNvSpPr txBox="1"/>
          <p:nvPr/>
        </p:nvSpPr>
        <p:spPr>
          <a:xfrm>
            <a:off x="1080517" y="1341562"/>
            <a:ext cx="8352928" cy="630942"/>
          </a:xfrm>
          <a:prstGeom prst="rect">
            <a:avLst/>
          </a:prstGeom>
          <a:noFill/>
        </p:spPr>
        <p:txBody>
          <a:bodyPr wrap="square" rtlCol="0">
            <a:spAutoFit/>
          </a:bodyPr>
          <a:lstStyle/>
          <a:p>
            <a:r>
              <a:rPr kumimoji="1" lang="zh-CN" altLang="en-US" dirty="0" smtClean="0"/>
              <a:t>查看</a:t>
            </a:r>
            <a:r>
              <a:rPr kumimoji="1" lang="en-US" altLang="zh-CN" dirty="0" smtClean="0"/>
              <a:t>docker</a:t>
            </a:r>
            <a:r>
              <a:rPr kumimoji="1" lang="zh-CN" altLang="en-US" dirty="0" smtClean="0"/>
              <a:t>的版本：</a:t>
            </a:r>
            <a:endParaRPr kumimoji="1" lang="en-US" altLang="zh-CN" dirty="0" smtClean="0"/>
          </a:p>
          <a:p>
            <a:r>
              <a:rPr kumimoji="1" lang="zh-CN" altLang="en-US" sz="1600" dirty="0" smtClean="0"/>
              <a:t>可以看到</a:t>
            </a:r>
            <a:r>
              <a:rPr kumimoji="1" lang="en-US" altLang="zh-CN" sz="1600" dirty="0" smtClean="0"/>
              <a:t>docker</a:t>
            </a:r>
            <a:r>
              <a:rPr kumimoji="1" lang="zh-CN" altLang="en-US" sz="1600" dirty="0" smtClean="0"/>
              <a:t>的</a:t>
            </a:r>
            <a:r>
              <a:rPr kumimoji="1" lang="en-US" altLang="zh-CN" sz="1600" dirty="0" smtClean="0"/>
              <a:t>server</a:t>
            </a:r>
            <a:r>
              <a:rPr kumimoji="1" lang="zh-CN" altLang="en-US" sz="1600" dirty="0" smtClean="0"/>
              <a:t>／</a:t>
            </a:r>
            <a:r>
              <a:rPr kumimoji="1" lang="en-US" altLang="zh-CN" sz="1600" dirty="0" smtClean="0"/>
              <a:t>client</a:t>
            </a:r>
            <a:r>
              <a:rPr kumimoji="1" lang="zh-CN" altLang="en-US" sz="1600" dirty="0" smtClean="0"/>
              <a:t>各版本信息</a:t>
            </a:r>
            <a:endParaRPr kumimoji="1" lang="en-US" altLang="zh-CN" sz="1600" dirty="0" smtClean="0"/>
          </a:p>
        </p:txBody>
      </p:sp>
      <p:pic>
        <p:nvPicPr>
          <p:cNvPr id="17" name="图片 16"/>
          <p:cNvPicPr>
            <a:picLocks noChangeAspect="1"/>
          </p:cNvPicPr>
          <p:nvPr/>
        </p:nvPicPr>
        <p:blipFill>
          <a:blip r:embed="rId2"/>
          <a:stretch>
            <a:fillRect/>
          </a:stretch>
        </p:blipFill>
        <p:spPr>
          <a:xfrm>
            <a:off x="1296541" y="2277666"/>
            <a:ext cx="3816424" cy="2921950"/>
          </a:xfrm>
          <a:prstGeom prst="rect">
            <a:avLst/>
          </a:prstGeom>
        </p:spPr>
      </p:pic>
    </p:spTree>
    <p:extLst>
      <p:ext uri="{BB962C8B-B14F-4D97-AF65-F5344CB8AC3E}">
        <p14:creationId xmlns:p14="http://schemas.microsoft.com/office/powerpoint/2010/main" val="982557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4489959"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search</a:t>
            </a:r>
            <a:endParaRPr lang="zh-CN" altLang="en-US" sz="2520" dirty="0">
              <a:latin typeface="微软雅黑" pitchFamily="34" charset="-122"/>
              <a:ea typeface="微软雅黑" pitchFamily="34" charset="-122"/>
            </a:endParaRPr>
          </a:p>
        </p:txBody>
      </p:sp>
      <p:sp>
        <p:nvSpPr>
          <p:cNvPr id="2" name="文本框 1"/>
          <p:cNvSpPr txBox="1"/>
          <p:nvPr/>
        </p:nvSpPr>
        <p:spPr>
          <a:xfrm>
            <a:off x="720477" y="909514"/>
            <a:ext cx="8424936" cy="830997"/>
          </a:xfrm>
          <a:prstGeom prst="rect">
            <a:avLst/>
          </a:prstGeom>
          <a:noFill/>
        </p:spPr>
        <p:txBody>
          <a:bodyPr wrap="square" rtlCol="0">
            <a:spAutoFit/>
          </a:bodyPr>
          <a:lstStyle/>
          <a:p>
            <a:r>
              <a:rPr kumimoji="1" lang="zh-CN" altLang="en-US" sz="1600" dirty="0"/>
              <a:t>搜索可用的</a:t>
            </a:r>
            <a:r>
              <a:rPr kumimoji="1" lang="en-US" altLang="zh-CN" sz="1600" dirty="0" smtClean="0"/>
              <a:t>docker</a:t>
            </a:r>
            <a:r>
              <a:rPr kumimoji="1" lang="zh-CN" altLang="en-US" sz="1600" dirty="0" smtClean="0"/>
              <a:t>镜像命令格式如下：</a:t>
            </a:r>
            <a:r>
              <a:rPr kumimoji="1" lang="en-US" altLang="zh-CN" sz="1600" dirty="0" smtClean="0"/>
              <a:t>docker </a:t>
            </a:r>
            <a:r>
              <a:rPr kumimoji="1" lang="en-US" altLang="zh-CN" sz="1600" dirty="0"/>
              <a:t>search </a:t>
            </a:r>
            <a:r>
              <a:rPr kumimoji="1" lang="zh-CN" altLang="en-US" sz="1600" dirty="0"/>
              <a:t>镜像</a:t>
            </a:r>
            <a:r>
              <a:rPr kumimoji="1" lang="zh-CN" altLang="en-US" sz="1600" dirty="0" smtClean="0"/>
              <a:t>名字</a:t>
            </a:r>
            <a:endParaRPr kumimoji="1" lang="en-US" altLang="zh-CN" sz="1600" dirty="0" smtClean="0"/>
          </a:p>
          <a:p>
            <a:endParaRPr kumimoji="1" lang="en-US" altLang="zh-CN" sz="1600" dirty="0" smtClean="0"/>
          </a:p>
          <a:p>
            <a:r>
              <a:rPr kumimoji="1" lang="zh-CN" altLang="en-US" sz="1600" dirty="0" smtClean="0"/>
              <a:t>例如：搜索</a:t>
            </a:r>
            <a:r>
              <a:rPr kumimoji="1" lang="en-US" altLang="zh-CN" sz="1600" dirty="0" smtClean="0"/>
              <a:t>nginx</a:t>
            </a:r>
            <a:r>
              <a:rPr kumimoji="1" lang="zh-CN" altLang="en-US" sz="1600" dirty="0" smtClean="0"/>
              <a:t>镜像</a:t>
            </a:r>
            <a:endParaRPr kumimoji="1" lang="en-US" altLang="zh-CN" sz="1600" dirty="0" smtClean="0"/>
          </a:p>
        </p:txBody>
      </p:sp>
      <p:pic>
        <p:nvPicPr>
          <p:cNvPr id="4" name="图片 3"/>
          <p:cNvPicPr>
            <a:picLocks noChangeAspect="1"/>
          </p:cNvPicPr>
          <p:nvPr/>
        </p:nvPicPr>
        <p:blipFill>
          <a:blip r:embed="rId2"/>
          <a:stretch>
            <a:fillRect/>
          </a:stretch>
        </p:blipFill>
        <p:spPr>
          <a:xfrm>
            <a:off x="792485" y="1845618"/>
            <a:ext cx="9937104" cy="1656184"/>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995293358"/>
              </p:ext>
            </p:extLst>
          </p:nvPr>
        </p:nvGraphicFramePr>
        <p:xfrm>
          <a:off x="792485" y="3861842"/>
          <a:ext cx="6648210" cy="1792992"/>
        </p:xfrm>
        <a:graphic>
          <a:graphicData uri="http://schemas.openxmlformats.org/drawingml/2006/table">
            <a:tbl>
              <a:tblPr firstRow="1" bandRow="1">
                <a:tableStyleId>{5C22544A-7EE6-4342-B048-85BDC9FD1C3A}</a:tableStyleId>
              </a:tblPr>
              <a:tblGrid>
                <a:gridCol w="1213177"/>
                <a:gridCol w="5435033"/>
              </a:tblGrid>
              <a:tr h="298832">
                <a:tc>
                  <a:txBody>
                    <a:bodyPr/>
                    <a:lstStyle/>
                    <a:p>
                      <a:pPr algn="ctr"/>
                      <a:r>
                        <a:rPr lang="zh-CN" altLang="en-US" sz="1200" dirty="0" smtClean="0"/>
                        <a:t>标题</a:t>
                      </a:r>
                      <a:endParaRPr lang="zh-CN" altLang="en-US" sz="1200" dirty="0"/>
                    </a:p>
                  </a:txBody>
                  <a:tcPr/>
                </a:tc>
                <a:tc>
                  <a:txBody>
                    <a:bodyPr/>
                    <a:lstStyle/>
                    <a:p>
                      <a:pPr algn="ctr"/>
                      <a:r>
                        <a:rPr lang="zh-CN" altLang="en-US" sz="1200" dirty="0" smtClean="0"/>
                        <a:t>说明</a:t>
                      </a:r>
                      <a:endParaRPr lang="zh-CN" altLang="en-US" sz="1200" dirty="0"/>
                    </a:p>
                  </a:txBody>
                  <a:tcPr/>
                </a:tc>
              </a:tr>
              <a:tr h="298832">
                <a:tc>
                  <a:txBody>
                    <a:bodyPr/>
                    <a:lstStyle/>
                    <a:p>
                      <a:r>
                        <a:rPr lang="en-US" altLang="zh-CN" sz="1200" i="1" dirty="0" smtClean="0"/>
                        <a:t>NAME</a:t>
                      </a:r>
                      <a:endParaRPr lang="zh-CN" altLang="en-US" sz="1200" i="1" dirty="0"/>
                    </a:p>
                  </a:txBody>
                  <a:tcPr/>
                </a:tc>
                <a:tc>
                  <a:txBody>
                    <a:bodyPr/>
                    <a:lstStyle/>
                    <a:p>
                      <a:r>
                        <a:rPr lang="zh-CN" altLang="en-US" sz="1200" i="1" dirty="0" smtClean="0"/>
                        <a:t>镜像的仓库名</a:t>
                      </a:r>
                      <a:endParaRPr lang="zh-CN" altLang="en-US" sz="1200" i="1" dirty="0"/>
                    </a:p>
                  </a:txBody>
                  <a:tcPr/>
                </a:tc>
              </a:tr>
              <a:tr h="298832">
                <a:tc>
                  <a:txBody>
                    <a:bodyPr/>
                    <a:lstStyle/>
                    <a:p>
                      <a:r>
                        <a:rPr lang="en-US" altLang="zh-CN" sz="1200" i="1" dirty="0" smtClean="0"/>
                        <a:t>DESCRIPTION</a:t>
                      </a:r>
                      <a:endParaRPr lang="zh-CN" altLang="en-US" sz="1200" i="1" dirty="0"/>
                    </a:p>
                  </a:txBody>
                  <a:tcPr/>
                </a:tc>
                <a:tc>
                  <a:txBody>
                    <a:bodyPr/>
                    <a:lstStyle/>
                    <a:p>
                      <a:r>
                        <a:rPr lang="zh-CN" altLang="en-US" sz="1200" i="1" dirty="0" smtClean="0"/>
                        <a:t>仓库的描述信息</a:t>
                      </a:r>
                      <a:endParaRPr lang="zh-CN" altLang="en-US" sz="1200" i="1" dirty="0"/>
                    </a:p>
                  </a:txBody>
                  <a:tcPr/>
                </a:tc>
              </a:tr>
              <a:tr h="298832">
                <a:tc>
                  <a:txBody>
                    <a:bodyPr/>
                    <a:lstStyle/>
                    <a:p>
                      <a:r>
                        <a:rPr lang="en-US" altLang="zh-CN" sz="1200" i="1" dirty="0" smtClean="0"/>
                        <a:t>STARS</a:t>
                      </a:r>
                      <a:endParaRPr lang="zh-CN" altLang="en-US" sz="1200" i="1" dirty="0"/>
                    </a:p>
                  </a:txBody>
                  <a:tcPr/>
                </a:tc>
                <a:tc>
                  <a:txBody>
                    <a:bodyPr/>
                    <a:lstStyle/>
                    <a:p>
                      <a:r>
                        <a:rPr lang="zh-CN" altLang="en-US" sz="1200" i="1" dirty="0" smtClean="0"/>
                        <a:t>收藏数，反映一个仓库受欢迎的程度</a:t>
                      </a:r>
                      <a:endParaRPr lang="zh-CN" altLang="en-US" sz="1200" i="1" dirty="0"/>
                    </a:p>
                  </a:txBody>
                  <a:tcPr/>
                </a:tc>
              </a:tr>
              <a:tr h="298832">
                <a:tc>
                  <a:txBody>
                    <a:bodyPr/>
                    <a:lstStyle/>
                    <a:p>
                      <a:r>
                        <a:rPr lang="en-US" altLang="zh-CN" sz="1200" i="1" dirty="0" smtClean="0"/>
                        <a:t>OFFICAL</a:t>
                      </a:r>
                    </a:p>
                  </a:txBody>
                  <a:tcPr/>
                </a:tc>
                <a:tc>
                  <a:txBody>
                    <a:bodyPr/>
                    <a:lstStyle/>
                    <a:p>
                      <a:r>
                        <a:rPr lang="zh-CN" altLang="en-US" sz="1200" i="1" dirty="0" smtClean="0"/>
                        <a:t>是否官方，即是否是顶层仓库。可以看出，只有第一／五个镜像是顶层仓库</a:t>
                      </a:r>
                      <a:endParaRPr lang="zh-CN" altLang="en-US" sz="1200" i="1" dirty="0"/>
                    </a:p>
                  </a:txBody>
                  <a:tcPr/>
                </a:tc>
              </a:tr>
              <a:tr h="298832">
                <a:tc>
                  <a:txBody>
                    <a:bodyPr/>
                    <a:lstStyle/>
                    <a:p>
                      <a:r>
                        <a:rPr lang="en-US" altLang="zh-CN" sz="1200" i="1" dirty="0" smtClean="0"/>
                        <a:t>AUTOMATED</a:t>
                      </a:r>
                      <a:endParaRPr lang="zh-CN" altLang="en-US" sz="1200" i="1" dirty="0"/>
                    </a:p>
                  </a:txBody>
                  <a:tcPr/>
                </a:tc>
                <a:tc>
                  <a:txBody>
                    <a:bodyPr/>
                    <a:lstStyle/>
                    <a:p>
                      <a:r>
                        <a:rPr lang="zh-CN" altLang="en-US" sz="1200" i="1" dirty="0" smtClean="0"/>
                        <a:t>表示这个镜像是否由</a:t>
                      </a:r>
                      <a:r>
                        <a:rPr lang="en-US" altLang="zh-CN" sz="1200" i="1" dirty="0" smtClean="0"/>
                        <a:t>docker hub</a:t>
                      </a:r>
                      <a:r>
                        <a:rPr lang="zh-CN" altLang="en-US" sz="1200" i="1" dirty="0" smtClean="0"/>
                        <a:t>自动构建的</a:t>
                      </a:r>
                      <a:endParaRPr lang="zh-CN" altLang="en-US" sz="1200" i="1" dirty="0"/>
                    </a:p>
                  </a:txBody>
                  <a:tcPr/>
                </a:tc>
              </a:tr>
            </a:tbl>
          </a:graphicData>
        </a:graphic>
      </p:graphicFrame>
    </p:spTree>
    <p:extLst>
      <p:ext uri="{BB962C8B-B14F-4D97-AF65-F5344CB8AC3E}">
        <p14:creationId xmlns:p14="http://schemas.microsoft.com/office/powerpoint/2010/main" val="112968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4085687"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pull</a:t>
            </a:r>
            <a:endParaRPr lang="zh-CN" altLang="en-US" sz="2520" dirty="0">
              <a:latin typeface="微软雅黑" pitchFamily="34" charset="-122"/>
              <a:ea typeface="微软雅黑" pitchFamily="34" charset="-122"/>
            </a:endParaRPr>
          </a:p>
        </p:txBody>
      </p:sp>
      <p:sp>
        <p:nvSpPr>
          <p:cNvPr id="2" name="文本框 1"/>
          <p:cNvSpPr txBox="1"/>
          <p:nvPr/>
        </p:nvSpPr>
        <p:spPr>
          <a:xfrm>
            <a:off x="1008509" y="1053530"/>
            <a:ext cx="3960440" cy="1815882"/>
          </a:xfrm>
          <a:prstGeom prst="rect">
            <a:avLst/>
          </a:prstGeom>
          <a:noFill/>
        </p:spPr>
        <p:txBody>
          <a:bodyPr wrap="square" rtlCol="0">
            <a:spAutoFit/>
          </a:bodyPr>
          <a:lstStyle/>
          <a:p>
            <a:r>
              <a:rPr kumimoji="1" lang="zh-CN" altLang="en-US" sz="1600" dirty="0" smtClean="0"/>
              <a:t>获取所需的</a:t>
            </a:r>
            <a:r>
              <a:rPr kumimoji="1" lang="en-US" altLang="zh-CN" sz="1600" dirty="0" smtClean="0"/>
              <a:t>docker</a:t>
            </a:r>
            <a:r>
              <a:rPr kumimoji="1" lang="zh-CN" altLang="en-US" sz="1600" dirty="0" smtClean="0"/>
              <a:t>镜像，命令格式如下：</a:t>
            </a:r>
            <a:endParaRPr kumimoji="1" lang="en-US" altLang="zh-CN" sz="1600" dirty="0" smtClean="0"/>
          </a:p>
          <a:p>
            <a:r>
              <a:rPr lang="en-US" altLang="zh-CN" sz="1600" dirty="0" smtClean="0"/>
              <a:t>docker </a:t>
            </a:r>
            <a:r>
              <a:rPr lang="en-US" altLang="zh-CN" sz="1600" dirty="0"/>
              <a:t>pull  [OPTIONS] </a:t>
            </a:r>
            <a:r>
              <a:rPr lang="en-US" altLang="zh-CN" sz="1600" dirty="0" smtClean="0"/>
              <a:t> NAME[</a:t>
            </a:r>
            <a:r>
              <a:rPr lang="en-US" altLang="zh-CN" sz="1600" dirty="0"/>
              <a:t>:</a:t>
            </a:r>
            <a:r>
              <a:rPr lang="en-US" altLang="zh-CN" sz="1600" dirty="0" smtClean="0"/>
              <a:t>TAG]</a:t>
            </a:r>
          </a:p>
          <a:p>
            <a:endParaRPr kumimoji="1" lang="en-US" altLang="zh-CN" sz="1600" dirty="0"/>
          </a:p>
          <a:p>
            <a:r>
              <a:rPr kumimoji="1" lang="zh-CN" altLang="en-US" sz="1600" dirty="0" smtClean="0"/>
              <a:t>例如：</a:t>
            </a:r>
            <a:endParaRPr kumimoji="1" lang="en-US" altLang="zh-CN" sz="1600" dirty="0" smtClean="0"/>
          </a:p>
          <a:p>
            <a:r>
              <a:rPr kumimoji="1" lang="zh-CN" altLang="en-US" sz="1600" dirty="0" smtClean="0"/>
              <a:t>获取所需的</a:t>
            </a:r>
            <a:r>
              <a:rPr kumimoji="1" lang="en-US" altLang="zh-CN" sz="1600" dirty="0" smtClean="0"/>
              <a:t>nginx</a:t>
            </a:r>
            <a:r>
              <a:rPr kumimoji="1" lang="zh-CN" altLang="en-US" sz="1600" dirty="0" smtClean="0"/>
              <a:t>，版本</a:t>
            </a:r>
            <a:r>
              <a:rPr kumimoji="1" lang="en-US" altLang="zh-CN" sz="1600" dirty="0" smtClean="0"/>
              <a:t>1.12.2</a:t>
            </a:r>
          </a:p>
          <a:p>
            <a:r>
              <a:rPr kumimoji="1" lang="zh-CN" altLang="en-US" sz="1600" dirty="0"/>
              <a:t>获取所需</a:t>
            </a:r>
            <a:r>
              <a:rPr kumimoji="1" lang="zh-CN" altLang="en-US" sz="1600" dirty="0" smtClean="0"/>
              <a:t>的</a:t>
            </a:r>
            <a:r>
              <a:rPr kumimoji="1" lang="en-US" altLang="zh-CN" sz="1600" dirty="0" smtClean="0"/>
              <a:t>php</a:t>
            </a:r>
            <a:r>
              <a:rPr kumimoji="1" lang="zh-CN" altLang="en-US" sz="1600" dirty="0" smtClean="0"/>
              <a:t>，版本</a:t>
            </a:r>
            <a:r>
              <a:rPr kumimoji="1" lang="en-US" altLang="zh-CN" sz="1600" dirty="0" smtClean="0"/>
              <a:t>5.6.34-fpm</a:t>
            </a:r>
          </a:p>
          <a:p>
            <a:r>
              <a:rPr kumimoji="1" lang="zh-CN" altLang="en-US" sz="1600" dirty="0" smtClean="0"/>
              <a:t>获取所需的</a:t>
            </a:r>
            <a:r>
              <a:rPr kumimoji="1" lang="en-US" altLang="zh-CN" sz="1600" dirty="0" smtClean="0"/>
              <a:t>mysql</a:t>
            </a:r>
            <a:r>
              <a:rPr kumimoji="1" lang="zh-CN" altLang="en-US" sz="1600" dirty="0" smtClean="0"/>
              <a:t>，版本</a:t>
            </a:r>
            <a:r>
              <a:rPr kumimoji="1" lang="en-US" altLang="zh-CN" sz="1600" dirty="0" smtClean="0"/>
              <a:t>latest(</a:t>
            </a:r>
            <a:r>
              <a:rPr kumimoji="1" lang="zh-CN" altLang="en-US" sz="1600" dirty="0" smtClean="0"/>
              <a:t>可省略</a:t>
            </a:r>
            <a:r>
              <a:rPr kumimoji="1" lang="en-US" altLang="zh-CN" sz="1600" dirty="0" smtClean="0"/>
              <a:t>)</a:t>
            </a:r>
          </a:p>
        </p:txBody>
      </p:sp>
      <p:pic>
        <p:nvPicPr>
          <p:cNvPr id="3" name="图片 2"/>
          <p:cNvPicPr>
            <a:picLocks noChangeAspect="1"/>
          </p:cNvPicPr>
          <p:nvPr/>
        </p:nvPicPr>
        <p:blipFill>
          <a:blip r:embed="rId2"/>
          <a:stretch>
            <a:fillRect/>
          </a:stretch>
        </p:blipFill>
        <p:spPr>
          <a:xfrm>
            <a:off x="5112965" y="1125537"/>
            <a:ext cx="5688632" cy="5280075"/>
          </a:xfrm>
          <a:prstGeom prst="rect">
            <a:avLst/>
          </a:prstGeom>
        </p:spPr>
      </p:pic>
    </p:spTree>
    <p:extLst>
      <p:ext uri="{BB962C8B-B14F-4D97-AF65-F5344CB8AC3E}">
        <p14:creationId xmlns:p14="http://schemas.microsoft.com/office/powerpoint/2010/main" val="22450017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4605623" cy="480131"/>
          </a:xfrm>
          <a:prstGeom prst="rect">
            <a:avLst/>
          </a:prstGeom>
        </p:spPr>
        <p:txBody>
          <a:bodyPr wrap="none">
            <a:spAutoFit/>
          </a:bodyPr>
          <a:lstStyle/>
          <a:p>
            <a:r>
              <a:rPr lang="zh-CN" altLang="zh-CN" sz="2520" dirty="0">
                <a:latin typeface="微软雅黑" pitchFamily="34" charset="-122"/>
                <a:ea typeface="微软雅黑" pitchFamily="34" charset="-122"/>
              </a:rPr>
              <a:t>3</a:t>
            </a:r>
            <a:r>
              <a:rPr lang="en-US" altLang="zh-CN" sz="2520" dirty="0" smtClean="0">
                <a:latin typeface="微软雅黑" pitchFamily="34" charset="-122"/>
                <a:ea typeface="微软雅黑" pitchFamily="34" charset="-122"/>
              </a:rPr>
              <a:t>.2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images</a:t>
            </a:r>
            <a:endParaRPr lang="zh-CN" altLang="en-US" sz="2520" dirty="0">
              <a:latin typeface="微软雅黑" pitchFamily="34" charset="-122"/>
              <a:ea typeface="微软雅黑" pitchFamily="34" charset="-122"/>
            </a:endParaRPr>
          </a:p>
        </p:txBody>
      </p:sp>
      <p:sp>
        <p:nvSpPr>
          <p:cNvPr id="2" name="文本框 1"/>
          <p:cNvSpPr txBox="1"/>
          <p:nvPr/>
        </p:nvSpPr>
        <p:spPr>
          <a:xfrm>
            <a:off x="1080517" y="981522"/>
            <a:ext cx="7632848" cy="338554"/>
          </a:xfrm>
          <a:prstGeom prst="rect">
            <a:avLst/>
          </a:prstGeom>
          <a:noFill/>
        </p:spPr>
        <p:txBody>
          <a:bodyPr wrap="square" rtlCol="0">
            <a:spAutoFit/>
          </a:bodyPr>
          <a:lstStyle/>
          <a:p>
            <a:r>
              <a:rPr kumimoji="1" lang="zh-CN" altLang="en-US" sz="1600" dirty="0" smtClean="0"/>
              <a:t>列出已下载的镜像</a:t>
            </a:r>
            <a:endParaRPr kumimoji="1" lang="en-US" altLang="zh-CN" sz="1600" dirty="0" smtClean="0"/>
          </a:p>
        </p:txBody>
      </p:sp>
      <p:pic>
        <p:nvPicPr>
          <p:cNvPr id="3" name="图片 2"/>
          <p:cNvPicPr>
            <a:picLocks noChangeAspect="1"/>
          </p:cNvPicPr>
          <p:nvPr/>
        </p:nvPicPr>
        <p:blipFill>
          <a:blip r:embed="rId3"/>
          <a:stretch>
            <a:fillRect/>
          </a:stretch>
        </p:blipFill>
        <p:spPr>
          <a:xfrm>
            <a:off x="1152525" y="1413570"/>
            <a:ext cx="7560840" cy="942775"/>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1957361168"/>
              </p:ext>
            </p:extLst>
          </p:nvPr>
        </p:nvGraphicFramePr>
        <p:xfrm>
          <a:off x="1152525" y="2493690"/>
          <a:ext cx="7560840" cy="1645920"/>
        </p:xfrm>
        <a:graphic>
          <a:graphicData uri="http://schemas.openxmlformats.org/drawingml/2006/table">
            <a:tbl>
              <a:tblPr firstRow="1" bandRow="1">
                <a:tableStyleId>{5C22544A-7EE6-4342-B048-85BDC9FD1C3A}</a:tableStyleId>
              </a:tblPr>
              <a:tblGrid>
                <a:gridCol w="1417559"/>
                <a:gridCol w="6143281"/>
              </a:tblGrid>
              <a:tr h="240027">
                <a:tc>
                  <a:txBody>
                    <a:bodyPr/>
                    <a:lstStyle/>
                    <a:p>
                      <a:pPr algn="ctr"/>
                      <a:r>
                        <a:rPr lang="zh-CN" altLang="en-US" sz="1200" dirty="0" smtClean="0"/>
                        <a:t>标题</a:t>
                      </a:r>
                      <a:endParaRPr lang="zh-CN" altLang="en-US" sz="1200" dirty="0"/>
                    </a:p>
                  </a:txBody>
                  <a:tcPr/>
                </a:tc>
                <a:tc>
                  <a:txBody>
                    <a:bodyPr/>
                    <a:lstStyle/>
                    <a:p>
                      <a:pPr algn="ctr"/>
                      <a:r>
                        <a:rPr lang="zh-CN" altLang="en-US" sz="1200" dirty="0" smtClean="0"/>
                        <a:t>说明</a:t>
                      </a:r>
                      <a:endParaRPr lang="zh-CN" altLang="en-US" sz="1200" dirty="0"/>
                    </a:p>
                  </a:txBody>
                  <a:tcPr/>
                </a:tc>
              </a:tr>
              <a:tr h="240027">
                <a:tc>
                  <a:txBody>
                    <a:bodyPr/>
                    <a:lstStyle/>
                    <a:p>
                      <a:r>
                        <a:rPr kumimoji="1" lang="en-US" altLang="zh-CN" sz="1200" i="1" dirty="0" smtClean="0"/>
                        <a:t>REPOSITORY</a:t>
                      </a:r>
                      <a:endParaRPr lang="zh-CN" altLang="en-US" sz="1200" i="1" dirty="0"/>
                    </a:p>
                  </a:txBody>
                  <a:tcPr/>
                </a:tc>
                <a:tc>
                  <a:txBody>
                    <a:bodyPr/>
                    <a:lstStyle/>
                    <a:p>
                      <a:r>
                        <a:rPr kumimoji="1" lang="zh-CN" altLang="en-US" sz="1200" i="1" dirty="0" smtClean="0"/>
                        <a:t>指明镜像来自于哪个仓库，这里是从</a:t>
                      </a:r>
                      <a:r>
                        <a:rPr kumimoji="1" lang="en-US" altLang="zh-CN" sz="1200" i="1" dirty="0" err="1" smtClean="0"/>
                        <a:t>docker.cn</a:t>
                      </a:r>
                      <a:r>
                        <a:rPr kumimoji="1" lang="zh-CN" altLang="en-US" sz="1200" i="1" dirty="0" smtClean="0"/>
                        <a:t>上下载的</a:t>
                      </a:r>
                      <a:endParaRPr lang="zh-CN" altLang="en-US" sz="1200" i="1" dirty="0"/>
                    </a:p>
                  </a:txBody>
                  <a:tcPr/>
                </a:tc>
              </a:tr>
              <a:tr h="240027">
                <a:tc>
                  <a:txBody>
                    <a:bodyPr/>
                    <a:lstStyle/>
                    <a:p>
                      <a:r>
                        <a:rPr kumimoji="1" lang="en-US" altLang="zh-CN" sz="1200" i="1" dirty="0" smtClean="0"/>
                        <a:t>TAG</a:t>
                      </a:r>
                      <a:endParaRPr lang="zh-CN" altLang="en-US" sz="1200" i="1" dirty="0"/>
                    </a:p>
                  </a:txBody>
                  <a:tcPr/>
                </a:tc>
                <a:tc>
                  <a:txBody>
                    <a:bodyPr/>
                    <a:lstStyle/>
                    <a:p>
                      <a:r>
                        <a:rPr kumimoji="1" lang="zh-CN" altLang="en-US" sz="1200" i="1" dirty="0" smtClean="0"/>
                        <a:t>镜像的标</a:t>
                      </a:r>
                      <a:r>
                        <a:rPr lang="zh-CN" altLang="en-US" sz="1200" dirty="0" smtClean="0"/>
                        <a:t>签</a:t>
                      </a:r>
                      <a:r>
                        <a:rPr kumimoji="1" lang="zh-CN" altLang="en-US" sz="1200" i="1" dirty="0" smtClean="0"/>
                        <a:t>，</a:t>
                      </a:r>
                      <a:r>
                        <a:rPr lang="zh-CN" altLang="en-US" sz="1200" dirty="0" smtClean="0"/>
                        <a:t>一个仓库可以有若干个标签对应不同的镜像，默认都是</a:t>
                      </a:r>
                      <a:r>
                        <a:rPr lang="en-US" altLang="zh-CN" sz="1200" dirty="0" smtClean="0"/>
                        <a:t>latest</a:t>
                      </a:r>
                      <a:endParaRPr lang="zh-CN" altLang="en-US" sz="1200" i="1" dirty="0"/>
                    </a:p>
                  </a:txBody>
                  <a:tcPr/>
                </a:tc>
              </a:tr>
              <a:tr h="240027">
                <a:tc>
                  <a:txBody>
                    <a:bodyPr/>
                    <a:lstStyle/>
                    <a:p>
                      <a:r>
                        <a:rPr kumimoji="1" lang="en-US" altLang="zh-CN" sz="1200" i="1" dirty="0" smtClean="0"/>
                        <a:t>IMAGE ID</a:t>
                      </a:r>
                      <a:endParaRPr lang="zh-CN" altLang="en-US" sz="1200" i="1" dirty="0"/>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kumimoji="1" lang="zh-CN" altLang="en-US" sz="1200" i="1" dirty="0" smtClean="0"/>
                        <a:t>镜像的</a:t>
                      </a:r>
                      <a:r>
                        <a:rPr kumimoji="1" lang="en-US" altLang="zh-CN" sz="1200" i="1" dirty="0" smtClean="0"/>
                        <a:t>ID</a:t>
                      </a:r>
                      <a:r>
                        <a:rPr kumimoji="1" lang="zh-CN" altLang="en-US" sz="1200" i="1" dirty="0" smtClean="0"/>
                        <a:t>值，该值是唯一的，有相同</a:t>
                      </a:r>
                      <a:r>
                        <a:rPr kumimoji="1" lang="en-US" altLang="zh-CN" sz="1200" i="1" dirty="0" smtClean="0"/>
                        <a:t>ID</a:t>
                      </a:r>
                      <a:r>
                        <a:rPr kumimoji="1" lang="zh-CN" altLang="en-US" sz="1200" i="1" dirty="0" smtClean="0"/>
                        <a:t>值的镜像是同一个镜像，不同的是</a:t>
                      </a:r>
                      <a:r>
                        <a:rPr kumimoji="1" lang="en-US" altLang="zh-CN" sz="1200" i="1" dirty="0" smtClean="0"/>
                        <a:t>TAG</a:t>
                      </a:r>
                      <a:r>
                        <a:rPr kumimoji="1" lang="zh-CN" altLang="en-US" sz="1200" i="1" dirty="0" smtClean="0"/>
                        <a:t>而已</a:t>
                      </a:r>
                    </a:p>
                  </a:txBody>
                  <a:tcPr/>
                </a:tc>
              </a:tr>
              <a:tr h="240027">
                <a:tc>
                  <a:txBody>
                    <a:bodyPr/>
                    <a:lstStyle/>
                    <a:p>
                      <a:r>
                        <a:rPr kumimoji="1" lang="en-US" altLang="zh-CN" sz="1200" i="1" dirty="0" smtClean="0"/>
                        <a:t>CREATED</a:t>
                      </a:r>
                      <a:endParaRPr lang="zh-CN" altLang="en-US" sz="1200" i="1" dirty="0"/>
                    </a:p>
                  </a:txBody>
                  <a:tcPr/>
                </a:tc>
                <a:tc>
                  <a:txBody>
                    <a:bodyPr/>
                    <a:lstStyle/>
                    <a:p>
                      <a:r>
                        <a:rPr kumimoji="1" lang="zh-CN" altLang="en-US" sz="1200" i="1" dirty="0" smtClean="0"/>
                        <a:t>镜像的创建时间，</a:t>
                      </a:r>
                      <a:r>
                        <a:rPr lang="zh-CN" altLang="en-US" sz="1200" dirty="0" smtClean="0"/>
                        <a:t>注意不是本地的</a:t>
                      </a:r>
                      <a:r>
                        <a:rPr lang="en-US" altLang="zh-CN" sz="1200" dirty="0" smtClean="0"/>
                        <a:t>pull</a:t>
                      </a:r>
                      <a:r>
                        <a:rPr lang="zh-CN" altLang="en-US" sz="1200" dirty="0" smtClean="0"/>
                        <a:t>时间</a:t>
                      </a:r>
                      <a:endParaRPr lang="zh-CN" altLang="en-US" sz="1200" i="1" dirty="0"/>
                    </a:p>
                  </a:txBody>
                  <a:tcPr/>
                </a:tc>
              </a:tr>
              <a:tr h="240027">
                <a:tc>
                  <a:txBody>
                    <a:bodyPr/>
                    <a:lstStyle/>
                    <a:p>
                      <a:r>
                        <a:rPr kumimoji="1" lang="en-US" altLang="zh-CN" sz="1200" i="1" dirty="0" smtClean="0"/>
                        <a:t>SIZE</a:t>
                      </a:r>
                      <a:endParaRPr lang="zh-CN" altLang="en-US" sz="1200" i="1" dirty="0"/>
                    </a:p>
                  </a:txBody>
                  <a:tcPr/>
                </a:tc>
                <a:tc>
                  <a:txBody>
                    <a:bodyPr/>
                    <a:lstStyle/>
                    <a:p>
                      <a:r>
                        <a:rPr kumimoji="1" lang="zh-CN" altLang="en-US" sz="1200" i="1" dirty="0" smtClean="0"/>
                        <a:t>镜像的大小</a:t>
                      </a:r>
                      <a:endParaRPr lang="zh-CN" altLang="en-US" sz="1200" i="1" dirty="0"/>
                    </a:p>
                  </a:txBody>
                  <a:tcPr/>
                </a:tc>
              </a:tr>
            </a:tbl>
          </a:graphicData>
        </a:graphic>
      </p:graphicFrame>
      <p:sp>
        <p:nvSpPr>
          <p:cNvPr id="8" name="文本框 7"/>
          <p:cNvSpPr txBox="1"/>
          <p:nvPr/>
        </p:nvSpPr>
        <p:spPr>
          <a:xfrm>
            <a:off x="1080517" y="4189526"/>
            <a:ext cx="7704856" cy="338554"/>
          </a:xfrm>
          <a:prstGeom prst="rect">
            <a:avLst/>
          </a:prstGeom>
          <a:noFill/>
        </p:spPr>
        <p:txBody>
          <a:bodyPr wrap="square" rtlCol="0">
            <a:spAutoFit/>
          </a:bodyPr>
          <a:lstStyle/>
          <a:p>
            <a:r>
              <a:rPr lang="en-US" altLang="zh-TW" sz="1600" dirty="0"/>
              <a:t>docker inspect </a:t>
            </a:r>
            <a:r>
              <a:rPr lang="zh-TW" altLang="en-US" sz="1600" dirty="0"/>
              <a:t>可以查看指定镜像的详细信息</a:t>
            </a:r>
            <a:endParaRPr kumimoji="1" lang="en-US" altLang="zh-CN" sz="1600" dirty="0" smtClean="0"/>
          </a:p>
        </p:txBody>
      </p:sp>
      <p:pic>
        <p:nvPicPr>
          <p:cNvPr id="5" name="图片 4"/>
          <p:cNvPicPr>
            <a:picLocks noChangeAspect="1"/>
          </p:cNvPicPr>
          <p:nvPr/>
        </p:nvPicPr>
        <p:blipFill>
          <a:blip r:embed="rId4"/>
          <a:stretch>
            <a:fillRect/>
          </a:stretch>
        </p:blipFill>
        <p:spPr>
          <a:xfrm>
            <a:off x="1152525" y="4553605"/>
            <a:ext cx="6768752" cy="2286845"/>
          </a:xfrm>
          <a:prstGeom prst="rect">
            <a:avLst/>
          </a:prstGeom>
        </p:spPr>
      </p:pic>
    </p:spTree>
    <p:extLst>
      <p:ext uri="{BB962C8B-B14F-4D97-AF65-F5344CB8AC3E}">
        <p14:creationId xmlns:p14="http://schemas.microsoft.com/office/powerpoint/2010/main" val="20945098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4004264"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tag</a:t>
            </a:r>
          </a:p>
        </p:txBody>
      </p:sp>
      <p:sp>
        <p:nvSpPr>
          <p:cNvPr id="2" name="文本框 1"/>
          <p:cNvSpPr txBox="1"/>
          <p:nvPr/>
        </p:nvSpPr>
        <p:spPr>
          <a:xfrm>
            <a:off x="936501" y="1197546"/>
            <a:ext cx="6696744" cy="1323439"/>
          </a:xfrm>
          <a:prstGeom prst="rect">
            <a:avLst/>
          </a:prstGeom>
          <a:noFill/>
        </p:spPr>
        <p:txBody>
          <a:bodyPr wrap="square" rtlCol="0">
            <a:spAutoFit/>
          </a:bodyPr>
          <a:lstStyle/>
          <a:p>
            <a:r>
              <a:rPr kumimoji="1" lang="zh-CN" altLang="sk-SK" sz="1600" dirty="0"/>
              <a:t>修改镜像</a:t>
            </a:r>
            <a:r>
              <a:rPr kumimoji="1" lang="sk-SK" altLang="zh-CN" sz="1600" dirty="0"/>
              <a:t>REPOSITORY</a:t>
            </a:r>
            <a:r>
              <a:rPr kumimoji="1" lang="zh-CN" altLang="sk-SK" sz="1600" dirty="0"/>
              <a:t>／</a:t>
            </a:r>
            <a:r>
              <a:rPr kumimoji="1" lang="sk-SK" altLang="zh-CN" sz="1600" dirty="0"/>
              <a:t>TAG</a:t>
            </a:r>
            <a:r>
              <a:rPr kumimoji="1" lang="zh-CN" altLang="en-US" sz="1600" dirty="0" smtClean="0"/>
              <a:t>，命令格式：</a:t>
            </a:r>
            <a:endParaRPr kumimoji="1" lang="en-US" altLang="zh-CN" sz="1600" dirty="0" smtClean="0"/>
          </a:p>
          <a:p>
            <a:r>
              <a:rPr lang="en-US" altLang="zh-CN" sz="1600" dirty="0">
                <a:latin typeface="+mn-ea"/>
              </a:rPr>
              <a:t>docker tag </a:t>
            </a:r>
            <a:r>
              <a:rPr lang="en-US" altLang="zh-CN" sz="1600" dirty="0" smtClean="0">
                <a:latin typeface="+mn-ea"/>
              </a:rPr>
              <a:t>[</a:t>
            </a:r>
            <a:r>
              <a:rPr lang="zh-CN" altLang="en-US" sz="1600" dirty="0" smtClean="0">
                <a:latin typeface="+mn-ea"/>
              </a:rPr>
              <a:t>原</a:t>
            </a:r>
            <a:r>
              <a:rPr lang="en-US" altLang="zh-CN" sz="1600" dirty="0" smtClean="0">
                <a:latin typeface="+mn-ea"/>
              </a:rPr>
              <a:t>REPOSITORY:</a:t>
            </a:r>
            <a:r>
              <a:rPr lang="zh-CN" altLang="en-US" sz="1600" dirty="0">
                <a:latin typeface="+mn-ea"/>
              </a:rPr>
              <a:t>原</a:t>
            </a:r>
            <a:r>
              <a:rPr lang="en-US" altLang="zh-CN" sz="1600" dirty="0" smtClean="0">
                <a:latin typeface="+mn-ea"/>
              </a:rPr>
              <a:t>TAG|</a:t>
            </a:r>
            <a:r>
              <a:rPr lang="zh-CN" altLang="en-US" sz="1600" dirty="0" smtClean="0">
                <a:latin typeface="+mn-ea"/>
              </a:rPr>
              <a:t>镜像</a:t>
            </a:r>
            <a:r>
              <a:rPr lang="en-US" altLang="zh-CN" sz="1600" dirty="0" smtClean="0">
                <a:latin typeface="+mn-ea"/>
              </a:rPr>
              <a:t>ID] </a:t>
            </a:r>
            <a:r>
              <a:rPr lang="zh-CN" altLang="en-US" sz="1600" dirty="0" smtClean="0">
                <a:latin typeface="+mn-ea"/>
              </a:rPr>
              <a:t>自定义名称</a:t>
            </a:r>
            <a:r>
              <a:rPr lang="en-US" altLang="zh-CN" sz="1600" dirty="0" smtClean="0">
                <a:latin typeface="+mn-ea"/>
              </a:rPr>
              <a:t>:</a:t>
            </a:r>
            <a:r>
              <a:rPr lang="zh-CN" altLang="en-US" sz="1600" dirty="0">
                <a:latin typeface="+mn-ea"/>
              </a:rPr>
              <a:t>自定义</a:t>
            </a:r>
            <a:r>
              <a:rPr lang="en-US" altLang="zh-CN" sz="1600" dirty="0" smtClean="0">
                <a:latin typeface="+mn-ea"/>
              </a:rPr>
              <a:t>TAG</a:t>
            </a:r>
          </a:p>
          <a:p>
            <a:r>
              <a:rPr lang="en-US" altLang="zh-CN" sz="1600" dirty="0" smtClean="0">
                <a:latin typeface="+mn-ea"/>
              </a:rPr>
              <a:t>#</a:t>
            </a:r>
            <a:r>
              <a:rPr lang="zh-CN" altLang="en-US" sz="1600" dirty="0">
                <a:latin typeface="+mn-ea"/>
              </a:rPr>
              <a:t>实际上是新建了镜像</a:t>
            </a:r>
            <a:br>
              <a:rPr lang="zh-CN" altLang="en-US" sz="1600" dirty="0">
                <a:latin typeface="+mn-ea"/>
              </a:rPr>
            </a:br>
            <a:endParaRPr lang="en-US" altLang="zh-CN" sz="1600" dirty="0" smtClean="0">
              <a:latin typeface="+mn-ea"/>
            </a:endParaRPr>
          </a:p>
          <a:p>
            <a:r>
              <a:rPr kumimoji="1" lang="zh-CN" altLang="en-US" sz="1600" dirty="0" smtClean="0">
                <a:latin typeface="+mn-ea"/>
              </a:rPr>
              <a:t>例如：修改</a:t>
            </a:r>
            <a:r>
              <a:rPr kumimoji="1" lang="en-US" altLang="zh-CN" sz="1600" dirty="0" smtClean="0">
                <a:latin typeface="+mn-ea"/>
              </a:rPr>
              <a:t>nginx:1.12.2</a:t>
            </a:r>
            <a:r>
              <a:rPr kumimoji="1" lang="zh-CN" altLang="en-US" sz="1600" dirty="0" smtClean="0">
                <a:latin typeface="+mn-ea"/>
              </a:rPr>
              <a:t>的镜像</a:t>
            </a:r>
            <a:endParaRPr kumimoji="1" lang="en-US" altLang="zh-CN" sz="1600" dirty="0">
              <a:latin typeface="+mn-ea"/>
            </a:endParaRPr>
          </a:p>
        </p:txBody>
      </p:sp>
      <p:pic>
        <p:nvPicPr>
          <p:cNvPr id="3" name="图片 2"/>
          <p:cNvPicPr>
            <a:picLocks noChangeAspect="1"/>
          </p:cNvPicPr>
          <p:nvPr/>
        </p:nvPicPr>
        <p:blipFill>
          <a:blip r:embed="rId2"/>
          <a:stretch>
            <a:fillRect/>
          </a:stretch>
        </p:blipFill>
        <p:spPr>
          <a:xfrm>
            <a:off x="1039865" y="2701874"/>
            <a:ext cx="6984776" cy="3233535"/>
          </a:xfrm>
          <a:prstGeom prst="rect">
            <a:avLst/>
          </a:prstGeom>
        </p:spPr>
      </p:pic>
    </p:spTree>
    <p:extLst>
      <p:ext uri="{BB962C8B-B14F-4D97-AF65-F5344CB8AC3E}">
        <p14:creationId xmlns:p14="http://schemas.microsoft.com/office/powerpoint/2010/main" val="7998445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48469" y="726298"/>
            <a:ext cx="9721080" cy="54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 3"/>
          <p:cNvGrpSpPr/>
          <p:nvPr/>
        </p:nvGrpSpPr>
        <p:grpSpPr>
          <a:xfrm>
            <a:off x="1405733" y="373498"/>
            <a:ext cx="1872208" cy="618760"/>
            <a:chOff x="1656581" y="475418"/>
            <a:chExt cx="1872208" cy="618760"/>
          </a:xfrm>
        </p:grpSpPr>
        <p:sp>
          <p:nvSpPr>
            <p:cNvPr id="21" name="矩形 20"/>
            <p:cNvSpPr/>
            <p:nvPr/>
          </p:nvSpPr>
          <p:spPr>
            <a:xfrm>
              <a:off x="1656581" y="488328"/>
              <a:ext cx="1872208" cy="605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5"/>
            <p:cNvSpPr txBox="1"/>
            <p:nvPr/>
          </p:nvSpPr>
          <p:spPr>
            <a:xfrm>
              <a:off x="1803842" y="475418"/>
              <a:ext cx="1592227" cy="584776"/>
            </a:xfrm>
            <a:prstGeom prst="rect">
              <a:avLst/>
            </a:prstGeom>
            <a:noFill/>
          </p:spPr>
          <p:txBody>
            <a:bodyPr wrap="square" rtlCol="0">
              <a:spAutoFit/>
            </a:bodyPr>
            <a:lstStyle/>
            <a:p>
              <a:pPr algn="ctr"/>
              <a:r>
                <a:rPr lang="zh-CN" altLang="en-US" sz="3200" b="1" dirty="0" smtClean="0">
                  <a:solidFill>
                    <a:schemeClr val="bg1"/>
                  </a:solidFill>
                  <a:latin typeface="微软雅黑" pitchFamily="34" charset="-122"/>
                  <a:ea typeface="微软雅黑" pitchFamily="34" charset="-122"/>
                </a:rPr>
                <a:t>前言</a:t>
              </a:r>
              <a:endParaRPr lang="zh-CN" altLang="en-US" sz="3200" b="1" dirty="0">
                <a:solidFill>
                  <a:schemeClr val="bg1"/>
                </a:solidFill>
                <a:latin typeface="微软雅黑" pitchFamily="34" charset="-122"/>
                <a:ea typeface="微软雅黑" pitchFamily="34" charset="-122"/>
              </a:endParaRPr>
            </a:p>
          </p:txBody>
        </p:sp>
      </p:grpSp>
      <p:grpSp>
        <p:nvGrpSpPr>
          <p:cNvPr id="30" name="组合 29"/>
          <p:cNvGrpSpPr/>
          <p:nvPr/>
        </p:nvGrpSpPr>
        <p:grpSpPr>
          <a:xfrm>
            <a:off x="9145413" y="837506"/>
            <a:ext cx="1031096" cy="711796"/>
            <a:chOff x="-1697769" y="10550768"/>
            <a:chExt cx="1031096" cy="711796"/>
          </a:xfrm>
        </p:grpSpPr>
        <p:sp>
          <p:nvSpPr>
            <p:cNvPr id="31" name="Oval 16"/>
            <p:cNvSpPr>
              <a:spLocks noChangeArrowheads="1"/>
            </p:cNvSpPr>
            <p:nvPr/>
          </p:nvSpPr>
          <p:spPr bwMode="auto">
            <a:xfrm>
              <a:off x="-1697769" y="10550768"/>
              <a:ext cx="295999" cy="295999"/>
            </a:xfrm>
            <a:prstGeom prst="frame">
              <a:avLst/>
            </a:prstGeom>
            <a:solidFill>
              <a:schemeClr val="tx2">
                <a:lumMod val="20000"/>
                <a:lumOff val="80000"/>
              </a:schemeClr>
            </a:solidFill>
            <a:ln>
              <a:noFill/>
            </a:ln>
            <a:effectLst/>
          </p:spPr>
          <p:txBody>
            <a:bodyPr wrap="none" anchor="ctr"/>
            <a:lstStyle/>
            <a:p>
              <a:endParaRPr lang="zh-CN" altLang="en-US" sz="2400">
                <a:latin typeface="汉仪菱心体简" panose="02010609000101010101" pitchFamily="49" charset="-122"/>
                <a:ea typeface="汉仪菱心体简" panose="02010609000101010101" pitchFamily="49" charset="-122"/>
              </a:endParaRPr>
            </a:p>
          </p:txBody>
        </p:sp>
        <p:sp>
          <p:nvSpPr>
            <p:cNvPr id="32" name="Oval 17"/>
            <p:cNvSpPr>
              <a:spLocks noChangeArrowheads="1"/>
            </p:cNvSpPr>
            <p:nvPr/>
          </p:nvSpPr>
          <p:spPr bwMode="auto">
            <a:xfrm>
              <a:off x="-1277721" y="10808483"/>
              <a:ext cx="454081" cy="454081"/>
            </a:xfrm>
            <a:prstGeom prst="frame">
              <a:avLst/>
            </a:prstGeom>
            <a:solidFill>
              <a:schemeClr val="tx2">
                <a:lumMod val="20000"/>
                <a:lumOff val="80000"/>
              </a:schemeClr>
            </a:solidFill>
            <a:ln>
              <a:noFill/>
            </a:ln>
            <a:effectLst/>
          </p:spPr>
          <p:txBody>
            <a:bodyPr wrap="none" anchor="ctr"/>
            <a:lstStyle/>
            <a:p>
              <a:endParaRPr lang="zh-CN" altLang="en-US" sz="2400">
                <a:latin typeface="汉仪菱心体简" panose="02010609000101010101" pitchFamily="49" charset="-122"/>
                <a:ea typeface="汉仪菱心体简" panose="02010609000101010101" pitchFamily="49" charset="-122"/>
              </a:endParaRPr>
            </a:p>
          </p:txBody>
        </p:sp>
        <p:sp>
          <p:nvSpPr>
            <p:cNvPr id="33" name="Oval 3"/>
            <p:cNvSpPr>
              <a:spLocks noChangeArrowheads="1"/>
            </p:cNvSpPr>
            <p:nvPr/>
          </p:nvSpPr>
          <p:spPr bwMode="auto">
            <a:xfrm>
              <a:off x="-987309" y="10632858"/>
              <a:ext cx="320636" cy="320636"/>
            </a:xfrm>
            <a:prstGeom prst="frame">
              <a:avLst/>
            </a:prstGeom>
            <a:solidFill>
              <a:schemeClr val="tx2">
                <a:lumMod val="20000"/>
                <a:lumOff val="80000"/>
              </a:schemeClr>
            </a:solidFill>
            <a:ln>
              <a:noFill/>
            </a:ln>
            <a:effectLst/>
          </p:spPr>
          <p:txBody>
            <a:bodyPr wrap="none" anchor="ctr"/>
            <a:lstStyle/>
            <a:p>
              <a:endParaRPr lang="zh-CN" altLang="en-US" sz="2400">
                <a:latin typeface="汉仪菱心体简" panose="02010609000101010101" pitchFamily="49" charset="-122"/>
                <a:ea typeface="汉仪菱心体简" panose="02010609000101010101" pitchFamily="49" charset="-122"/>
              </a:endParaRPr>
            </a:p>
          </p:txBody>
        </p:sp>
      </p:grpSp>
      <p:grpSp>
        <p:nvGrpSpPr>
          <p:cNvPr id="3" name="组 2"/>
          <p:cNvGrpSpPr/>
          <p:nvPr/>
        </p:nvGrpSpPr>
        <p:grpSpPr>
          <a:xfrm>
            <a:off x="9087626" y="4898417"/>
            <a:ext cx="1213030" cy="1051657"/>
            <a:chOff x="9001397" y="4725938"/>
            <a:chExt cx="1213030" cy="1053238"/>
          </a:xfrm>
        </p:grpSpPr>
        <p:sp>
          <p:nvSpPr>
            <p:cNvPr id="41" name="矩形 40"/>
            <p:cNvSpPr/>
            <p:nvPr/>
          </p:nvSpPr>
          <p:spPr>
            <a:xfrm>
              <a:off x="9865493" y="4725938"/>
              <a:ext cx="348934" cy="3465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9001397" y="5085978"/>
              <a:ext cx="935603" cy="693198"/>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5399c2057e8b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837" y="4365898"/>
            <a:ext cx="2775499" cy="1728192"/>
          </a:xfrm>
          <a:prstGeom prst="rect">
            <a:avLst/>
          </a:prstGeom>
        </p:spPr>
      </p:pic>
      <p:sp>
        <p:nvSpPr>
          <p:cNvPr id="26" name="TextBox 23"/>
          <p:cNvSpPr txBox="1"/>
          <p:nvPr/>
        </p:nvSpPr>
        <p:spPr>
          <a:xfrm>
            <a:off x="936501" y="981522"/>
            <a:ext cx="8928992" cy="3393237"/>
          </a:xfrm>
          <a:prstGeom prst="rect">
            <a:avLst/>
          </a:prstGeom>
          <a:noFill/>
        </p:spPr>
        <p:txBody>
          <a:bodyPr wrap="square" rtlCol="0">
            <a:spAutoFit/>
          </a:bodyPr>
          <a:lstStyle/>
          <a:p>
            <a:pPr>
              <a:lnSpc>
                <a:spcPct val="150000"/>
              </a:lnSpc>
            </a:pPr>
            <a:r>
              <a:rPr lang="zh-CN" altLang="en-US" sz="1800" dirty="0">
                <a:solidFill>
                  <a:schemeClr val="tx1">
                    <a:lumMod val="50000"/>
                    <a:lumOff val="50000"/>
                  </a:schemeClr>
                </a:solidFill>
                <a:latin typeface="微软雅黑" pitchFamily="34" charset="-122"/>
                <a:ea typeface="微软雅黑" pitchFamily="34" charset="-122"/>
              </a:rPr>
              <a:t> </a:t>
            </a:r>
            <a:r>
              <a:rPr lang="en-US" altLang="zh-CN" sz="1800" dirty="0">
                <a:solidFill>
                  <a:schemeClr val="tx1">
                    <a:lumMod val="50000"/>
                    <a:lumOff val="50000"/>
                  </a:schemeClr>
                </a:solidFill>
                <a:latin typeface="微软雅黑" pitchFamily="34" charset="-122"/>
                <a:ea typeface="微软雅黑" pitchFamily="34" charset="-122"/>
              </a:rPr>
              <a:t>Docker</a:t>
            </a:r>
            <a:r>
              <a:rPr lang="zh-CN" altLang="en-US" sz="1800" dirty="0">
                <a:solidFill>
                  <a:schemeClr val="tx1">
                    <a:lumMod val="50000"/>
                    <a:lumOff val="50000"/>
                  </a:schemeClr>
                </a:solidFill>
                <a:latin typeface="微软雅黑" pitchFamily="34" charset="-122"/>
                <a:ea typeface="微软雅黑" pitchFamily="34" charset="-122"/>
              </a:rPr>
              <a:t>是由</a:t>
            </a:r>
            <a:r>
              <a:rPr lang="en-US" altLang="zh-CN" sz="1800" dirty="0">
                <a:solidFill>
                  <a:schemeClr val="tx1">
                    <a:lumMod val="50000"/>
                    <a:lumOff val="50000"/>
                  </a:schemeClr>
                </a:solidFill>
                <a:latin typeface="微软雅黑" pitchFamily="34" charset="-122"/>
                <a:ea typeface="微软雅黑" pitchFamily="34" charset="-122"/>
              </a:rPr>
              <a:t>PaaS</a:t>
            </a:r>
            <a:r>
              <a:rPr lang="zh-CN" altLang="en-US" sz="1800" dirty="0">
                <a:solidFill>
                  <a:schemeClr val="tx1">
                    <a:lumMod val="50000"/>
                    <a:lumOff val="50000"/>
                  </a:schemeClr>
                </a:solidFill>
                <a:latin typeface="微软雅黑" pitchFamily="34" charset="-122"/>
                <a:ea typeface="微软雅黑" pitchFamily="34" charset="-122"/>
              </a:rPr>
              <a:t>提供商</a:t>
            </a:r>
            <a:r>
              <a:rPr lang="en-US" altLang="zh-CN" sz="1800" dirty="0">
                <a:solidFill>
                  <a:schemeClr val="tx1">
                    <a:lumMod val="50000"/>
                    <a:lumOff val="50000"/>
                  </a:schemeClr>
                </a:solidFill>
                <a:latin typeface="微软雅黑" pitchFamily="34" charset="-122"/>
                <a:ea typeface="微软雅黑" pitchFamily="34" charset="-122"/>
              </a:rPr>
              <a:t>dotCloud</a:t>
            </a:r>
            <a:r>
              <a:rPr lang="zh-CN" altLang="en-US" sz="1800" dirty="0">
                <a:solidFill>
                  <a:schemeClr val="tx1">
                    <a:lumMod val="50000"/>
                    <a:lumOff val="50000"/>
                  </a:schemeClr>
                </a:solidFill>
                <a:latin typeface="微软雅黑" pitchFamily="34" charset="-122"/>
                <a:ea typeface="微软雅黑" pitchFamily="34" charset="-122"/>
              </a:rPr>
              <a:t>在</a:t>
            </a:r>
            <a:r>
              <a:rPr lang="en-US" altLang="zh-CN" sz="1800" dirty="0">
                <a:solidFill>
                  <a:schemeClr val="tx1">
                    <a:lumMod val="50000"/>
                    <a:lumOff val="50000"/>
                  </a:schemeClr>
                </a:solidFill>
                <a:latin typeface="微软雅黑" pitchFamily="34" charset="-122"/>
                <a:ea typeface="微软雅黑" pitchFamily="34" charset="-122"/>
              </a:rPr>
              <a:t>2013</a:t>
            </a:r>
            <a:r>
              <a:rPr lang="zh-CN" altLang="en-US" sz="1800" dirty="0">
                <a:solidFill>
                  <a:schemeClr val="tx1">
                    <a:lumMod val="50000"/>
                    <a:lumOff val="50000"/>
                  </a:schemeClr>
                </a:solidFill>
                <a:latin typeface="微软雅黑" pitchFamily="34" charset="-122"/>
                <a:ea typeface="微软雅黑" pitchFamily="34" charset="-122"/>
              </a:rPr>
              <a:t>年创建的一款开源应用引擎，</a:t>
            </a:r>
            <a:r>
              <a:rPr lang="en-US" altLang="zh-CN" sz="1800" dirty="0">
                <a:solidFill>
                  <a:schemeClr val="tx1">
                    <a:lumMod val="50000"/>
                    <a:lumOff val="50000"/>
                  </a:schemeClr>
                </a:solidFill>
                <a:latin typeface="微软雅黑" pitchFamily="34" charset="-122"/>
                <a:ea typeface="微软雅黑" pitchFamily="34" charset="-122"/>
              </a:rPr>
              <a:t>Docker</a:t>
            </a:r>
            <a:r>
              <a:rPr lang="zh-CN" altLang="en-US" sz="1800" dirty="0">
                <a:solidFill>
                  <a:schemeClr val="tx1">
                    <a:lumMod val="50000"/>
                    <a:lumOff val="50000"/>
                  </a:schemeClr>
                </a:solidFill>
                <a:latin typeface="微软雅黑" pitchFamily="34" charset="-122"/>
                <a:ea typeface="微软雅黑" pitchFamily="34" charset="-122"/>
              </a:rPr>
              <a:t>可以自动将任何应用打包成轻量、可移植、自包涵的容器引擎。开发者构建的应用可以一次构建全平台运行，包括本地开发机器、生产环境、虚拟机和云等。</a:t>
            </a:r>
          </a:p>
          <a:p>
            <a:pPr>
              <a:lnSpc>
                <a:spcPct val="150000"/>
              </a:lnSpc>
            </a:pPr>
            <a:r>
              <a:rPr lang="en-US" altLang="zh-CN" sz="1800" dirty="0" smtClean="0">
                <a:solidFill>
                  <a:schemeClr val="tx1">
                    <a:lumMod val="50000"/>
                    <a:lumOff val="50000"/>
                  </a:schemeClr>
                </a:solidFill>
                <a:latin typeface="微软雅黑" pitchFamily="34" charset="-122"/>
                <a:ea typeface="微软雅黑" pitchFamily="34" charset="-122"/>
              </a:rPr>
              <a:t>Docker</a:t>
            </a:r>
            <a:r>
              <a:rPr lang="zh-CN" altLang="en-US" sz="1800" dirty="0" smtClean="0">
                <a:solidFill>
                  <a:schemeClr val="tx1">
                    <a:lumMod val="50000"/>
                    <a:lumOff val="50000"/>
                  </a:schemeClr>
                </a:solidFill>
                <a:latin typeface="微软雅黑" pitchFamily="34" charset="-122"/>
                <a:ea typeface="微软雅黑" pitchFamily="34" charset="-122"/>
              </a:rPr>
              <a:t>一个基于</a:t>
            </a:r>
            <a:r>
              <a:rPr lang="en-US" altLang="zh-CN" sz="1800" dirty="0" smtClean="0">
                <a:solidFill>
                  <a:schemeClr val="tx1">
                    <a:lumMod val="50000"/>
                    <a:lumOff val="50000"/>
                  </a:schemeClr>
                </a:solidFill>
                <a:latin typeface="微软雅黑" pitchFamily="34" charset="-122"/>
                <a:ea typeface="微软雅黑" pitchFamily="34" charset="-122"/>
              </a:rPr>
              <a:t>LinuX </a:t>
            </a:r>
            <a:r>
              <a:rPr lang="en-US" altLang="zh-CN" sz="1800" dirty="0">
                <a:solidFill>
                  <a:schemeClr val="tx1">
                    <a:lumMod val="50000"/>
                    <a:lumOff val="50000"/>
                  </a:schemeClr>
                </a:solidFill>
                <a:latin typeface="微软雅黑" pitchFamily="34" charset="-122"/>
                <a:ea typeface="微软雅黑" pitchFamily="34" charset="-122"/>
              </a:rPr>
              <a:t>Container</a:t>
            </a:r>
            <a:r>
              <a:rPr lang="zh-CN" altLang="en-US" sz="1800" dirty="0">
                <a:solidFill>
                  <a:schemeClr val="tx1">
                    <a:lumMod val="50000"/>
                    <a:lumOff val="50000"/>
                  </a:schemeClr>
                </a:solidFill>
                <a:latin typeface="微软雅黑" pitchFamily="34" charset="-122"/>
                <a:ea typeface="微软雅黑" pitchFamily="34" charset="-122"/>
              </a:rPr>
              <a:t>（</a:t>
            </a:r>
            <a:r>
              <a:rPr lang="en-US" altLang="zh-CN" sz="1800" dirty="0">
                <a:solidFill>
                  <a:schemeClr val="tx1">
                    <a:lumMod val="50000"/>
                    <a:lumOff val="50000"/>
                  </a:schemeClr>
                </a:solidFill>
                <a:latin typeface="微软雅黑" pitchFamily="34" charset="-122"/>
                <a:ea typeface="微软雅黑" pitchFamily="34" charset="-122"/>
              </a:rPr>
              <a:t>LXC</a:t>
            </a:r>
            <a:r>
              <a:rPr lang="zh-CN" altLang="en-US" sz="1800" dirty="0">
                <a:solidFill>
                  <a:schemeClr val="tx1">
                    <a:lumMod val="50000"/>
                    <a:lumOff val="50000"/>
                  </a:schemeClr>
                </a:solidFill>
                <a:latin typeface="微软雅黑" pitchFamily="34" charset="-122"/>
                <a:ea typeface="微软雅黑" pitchFamily="34" charset="-122"/>
              </a:rPr>
              <a:t>）</a:t>
            </a:r>
            <a:r>
              <a:rPr lang="zh-CN" altLang="en-US" sz="1800" dirty="0" smtClean="0">
                <a:solidFill>
                  <a:schemeClr val="tx1">
                    <a:lumMod val="50000"/>
                    <a:lumOff val="50000"/>
                  </a:schemeClr>
                </a:solidFill>
                <a:latin typeface="微软雅黑" pitchFamily="34" charset="-122"/>
                <a:ea typeface="微软雅黑" pitchFamily="34" charset="-122"/>
              </a:rPr>
              <a:t>技术之上构建的</a:t>
            </a:r>
            <a:r>
              <a:rPr lang="en-US" altLang="zh-CN" sz="1800" dirty="0" smtClean="0">
                <a:solidFill>
                  <a:schemeClr val="tx1">
                    <a:lumMod val="50000"/>
                    <a:lumOff val="50000"/>
                  </a:schemeClr>
                </a:solidFill>
                <a:latin typeface="微软雅黑" pitchFamily="34" charset="-122"/>
                <a:ea typeface="微软雅黑" pitchFamily="34" charset="-122"/>
              </a:rPr>
              <a:t>Container</a:t>
            </a:r>
            <a:r>
              <a:rPr lang="zh-CN" altLang="en-US" sz="1800" dirty="0" smtClean="0">
                <a:solidFill>
                  <a:schemeClr val="tx1">
                    <a:lumMod val="50000"/>
                    <a:lumOff val="50000"/>
                  </a:schemeClr>
                </a:solidFill>
                <a:latin typeface="微软雅黑" pitchFamily="34" charset="-122"/>
                <a:ea typeface="微软雅黑" pitchFamily="34" charset="-122"/>
              </a:rPr>
              <a:t>容器引擎</a:t>
            </a:r>
            <a:r>
              <a:rPr lang="zh-CN" altLang="en-US" sz="1800" dirty="0">
                <a:solidFill>
                  <a:schemeClr val="tx1">
                    <a:lumMod val="50000"/>
                    <a:lumOff val="50000"/>
                  </a:schemeClr>
                </a:solidFill>
                <a:latin typeface="微软雅黑" pitchFamily="34" charset="-122"/>
                <a:ea typeface="微软雅黑" pitchFamily="34" charset="-122"/>
              </a:rPr>
              <a:t>，源代码托管在</a:t>
            </a:r>
            <a:r>
              <a:rPr lang="en-US" altLang="zh-CN" sz="1800" dirty="0">
                <a:solidFill>
                  <a:schemeClr val="tx1">
                    <a:lumMod val="50000"/>
                    <a:lumOff val="50000"/>
                  </a:schemeClr>
                </a:solidFill>
                <a:latin typeface="微软雅黑" pitchFamily="34" charset="-122"/>
                <a:ea typeface="微软雅黑" pitchFamily="34" charset="-122"/>
              </a:rPr>
              <a:t>GitHub</a:t>
            </a:r>
            <a:r>
              <a:rPr lang="zh-CN" altLang="en-US" sz="1800" dirty="0">
                <a:solidFill>
                  <a:schemeClr val="tx1">
                    <a:lumMod val="50000"/>
                    <a:lumOff val="50000"/>
                  </a:schemeClr>
                </a:solidFill>
                <a:latin typeface="微软雅黑" pitchFamily="34" charset="-122"/>
                <a:ea typeface="微软雅黑" pitchFamily="34" charset="-122"/>
              </a:rPr>
              <a:t>上，基于</a:t>
            </a:r>
            <a:r>
              <a:rPr lang="en-US" altLang="zh-CN" sz="1800" dirty="0">
                <a:solidFill>
                  <a:schemeClr val="tx1">
                    <a:lumMod val="50000"/>
                    <a:lumOff val="50000"/>
                  </a:schemeClr>
                </a:solidFill>
                <a:latin typeface="微软雅黑" pitchFamily="34" charset="-122"/>
                <a:ea typeface="微软雅黑" pitchFamily="34" charset="-122"/>
              </a:rPr>
              <a:t>Go</a:t>
            </a:r>
            <a:r>
              <a:rPr lang="zh-CN" altLang="en-US" sz="1800" dirty="0">
                <a:solidFill>
                  <a:schemeClr val="tx1">
                    <a:lumMod val="50000"/>
                    <a:lumOff val="50000"/>
                  </a:schemeClr>
                </a:solidFill>
                <a:latin typeface="微软雅黑" pitchFamily="34" charset="-122"/>
                <a:ea typeface="微软雅黑" pitchFamily="34" charset="-122"/>
              </a:rPr>
              <a:t>语言并遵从</a:t>
            </a:r>
            <a:r>
              <a:rPr lang="en-US" altLang="zh-CN" sz="1800" dirty="0">
                <a:solidFill>
                  <a:schemeClr val="tx1">
                    <a:lumMod val="50000"/>
                    <a:lumOff val="50000"/>
                  </a:schemeClr>
                </a:solidFill>
                <a:latin typeface="微软雅黑" pitchFamily="34" charset="-122"/>
                <a:ea typeface="微软雅黑" pitchFamily="34" charset="-122"/>
              </a:rPr>
              <a:t>Apache2.0</a:t>
            </a:r>
            <a:r>
              <a:rPr lang="zh-CN" altLang="en-US" sz="1800" dirty="0">
                <a:solidFill>
                  <a:schemeClr val="tx1">
                    <a:lumMod val="50000"/>
                    <a:lumOff val="50000"/>
                  </a:schemeClr>
                </a:solidFill>
                <a:latin typeface="微软雅黑" pitchFamily="34" charset="-122"/>
                <a:ea typeface="微软雅黑" pitchFamily="34" charset="-122"/>
              </a:rPr>
              <a:t>协议开源。它提供了一种在安全、可重复的环境中自动部署软件的方式</a:t>
            </a:r>
            <a:r>
              <a:rPr lang="zh-CN" altLang="en-US" sz="1800" dirty="0" smtClean="0">
                <a:solidFill>
                  <a:schemeClr val="tx1">
                    <a:lumMod val="50000"/>
                    <a:lumOff val="50000"/>
                  </a:schemeClr>
                </a:solidFill>
                <a:latin typeface="微软雅黑" pitchFamily="34" charset="-122"/>
                <a:ea typeface="微软雅黑" pitchFamily="34" charset="-122"/>
              </a:rPr>
              <a:t>。</a:t>
            </a:r>
            <a:endParaRPr lang="en-US" altLang="zh-CN" sz="1800" dirty="0" smtClean="0">
              <a:solidFill>
                <a:schemeClr val="tx1">
                  <a:lumMod val="50000"/>
                  <a:lumOff val="50000"/>
                </a:schemeClr>
              </a:solidFill>
              <a:latin typeface="微软雅黑" pitchFamily="34" charset="-122"/>
              <a:ea typeface="微软雅黑" pitchFamily="34" charset="-122"/>
            </a:endParaRPr>
          </a:p>
          <a:p>
            <a:pPr>
              <a:lnSpc>
                <a:spcPct val="150000"/>
              </a:lnSpc>
            </a:pPr>
            <a:r>
              <a:rPr lang="en-US" altLang="zh-CN" sz="1800" dirty="0" smtClean="0">
                <a:solidFill>
                  <a:schemeClr val="tx1">
                    <a:lumMod val="50000"/>
                    <a:lumOff val="50000"/>
                  </a:schemeClr>
                </a:solidFill>
                <a:latin typeface="微软雅黑" pitchFamily="34" charset="-122"/>
                <a:ea typeface="微软雅黑" pitchFamily="34" charset="-122"/>
              </a:rPr>
              <a:t>Docker</a:t>
            </a:r>
            <a:r>
              <a:rPr lang="zh-CN" altLang="en-US" sz="1800" dirty="0" smtClean="0">
                <a:solidFill>
                  <a:schemeClr val="tx1">
                    <a:lumMod val="50000"/>
                    <a:lumOff val="50000"/>
                  </a:schemeClr>
                </a:solidFill>
                <a:latin typeface="微软雅黑" pitchFamily="34" charset="-122"/>
                <a:ea typeface="微软雅黑" pitchFamily="34" charset="-122"/>
              </a:rPr>
              <a:t>在</a:t>
            </a:r>
            <a:r>
              <a:rPr lang="zh-CN" altLang="en-US" sz="1800" dirty="0">
                <a:solidFill>
                  <a:schemeClr val="tx1">
                    <a:lumMod val="50000"/>
                    <a:lumOff val="50000"/>
                  </a:schemeClr>
                </a:solidFill>
                <a:latin typeface="微软雅黑" pitchFamily="34" charset="-122"/>
                <a:ea typeface="微软雅黑" pitchFamily="34" charset="-122"/>
              </a:rPr>
              <a:t>容器的基础上，进行了进一步</a:t>
            </a:r>
            <a:r>
              <a:rPr lang="zh-CN" altLang="en-US" sz="1800" dirty="0" smtClean="0">
                <a:solidFill>
                  <a:schemeClr val="tx1">
                    <a:lumMod val="50000"/>
                    <a:lumOff val="50000"/>
                  </a:schemeClr>
                </a:solidFill>
                <a:latin typeface="微软雅黑" pitchFamily="34" charset="-122"/>
                <a:ea typeface="微软雅黑" pitchFamily="34" charset="-122"/>
              </a:rPr>
              <a:t>的封装，从文件系统</a:t>
            </a:r>
            <a:r>
              <a:rPr lang="zh-CN" altLang="en-US" sz="1800" dirty="0">
                <a:solidFill>
                  <a:schemeClr val="tx1">
                    <a:lumMod val="50000"/>
                    <a:lumOff val="50000"/>
                  </a:schemeClr>
                </a:solidFill>
                <a:latin typeface="微软雅黑" pitchFamily="34" charset="-122"/>
                <a:ea typeface="微软雅黑" pitchFamily="34" charset="-122"/>
              </a:rPr>
              <a:t>、网络互联到进程隔离等等，极大的简化了容器的创建和维护。使得 </a:t>
            </a:r>
            <a:r>
              <a:rPr lang="en-US" altLang="zh-CN" sz="1800" dirty="0">
                <a:solidFill>
                  <a:schemeClr val="tx1">
                    <a:lumMod val="50000"/>
                    <a:lumOff val="50000"/>
                  </a:schemeClr>
                </a:solidFill>
                <a:latin typeface="微软雅黑" pitchFamily="34" charset="-122"/>
                <a:ea typeface="微软雅黑" pitchFamily="34" charset="-122"/>
              </a:rPr>
              <a:t>Docker </a:t>
            </a:r>
            <a:r>
              <a:rPr lang="zh-CN" altLang="en-US" sz="1800" dirty="0">
                <a:solidFill>
                  <a:schemeClr val="tx1">
                    <a:lumMod val="50000"/>
                    <a:lumOff val="50000"/>
                  </a:schemeClr>
                </a:solidFill>
                <a:latin typeface="微软雅黑" pitchFamily="34" charset="-122"/>
                <a:ea typeface="微软雅黑" pitchFamily="34" charset="-122"/>
              </a:rPr>
              <a:t>技术比虚拟机技术更为轻便、快捷。</a:t>
            </a:r>
          </a:p>
        </p:txBody>
      </p:sp>
      <p:grpSp>
        <p:nvGrpSpPr>
          <p:cNvPr id="28" name="组合 41"/>
          <p:cNvGrpSpPr/>
          <p:nvPr/>
        </p:nvGrpSpPr>
        <p:grpSpPr>
          <a:xfrm>
            <a:off x="720477" y="5537201"/>
            <a:ext cx="601671" cy="380195"/>
            <a:chOff x="940650" y="3924467"/>
            <a:chExt cx="601671" cy="364354"/>
          </a:xfrm>
        </p:grpSpPr>
        <p:sp>
          <p:nvSpPr>
            <p:cNvPr id="29" name="矩形 28"/>
            <p:cNvSpPr/>
            <p:nvPr/>
          </p:nvSpPr>
          <p:spPr>
            <a:xfrm>
              <a:off x="940650" y="4112111"/>
              <a:ext cx="231797" cy="17671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66CC"/>
                </a:solidFill>
              </a:endParaRPr>
            </a:p>
          </p:txBody>
        </p:sp>
        <p:sp>
          <p:nvSpPr>
            <p:cNvPr id="34" name="矩形 33"/>
            <p:cNvSpPr/>
            <p:nvPr/>
          </p:nvSpPr>
          <p:spPr>
            <a:xfrm>
              <a:off x="1119921" y="3924467"/>
              <a:ext cx="422400" cy="24664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descr="687474703a2f2f692e696d6775722e636f6d2f67653754654e632e706e6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325" y="4365898"/>
            <a:ext cx="2304256" cy="1728192"/>
          </a:xfrm>
          <a:prstGeom prst="rect">
            <a:avLst/>
          </a:prstGeom>
        </p:spPr>
      </p:pic>
      <p:pic>
        <p:nvPicPr>
          <p:cNvPr id="6" name="图片 5" descr="QQ20180323-1548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9109" y="4365898"/>
            <a:ext cx="3024336" cy="1728192"/>
          </a:xfrm>
          <a:prstGeom prst="rect">
            <a:avLst/>
          </a:prstGeom>
        </p:spPr>
      </p:pic>
    </p:spTree>
    <p:extLst>
      <p:ext uri="{BB962C8B-B14F-4D97-AF65-F5344CB8AC3E}">
        <p14:creationId xmlns:p14="http://schemas.microsoft.com/office/powerpoint/2010/main" val="22476276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4106358"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rmi</a:t>
            </a:r>
            <a:endParaRPr lang="zh-CN" altLang="en-US" sz="2520" dirty="0">
              <a:latin typeface="微软雅黑" pitchFamily="34" charset="-122"/>
              <a:ea typeface="微软雅黑" pitchFamily="34" charset="-122"/>
            </a:endParaRPr>
          </a:p>
        </p:txBody>
      </p:sp>
      <p:sp>
        <p:nvSpPr>
          <p:cNvPr id="2" name="文本框 1"/>
          <p:cNvSpPr txBox="1"/>
          <p:nvPr/>
        </p:nvSpPr>
        <p:spPr>
          <a:xfrm>
            <a:off x="1080517" y="1269554"/>
            <a:ext cx="5112568" cy="1077218"/>
          </a:xfrm>
          <a:prstGeom prst="rect">
            <a:avLst/>
          </a:prstGeom>
          <a:noFill/>
        </p:spPr>
        <p:txBody>
          <a:bodyPr wrap="square" rtlCol="0">
            <a:spAutoFit/>
          </a:bodyPr>
          <a:lstStyle/>
          <a:p>
            <a:r>
              <a:rPr kumimoji="1" lang="zh-CN" altLang="en-US" sz="1600" dirty="0" smtClean="0"/>
              <a:t>删除镜像，命令格式：</a:t>
            </a:r>
            <a:endParaRPr kumimoji="1" lang="en-US" altLang="zh-CN" sz="1600" dirty="0" smtClean="0"/>
          </a:p>
          <a:p>
            <a:r>
              <a:rPr lang="en-US" altLang="zh-CN" sz="1600" dirty="0"/>
              <a:t>docker rmi [OPTIONS] </a:t>
            </a:r>
            <a:r>
              <a:rPr lang="en-US" altLang="zh-CN" sz="1600" dirty="0" smtClean="0"/>
              <a:t> </a:t>
            </a:r>
            <a:r>
              <a:rPr lang="zh-CN" altLang="en-US" sz="1600" dirty="0" smtClean="0"/>
              <a:t>镜像</a:t>
            </a:r>
            <a:r>
              <a:rPr lang="en-US" altLang="zh-CN" sz="1600" dirty="0" smtClean="0"/>
              <a:t>ID/</a:t>
            </a:r>
            <a:r>
              <a:rPr lang="zh-CN" altLang="en-US" sz="1600" dirty="0" smtClean="0"/>
              <a:t>镜像</a:t>
            </a:r>
            <a:r>
              <a:rPr lang="en-US" altLang="zh-CN" sz="1600" dirty="0" smtClean="0"/>
              <a:t>NAME:[</a:t>
            </a:r>
            <a:r>
              <a:rPr lang="zh-CN" altLang="en-US" sz="1600" dirty="0" smtClean="0"/>
              <a:t>镜像</a:t>
            </a:r>
            <a:r>
              <a:rPr lang="en-US" altLang="zh-CN" sz="1600" dirty="0" smtClean="0"/>
              <a:t>TAG]</a:t>
            </a:r>
          </a:p>
          <a:p>
            <a:endParaRPr kumimoji="1" lang="en-US" altLang="zh-CN" sz="1600" dirty="0"/>
          </a:p>
          <a:p>
            <a:r>
              <a:rPr kumimoji="1" lang="zh-CN" altLang="en-US" sz="1600" dirty="0" smtClean="0"/>
              <a:t>例如：删除镜像</a:t>
            </a:r>
            <a:r>
              <a:rPr kumimoji="1" lang="en-US" altLang="zh-CN" sz="1600" dirty="0" smtClean="0"/>
              <a:t>nginx</a:t>
            </a:r>
            <a:endParaRPr kumimoji="1" lang="en-US" altLang="zh-CN" sz="1600" dirty="0"/>
          </a:p>
        </p:txBody>
      </p:sp>
      <p:pic>
        <p:nvPicPr>
          <p:cNvPr id="3" name="图片 2"/>
          <p:cNvPicPr>
            <a:picLocks noChangeAspect="1"/>
          </p:cNvPicPr>
          <p:nvPr/>
        </p:nvPicPr>
        <p:blipFill>
          <a:blip r:embed="rId2"/>
          <a:stretch>
            <a:fillRect/>
          </a:stretch>
        </p:blipFill>
        <p:spPr>
          <a:xfrm>
            <a:off x="1152525" y="2797107"/>
            <a:ext cx="7160905" cy="2479107"/>
          </a:xfrm>
          <a:prstGeom prst="rect">
            <a:avLst/>
          </a:prstGeom>
        </p:spPr>
      </p:pic>
    </p:spTree>
    <p:extLst>
      <p:ext uri="{BB962C8B-B14F-4D97-AF65-F5344CB8AC3E}">
        <p14:creationId xmlns:p14="http://schemas.microsoft.com/office/powerpoint/2010/main" val="10813864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312863"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run</a:t>
            </a:r>
            <a:r>
              <a:rPr lang="zh-CN" altLang="en-US" sz="2520" dirty="0" smtClean="0">
                <a:solidFill>
                  <a:srgbClr val="FF0000"/>
                </a:solidFill>
                <a:latin typeface="微软雅黑" pitchFamily="34" charset="-122"/>
                <a:ea typeface="微软雅黑" pitchFamily="34" charset="-122"/>
              </a:rPr>
              <a:t>（重点）</a:t>
            </a:r>
            <a:endParaRPr lang="en-US" altLang="zh-CN" sz="2520" dirty="0" smtClean="0">
              <a:solidFill>
                <a:srgbClr val="FF0000"/>
              </a:solidFill>
              <a:latin typeface="微软雅黑" pitchFamily="34" charset="-122"/>
              <a:ea typeface="微软雅黑" pitchFamily="34" charset="-122"/>
            </a:endParaRPr>
          </a:p>
        </p:txBody>
      </p:sp>
      <p:sp>
        <p:nvSpPr>
          <p:cNvPr id="2" name="文本框 1"/>
          <p:cNvSpPr txBox="1"/>
          <p:nvPr/>
        </p:nvSpPr>
        <p:spPr>
          <a:xfrm>
            <a:off x="1008509" y="981522"/>
            <a:ext cx="7920880" cy="2554545"/>
          </a:xfrm>
          <a:prstGeom prst="rect">
            <a:avLst/>
          </a:prstGeom>
          <a:noFill/>
        </p:spPr>
        <p:txBody>
          <a:bodyPr wrap="square" rtlCol="0">
            <a:spAutoFit/>
          </a:bodyPr>
          <a:lstStyle/>
          <a:p>
            <a:r>
              <a:rPr kumimoji="1" lang="zh-CN" altLang="en-US" sz="1600" dirty="0" smtClean="0"/>
              <a:t>创建</a:t>
            </a:r>
            <a:r>
              <a:rPr kumimoji="1" lang="en-US" altLang="zh-CN" sz="1600" dirty="0" smtClean="0"/>
              <a:t>&amp;</a:t>
            </a:r>
            <a:r>
              <a:rPr kumimoji="1" lang="zh-CN" altLang="en-US" sz="1600" dirty="0" smtClean="0"/>
              <a:t>运行容器，举例如下：</a:t>
            </a:r>
            <a:endParaRPr kumimoji="1" lang="en-US" altLang="zh-CN" sz="1600" dirty="0" smtClean="0"/>
          </a:p>
          <a:p>
            <a:r>
              <a:rPr kumimoji="1" lang="en-US" altLang="zh-CN" sz="1600" dirty="0" smtClean="0"/>
              <a:t>1. </a:t>
            </a:r>
            <a:r>
              <a:rPr kumimoji="1" lang="zh-CN" altLang="en-US" sz="1600" dirty="0" smtClean="0"/>
              <a:t>创建</a:t>
            </a:r>
            <a:r>
              <a:rPr kumimoji="1" lang="en-US" altLang="zh-CN" sz="1600" dirty="0" smtClean="0"/>
              <a:t>mysql</a:t>
            </a:r>
            <a:r>
              <a:rPr kumimoji="1" lang="zh-CN" altLang="en-US" sz="1600" dirty="0" smtClean="0"/>
              <a:t>容器</a:t>
            </a:r>
            <a:endParaRPr kumimoji="1" lang="en-US" altLang="zh-CN" sz="1600" dirty="0"/>
          </a:p>
          <a:p>
            <a:r>
              <a:rPr lang="en-US" altLang="zh-CN" sz="1600" i="1" dirty="0"/>
              <a:t> docker run --name </a:t>
            </a:r>
            <a:r>
              <a:rPr lang="en-US" altLang="zh-CN" sz="1600" i="1" dirty="0" smtClean="0"/>
              <a:t>mysql</a:t>
            </a:r>
            <a:r>
              <a:rPr lang="en-US" altLang="zh-CN" sz="1600" i="1" dirty="0"/>
              <a:t> </a:t>
            </a:r>
            <a:r>
              <a:rPr lang="en-US" altLang="zh-CN" sz="1600" i="1" dirty="0" smtClean="0"/>
              <a:t>\</a:t>
            </a:r>
          </a:p>
          <a:p>
            <a:r>
              <a:rPr lang="en-US" altLang="zh-CN" sz="1600" i="1" dirty="0"/>
              <a:t>	</a:t>
            </a:r>
            <a:r>
              <a:rPr lang="en-US" altLang="zh-CN" sz="1600" i="1" dirty="0" smtClean="0"/>
              <a:t>-p 3306:3306 \</a:t>
            </a:r>
          </a:p>
          <a:p>
            <a:r>
              <a:rPr lang="en-US" altLang="zh-CN" sz="1600" i="1" dirty="0"/>
              <a:t>	</a:t>
            </a:r>
            <a:r>
              <a:rPr lang="en-US" altLang="zh-CN" sz="1600" i="1" dirty="0" smtClean="0"/>
              <a:t>-</a:t>
            </a:r>
            <a:r>
              <a:rPr lang="en-US" altLang="zh-CN" sz="1600" i="1" dirty="0"/>
              <a:t>v /Users/jason/Desktop/mysql:/var/lib/</a:t>
            </a:r>
            <a:r>
              <a:rPr lang="en-US" altLang="zh-CN" sz="1600" i="1" dirty="0" smtClean="0"/>
              <a:t>mysql</a:t>
            </a:r>
            <a:r>
              <a:rPr lang="en-US" altLang="zh-CN" sz="1600" i="1" dirty="0"/>
              <a:t> </a:t>
            </a:r>
            <a:r>
              <a:rPr lang="en-US" altLang="zh-CN" sz="1600" i="1" dirty="0" smtClean="0"/>
              <a:t>\</a:t>
            </a:r>
          </a:p>
          <a:p>
            <a:r>
              <a:rPr lang="en-US" altLang="zh-CN" sz="1600" i="1" dirty="0" smtClean="0"/>
              <a:t>	-e MYSQL_ROOT_PASSWORD=123456 -d </a:t>
            </a:r>
            <a:r>
              <a:rPr lang="en-US" altLang="zh-CN" sz="1600" i="1" dirty="0" err="1" smtClean="0"/>
              <a:t>mysql</a:t>
            </a:r>
            <a:r>
              <a:rPr lang="en-US" altLang="zh-CN" sz="1600" i="1" dirty="0" smtClean="0"/>
              <a:t>  #</a:t>
            </a:r>
            <a:r>
              <a:rPr lang="zh-CN" altLang="en-US" sz="1600" i="1" dirty="0" smtClean="0"/>
              <a:t>初始化</a:t>
            </a:r>
            <a:r>
              <a:rPr lang="en-US" altLang="zh-CN" sz="1600" i="1" dirty="0" err="1" smtClean="0"/>
              <a:t>mysql</a:t>
            </a:r>
            <a:r>
              <a:rPr lang="zh-CN" altLang="en-US" sz="1600" i="1" dirty="0" smtClean="0"/>
              <a:t>的</a:t>
            </a:r>
            <a:r>
              <a:rPr lang="en-US" altLang="zh-CN" sz="1600" i="1" dirty="0" smtClean="0"/>
              <a:t>root</a:t>
            </a:r>
            <a:r>
              <a:rPr lang="zh-CN" altLang="en-US" sz="1600" i="1" dirty="0" smtClean="0"/>
              <a:t>密码</a:t>
            </a:r>
            <a:endParaRPr kumimoji="1" lang="en-US" altLang="zh-CN" sz="1600" i="1" dirty="0" smtClean="0"/>
          </a:p>
          <a:p>
            <a:r>
              <a:rPr kumimoji="1" lang="en-US" altLang="zh-CN" sz="1600" dirty="0" smtClean="0"/>
              <a:t>2. </a:t>
            </a:r>
            <a:r>
              <a:rPr kumimoji="1" lang="zh-CN" altLang="en-US" sz="1600" dirty="0" smtClean="0"/>
              <a:t>创建</a:t>
            </a:r>
            <a:r>
              <a:rPr kumimoji="1" lang="en-US" altLang="zh-CN" sz="1600" dirty="0" smtClean="0"/>
              <a:t>PHP</a:t>
            </a:r>
            <a:r>
              <a:rPr kumimoji="1" lang="zh-CN" altLang="en-US" sz="1600" dirty="0" smtClean="0"/>
              <a:t>容器</a:t>
            </a:r>
            <a:endParaRPr kumimoji="1" lang="en-US" altLang="zh-CN" sz="1600" dirty="0" smtClean="0"/>
          </a:p>
          <a:p>
            <a:r>
              <a:rPr lang="en-US" altLang="zh-CN" sz="1600" i="1" dirty="0"/>
              <a:t>docker run --name </a:t>
            </a:r>
            <a:r>
              <a:rPr lang="en-US" altLang="zh-CN" sz="1600" i="1" dirty="0" smtClean="0"/>
              <a:t>fpm </a:t>
            </a:r>
            <a:r>
              <a:rPr lang="en-US" altLang="zh-CN" sz="1600" i="1" dirty="0"/>
              <a:t>\</a:t>
            </a:r>
            <a:endParaRPr lang="en-US" altLang="zh-CN" sz="1600" i="1" dirty="0" smtClean="0"/>
          </a:p>
          <a:p>
            <a:r>
              <a:rPr lang="en-US" altLang="zh-CN" sz="1600" i="1" dirty="0"/>
              <a:t>	</a:t>
            </a:r>
            <a:r>
              <a:rPr lang="en-US" altLang="zh-CN" sz="1600" i="1" dirty="0" smtClean="0"/>
              <a:t>-</a:t>
            </a:r>
            <a:r>
              <a:rPr lang="en-US" altLang="zh-CN" sz="1600" i="1" dirty="0"/>
              <a:t>-link </a:t>
            </a:r>
            <a:r>
              <a:rPr lang="en-US" altLang="zh-CN" sz="1600" i="1" dirty="0" err="1" smtClean="0"/>
              <a:t>mysql:mysql</a:t>
            </a:r>
            <a:r>
              <a:rPr lang="en-US" altLang="zh-CN" sz="1600" i="1" dirty="0" smtClean="0"/>
              <a:t> \</a:t>
            </a:r>
          </a:p>
          <a:p>
            <a:r>
              <a:rPr lang="en-US" altLang="zh-CN" sz="1600" i="1" dirty="0"/>
              <a:t>	</a:t>
            </a:r>
            <a:r>
              <a:rPr lang="en-US" altLang="zh-CN" sz="1600" i="1" dirty="0" smtClean="0"/>
              <a:t>-</a:t>
            </a:r>
            <a:r>
              <a:rPr lang="en-US" altLang="zh-CN" sz="1600" i="1" dirty="0"/>
              <a:t>v /Users/jason/Sites:/Users/jason/</a:t>
            </a:r>
            <a:r>
              <a:rPr lang="en-US" altLang="zh-CN" sz="1600" i="1" dirty="0" smtClean="0"/>
              <a:t>Sites -</a:t>
            </a:r>
            <a:r>
              <a:rPr lang="en-US" altLang="zh-CN" sz="1600" i="1" dirty="0"/>
              <a:t>d php:5.6.34-fpm</a:t>
            </a:r>
            <a:endParaRPr kumimoji="1" lang="en-US" altLang="zh-CN" sz="1600" i="1" dirty="0"/>
          </a:p>
        </p:txBody>
      </p:sp>
      <p:pic>
        <p:nvPicPr>
          <p:cNvPr id="6" name="图片 5"/>
          <p:cNvPicPr>
            <a:picLocks noChangeAspect="1"/>
          </p:cNvPicPr>
          <p:nvPr/>
        </p:nvPicPr>
        <p:blipFill>
          <a:blip r:embed="rId2"/>
          <a:stretch>
            <a:fillRect/>
          </a:stretch>
        </p:blipFill>
        <p:spPr>
          <a:xfrm>
            <a:off x="1048954" y="3580313"/>
            <a:ext cx="8424936" cy="449641"/>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2283516338"/>
              </p:ext>
            </p:extLst>
          </p:nvPr>
        </p:nvGraphicFramePr>
        <p:xfrm>
          <a:off x="1073221" y="4238060"/>
          <a:ext cx="8784977" cy="2385427"/>
        </p:xfrm>
        <a:graphic>
          <a:graphicData uri="http://schemas.openxmlformats.org/drawingml/2006/table">
            <a:tbl>
              <a:tblPr firstRow="1" bandRow="1">
                <a:tableStyleId>{5C22544A-7EE6-4342-B048-85BDC9FD1C3A}</a:tableStyleId>
              </a:tblPr>
              <a:tblGrid>
                <a:gridCol w="2671592"/>
                <a:gridCol w="6113385"/>
              </a:tblGrid>
              <a:tr h="249394">
                <a:tc>
                  <a:txBody>
                    <a:bodyPr/>
                    <a:lstStyle/>
                    <a:p>
                      <a:pPr algn="ctr"/>
                      <a:r>
                        <a:rPr lang="zh-CN" altLang="en-US" sz="1200" dirty="0" smtClean="0"/>
                        <a:t>参数</a:t>
                      </a:r>
                      <a:endParaRPr lang="zh-CN" altLang="en-US" sz="1200" dirty="0"/>
                    </a:p>
                  </a:txBody>
                  <a:tcPr/>
                </a:tc>
                <a:tc>
                  <a:txBody>
                    <a:bodyPr/>
                    <a:lstStyle/>
                    <a:p>
                      <a:pPr algn="ctr"/>
                      <a:r>
                        <a:rPr lang="zh-CN" altLang="en-US" sz="1200" dirty="0" smtClean="0"/>
                        <a:t>说明</a:t>
                      </a:r>
                      <a:endParaRPr lang="zh-CN" altLang="en-US" sz="1200" dirty="0"/>
                    </a:p>
                  </a:txBody>
                  <a:tcPr/>
                </a:tc>
              </a:tr>
              <a:tr h="249394">
                <a:tc>
                  <a:txBody>
                    <a:bodyPr/>
                    <a:lstStyle/>
                    <a:p>
                      <a:r>
                        <a:rPr lang="en-US" altLang="zh-CN" sz="1200" i="1" dirty="0" smtClean="0"/>
                        <a:t>--name</a:t>
                      </a:r>
                      <a:endParaRPr lang="zh-CN" altLang="en-US" sz="1200" dirty="0"/>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200" i="1" dirty="0" smtClean="0"/>
                        <a:t>容器名称</a:t>
                      </a:r>
                      <a:endParaRPr lang="zh-CN" altLang="en-US" sz="1200" dirty="0" smtClean="0"/>
                    </a:p>
                  </a:txBody>
                  <a:tcPr/>
                </a:tc>
              </a:tr>
              <a:tr h="282307">
                <a:tc>
                  <a:txBody>
                    <a:bodyPr/>
                    <a:lstStyle/>
                    <a:p>
                      <a:r>
                        <a:rPr lang="en-US" altLang="zh-CN" sz="1200" i="1" dirty="0" smtClean="0"/>
                        <a:t>-e</a:t>
                      </a:r>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200" i="1" dirty="0" smtClean="0"/>
                        <a:t>设置环境变量</a:t>
                      </a:r>
                      <a:endParaRPr lang="en-US" altLang="zh-CN" sz="1200" i="1" dirty="0" smtClean="0"/>
                    </a:p>
                  </a:txBody>
                  <a:tcPr/>
                </a:tc>
              </a:tr>
              <a:tr h="249394">
                <a:tc>
                  <a:txBody>
                    <a:bodyPr/>
                    <a:lstStyle/>
                    <a:p>
                      <a:r>
                        <a:rPr lang="en-US" altLang="zh-CN" sz="1200" i="1" dirty="0" smtClean="0"/>
                        <a:t>-v</a:t>
                      </a:r>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200" i="1" dirty="0" smtClean="0"/>
                        <a:t>目录挂载，例如将容器内的</a:t>
                      </a:r>
                      <a:r>
                        <a:rPr lang="en-US" altLang="zh-CN" sz="1200" i="1" dirty="0" smtClean="0"/>
                        <a:t>/var/lib/mysql</a:t>
                      </a:r>
                      <a:r>
                        <a:rPr lang="zh-CN" altLang="en-US" sz="1200" i="1" dirty="0" smtClean="0"/>
                        <a:t>映射到宿主机的</a:t>
                      </a:r>
                      <a:r>
                        <a:rPr lang="en-US" altLang="zh-CN" sz="1200" i="1" dirty="0" smtClean="0"/>
                        <a:t>/Users/jason/Desktop/mysql</a:t>
                      </a:r>
                      <a:r>
                        <a:rPr lang="zh-CN" altLang="en-US" sz="1200" i="1" dirty="0" smtClean="0"/>
                        <a:t>目录</a:t>
                      </a:r>
                      <a:endParaRPr lang="en-US" altLang="zh-CN" sz="1200" i="1" dirty="0" smtClean="0"/>
                    </a:p>
                  </a:txBody>
                  <a:tcPr/>
                </a:tc>
              </a:tr>
              <a:tr h="249394">
                <a:tc>
                  <a:txBody>
                    <a:bodyPr/>
                    <a:lstStyle/>
                    <a:p>
                      <a:r>
                        <a:rPr lang="en-US" altLang="zh-CN" sz="1200" i="1" dirty="0" smtClean="0"/>
                        <a:t>--link </a:t>
                      </a:r>
                      <a:r>
                        <a:rPr lang="zh-CN" altLang="en-US" sz="1200" i="1" dirty="0" smtClean="0"/>
                        <a:t>容器名</a:t>
                      </a:r>
                      <a:r>
                        <a:rPr lang="en-US" altLang="zh-CN" sz="1200" i="1" dirty="0" smtClean="0"/>
                        <a:t>:</a:t>
                      </a:r>
                      <a:r>
                        <a:rPr lang="zh-CN" altLang="en-US" sz="1200" i="1" dirty="0" smtClean="0"/>
                        <a:t>别名</a:t>
                      </a:r>
                      <a:endParaRPr lang="en-US" altLang="zh-CN" sz="1200" i="1" dirty="0" smtClean="0"/>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200" i="1" dirty="0" smtClean="0"/>
                        <a:t>可以方便的将容器间互联，进行信息交互</a:t>
                      </a:r>
                      <a:endParaRPr lang="en-US" altLang="zh-CN" sz="1200" i="1" dirty="0" smtClean="0"/>
                    </a:p>
                  </a:txBody>
                  <a:tcPr/>
                </a:tc>
              </a:tr>
              <a:tr h="415657">
                <a:tc>
                  <a:txBody>
                    <a:bodyPr/>
                    <a:lstStyle/>
                    <a:p>
                      <a:r>
                        <a:rPr lang="en-US" altLang="zh-CN" sz="1200" i="1" dirty="0" smtClean="0"/>
                        <a:t>-p IP:hostPort:containerPort/IP:containerPort/hostPort:containerPort</a:t>
                      </a:r>
                    </a:p>
                  </a:txBody>
                  <a:tcPr/>
                </a:tc>
                <a:tc>
                  <a:txBody>
                    <a:bodyPr/>
                    <a:lstStyle/>
                    <a:p>
                      <a:r>
                        <a:rPr lang="zh-CN" altLang="en-US" sz="1200" i="1" dirty="0" smtClean="0"/>
                        <a:t>将宿主机指定的</a:t>
                      </a:r>
                      <a:r>
                        <a:rPr lang="en-US" altLang="zh-CN" sz="1200" i="1" dirty="0" smtClean="0"/>
                        <a:t>IP</a:t>
                      </a:r>
                      <a:r>
                        <a:rPr lang="zh-CN" altLang="en-US" sz="1200" i="1" dirty="0" smtClean="0"/>
                        <a:t>及端口，绑定到容器端口</a:t>
                      </a:r>
                      <a:endParaRPr lang="en-US" altLang="zh-CN" sz="1200" i="1" dirty="0" smtClean="0"/>
                    </a:p>
                  </a:txBody>
                  <a:tcPr/>
                </a:tc>
              </a:tr>
              <a:tr h="249394">
                <a:tc>
                  <a:txBody>
                    <a:bodyPr/>
                    <a:lstStyle/>
                    <a:p>
                      <a:r>
                        <a:rPr lang="en-US" altLang="zh-CN" sz="1200" i="1" dirty="0" smtClean="0"/>
                        <a:t>--volumes-from</a:t>
                      </a:r>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200" i="1" dirty="0" smtClean="0"/>
                        <a:t>将一个或多个其它容器上的</a:t>
                      </a:r>
                      <a:r>
                        <a:rPr lang="en-US" altLang="zh-CN" sz="1200" i="1" dirty="0" smtClean="0"/>
                        <a:t>volume </a:t>
                      </a:r>
                      <a:r>
                        <a:rPr lang="zh-CN" altLang="en-US" sz="1200" i="1" dirty="0" smtClean="0"/>
                        <a:t>定义直接复制到当前新建的容器上</a:t>
                      </a:r>
                      <a:endParaRPr lang="en-US" altLang="zh-CN" sz="1200" i="1" dirty="0" smtClean="0"/>
                    </a:p>
                  </a:txBody>
                  <a:tcPr/>
                </a:tc>
              </a:tr>
              <a:tr h="249394">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en-US" altLang="zh-CN" sz="1200" i="1" dirty="0" smtClean="0"/>
                        <a:t>-d</a:t>
                      </a:r>
                      <a:endParaRPr lang="zh-CN" altLang="en-US" sz="1200" dirty="0" smtClean="0"/>
                    </a:p>
                  </a:txBody>
                  <a:tcPr/>
                </a:tc>
                <a:tc>
                  <a:txBody>
                    <a:bodyPr/>
                    <a:lstStyle/>
                    <a:p>
                      <a:r>
                        <a:rPr lang="zh-CN" altLang="en-US" sz="1200" i="1" dirty="0" smtClean="0"/>
                        <a:t>后台运行</a:t>
                      </a:r>
                      <a:endParaRPr lang="zh-CN" altLang="en-US" sz="1200" dirty="0"/>
                    </a:p>
                  </a:txBody>
                  <a:tcPr/>
                </a:tc>
              </a:tr>
            </a:tbl>
          </a:graphicData>
        </a:graphic>
      </p:graphicFrame>
    </p:spTree>
    <p:extLst>
      <p:ext uri="{BB962C8B-B14F-4D97-AF65-F5344CB8AC3E}">
        <p14:creationId xmlns:p14="http://schemas.microsoft.com/office/powerpoint/2010/main" val="21667463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3854516"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ps</a:t>
            </a:r>
          </a:p>
        </p:txBody>
      </p:sp>
      <p:sp>
        <p:nvSpPr>
          <p:cNvPr id="2" name="文本框 1"/>
          <p:cNvSpPr txBox="1"/>
          <p:nvPr/>
        </p:nvSpPr>
        <p:spPr>
          <a:xfrm>
            <a:off x="936501" y="1125538"/>
            <a:ext cx="6408712" cy="584776"/>
          </a:xfrm>
          <a:prstGeom prst="rect">
            <a:avLst/>
          </a:prstGeom>
          <a:noFill/>
        </p:spPr>
        <p:txBody>
          <a:bodyPr wrap="square" rtlCol="0">
            <a:spAutoFit/>
          </a:bodyPr>
          <a:lstStyle/>
          <a:p>
            <a:r>
              <a:rPr kumimoji="1" lang="en-US" altLang="zh-CN" sz="1600" dirty="0"/>
              <a:t> </a:t>
            </a:r>
            <a:r>
              <a:rPr kumimoji="1" lang="zh-CN" altLang="en-US" sz="1600" dirty="0" smtClean="0"/>
              <a:t>查看运行容器</a:t>
            </a:r>
            <a:r>
              <a:rPr kumimoji="1" lang="zh-CN" altLang="zh-CN" sz="1600" dirty="0" smtClean="0"/>
              <a:t>：</a:t>
            </a:r>
            <a:r>
              <a:rPr kumimoji="1" lang="en-US" altLang="zh-CN" sz="1600" dirty="0" smtClean="0"/>
              <a:t> docker ps</a:t>
            </a:r>
          </a:p>
          <a:p>
            <a:r>
              <a:rPr kumimoji="1" lang="en-US" altLang="zh-CN" sz="1600" dirty="0" smtClean="0"/>
              <a:t> </a:t>
            </a:r>
            <a:r>
              <a:rPr kumimoji="1" lang="zh-CN" altLang="en-US" sz="1600" dirty="0" smtClean="0"/>
              <a:t>查</a:t>
            </a:r>
            <a:r>
              <a:rPr kumimoji="1" lang="zh-CN" altLang="en-US" sz="1600" dirty="0"/>
              <a:t>看所有容器（包括停止的</a:t>
            </a:r>
            <a:r>
              <a:rPr kumimoji="1" lang="zh-CN" altLang="en-US" sz="1600" dirty="0" smtClean="0"/>
              <a:t>）：</a:t>
            </a:r>
            <a:r>
              <a:rPr kumimoji="1" lang="en-US" altLang="zh-CN" sz="1600" dirty="0" smtClean="0"/>
              <a:t>docker </a:t>
            </a:r>
            <a:r>
              <a:rPr kumimoji="1" lang="en-US" altLang="zh-CN" sz="1600" dirty="0"/>
              <a:t>ps -</a:t>
            </a:r>
            <a:r>
              <a:rPr kumimoji="1" lang="en-US" altLang="zh-CN" sz="1600" dirty="0" smtClean="0"/>
              <a:t>a</a:t>
            </a:r>
          </a:p>
        </p:txBody>
      </p:sp>
      <p:pic>
        <p:nvPicPr>
          <p:cNvPr id="8" name="图片 7"/>
          <p:cNvPicPr>
            <a:picLocks noChangeAspect="1"/>
          </p:cNvPicPr>
          <p:nvPr/>
        </p:nvPicPr>
        <p:blipFill>
          <a:blip r:embed="rId2"/>
          <a:stretch>
            <a:fillRect/>
          </a:stretch>
        </p:blipFill>
        <p:spPr>
          <a:xfrm>
            <a:off x="1080517" y="2035945"/>
            <a:ext cx="8496944" cy="529753"/>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2650357577"/>
              </p:ext>
            </p:extLst>
          </p:nvPr>
        </p:nvGraphicFramePr>
        <p:xfrm>
          <a:off x="1080517" y="3069754"/>
          <a:ext cx="8496944" cy="2443096"/>
        </p:xfrm>
        <a:graphic>
          <a:graphicData uri="http://schemas.openxmlformats.org/drawingml/2006/table">
            <a:tbl>
              <a:tblPr firstRow="1" bandRow="1">
                <a:tableStyleId>{5C22544A-7EE6-4342-B048-85BDC9FD1C3A}</a:tableStyleId>
              </a:tblPr>
              <a:tblGrid>
                <a:gridCol w="1440160"/>
                <a:gridCol w="7056784"/>
              </a:tblGrid>
              <a:tr h="249314">
                <a:tc>
                  <a:txBody>
                    <a:bodyPr/>
                    <a:lstStyle/>
                    <a:p>
                      <a:pPr algn="ctr"/>
                      <a:r>
                        <a:rPr lang="zh-CN" altLang="en-US" sz="1200" b="0" i="0" dirty="0" smtClean="0"/>
                        <a:t>标题</a:t>
                      </a:r>
                      <a:endParaRPr lang="zh-CN" altLang="en-US" sz="1200" b="0" i="0" dirty="0"/>
                    </a:p>
                  </a:txBody>
                  <a:tcPr/>
                </a:tc>
                <a:tc>
                  <a:txBody>
                    <a:bodyPr/>
                    <a:lstStyle/>
                    <a:p>
                      <a:pPr algn="ctr"/>
                      <a:r>
                        <a:rPr lang="zh-CN" altLang="en-US" sz="1200" b="0" i="0" dirty="0" smtClean="0"/>
                        <a:t>说明</a:t>
                      </a:r>
                      <a:endParaRPr lang="zh-CN" altLang="en-US" sz="1200" b="0" i="0" dirty="0"/>
                    </a:p>
                  </a:txBody>
                  <a:tcPr/>
                </a:tc>
              </a:tr>
              <a:tr h="249314">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kumimoji="1" lang="en-US" altLang="zh-CN" sz="1200" b="0" i="1" dirty="0" smtClean="0"/>
                        <a:t>CONTAINER ID</a:t>
                      </a:r>
                      <a:endParaRPr lang="zh-CN" altLang="en-US" sz="1200" b="0" i="1" dirty="0"/>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kumimoji="1" lang="zh-CN" altLang="en-US" sz="1200" b="0" i="1" dirty="0" smtClean="0"/>
                        <a:t>容器的</a:t>
                      </a:r>
                      <a:r>
                        <a:rPr kumimoji="1" lang="en-US" altLang="zh-CN" sz="1200" b="0" i="1" dirty="0" smtClean="0"/>
                        <a:t>ID</a:t>
                      </a:r>
                      <a:r>
                        <a:rPr kumimoji="1" lang="zh-CN" altLang="en-US" sz="1200" b="0" i="1" dirty="0" smtClean="0"/>
                        <a:t>，我们可以使用它去表示这个容器</a:t>
                      </a:r>
                      <a:endParaRPr kumimoji="1" lang="en-US" altLang="zh-CN" sz="1200" b="0" i="1" dirty="0" smtClean="0"/>
                    </a:p>
                  </a:txBody>
                  <a:tcPr/>
                </a:tc>
              </a:tr>
              <a:tr h="249314">
                <a:tc>
                  <a:txBody>
                    <a:bodyPr/>
                    <a:lstStyle/>
                    <a:p>
                      <a:r>
                        <a:rPr kumimoji="1" lang="en-US" altLang="zh-CN" sz="1200" b="0" i="1" dirty="0" smtClean="0"/>
                        <a:t>IMAGE</a:t>
                      </a:r>
                      <a:endParaRPr lang="zh-CN" altLang="en-US" sz="1200" b="0" i="1" dirty="0"/>
                    </a:p>
                  </a:txBody>
                  <a:tcPr/>
                </a:tc>
                <a:tc>
                  <a:txBody>
                    <a:bodyPr/>
                    <a:lstStyle/>
                    <a:p>
                      <a:r>
                        <a:rPr kumimoji="1" lang="zh-CN" altLang="en-US" sz="1200" b="0" i="1" dirty="0" smtClean="0"/>
                        <a:t>容器使用的镜像</a:t>
                      </a:r>
                      <a:endParaRPr lang="zh-CN" altLang="en-US" sz="1200" b="0" i="1" dirty="0"/>
                    </a:p>
                  </a:txBody>
                  <a:tcPr/>
                </a:tc>
              </a:tr>
              <a:tr h="249314">
                <a:tc>
                  <a:txBody>
                    <a:bodyPr/>
                    <a:lstStyle/>
                    <a:p>
                      <a:r>
                        <a:rPr kumimoji="1" lang="en-US" altLang="zh-CN" sz="1200" b="0" i="1" dirty="0" smtClean="0"/>
                        <a:t>COMMAND</a:t>
                      </a:r>
                      <a:endParaRPr lang="zh-CN" altLang="en-US" sz="1200" b="0" i="1" dirty="0"/>
                    </a:p>
                  </a:txBody>
                  <a:tcPr/>
                </a:tc>
                <a:tc>
                  <a:txBody>
                    <a:bodyPr/>
                    <a:lstStyle/>
                    <a:p>
                      <a:r>
                        <a:rPr kumimoji="1" lang="zh-CN" altLang="en-US" sz="1200" b="0" i="1" dirty="0" smtClean="0"/>
                        <a:t>在容器中执行的命令</a:t>
                      </a:r>
                      <a:endParaRPr lang="zh-CN" altLang="en-US" sz="1200" b="0" i="1" dirty="0"/>
                    </a:p>
                  </a:txBody>
                  <a:tcPr/>
                </a:tc>
              </a:tr>
              <a:tr h="249314">
                <a:tc>
                  <a:txBody>
                    <a:bodyPr/>
                    <a:lstStyle/>
                    <a:p>
                      <a:r>
                        <a:rPr kumimoji="1" lang="en-US" altLang="zh-CN" sz="1200" b="0" i="1" dirty="0" smtClean="0"/>
                        <a:t>CREATED</a:t>
                      </a:r>
                      <a:endParaRPr lang="zh-CN" altLang="en-US" sz="1200" b="0" i="1" dirty="0"/>
                    </a:p>
                  </a:txBody>
                  <a:tcPr/>
                </a:tc>
                <a:tc>
                  <a:txBody>
                    <a:bodyPr/>
                    <a:lstStyle/>
                    <a:p>
                      <a:r>
                        <a:rPr kumimoji="1" lang="zh-CN" altLang="en-US" sz="1200" b="0" i="1" dirty="0" smtClean="0"/>
                        <a:t>创建的时间</a:t>
                      </a:r>
                      <a:endParaRPr lang="zh-CN" altLang="en-US" sz="1200" b="0" i="1" dirty="0"/>
                    </a:p>
                  </a:txBody>
                  <a:tcPr/>
                </a:tc>
              </a:tr>
              <a:tr h="249314">
                <a:tc>
                  <a:txBody>
                    <a:bodyPr/>
                    <a:lstStyle/>
                    <a:p>
                      <a:r>
                        <a:rPr kumimoji="1" lang="en-US" altLang="zh-CN" sz="1200" b="0" i="1" dirty="0" smtClean="0"/>
                        <a:t>STATUS</a:t>
                      </a:r>
                      <a:endParaRPr lang="zh-CN" altLang="en-US" sz="1200" b="0" i="1" dirty="0"/>
                    </a:p>
                  </a:txBody>
                  <a:tcPr/>
                </a:tc>
                <a:tc>
                  <a:txBody>
                    <a:bodyPr/>
                    <a:lstStyle/>
                    <a:p>
                      <a:r>
                        <a:rPr kumimoji="1" lang="zh-CN" altLang="en-US" sz="1200" b="0" i="1" dirty="0" smtClean="0"/>
                        <a:t>容器运行的状态</a:t>
                      </a:r>
                      <a:endParaRPr lang="zh-CN" altLang="en-US" sz="1200" b="0" i="1" dirty="0"/>
                    </a:p>
                  </a:txBody>
                  <a:tcPr/>
                </a:tc>
              </a:tr>
              <a:tr h="249314">
                <a:tc>
                  <a:txBody>
                    <a:bodyPr/>
                    <a:lstStyle/>
                    <a:p>
                      <a:r>
                        <a:rPr kumimoji="1" lang="en-US" altLang="zh-CN" sz="1200" b="0" i="1" dirty="0" smtClean="0"/>
                        <a:t>PORTS</a:t>
                      </a:r>
                      <a:endParaRPr lang="zh-CN" altLang="en-US" sz="1200" b="0" i="1" dirty="0"/>
                    </a:p>
                  </a:txBody>
                  <a:tcPr/>
                </a:tc>
                <a:tc>
                  <a:txBody>
                    <a:bodyPr/>
                    <a:lstStyle/>
                    <a:p>
                      <a:r>
                        <a:rPr kumimoji="1" lang="zh-CN" altLang="en-US" sz="1200" b="0" i="1" dirty="0" smtClean="0"/>
                        <a:t>端口</a:t>
                      </a:r>
                      <a:endParaRPr lang="zh-CN" altLang="en-US" sz="1200" b="0" i="1" dirty="0"/>
                    </a:p>
                  </a:txBody>
                  <a:tcPr/>
                </a:tc>
              </a:tr>
              <a:tr h="522856">
                <a:tc>
                  <a:txBody>
                    <a:bodyPr/>
                    <a:lstStyle/>
                    <a:p>
                      <a:r>
                        <a:rPr kumimoji="1" lang="en-US" altLang="zh-CN" sz="1200" b="0" i="1" dirty="0" smtClean="0"/>
                        <a:t>NAMES</a:t>
                      </a:r>
                      <a:endParaRPr lang="zh-CN" altLang="en-US" sz="1200" b="0" i="1" dirty="0"/>
                    </a:p>
                  </a:txBody>
                  <a:tcPr/>
                </a:tc>
                <a:tc>
                  <a:txBody>
                    <a:bodyPr/>
                    <a:lstStyle/>
                    <a:p>
                      <a:r>
                        <a:rPr kumimoji="1" lang="zh-CN" altLang="en-US" sz="1200" b="0" i="1" dirty="0" smtClean="0"/>
                        <a:t>容器的名字，</a:t>
                      </a:r>
                      <a:r>
                        <a:rPr kumimoji="1" lang="en-US" altLang="zh-CN" sz="1200" b="0" i="1" dirty="0" smtClean="0"/>
                        <a:t>docker</a:t>
                      </a:r>
                      <a:r>
                        <a:rPr kumimoji="1" lang="zh-CN" altLang="en-US" sz="1200" b="0" i="1" dirty="0" smtClean="0"/>
                        <a:t>会自动的给容器分配一个名字，我们也可以手工指定一个名字，可以使用名字表示这个容器</a:t>
                      </a:r>
                      <a:endParaRPr lang="zh-CN" altLang="en-US" sz="1200" b="0" i="1" dirty="0"/>
                    </a:p>
                  </a:txBody>
                  <a:tcPr/>
                </a:tc>
              </a:tr>
            </a:tbl>
          </a:graphicData>
        </a:graphic>
      </p:graphicFrame>
    </p:spTree>
    <p:extLst>
      <p:ext uri="{BB962C8B-B14F-4D97-AF65-F5344CB8AC3E}">
        <p14:creationId xmlns:p14="http://schemas.microsoft.com/office/powerpoint/2010/main" val="10567615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285564"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exec/attach</a:t>
            </a:r>
          </a:p>
        </p:txBody>
      </p:sp>
      <p:sp>
        <p:nvSpPr>
          <p:cNvPr id="7" name="文本框 6"/>
          <p:cNvSpPr txBox="1"/>
          <p:nvPr/>
        </p:nvSpPr>
        <p:spPr>
          <a:xfrm>
            <a:off x="936501" y="942082"/>
            <a:ext cx="7344816" cy="584776"/>
          </a:xfrm>
          <a:prstGeom prst="rect">
            <a:avLst/>
          </a:prstGeom>
          <a:noFill/>
        </p:spPr>
        <p:txBody>
          <a:bodyPr wrap="square" rtlCol="0">
            <a:spAutoFit/>
          </a:bodyPr>
          <a:lstStyle/>
          <a:p>
            <a:r>
              <a:rPr kumimoji="1" lang="zh-CN" altLang="en-US" sz="1600" dirty="0" smtClean="0"/>
              <a:t>经常需要进</a:t>
            </a:r>
            <a:r>
              <a:rPr kumimoji="1" lang="zh-CN" altLang="en-US" sz="1600" dirty="0"/>
              <a:t>到容器里去做一些工作，比如查看日志、调试、启动其他进程等。有两种方法进入容器：</a:t>
            </a:r>
            <a:r>
              <a:rPr kumimoji="1" lang="en-US" altLang="zh-CN" sz="1600" dirty="0"/>
              <a:t>attach </a:t>
            </a:r>
            <a:r>
              <a:rPr kumimoji="1" lang="zh-CN" altLang="en-US" sz="1600" dirty="0"/>
              <a:t>和 </a:t>
            </a:r>
            <a:r>
              <a:rPr kumimoji="1" lang="en-US" altLang="zh-CN" sz="1600" dirty="0"/>
              <a:t>exec</a:t>
            </a:r>
            <a:endParaRPr kumimoji="1" lang="en-US" altLang="zh-CN" sz="1600" dirty="0" smtClean="0"/>
          </a:p>
        </p:txBody>
      </p:sp>
      <p:sp>
        <p:nvSpPr>
          <p:cNvPr id="9" name="文本框 8"/>
          <p:cNvSpPr txBox="1"/>
          <p:nvPr/>
        </p:nvSpPr>
        <p:spPr>
          <a:xfrm>
            <a:off x="936501" y="1517370"/>
            <a:ext cx="7344816" cy="338554"/>
          </a:xfrm>
          <a:prstGeom prst="rect">
            <a:avLst/>
          </a:prstGeom>
          <a:noFill/>
        </p:spPr>
        <p:txBody>
          <a:bodyPr wrap="square" rtlCol="0">
            <a:spAutoFit/>
          </a:bodyPr>
          <a:lstStyle/>
          <a:p>
            <a:pPr marL="285750" indent="-285750">
              <a:buFont typeface="Wingdings" charset="2"/>
              <a:buChar char="Ø"/>
            </a:pPr>
            <a:r>
              <a:rPr kumimoji="1" lang="en-US" altLang="zh-CN" sz="1600" dirty="0" smtClean="0"/>
              <a:t>attach</a:t>
            </a:r>
          </a:p>
        </p:txBody>
      </p:sp>
      <p:sp>
        <p:nvSpPr>
          <p:cNvPr id="13" name="文本框 12"/>
          <p:cNvSpPr txBox="1"/>
          <p:nvPr/>
        </p:nvSpPr>
        <p:spPr>
          <a:xfrm>
            <a:off x="1008509" y="1877410"/>
            <a:ext cx="8208912" cy="2431435"/>
          </a:xfrm>
          <a:prstGeom prst="rect">
            <a:avLst/>
          </a:prstGeom>
          <a:noFill/>
        </p:spPr>
        <p:txBody>
          <a:bodyPr wrap="square" rtlCol="0">
            <a:spAutoFit/>
          </a:bodyPr>
          <a:lstStyle/>
          <a:p>
            <a:r>
              <a:rPr kumimoji="1" lang="zh-CN" altLang="en-US" sz="1200" i="1" dirty="0"/>
              <a:t>为什么执行 </a:t>
            </a:r>
            <a:r>
              <a:rPr kumimoji="1" lang="en-US" altLang="zh-CN" sz="1200" i="1" dirty="0"/>
              <a:t>docker attach </a:t>
            </a:r>
            <a:r>
              <a:rPr kumimoji="1" lang="zh-CN" altLang="en-US" sz="1200" i="1" dirty="0"/>
              <a:t>卡住了</a:t>
            </a:r>
            <a:r>
              <a:rPr kumimoji="1" lang="en-US" altLang="zh-CN" sz="1200" i="1" dirty="0" smtClean="0"/>
              <a:t>?</a:t>
            </a:r>
            <a:endParaRPr kumimoji="1" lang="en-US" altLang="zh-CN" sz="1200" dirty="0" smtClean="0"/>
          </a:p>
          <a:p>
            <a:r>
              <a:rPr kumimoji="1" lang="zh-CN" altLang="en-US" sz="1400" dirty="0" smtClean="0"/>
              <a:t>首先</a:t>
            </a:r>
            <a:r>
              <a:rPr kumimoji="1" lang="zh-CN" altLang="en-US" sz="1400" dirty="0"/>
              <a:t>要明确的</a:t>
            </a:r>
            <a:r>
              <a:rPr kumimoji="1" lang="zh-CN" altLang="en-US" sz="1400" dirty="0" smtClean="0"/>
              <a:t>是</a:t>
            </a:r>
            <a:r>
              <a:rPr kumimoji="1" lang="en-US" altLang="zh-CN" sz="1400" dirty="0" smtClean="0"/>
              <a:t>docker attach</a:t>
            </a:r>
            <a:r>
              <a:rPr kumimoji="1" lang="zh-CN" altLang="en-US" sz="1400" dirty="0" smtClean="0"/>
              <a:t>不是一个</a:t>
            </a:r>
            <a:r>
              <a:rPr kumimoji="1" lang="zh-CN" altLang="en-US" sz="1400" dirty="0"/>
              <a:t>用来进入容器的命令</a:t>
            </a:r>
            <a:r>
              <a:rPr kumimoji="1" lang="en-US" altLang="zh-CN" sz="1400" dirty="0"/>
              <a:t>, </a:t>
            </a:r>
            <a:r>
              <a:rPr kumimoji="1" lang="zh-CN" altLang="en-US" sz="1400" dirty="0"/>
              <a:t>或者说他不是用来</a:t>
            </a:r>
            <a:r>
              <a:rPr kumimoji="1" lang="zh-CN" altLang="en-US" sz="1400" dirty="0" smtClean="0"/>
              <a:t>在容器内运行一个</a:t>
            </a:r>
            <a:r>
              <a:rPr kumimoji="1" lang="en-US" altLang="zh-CN" sz="1400" dirty="0" smtClean="0"/>
              <a:t>bash</a:t>
            </a:r>
            <a:r>
              <a:rPr kumimoji="1" lang="en-US" altLang="zh-CN" sz="1400" dirty="0"/>
              <a:t>(shell) </a:t>
            </a:r>
            <a:r>
              <a:rPr kumimoji="1" lang="zh-CN" altLang="en-US" sz="1400" dirty="0"/>
              <a:t>的命令</a:t>
            </a:r>
            <a:r>
              <a:rPr kumimoji="1" lang="en-US" altLang="zh-CN" sz="1400" dirty="0"/>
              <a:t>, </a:t>
            </a:r>
            <a:r>
              <a:rPr kumimoji="1" lang="zh-CN" altLang="en-US" sz="1400" dirty="0"/>
              <a:t>它是用来连接到容器中运行中的进程</a:t>
            </a:r>
            <a:r>
              <a:rPr kumimoji="1" lang="en-US" altLang="zh-CN" sz="1400" dirty="0"/>
              <a:t>, </a:t>
            </a:r>
            <a:r>
              <a:rPr kumimoji="1" lang="zh-CN" altLang="en-US" sz="1400" dirty="0"/>
              <a:t>也就是</a:t>
            </a:r>
            <a:r>
              <a:rPr kumimoji="1" lang="zh-CN" altLang="en-US" sz="1400" dirty="0" smtClean="0"/>
              <a:t>容器的</a:t>
            </a:r>
            <a:r>
              <a:rPr kumimoji="1" lang="en-US" altLang="zh-CN" sz="1400" dirty="0" smtClean="0"/>
              <a:t>CMD</a:t>
            </a:r>
            <a:r>
              <a:rPr kumimoji="1" lang="en-US" altLang="zh-CN" sz="1400" dirty="0"/>
              <a:t>, </a:t>
            </a:r>
            <a:r>
              <a:rPr kumimoji="1" lang="zh-CN" altLang="en-US" sz="1400" dirty="0" smtClean="0"/>
              <a:t>容器内</a:t>
            </a:r>
            <a:r>
              <a:rPr kumimoji="1" lang="en-US" altLang="zh-CN" sz="1400" dirty="0" smtClean="0"/>
              <a:t>PID</a:t>
            </a:r>
            <a:r>
              <a:rPr kumimoji="1" lang="en-US" altLang="zh-CN" sz="1400" dirty="0"/>
              <a:t>=</a:t>
            </a:r>
            <a:r>
              <a:rPr kumimoji="1" lang="en-US" altLang="zh-CN" sz="1400" dirty="0" smtClean="0"/>
              <a:t>1</a:t>
            </a:r>
            <a:r>
              <a:rPr kumimoji="1" lang="zh-CN" altLang="en-US" sz="1400" dirty="0" smtClean="0"/>
              <a:t>的</a:t>
            </a:r>
            <a:r>
              <a:rPr kumimoji="1" lang="zh-CN" altLang="en-US" sz="1400" dirty="0"/>
              <a:t>那个进程</a:t>
            </a:r>
            <a:r>
              <a:rPr kumimoji="1" lang="en-US" altLang="zh-CN" sz="1400" dirty="0"/>
              <a:t>, </a:t>
            </a:r>
            <a:r>
              <a:rPr kumimoji="1" lang="zh-CN" altLang="en-US" sz="1400" dirty="0"/>
              <a:t>如果这个进程没</a:t>
            </a:r>
            <a:r>
              <a:rPr kumimoji="1" lang="zh-CN" altLang="en-US" sz="1400" dirty="0" smtClean="0"/>
              <a:t>有</a:t>
            </a:r>
            <a:r>
              <a:rPr kumimoji="1" lang="en-US" altLang="zh-CN" sz="1400" dirty="0" smtClean="0"/>
              <a:t>stdout</a:t>
            </a:r>
            <a:r>
              <a:rPr kumimoji="1" lang="en-US" altLang="zh-CN" sz="1400" dirty="0"/>
              <a:t>/stderr </a:t>
            </a:r>
            <a:r>
              <a:rPr kumimoji="1" lang="zh-CN" altLang="en-US" sz="1400" dirty="0"/>
              <a:t>那么你将看不到任何输出</a:t>
            </a:r>
            <a:r>
              <a:rPr kumimoji="1" lang="en-US" altLang="zh-CN" sz="1400" dirty="0"/>
              <a:t>, </a:t>
            </a:r>
            <a:r>
              <a:rPr kumimoji="1" lang="zh-CN" altLang="en-US" sz="1400" dirty="0"/>
              <a:t>如果它没有接</a:t>
            </a:r>
            <a:r>
              <a:rPr kumimoji="1" lang="zh-CN" altLang="en-US" sz="1400" dirty="0" smtClean="0"/>
              <a:t>收</a:t>
            </a:r>
            <a:r>
              <a:rPr kumimoji="1" lang="en-US" altLang="zh-CN" sz="1400" dirty="0" smtClean="0"/>
              <a:t>stdin</a:t>
            </a:r>
            <a:r>
              <a:rPr kumimoji="1" lang="zh-CN" altLang="en-US" sz="1400" dirty="0" smtClean="0"/>
              <a:t>你也无法发送指令给它</a:t>
            </a:r>
            <a:r>
              <a:rPr kumimoji="1" lang="en-US" altLang="zh-CN" sz="1400" dirty="0"/>
              <a:t>. </a:t>
            </a:r>
            <a:r>
              <a:rPr kumimoji="1" lang="zh-CN" altLang="en-US" sz="1400" dirty="0" smtClean="0"/>
              <a:t>这也就是为什么你运行一个</a:t>
            </a:r>
            <a:r>
              <a:rPr kumimoji="1" lang="en-US" altLang="zh-CN" sz="1400" dirty="0" smtClean="0"/>
              <a:t>bash</a:t>
            </a:r>
            <a:r>
              <a:rPr kumimoji="1" lang="zh-CN" altLang="en-US" sz="1400" dirty="0" smtClean="0"/>
              <a:t>的</a:t>
            </a:r>
            <a:r>
              <a:rPr kumimoji="1" lang="zh-CN" altLang="en-US" sz="1400" dirty="0"/>
              <a:t>容器</a:t>
            </a:r>
            <a:r>
              <a:rPr kumimoji="1" lang="en-US" altLang="zh-CN" sz="1400" dirty="0"/>
              <a:t>, </a:t>
            </a:r>
            <a:r>
              <a:rPr kumimoji="1" lang="zh-CN" altLang="en-US" sz="1400" dirty="0" smtClean="0"/>
              <a:t>就可以</a:t>
            </a:r>
            <a:r>
              <a:rPr kumimoji="1" lang="en-US" altLang="zh-CN" sz="1400" dirty="0" smtClean="0"/>
              <a:t>attach</a:t>
            </a:r>
            <a:r>
              <a:rPr kumimoji="1" lang="zh-CN" altLang="en-US" sz="1400" dirty="0" smtClean="0"/>
              <a:t>进去执</a:t>
            </a:r>
            <a:r>
              <a:rPr kumimoji="1" lang="zh-CN" altLang="en-US" sz="1400" dirty="0"/>
              <a:t>行命令</a:t>
            </a:r>
            <a:r>
              <a:rPr kumimoji="1" lang="en-US" altLang="zh-CN" sz="1400" dirty="0"/>
              <a:t>, </a:t>
            </a:r>
            <a:r>
              <a:rPr kumimoji="1" lang="zh-CN" altLang="en-US" sz="1400" dirty="0" smtClean="0"/>
              <a:t>而你运行一个</a:t>
            </a:r>
            <a:r>
              <a:rPr kumimoji="1" lang="en-US" altLang="zh-CN" sz="1400" dirty="0" smtClean="0"/>
              <a:t>mysql/nginx</a:t>
            </a:r>
            <a:r>
              <a:rPr kumimoji="1" lang="zh-CN" altLang="en-US" sz="1400" dirty="0" smtClean="0"/>
              <a:t>等容器就无法</a:t>
            </a:r>
            <a:r>
              <a:rPr kumimoji="1" lang="zh-CN" altLang="en-US" sz="1400" dirty="0"/>
              <a:t>操作的</a:t>
            </a:r>
            <a:r>
              <a:rPr kumimoji="1" lang="zh-CN" altLang="en-US" sz="1400" dirty="0" smtClean="0"/>
              <a:t>原因</a:t>
            </a:r>
            <a:endParaRPr kumimoji="1" lang="en-US" altLang="zh-CN" sz="1400" dirty="0" smtClean="0"/>
          </a:p>
          <a:p>
            <a:endParaRPr kumimoji="1" lang="en-US" altLang="zh-CN" sz="1600" dirty="0"/>
          </a:p>
          <a:p>
            <a:r>
              <a:rPr kumimoji="1" lang="zh-CN" altLang="en-US" sz="1200" i="1" dirty="0" smtClean="0"/>
              <a:t>退出 </a:t>
            </a:r>
            <a:r>
              <a:rPr kumimoji="1" lang="en-US" altLang="zh-CN" sz="1200" i="1" dirty="0"/>
              <a:t>attach </a:t>
            </a:r>
            <a:r>
              <a:rPr kumimoji="1" lang="zh-CN" altLang="en-US" sz="1200" i="1" dirty="0"/>
              <a:t>的容器</a:t>
            </a:r>
          </a:p>
          <a:p>
            <a:r>
              <a:rPr kumimoji="1" lang="zh-CN" altLang="en-US" sz="1400" dirty="0"/>
              <a:t>这里</a:t>
            </a:r>
            <a:r>
              <a:rPr kumimoji="1" lang="zh-CN" altLang="en-US" sz="1400" dirty="0" smtClean="0"/>
              <a:t>要使用</a:t>
            </a:r>
            <a:r>
              <a:rPr kumimoji="1" lang="en-US" altLang="zh-CN" sz="1400" dirty="0" smtClean="0"/>
              <a:t>CTRL</a:t>
            </a:r>
            <a:r>
              <a:rPr kumimoji="1" lang="en-US" altLang="zh-CN" sz="1400" dirty="0"/>
              <a:t>-P CTRL-</a:t>
            </a:r>
            <a:r>
              <a:rPr kumimoji="1" lang="en-US" altLang="zh-CN" sz="1400" dirty="0" smtClean="0"/>
              <a:t>Q</a:t>
            </a:r>
            <a:r>
              <a:rPr kumimoji="1" lang="zh-CN" altLang="en-US" sz="1400" dirty="0" smtClean="0"/>
              <a:t>来</a:t>
            </a:r>
            <a:r>
              <a:rPr kumimoji="1" lang="zh-CN" altLang="en-US" sz="1400" dirty="0"/>
              <a:t>退出容器</a:t>
            </a:r>
            <a:r>
              <a:rPr kumimoji="1" lang="en-US" altLang="zh-CN" sz="1400" dirty="0"/>
              <a:t>, </a:t>
            </a:r>
            <a:r>
              <a:rPr kumimoji="1" lang="zh-CN" altLang="en-US" sz="1400" dirty="0"/>
              <a:t>如果</a:t>
            </a:r>
            <a:r>
              <a:rPr kumimoji="1" lang="zh-CN" altLang="en-US" sz="1400" dirty="0" smtClean="0"/>
              <a:t>使用</a:t>
            </a:r>
            <a:r>
              <a:rPr kumimoji="1" lang="en-US" altLang="zh-CN" sz="1400" dirty="0" smtClean="0"/>
              <a:t>CTRL</a:t>
            </a:r>
            <a:r>
              <a:rPr kumimoji="1" lang="en-US" altLang="zh-CN" sz="1400" dirty="0"/>
              <a:t>+</a:t>
            </a:r>
            <a:r>
              <a:rPr kumimoji="1" lang="en-US" altLang="zh-CN" sz="1400" dirty="0" smtClean="0"/>
              <a:t>C</a:t>
            </a:r>
            <a:r>
              <a:rPr kumimoji="1" lang="zh-CN" altLang="en-US" sz="1400" dirty="0" smtClean="0"/>
              <a:t>那么会导致容器结束</a:t>
            </a:r>
            <a:r>
              <a:rPr kumimoji="1" lang="en-US" altLang="zh-CN" sz="1400" dirty="0"/>
              <a:t>(Exited), </a:t>
            </a:r>
            <a:r>
              <a:rPr kumimoji="1" lang="zh-CN" altLang="en-US" sz="1400" dirty="0" smtClean="0"/>
              <a:t>因为它会发送</a:t>
            </a:r>
            <a:r>
              <a:rPr kumimoji="1" lang="en-US" altLang="zh-CN" sz="1400" dirty="0" smtClean="0"/>
              <a:t>SIGKILL</a:t>
            </a:r>
            <a:r>
              <a:rPr kumimoji="1" lang="zh-CN" altLang="en-US" sz="1400" dirty="0" smtClean="0"/>
              <a:t>给</a:t>
            </a:r>
            <a:r>
              <a:rPr kumimoji="1" lang="zh-CN" altLang="en-US" sz="1400" dirty="0"/>
              <a:t>容器的进程</a:t>
            </a:r>
            <a:r>
              <a:rPr kumimoji="1" lang="en-US" altLang="zh-CN" sz="1400" dirty="0"/>
              <a:t>, </a:t>
            </a:r>
            <a:r>
              <a:rPr kumimoji="1" lang="zh-CN" altLang="en-US" sz="1400" dirty="0" smtClean="0"/>
              <a:t>然后这个容器就</a:t>
            </a:r>
            <a:r>
              <a:rPr kumimoji="1" lang="en-US" altLang="zh-CN" sz="1400" dirty="0" smtClean="0"/>
              <a:t>Exited</a:t>
            </a:r>
            <a:r>
              <a:rPr kumimoji="1" lang="zh-CN" altLang="en-US" sz="1400" dirty="0" smtClean="0"/>
              <a:t>了</a:t>
            </a:r>
            <a:r>
              <a:rPr kumimoji="1" lang="en-US" altLang="zh-CN" sz="1400" dirty="0"/>
              <a:t>, </a:t>
            </a:r>
            <a:r>
              <a:rPr kumimoji="1" lang="zh-CN" altLang="en-US" sz="1400" dirty="0"/>
              <a:t>当然这里可以</a:t>
            </a:r>
            <a:r>
              <a:rPr kumimoji="1" lang="zh-CN" altLang="en-US" sz="1400" dirty="0" smtClean="0"/>
              <a:t>使用</a:t>
            </a:r>
            <a:r>
              <a:rPr kumimoji="1" lang="en-US" altLang="zh-CN" sz="1400" dirty="0" smtClean="0"/>
              <a:t>docker </a:t>
            </a:r>
            <a:r>
              <a:rPr kumimoji="1" lang="en-US" altLang="zh-CN" sz="1400" dirty="0"/>
              <a:t>attach --sig-proxy=</a:t>
            </a:r>
            <a:r>
              <a:rPr kumimoji="1" lang="en-US" altLang="zh-CN" sz="1400" dirty="0" smtClean="0"/>
              <a:t>false</a:t>
            </a:r>
            <a:r>
              <a:rPr kumimoji="1" lang="zh-CN" altLang="en-US" sz="1400" dirty="0" smtClean="0"/>
              <a:t>防止发送</a:t>
            </a:r>
            <a:r>
              <a:rPr kumimoji="1" lang="en-US" altLang="zh-CN" sz="1400" dirty="0" smtClean="0"/>
              <a:t>SIGKILL</a:t>
            </a:r>
            <a:r>
              <a:rPr kumimoji="1" lang="zh-CN" altLang="en-US" sz="1400" dirty="0" smtClean="0"/>
              <a:t>给进程</a:t>
            </a:r>
            <a:endParaRPr kumimoji="1" lang="en-US" altLang="zh-CN" sz="1400" dirty="0"/>
          </a:p>
        </p:txBody>
      </p:sp>
      <p:pic>
        <p:nvPicPr>
          <p:cNvPr id="5" name="图片 4"/>
          <p:cNvPicPr>
            <a:picLocks noChangeAspect="1"/>
          </p:cNvPicPr>
          <p:nvPr/>
        </p:nvPicPr>
        <p:blipFill>
          <a:blip r:embed="rId2"/>
          <a:stretch>
            <a:fillRect/>
          </a:stretch>
        </p:blipFill>
        <p:spPr>
          <a:xfrm>
            <a:off x="1080516" y="4365898"/>
            <a:ext cx="8786703" cy="2290344"/>
          </a:xfrm>
          <a:prstGeom prst="rect">
            <a:avLst/>
          </a:prstGeom>
        </p:spPr>
      </p:pic>
    </p:spTree>
    <p:extLst>
      <p:ext uri="{BB962C8B-B14F-4D97-AF65-F5344CB8AC3E}">
        <p14:creationId xmlns:p14="http://schemas.microsoft.com/office/powerpoint/2010/main" val="33610064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285564"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exec/attach</a:t>
            </a:r>
          </a:p>
        </p:txBody>
      </p:sp>
      <p:sp>
        <p:nvSpPr>
          <p:cNvPr id="9" name="文本框 8"/>
          <p:cNvSpPr txBox="1"/>
          <p:nvPr/>
        </p:nvSpPr>
        <p:spPr>
          <a:xfrm>
            <a:off x="864493" y="981522"/>
            <a:ext cx="7344816" cy="338554"/>
          </a:xfrm>
          <a:prstGeom prst="rect">
            <a:avLst/>
          </a:prstGeom>
          <a:noFill/>
        </p:spPr>
        <p:txBody>
          <a:bodyPr wrap="square" rtlCol="0">
            <a:spAutoFit/>
          </a:bodyPr>
          <a:lstStyle/>
          <a:p>
            <a:pPr marL="285750" indent="-285750">
              <a:buFont typeface="Wingdings" charset="2"/>
              <a:buChar char="Ø"/>
            </a:pPr>
            <a:r>
              <a:rPr kumimoji="1" lang="en-US" altLang="zh-CN" sz="1600" dirty="0" smtClean="0"/>
              <a:t>exec</a:t>
            </a:r>
          </a:p>
        </p:txBody>
      </p:sp>
      <p:sp>
        <p:nvSpPr>
          <p:cNvPr id="13" name="文本框 12"/>
          <p:cNvSpPr txBox="1"/>
          <p:nvPr/>
        </p:nvSpPr>
        <p:spPr>
          <a:xfrm>
            <a:off x="936501" y="1341562"/>
            <a:ext cx="8208912" cy="338554"/>
          </a:xfrm>
          <a:prstGeom prst="rect">
            <a:avLst/>
          </a:prstGeom>
          <a:noFill/>
        </p:spPr>
        <p:txBody>
          <a:bodyPr wrap="square" rtlCol="0">
            <a:spAutoFit/>
          </a:bodyPr>
          <a:lstStyle/>
          <a:p>
            <a:r>
              <a:rPr kumimoji="1" lang="zh-CN" altLang="en-US" sz="1600" dirty="0" smtClean="0"/>
              <a:t>命令格式：</a:t>
            </a:r>
            <a:r>
              <a:rPr kumimoji="1" lang="en-US" altLang="zh-CN" sz="1600" dirty="0" smtClean="0"/>
              <a:t>docker </a:t>
            </a:r>
            <a:r>
              <a:rPr kumimoji="1" lang="en-US" altLang="zh-CN" sz="1600" dirty="0"/>
              <a:t>exec [OPTIONS] CONTAINER COMMAND [ARG...]</a:t>
            </a:r>
            <a:endParaRPr kumimoji="1" lang="en-US" altLang="zh-CN" sz="1600" dirty="0" smtClean="0"/>
          </a:p>
        </p:txBody>
      </p:sp>
      <p:graphicFrame>
        <p:nvGraphicFramePr>
          <p:cNvPr id="5" name="表格 4"/>
          <p:cNvGraphicFramePr>
            <a:graphicFrameLocks noGrp="1"/>
          </p:cNvGraphicFramePr>
          <p:nvPr>
            <p:extLst>
              <p:ext uri="{D42A27DB-BD31-4B8C-83A1-F6EECF244321}">
                <p14:modId xmlns:p14="http://schemas.microsoft.com/office/powerpoint/2010/main" val="1215350436"/>
              </p:ext>
            </p:extLst>
          </p:nvPr>
        </p:nvGraphicFramePr>
        <p:xfrm>
          <a:off x="1008509" y="1733154"/>
          <a:ext cx="7704856" cy="1722120"/>
        </p:xfrm>
        <a:graphic>
          <a:graphicData uri="http://schemas.openxmlformats.org/drawingml/2006/table">
            <a:tbl>
              <a:tblPr firstRow="1" bandRow="1">
                <a:tableStyleId>{5C22544A-7EE6-4342-B048-85BDC9FD1C3A}</a:tableStyleId>
              </a:tblPr>
              <a:tblGrid>
                <a:gridCol w="1296144"/>
                <a:gridCol w="6408712"/>
              </a:tblGrid>
              <a:tr h="144016">
                <a:tc>
                  <a:txBody>
                    <a:bodyPr/>
                    <a:lstStyle/>
                    <a:p>
                      <a:pPr algn="ctr"/>
                      <a:r>
                        <a:rPr lang="zh-CN" altLang="en-US" sz="1100" dirty="0" smtClean="0"/>
                        <a:t>参数	</a:t>
                      </a:r>
                    </a:p>
                  </a:txBody>
                  <a:tcPr/>
                </a:tc>
                <a:tc>
                  <a:txBody>
                    <a:bodyPr/>
                    <a:lstStyle/>
                    <a:p>
                      <a:pPr algn="ctr"/>
                      <a:r>
                        <a:rPr lang="zh-CN" altLang="en-US" sz="1100" dirty="0" smtClean="0"/>
                        <a:t>说明</a:t>
                      </a:r>
                      <a:endParaRPr lang="zh-CN" altLang="en-US" sz="1100" dirty="0"/>
                    </a:p>
                  </a:txBody>
                  <a:tcPr/>
                </a:tc>
              </a:tr>
              <a:tr h="172968">
                <a:tc>
                  <a:txBody>
                    <a:bodyPr/>
                    <a:lstStyle/>
                    <a:p>
                      <a:r>
                        <a:rPr lang="en-US" altLang="zh-CN" sz="1100" dirty="0" smtClean="0"/>
                        <a:t>-u &lt;username|uid&gt;</a:t>
                      </a:r>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100" dirty="0" smtClean="0"/>
                        <a:t>指定进入的容器以哪个用户登陆，默认是</a:t>
                      </a:r>
                      <a:r>
                        <a:rPr lang="en-US" altLang="zh-CN" sz="1100" dirty="0" smtClean="0"/>
                        <a:t>root</a:t>
                      </a:r>
                    </a:p>
                  </a:txBody>
                  <a:tcPr/>
                </a:tc>
              </a:tr>
              <a:tr h="162245">
                <a:tc>
                  <a:txBody>
                    <a:bodyPr/>
                    <a:lstStyle/>
                    <a:p>
                      <a:r>
                        <a:rPr lang="en-US" altLang="zh-CN" sz="1100" dirty="0" smtClean="0"/>
                        <a:t>-e &lt;key=value&gt;</a:t>
                      </a:r>
                      <a:endParaRPr lang="zh-CN" altLang="en-US" sz="1100" dirty="0" smtClean="0"/>
                    </a:p>
                  </a:txBody>
                  <a:tcPr/>
                </a:tc>
                <a:tc>
                  <a:txBody>
                    <a:bodyPr/>
                    <a:lstStyle/>
                    <a:p>
                      <a:r>
                        <a:rPr lang="zh-CN" altLang="en-US" sz="1100" dirty="0" smtClean="0"/>
                        <a:t>设置进入后可以使用的环境变量，这样动态指定比较灵活</a:t>
                      </a:r>
                      <a:endParaRPr lang="zh-CN" altLang="en-US" sz="1100" dirty="0"/>
                    </a:p>
                  </a:txBody>
                  <a:tcPr/>
                </a:tc>
              </a:tr>
              <a:tr h="186693">
                <a:tc>
                  <a:txBody>
                    <a:bodyPr/>
                    <a:lstStyle/>
                    <a:p>
                      <a:r>
                        <a:rPr lang="en-US" altLang="zh-CN" sz="1100" dirty="0" smtClean="0"/>
                        <a:t>-d</a:t>
                      </a:r>
                      <a:endParaRPr lang="zh-CN" altLang="en-US" sz="1100" dirty="0"/>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100" dirty="0" smtClean="0"/>
                        <a:t>以后台方式执行，这样，我们执行完这条命令，还可以干其他事情，写脚本最常用</a:t>
                      </a:r>
                    </a:p>
                  </a:txBody>
                  <a:tcPr/>
                </a:tc>
              </a:tr>
              <a:tr h="186693">
                <a:tc>
                  <a:txBody>
                    <a:bodyPr/>
                    <a:lstStyle/>
                    <a:p>
                      <a:r>
                        <a:rPr lang="en-US" altLang="zh-CN" sz="1100" dirty="0" smtClean="0"/>
                        <a:t>-i</a:t>
                      </a:r>
                      <a:endParaRPr lang="zh-CN" altLang="en-US" sz="1100" dirty="0"/>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100" dirty="0" smtClean="0"/>
                        <a:t>以交互方式运行，是阻塞式的</a:t>
                      </a:r>
                    </a:p>
                  </a:txBody>
                  <a:tcPr/>
                </a:tc>
              </a:tr>
              <a:tr h="260037">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en-US" altLang="zh-CN" sz="1100" dirty="0" smtClean="0"/>
                        <a:t>-t</a:t>
                      </a:r>
                      <a:endParaRPr lang="zh-CN" altLang="en-US" sz="1100" dirty="0"/>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100" dirty="0" smtClean="0"/>
                        <a:t>分配一个伪终端，这个参数通常与</a:t>
                      </a:r>
                      <a:r>
                        <a:rPr lang="en-US" altLang="zh-CN" sz="1100" dirty="0" smtClean="0"/>
                        <a:t>-i</a:t>
                      </a:r>
                      <a:r>
                        <a:rPr lang="zh-CN" altLang="en-US" sz="1100" dirty="0" smtClean="0"/>
                        <a:t>参数一起使用，然后， 在后面跟上容器里的</a:t>
                      </a:r>
                      <a:r>
                        <a:rPr lang="en-US" altLang="zh-CN" sz="1100" dirty="0" smtClean="0"/>
                        <a:t>/bin/bash</a:t>
                      </a:r>
                      <a:r>
                        <a:rPr lang="zh-CN" altLang="en-US" sz="1100" dirty="0" smtClean="0"/>
                        <a:t>，这样就把我们带到容器里去了。</a:t>
                      </a:r>
                    </a:p>
                  </a:txBody>
                  <a:tcPr/>
                </a:tc>
              </a:tr>
            </a:tbl>
          </a:graphicData>
        </a:graphic>
      </p:graphicFrame>
      <p:sp>
        <p:nvSpPr>
          <p:cNvPr id="6" name="文本框 5"/>
          <p:cNvSpPr txBox="1"/>
          <p:nvPr/>
        </p:nvSpPr>
        <p:spPr>
          <a:xfrm>
            <a:off x="936501" y="4797946"/>
            <a:ext cx="7848872" cy="1569660"/>
          </a:xfrm>
          <a:prstGeom prst="rect">
            <a:avLst/>
          </a:prstGeom>
          <a:noFill/>
        </p:spPr>
        <p:txBody>
          <a:bodyPr wrap="square" rtlCol="0">
            <a:spAutoFit/>
          </a:bodyPr>
          <a:lstStyle/>
          <a:p>
            <a:r>
              <a:rPr kumimoji="1" lang="zh-CN" altLang="en-US" sz="1600" dirty="0" smtClean="0"/>
              <a:t>备注：</a:t>
            </a:r>
            <a:endParaRPr kumimoji="1" lang="en-US" altLang="zh-CN" sz="1600" dirty="0" smtClean="0"/>
          </a:p>
          <a:p>
            <a:r>
              <a:rPr kumimoji="1" lang="en-US" altLang="zh-CN" sz="1600" dirty="0" smtClean="0"/>
              <a:t>1. </a:t>
            </a:r>
            <a:r>
              <a:rPr kumimoji="1" lang="zh-CN" altLang="en-US" sz="1600" dirty="0" smtClean="0"/>
              <a:t>容器本身其实就是把进</a:t>
            </a:r>
            <a:r>
              <a:rPr kumimoji="1" lang="zh-CN" altLang="en-US" sz="1600" dirty="0"/>
              <a:t>程</a:t>
            </a:r>
            <a:r>
              <a:rPr kumimoji="1" lang="en-US" altLang="zh-CN" sz="1600" dirty="0"/>
              <a:t>/</a:t>
            </a:r>
            <a:r>
              <a:rPr kumimoji="1" lang="zh-CN" altLang="en-US" sz="1600" dirty="0"/>
              <a:t>资源隔离了</a:t>
            </a:r>
            <a:r>
              <a:rPr kumimoji="1" lang="en-US" altLang="zh-CN" sz="1600" dirty="0"/>
              <a:t>, </a:t>
            </a:r>
            <a:r>
              <a:rPr kumimoji="1" lang="zh-CN" altLang="en-US" sz="1600" dirty="0"/>
              <a:t>严格意义上讲不存在所谓的进入容器</a:t>
            </a:r>
            <a:r>
              <a:rPr kumimoji="1" lang="en-US" altLang="zh-CN" sz="1600" dirty="0"/>
              <a:t>, </a:t>
            </a:r>
            <a:r>
              <a:rPr kumimoji="1" lang="zh-CN" altLang="en-US" sz="1600" dirty="0"/>
              <a:t>通常这里的所说的进入容器指的是在容器的 </a:t>
            </a:r>
            <a:r>
              <a:rPr kumimoji="1" lang="en-US" altLang="zh-CN" sz="1600" dirty="0"/>
              <a:t>namespace </a:t>
            </a:r>
            <a:r>
              <a:rPr kumimoji="1" lang="zh-CN" altLang="en-US" sz="1600" dirty="0"/>
              <a:t>内执行</a:t>
            </a:r>
            <a:r>
              <a:rPr kumimoji="1" lang="en-US" altLang="zh-CN" sz="1600" dirty="0"/>
              <a:t>shell</a:t>
            </a:r>
            <a:r>
              <a:rPr kumimoji="1" lang="zh-CN" altLang="en-US" sz="1600" dirty="0"/>
              <a:t>。</a:t>
            </a:r>
            <a:endParaRPr kumimoji="1" lang="en-US" altLang="zh-CN" sz="1600" dirty="0"/>
          </a:p>
          <a:p>
            <a:r>
              <a:rPr kumimoji="1" lang="en-US" altLang="zh-CN" sz="1600" dirty="0" smtClean="0"/>
              <a:t>2. </a:t>
            </a:r>
            <a:r>
              <a:rPr kumimoji="1" lang="zh-CN" altLang="en-US" sz="1600" dirty="0" smtClean="0"/>
              <a:t>对于以 </a:t>
            </a:r>
            <a:r>
              <a:rPr kumimoji="1" lang="en-US" altLang="zh-CN" sz="1600" dirty="0"/>
              <a:t>/bin/bash </a:t>
            </a:r>
            <a:r>
              <a:rPr kumimoji="1" lang="zh-CN" altLang="en-US" sz="1600" dirty="0"/>
              <a:t>命令启动的容器，二者可以达到</a:t>
            </a:r>
            <a:r>
              <a:rPr kumimoji="1" lang="zh-CN" altLang="en-US" sz="1600" dirty="0" smtClean="0"/>
              <a:t>相同的效果</a:t>
            </a:r>
            <a:endParaRPr kumimoji="1" lang="en-US" altLang="zh-CN" sz="1600" dirty="0" smtClean="0"/>
          </a:p>
          <a:p>
            <a:r>
              <a:rPr kumimoji="1" lang="en-US" altLang="zh-CN" sz="1600" dirty="0" smtClean="0"/>
              <a:t>3</a:t>
            </a:r>
            <a:r>
              <a:rPr kumimoji="1" lang="en-US" altLang="zh-CN" sz="1600" dirty="0"/>
              <a:t>. attach </a:t>
            </a:r>
            <a:r>
              <a:rPr kumimoji="1" lang="zh-CN" altLang="en-US" sz="1600" dirty="0"/>
              <a:t>直接进入容器启动命令的终端，不会启动新的进程</a:t>
            </a:r>
            <a:r>
              <a:rPr kumimoji="1" lang="zh-CN" altLang="en-US" sz="1600" dirty="0" smtClean="0"/>
              <a:t>。</a:t>
            </a:r>
            <a:r>
              <a:rPr kumimoji="1" lang="en-US" altLang="zh-CN" sz="1600" dirty="0" smtClean="0"/>
              <a:t>exec </a:t>
            </a:r>
            <a:r>
              <a:rPr kumimoji="1" lang="zh-CN" altLang="en-US" sz="1600" dirty="0"/>
              <a:t>则是在容器中打开新的终端，并且可以启动新的进程</a:t>
            </a:r>
            <a:r>
              <a:rPr kumimoji="1" lang="zh-CN" altLang="en-US" sz="1600" dirty="0" smtClean="0"/>
              <a:t>。</a:t>
            </a:r>
            <a:endParaRPr kumimoji="1" lang="en-US" altLang="zh-CN" sz="1600" dirty="0" smtClean="0"/>
          </a:p>
        </p:txBody>
      </p:sp>
      <p:pic>
        <p:nvPicPr>
          <p:cNvPr id="8" name="图片 7"/>
          <p:cNvPicPr>
            <a:picLocks noChangeAspect="1"/>
          </p:cNvPicPr>
          <p:nvPr/>
        </p:nvPicPr>
        <p:blipFill>
          <a:blip r:embed="rId3"/>
          <a:stretch>
            <a:fillRect/>
          </a:stretch>
        </p:blipFill>
        <p:spPr>
          <a:xfrm>
            <a:off x="1008509" y="3645606"/>
            <a:ext cx="7704856" cy="659766"/>
          </a:xfrm>
          <a:prstGeom prst="rect">
            <a:avLst/>
          </a:prstGeom>
        </p:spPr>
      </p:pic>
    </p:spTree>
    <p:extLst>
      <p:ext uri="{BB962C8B-B14F-4D97-AF65-F5344CB8AC3E}">
        <p14:creationId xmlns:p14="http://schemas.microsoft.com/office/powerpoint/2010/main" val="13668083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6724659"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a:t>
            </a:r>
            <a:r>
              <a:rPr lang="en-US" altLang="zh-CN" sz="2520" dirty="0">
                <a:latin typeface="微软雅黑" pitchFamily="34" charset="-122"/>
                <a:ea typeface="微软雅黑" pitchFamily="34" charset="-122"/>
              </a:rPr>
              <a:t> </a:t>
            </a:r>
            <a:r>
              <a:rPr lang="en-US" altLang="zh-CN" sz="2520" dirty="0" smtClean="0">
                <a:latin typeface="微软雅黑" pitchFamily="34" charset="-122"/>
                <a:ea typeface="微软雅黑" pitchFamily="34" charset="-122"/>
              </a:rPr>
              <a:t>stop/start/restart/rm</a:t>
            </a:r>
          </a:p>
        </p:txBody>
      </p:sp>
      <p:sp>
        <p:nvSpPr>
          <p:cNvPr id="2" name="文本框 1"/>
          <p:cNvSpPr txBox="1"/>
          <p:nvPr/>
        </p:nvSpPr>
        <p:spPr>
          <a:xfrm>
            <a:off x="1008509" y="981522"/>
            <a:ext cx="6696744" cy="1569660"/>
          </a:xfrm>
          <a:prstGeom prst="rect">
            <a:avLst/>
          </a:prstGeom>
          <a:noFill/>
        </p:spPr>
        <p:txBody>
          <a:bodyPr wrap="square" rtlCol="0">
            <a:spAutoFit/>
          </a:bodyPr>
          <a:lstStyle/>
          <a:p>
            <a:r>
              <a:rPr kumimoji="1" lang="zh-CN" altLang="en-US" sz="1600" dirty="0" smtClean="0"/>
              <a:t>容器的停止／开启／删除</a:t>
            </a:r>
            <a:endParaRPr kumimoji="1" lang="en-US" altLang="zh-CN" sz="1600" dirty="0"/>
          </a:p>
          <a:p>
            <a:r>
              <a:rPr kumimoji="1" lang="zh-CN" altLang="en-US" sz="1600" dirty="0" smtClean="0"/>
              <a:t>例如：对容器</a:t>
            </a:r>
            <a:r>
              <a:rPr kumimoji="1" lang="en-US" altLang="zh-CN" sz="1600" dirty="0" smtClean="0"/>
              <a:t>nginx</a:t>
            </a:r>
            <a:r>
              <a:rPr kumimoji="1" lang="zh-CN" altLang="en-US" sz="1600" dirty="0" smtClean="0"/>
              <a:t>的操作（</a:t>
            </a:r>
            <a:r>
              <a:rPr kumimoji="1" lang="en-US" altLang="zh-CN" sz="1600" dirty="0"/>
              <a:t>nginx</a:t>
            </a:r>
            <a:r>
              <a:rPr kumimoji="1" lang="zh-CN" altLang="en-US" sz="1600" dirty="0"/>
              <a:t>即容器</a:t>
            </a:r>
            <a:r>
              <a:rPr kumimoji="1" lang="zh-CN" altLang="en-US" sz="1600" dirty="0" smtClean="0"/>
              <a:t>名称，也可以是容器</a:t>
            </a:r>
            <a:r>
              <a:rPr kumimoji="1" lang="en-US" altLang="zh-CN" sz="1600" dirty="0" smtClean="0"/>
              <a:t>ID</a:t>
            </a:r>
            <a:r>
              <a:rPr kumimoji="1" lang="zh-CN" altLang="en-US" sz="1600" dirty="0" smtClean="0"/>
              <a:t>）</a:t>
            </a:r>
            <a:endParaRPr kumimoji="1" lang="en-US" altLang="zh-CN" sz="1600" dirty="0" smtClean="0"/>
          </a:p>
          <a:p>
            <a:r>
              <a:rPr lang="en-US" altLang="zh-CN" sz="1600" dirty="0" smtClean="0">
                <a:latin typeface="微软雅黑" pitchFamily="34" charset="-122"/>
                <a:ea typeface="微软雅黑" pitchFamily="34" charset="-122"/>
              </a:rPr>
              <a:t>docker stop </a:t>
            </a:r>
            <a:r>
              <a:rPr lang="en-US" altLang="zh-CN" sz="1600" dirty="0" smtClean="0"/>
              <a:t>nginx</a:t>
            </a:r>
            <a:r>
              <a:rPr lang="en-US" altLang="zh-CN" sz="1600" dirty="0" smtClean="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kumimoji="1" lang="zh-CN" altLang="en-US" sz="1600" dirty="0" smtClean="0"/>
              <a:t>停止容器</a:t>
            </a:r>
            <a:r>
              <a:rPr kumimoji="1" lang="zh-CN" altLang="zh-CN" sz="1600" dirty="0" smtClean="0"/>
              <a:t>，</a:t>
            </a:r>
            <a:endParaRPr lang="en-US" altLang="zh-CN" sz="1600" dirty="0" smtClean="0">
              <a:latin typeface="微软雅黑" pitchFamily="34" charset="-122"/>
              <a:ea typeface="微软雅黑" pitchFamily="34" charset="-122"/>
            </a:endParaRPr>
          </a:p>
          <a:p>
            <a:r>
              <a:rPr lang="en-US" altLang="zh-CN" sz="1600" dirty="0">
                <a:latin typeface="微软雅黑" pitchFamily="34" charset="-122"/>
                <a:ea typeface="微软雅黑" pitchFamily="34" charset="-122"/>
              </a:rPr>
              <a:t>docker </a:t>
            </a:r>
            <a:r>
              <a:rPr lang="en-US" altLang="zh-CN" sz="1600" dirty="0" smtClean="0">
                <a:latin typeface="微软雅黑" pitchFamily="34" charset="-122"/>
                <a:ea typeface="微软雅黑" pitchFamily="34" charset="-122"/>
              </a:rPr>
              <a:t>start </a:t>
            </a:r>
            <a:r>
              <a:rPr lang="en-US" altLang="zh-CN" sz="1600" dirty="0" smtClean="0"/>
              <a:t>nginx  </a:t>
            </a:r>
            <a:r>
              <a:rPr lang="en-US" altLang="zh-CN" sz="1600" dirty="0" smtClean="0">
                <a:latin typeface="微软雅黑" pitchFamily="34" charset="-122"/>
                <a:ea typeface="微软雅黑" pitchFamily="34" charset="-122"/>
              </a:rPr>
              <a:t>#</a:t>
            </a:r>
            <a:r>
              <a:rPr kumimoji="1" lang="zh-CN" altLang="en-US" sz="1600" dirty="0" smtClean="0"/>
              <a:t>启动容器</a:t>
            </a:r>
            <a:endParaRPr kumimoji="1" lang="en-US" altLang="zh-CN" sz="1600" dirty="0" smtClean="0"/>
          </a:p>
          <a:p>
            <a:r>
              <a:rPr lang="en-US" altLang="zh-CN" sz="1600" dirty="0">
                <a:latin typeface="微软雅黑" pitchFamily="34" charset="-122"/>
                <a:ea typeface="微软雅黑" pitchFamily="34" charset="-122"/>
              </a:rPr>
              <a:t>docker </a:t>
            </a:r>
            <a:r>
              <a:rPr lang="en-US" altLang="zh-CN" sz="1600" dirty="0" smtClean="0">
                <a:latin typeface="微软雅黑" pitchFamily="34" charset="-122"/>
                <a:ea typeface="微软雅黑" pitchFamily="34" charset="-122"/>
              </a:rPr>
              <a:t>restart </a:t>
            </a:r>
            <a:r>
              <a:rPr lang="en-US" altLang="zh-CN" sz="1600" dirty="0"/>
              <a:t>nginx  </a:t>
            </a:r>
            <a:r>
              <a:rPr lang="en-US" altLang="zh-CN" sz="1600" dirty="0" smtClean="0">
                <a:latin typeface="微软雅黑" pitchFamily="34" charset="-122"/>
                <a:ea typeface="微软雅黑" pitchFamily="34" charset="-122"/>
              </a:rPr>
              <a:t>#</a:t>
            </a:r>
            <a:r>
              <a:rPr kumimoji="1" lang="zh-CN" altLang="en-US" sz="1600" dirty="0" smtClean="0"/>
              <a:t>重启容器</a:t>
            </a:r>
            <a:endParaRPr lang="en-US" altLang="zh-CN" sz="1600" dirty="0" smtClean="0">
              <a:latin typeface="微软雅黑" pitchFamily="34" charset="-122"/>
              <a:ea typeface="微软雅黑" pitchFamily="34" charset="-122"/>
            </a:endParaRPr>
          </a:p>
          <a:p>
            <a:r>
              <a:rPr lang="en-US" altLang="zh-CN" sz="1600" dirty="0">
                <a:latin typeface="微软雅黑" pitchFamily="34" charset="-122"/>
                <a:ea typeface="微软雅黑" pitchFamily="34" charset="-122"/>
              </a:rPr>
              <a:t>d</a:t>
            </a:r>
            <a:r>
              <a:rPr lang="en-US" altLang="zh-CN" sz="1600" dirty="0" smtClean="0">
                <a:latin typeface="微软雅黑" pitchFamily="34" charset="-122"/>
                <a:ea typeface="微软雅黑" pitchFamily="34" charset="-122"/>
              </a:rPr>
              <a:t>ocker rm </a:t>
            </a:r>
            <a:r>
              <a:rPr lang="en-US" altLang="zh-CN" sz="1600" dirty="0" smtClean="0"/>
              <a:t>nginx  </a:t>
            </a:r>
            <a:r>
              <a:rPr lang="en-US" altLang="zh-CN" sz="1600" dirty="0" smtClean="0">
                <a:latin typeface="微软雅黑" pitchFamily="34" charset="-122"/>
                <a:ea typeface="微软雅黑" pitchFamily="34" charset="-122"/>
              </a:rPr>
              <a:t>#</a:t>
            </a:r>
            <a:r>
              <a:rPr lang="zh-CN" altLang="en-US" sz="1600" dirty="0" smtClean="0">
                <a:latin typeface="+mn-ea"/>
              </a:rPr>
              <a:t>删除</a:t>
            </a:r>
            <a:r>
              <a:rPr kumimoji="1" lang="zh-CN" altLang="en-US" sz="1600" dirty="0" smtClean="0"/>
              <a:t>容器（容器必须是停止状态才能删除）</a:t>
            </a:r>
            <a:endParaRPr lang="en-US" altLang="zh-CN" sz="1600" dirty="0">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432445" y="2565698"/>
            <a:ext cx="10873208" cy="4072100"/>
          </a:xfrm>
          <a:prstGeom prst="rect">
            <a:avLst/>
          </a:prstGeom>
        </p:spPr>
      </p:pic>
    </p:spTree>
    <p:extLst>
      <p:ext uri="{BB962C8B-B14F-4D97-AF65-F5344CB8AC3E}">
        <p14:creationId xmlns:p14="http://schemas.microsoft.com/office/powerpoint/2010/main" val="33812613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438941"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a:t>
            </a:r>
            <a:r>
              <a:rPr lang="en-US" altLang="zh-CN" sz="2520" dirty="0" smtClean="0">
                <a:latin typeface="微软雅黑" pitchFamily="34" charset="-122"/>
                <a:ea typeface="微软雅黑" pitchFamily="34" charset="-122"/>
              </a:rPr>
              <a:t>docker logs</a:t>
            </a:r>
            <a:r>
              <a:rPr lang="zh-CN" altLang="en-US" sz="2520" dirty="0" smtClean="0">
                <a:solidFill>
                  <a:srgbClr val="FF0000"/>
                </a:solidFill>
                <a:latin typeface="微软雅黑" pitchFamily="34" charset="-122"/>
                <a:ea typeface="微软雅黑" pitchFamily="34" charset="-122"/>
              </a:rPr>
              <a:t>（重点）</a:t>
            </a:r>
            <a:endParaRPr lang="en-US" altLang="zh-CN" sz="2520" dirty="0" smtClean="0">
              <a:solidFill>
                <a:srgbClr val="FF0000"/>
              </a:solidFill>
              <a:latin typeface="微软雅黑" pitchFamily="34" charset="-122"/>
              <a:ea typeface="微软雅黑" pitchFamily="34" charset="-122"/>
            </a:endParaRPr>
          </a:p>
        </p:txBody>
      </p:sp>
      <p:sp>
        <p:nvSpPr>
          <p:cNvPr id="2" name="文本框 1"/>
          <p:cNvSpPr txBox="1"/>
          <p:nvPr/>
        </p:nvSpPr>
        <p:spPr>
          <a:xfrm>
            <a:off x="936501" y="1197546"/>
            <a:ext cx="6984776" cy="1569660"/>
          </a:xfrm>
          <a:prstGeom prst="rect">
            <a:avLst/>
          </a:prstGeom>
          <a:noFill/>
        </p:spPr>
        <p:txBody>
          <a:bodyPr wrap="square" rtlCol="0">
            <a:spAutoFit/>
          </a:bodyPr>
          <a:lstStyle/>
          <a:p>
            <a:r>
              <a:rPr kumimoji="1" lang="zh-CN" altLang="en-US" sz="1600" dirty="0"/>
              <a:t>获取容器的日</a:t>
            </a:r>
            <a:r>
              <a:rPr kumimoji="1" lang="zh-CN" altLang="en-US" sz="1600" dirty="0" smtClean="0"/>
              <a:t>志，常用于错误排查，</a:t>
            </a:r>
            <a:r>
              <a:rPr kumimoji="1" lang="en-US" altLang="zh-CN" sz="1600" dirty="0" smtClean="0"/>
              <a:t> </a:t>
            </a:r>
            <a:r>
              <a:rPr kumimoji="1" lang="zh-CN" altLang="en-US" sz="1600" dirty="0" smtClean="0"/>
              <a:t>命令格式：</a:t>
            </a:r>
            <a:endParaRPr kumimoji="1" lang="en-US" altLang="zh-CN" sz="1600" dirty="0" smtClean="0"/>
          </a:p>
          <a:p>
            <a:r>
              <a:rPr kumimoji="1" lang="en-US" altLang="zh-CN" sz="1600" dirty="0" smtClean="0">
                <a:latin typeface="+mn-ea"/>
              </a:rPr>
              <a:t>docker </a:t>
            </a:r>
            <a:r>
              <a:rPr lang="en-US" altLang="zh-CN" sz="1600" dirty="0" smtClean="0">
                <a:latin typeface="+mn-ea"/>
              </a:rPr>
              <a:t>logs </a:t>
            </a:r>
            <a:r>
              <a:rPr lang="en-US" altLang="zh-CN" sz="1600" dirty="0">
                <a:latin typeface="+mn-ea"/>
              </a:rPr>
              <a:t>[OPTIONS</a:t>
            </a:r>
            <a:r>
              <a:rPr lang="en-US" altLang="zh-CN" sz="1600" dirty="0" smtClean="0">
                <a:latin typeface="+mn-ea"/>
              </a:rPr>
              <a:t>] </a:t>
            </a:r>
            <a:r>
              <a:rPr lang="zh-CN" altLang="en-US" sz="1600" dirty="0" smtClean="0">
                <a:latin typeface="+mn-ea"/>
              </a:rPr>
              <a:t>容器名称／容器</a:t>
            </a:r>
            <a:r>
              <a:rPr lang="en-US" altLang="zh-CN" sz="1600" dirty="0" smtClean="0">
                <a:latin typeface="+mn-ea"/>
              </a:rPr>
              <a:t>ID</a:t>
            </a:r>
          </a:p>
          <a:p>
            <a:r>
              <a:rPr lang="en-US" altLang="zh-CN" sz="1600" dirty="0" smtClean="0">
                <a:latin typeface="+mn-ea"/>
              </a:rPr>
              <a:t>options:</a:t>
            </a:r>
          </a:p>
          <a:p>
            <a:r>
              <a:rPr lang="en-US" altLang="zh-CN" sz="1600" dirty="0" smtClean="0">
                <a:latin typeface="+mn-ea"/>
              </a:rPr>
              <a:t>-f</a:t>
            </a:r>
            <a:r>
              <a:rPr lang="zh-CN" altLang="en-US" sz="1600" dirty="0">
                <a:latin typeface="+mn-ea"/>
              </a:rPr>
              <a:t>：持续输出</a:t>
            </a:r>
            <a:r>
              <a:rPr lang="en-US" altLang="zh-CN" sz="1600" dirty="0">
                <a:latin typeface="+mn-ea"/>
              </a:rPr>
              <a:t>(</a:t>
            </a:r>
            <a:r>
              <a:rPr lang="zh-CN" altLang="en-US" sz="1600" dirty="0">
                <a:latin typeface="+mn-ea"/>
              </a:rPr>
              <a:t>类似</a:t>
            </a:r>
            <a:r>
              <a:rPr lang="en-US" altLang="zh-CN" sz="1600" dirty="0">
                <a:latin typeface="+mn-ea"/>
              </a:rPr>
              <a:t>tail </a:t>
            </a:r>
            <a:r>
              <a:rPr lang="en-US" altLang="zh-CN" sz="1600" dirty="0" smtClean="0">
                <a:latin typeface="+mn-ea"/>
              </a:rPr>
              <a:t>-f)</a:t>
            </a:r>
          </a:p>
          <a:p>
            <a:endParaRPr lang="en-US" altLang="zh-CN" sz="1600" dirty="0" smtClean="0">
              <a:latin typeface="+mn-ea"/>
            </a:endParaRPr>
          </a:p>
          <a:p>
            <a:r>
              <a:rPr kumimoji="1" lang="zh-CN" altLang="en-US" sz="1600" dirty="0" smtClean="0">
                <a:latin typeface="+mn-ea"/>
              </a:rPr>
              <a:t>例如：在启用</a:t>
            </a:r>
            <a:r>
              <a:rPr kumimoji="1" lang="en-US" altLang="zh-CN" sz="1600" dirty="0" smtClean="0">
                <a:latin typeface="+mn-ea"/>
              </a:rPr>
              <a:t>nginx</a:t>
            </a:r>
            <a:r>
              <a:rPr kumimoji="1" lang="zh-CN" altLang="en-US" sz="1600" dirty="0" smtClean="0">
                <a:latin typeface="+mn-ea"/>
              </a:rPr>
              <a:t>时发现，</a:t>
            </a:r>
            <a:r>
              <a:rPr kumimoji="1" lang="en-US" altLang="zh-CN" sz="1600" dirty="0" smtClean="0">
                <a:latin typeface="+mn-ea"/>
              </a:rPr>
              <a:t>status</a:t>
            </a:r>
            <a:r>
              <a:rPr kumimoji="1" lang="zh-CN" altLang="en-US" sz="1600" dirty="0" smtClean="0">
                <a:latin typeface="+mn-ea"/>
              </a:rPr>
              <a:t>状态不是</a:t>
            </a:r>
            <a:r>
              <a:rPr kumimoji="1" lang="en-US" altLang="zh-CN" sz="1600" dirty="0" smtClean="0">
                <a:latin typeface="+mn-ea"/>
              </a:rPr>
              <a:t>up</a:t>
            </a:r>
            <a:r>
              <a:rPr kumimoji="1" lang="zh-CN" altLang="en-US" sz="1600" dirty="0" smtClean="0">
                <a:latin typeface="+mn-ea"/>
              </a:rPr>
              <a:t>，则可采用此命令进行排查</a:t>
            </a:r>
            <a:endParaRPr kumimoji="1" lang="en-US" altLang="zh-CN" sz="1600" dirty="0">
              <a:latin typeface="+mn-ea"/>
            </a:endParaRPr>
          </a:p>
        </p:txBody>
      </p:sp>
      <p:pic>
        <p:nvPicPr>
          <p:cNvPr id="6" name="图片 5"/>
          <p:cNvPicPr>
            <a:picLocks noChangeAspect="1"/>
          </p:cNvPicPr>
          <p:nvPr/>
        </p:nvPicPr>
        <p:blipFill>
          <a:blip r:embed="rId2"/>
          <a:stretch>
            <a:fillRect/>
          </a:stretch>
        </p:blipFill>
        <p:spPr>
          <a:xfrm>
            <a:off x="1008509" y="2997746"/>
            <a:ext cx="8439340" cy="882503"/>
          </a:xfrm>
          <a:prstGeom prst="rect">
            <a:avLst/>
          </a:prstGeom>
        </p:spPr>
      </p:pic>
    </p:spTree>
    <p:extLst>
      <p:ext uri="{BB962C8B-B14F-4D97-AF65-F5344CB8AC3E}">
        <p14:creationId xmlns:p14="http://schemas.microsoft.com/office/powerpoint/2010/main" val="34160123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3647152" cy="480131"/>
          </a:xfrm>
          <a:prstGeom prst="rect">
            <a:avLst/>
          </a:prstGeom>
        </p:spPr>
        <p:txBody>
          <a:bodyPr wrap="none">
            <a:spAutoFit/>
          </a:bodyPr>
          <a:lstStyle/>
          <a:p>
            <a:r>
              <a:rPr lang="en-US" altLang="zh-CN" sz="2520" dirty="0" smtClean="0">
                <a:latin typeface="微软雅黑" pitchFamily="34" charset="-122"/>
                <a:ea typeface="微软雅黑" pitchFamily="34" charset="-122"/>
              </a:rPr>
              <a:t>3.2 </a:t>
            </a:r>
            <a:r>
              <a:rPr lang="zh-CN" altLang="en-US" sz="2520" dirty="0" smtClean="0">
                <a:latin typeface="微软雅黑" pitchFamily="34" charset="-122"/>
                <a:ea typeface="微软雅黑" pitchFamily="34" charset="-122"/>
              </a:rPr>
              <a:t>基本操作－其他命令</a:t>
            </a:r>
            <a:endParaRPr lang="en-US" altLang="zh-CN" sz="2520" dirty="0" smtClean="0">
              <a:latin typeface="微软雅黑" pitchFamily="34" charset="-122"/>
              <a:ea typeface="微软雅黑" pitchFamily="34" charset="-122"/>
            </a:endParaRPr>
          </a:p>
        </p:txBody>
      </p:sp>
      <p:sp>
        <p:nvSpPr>
          <p:cNvPr id="2" name="文本框 1"/>
          <p:cNvSpPr txBox="1"/>
          <p:nvPr/>
        </p:nvSpPr>
        <p:spPr>
          <a:xfrm>
            <a:off x="1080517" y="1341562"/>
            <a:ext cx="6408712" cy="2031325"/>
          </a:xfrm>
          <a:prstGeom prst="rect">
            <a:avLst/>
          </a:prstGeom>
          <a:noFill/>
        </p:spPr>
        <p:txBody>
          <a:bodyPr wrap="square" rtlCol="0">
            <a:spAutoFit/>
          </a:bodyPr>
          <a:lstStyle/>
          <a:p>
            <a:pPr marL="285750" indent="-285750">
              <a:buFont typeface="Wingdings" charset="2"/>
              <a:buChar char="²"/>
            </a:pPr>
            <a:r>
              <a:rPr kumimoji="1" lang="en-US" altLang="zh-CN" sz="1800" dirty="0" smtClean="0"/>
              <a:t>docker save</a:t>
            </a:r>
            <a:r>
              <a:rPr kumimoji="1" lang="zh-CN" altLang="en-US" sz="1800" dirty="0" smtClean="0"/>
              <a:t>／</a:t>
            </a:r>
            <a:r>
              <a:rPr kumimoji="1" lang="en-US" altLang="zh-CN" sz="1800" dirty="0" smtClean="0"/>
              <a:t>load</a:t>
            </a:r>
            <a:r>
              <a:rPr kumimoji="1" lang="zh-CN" altLang="en-US" sz="1800" dirty="0"/>
              <a:t>：</a:t>
            </a:r>
            <a:r>
              <a:rPr kumimoji="1" lang="zh-CN" altLang="en-US" sz="1800" dirty="0" smtClean="0"/>
              <a:t>导出／导入镜像</a:t>
            </a:r>
            <a:endParaRPr kumimoji="1" lang="en-US" altLang="zh-CN" sz="1800" dirty="0" smtClean="0"/>
          </a:p>
          <a:p>
            <a:pPr marL="285750" indent="-285750">
              <a:buFont typeface="Wingdings" charset="2"/>
              <a:buChar char="²"/>
            </a:pPr>
            <a:r>
              <a:rPr kumimoji="1" lang="en-US" altLang="zh-CN" sz="1800" dirty="0" smtClean="0"/>
              <a:t>docker </a:t>
            </a:r>
            <a:r>
              <a:rPr kumimoji="1" lang="en-US" altLang="zh-CN" sz="1800" dirty="0"/>
              <a:t>export</a:t>
            </a:r>
            <a:r>
              <a:rPr kumimoji="1" lang="zh-CN" altLang="en-US" sz="1800" dirty="0" smtClean="0"/>
              <a:t>／</a:t>
            </a:r>
            <a:r>
              <a:rPr kumimoji="1" lang="en-US" altLang="zh-CN" sz="1800" dirty="0" smtClean="0"/>
              <a:t>import</a:t>
            </a:r>
            <a:r>
              <a:rPr kumimoji="1" lang="zh-CN" altLang="en-US" sz="1800" dirty="0"/>
              <a:t>：</a:t>
            </a:r>
            <a:r>
              <a:rPr kumimoji="1" lang="zh-CN" altLang="en-US" sz="1800" dirty="0" smtClean="0"/>
              <a:t>导</a:t>
            </a:r>
            <a:r>
              <a:rPr kumimoji="1" lang="zh-CN" altLang="en-US" sz="1800" dirty="0"/>
              <a:t>出／</a:t>
            </a:r>
            <a:r>
              <a:rPr kumimoji="1" lang="zh-CN" altLang="en-US" sz="1800" dirty="0" smtClean="0"/>
              <a:t>导入容器</a:t>
            </a:r>
            <a:endParaRPr kumimoji="1" lang="en-US" altLang="zh-CN" sz="1800" dirty="0" smtClean="0"/>
          </a:p>
          <a:p>
            <a:pPr marL="285750" indent="-285750">
              <a:buFont typeface="Wingdings" charset="2"/>
              <a:buChar char="²"/>
            </a:pPr>
            <a:r>
              <a:rPr kumimoji="1" lang="en-US" altLang="zh-CN" sz="1800" dirty="0" smtClean="0"/>
              <a:t>docker cp</a:t>
            </a:r>
            <a:r>
              <a:rPr kumimoji="1" lang="zh-CN" altLang="en-US" sz="1800" dirty="0" smtClean="0"/>
              <a:t>：容器和宿主机之间数据拷贝</a:t>
            </a:r>
            <a:endParaRPr kumimoji="1" lang="en-US" altLang="zh-CN" sz="1800" dirty="0" smtClean="0"/>
          </a:p>
          <a:p>
            <a:pPr marL="285750" indent="-285750">
              <a:buFont typeface="Wingdings" charset="2"/>
              <a:buChar char="²"/>
            </a:pPr>
            <a:r>
              <a:rPr kumimoji="1" lang="en-US" altLang="zh-CN" sz="1800" dirty="0"/>
              <a:t>d</a:t>
            </a:r>
            <a:r>
              <a:rPr kumimoji="1" lang="en-US" altLang="zh-CN" sz="1800" dirty="0" smtClean="0"/>
              <a:t>ocker login/logout</a:t>
            </a:r>
            <a:r>
              <a:rPr kumimoji="1" lang="zh-CN" altLang="en-US" sz="1800" dirty="0"/>
              <a:t>：</a:t>
            </a:r>
            <a:r>
              <a:rPr kumimoji="1" lang="en-US" altLang="zh-CN" sz="1800" dirty="0" smtClean="0"/>
              <a:t>docker</a:t>
            </a:r>
            <a:r>
              <a:rPr kumimoji="1" lang="zh-CN" altLang="en-US" sz="1800" dirty="0" smtClean="0"/>
              <a:t>仓库的登陆／登出</a:t>
            </a:r>
            <a:endParaRPr kumimoji="1" lang="en-US" altLang="zh-CN" sz="1800" dirty="0" smtClean="0"/>
          </a:p>
          <a:p>
            <a:pPr marL="285750" indent="-285750">
              <a:buFont typeface="Wingdings" charset="2"/>
              <a:buChar char="²"/>
            </a:pPr>
            <a:r>
              <a:rPr kumimoji="1" lang="en-US" altLang="zh-CN" sz="1800" dirty="0"/>
              <a:t>d</a:t>
            </a:r>
            <a:r>
              <a:rPr kumimoji="1" lang="en-US" altLang="zh-CN" sz="1800" dirty="0" smtClean="0"/>
              <a:t>ocker top</a:t>
            </a:r>
            <a:r>
              <a:rPr kumimoji="1" lang="zh-CN" altLang="en-US" sz="1800" dirty="0" smtClean="0"/>
              <a:t>：</a:t>
            </a:r>
            <a:r>
              <a:rPr kumimoji="1" lang="zh-CN" altLang="en-US" sz="1800" dirty="0"/>
              <a:t>查看</a:t>
            </a:r>
            <a:r>
              <a:rPr kumimoji="1" lang="zh-CN" altLang="en-US" sz="1800" dirty="0" smtClean="0"/>
              <a:t>容器内部运行程序</a:t>
            </a:r>
            <a:endParaRPr kumimoji="1" lang="en-US" altLang="zh-CN" sz="1800" dirty="0" smtClean="0"/>
          </a:p>
          <a:p>
            <a:pPr marL="285750" indent="-285750">
              <a:buFont typeface="Wingdings" charset="2"/>
              <a:buChar char="²"/>
            </a:pPr>
            <a:r>
              <a:rPr kumimoji="1" lang="en-US" altLang="zh-CN" sz="1800" dirty="0" smtClean="0"/>
              <a:t>docker commit</a:t>
            </a:r>
            <a:r>
              <a:rPr kumimoji="1" lang="zh-CN" altLang="en-US" sz="1800" dirty="0" smtClean="0"/>
              <a:t>：从容器创建一个</a:t>
            </a:r>
            <a:endParaRPr kumimoji="1" lang="en-US" altLang="zh-CN" sz="1800" dirty="0" smtClean="0"/>
          </a:p>
          <a:p>
            <a:r>
              <a:rPr kumimoji="1" lang="is-IS" altLang="zh-CN" sz="1800" dirty="0" smtClean="0"/>
              <a:t>……</a:t>
            </a:r>
            <a:endParaRPr kumimoji="1" lang="en-US" altLang="zh-CN" sz="1800" dirty="0" smtClean="0"/>
          </a:p>
        </p:txBody>
      </p:sp>
    </p:spTree>
    <p:extLst>
      <p:ext uri="{BB962C8B-B14F-4D97-AF65-F5344CB8AC3E}">
        <p14:creationId xmlns:p14="http://schemas.microsoft.com/office/powerpoint/2010/main" val="2419832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140076" cy="480131"/>
          </a:xfrm>
          <a:prstGeom prst="rect">
            <a:avLst/>
          </a:prstGeom>
        </p:spPr>
        <p:txBody>
          <a:bodyPr wrap="none">
            <a:spAutoFit/>
          </a:bodyPr>
          <a:lstStyle/>
          <a:p>
            <a:r>
              <a:rPr lang="en-US" altLang="zh-CN" sz="2520" dirty="0" smtClean="0">
                <a:latin typeface="微软雅黑" pitchFamily="34" charset="-122"/>
                <a:ea typeface="微软雅黑" pitchFamily="34" charset="-122"/>
              </a:rPr>
              <a:t>3.3 </a:t>
            </a:r>
            <a:r>
              <a:rPr lang="zh-CN" altLang="en-US" sz="2520" dirty="0" smtClean="0">
                <a:latin typeface="微软雅黑" pitchFamily="34" charset="-122"/>
                <a:ea typeface="微软雅黑" pitchFamily="34" charset="-122"/>
              </a:rPr>
              <a:t>构建镜像</a:t>
            </a:r>
            <a:r>
              <a:rPr lang="en-US" altLang="zh-CN" sz="2520" dirty="0" smtClean="0">
                <a:latin typeface="微软雅黑" pitchFamily="34" charset="-122"/>
                <a:ea typeface="微软雅黑" pitchFamily="34" charset="-122"/>
              </a:rPr>
              <a:t>-docker commit</a:t>
            </a:r>
            <a:r>
              <a:rPr lang="zh-CN" altLang="en-US" sz="2520" dirty="0" smtClean="0">
                <a:latin typeface="微软雅黑" pitchFamily="34" charset="-122"/>
                <a:ea typeface="微软雅黑" pitchFamily="34" charset="-122"/>
              </a:rPr>
              <a:t>案例</a:t>
            </a:r>
            <a:endParaRPr lang="en-US" altLang="zh-CN" sz="2520" dirty="0" smtClean="0">
              <a:latin typeface="微软雅黑" pitchFamily="34" charset="-122"/>
              <a:ea typeface="微软雅黑" pitchFamily="34" charset="-122"/>
            </a:endParaRPr>
          </a:p>
        </p:txBody>
      </p:sp>
      <p:sp>
        <p:nvSpPr>
          <p:cNvPr id="4" name="文本框 3"/>
          <p:cNvSpPr txBox="1"/>
          <p:nvPr/>
        </p:nvSpPr>
        <p:spPr>
          <a:xfrm>
            <a:off x="864493" y="980729"/>
            <a:ext cx="9722666" cy="584776"/>
          </a:xfrm>
          <a:prstGeom prst="rect">
            <a:avLst/>
          </a:prstGeom>
          <a:noFill/>
        </p:spPr>
        <p:txBody>
          <a:bodyPr wrap="square" rtlCol="0">
            <a:spAutoFit/>
          </a:bodyPr>
          <a:lstStyle/>
          <a:p>
            <a:r>
              <a:rPr kumimoji="1" lang="en-US" altLang="zh-CN" sz="1600" dirty="0"/>
              <a:t>docker commit</a:t>
            </a:r>
            <a:r>
              <a:rPr kumimoji="1" lang="zh-CN" altLang="en-US" sz="1600" dirty="0"/>
              <a:t>制作镜像，运行一个基础镜像，然后在基础镜像上进行软件的安装和配置文件的修改。然后提交变动到</a:t>
            </a:r>
            <a:r>
              <a:rPr kumimoji="1" lang="zh-CN" altLang="en-US" sz="1600" dirty="0" smtClean="0"/>
              <a:t>新的镜像</a:t>
            </a:r>
            <a:endParaRPr kumimoji="1" lang="zh-CN" altLang="en-US" sz="1600" dirty="0"/>
          </a:p>
        </p:txBody>
      </p:sp>
      <p:sp>
        <p:nvSpPr>
          <p:cNvPr id="7" name="文本框 6"/>
          <p:cNvSpPr txBox="1"/>
          <p:nvPr/>
        </p:nvSpPr>
        <p:spPr>
          <a:xfrm>
            <a:off x="1008509" y="1509052"/>
            <a:ext cx="5976664" cy="1169551"/>
          </a:xfrm>
          <a:prstGeom prst="rect">
            <a:avLst/>
          </a:prstGeom>
          <a:noFill/>
        </p:spPr>
        <p:txBody>
          <a:bodyPr wrap="square" rtlCol="0">
            <a:spAutoFit/>
          </a:bodyPr>
          <a:lstStyle/>
          <a:p>
            <a:r>
              <a:rPr lang="en-US" altLang="zh-CN" sz="1400" i="1" dirty="0"/>
              <a:t>docker commit [OPTIONS] CONTAINER [REPOSITORY[:TAG]]</a:t>
            </a:r>
          </a:p>
          <a:p>
            <a:r>
              <a:rPr lang="en-US" altLang="zh-CN" sz="1400" i="1" dirty="0" smtClean="0"/>
              <a:t>  -</a:t>
            </a:r>
            <a:r>
              <a:rPr lang="en-US" altLang="zh-CN" sz="1400" i="1" dirty="0"/>
              <a:t>a, --author </a:t>
            </a:r>
            <a:r>
              <a:rPr lang="en-US" altLang="zh-CN" sz="1400" i="1" dirty="0" smtClean="0"/>
              <a:t>string	</a:t>
            </a:r>
            <a:r>
              <a:rPr lang="zh-CN" altLang="en-US" sz="1400" i="1" dirty="0"/>
              <a:t>作者的信息</a:t>
            </a:r>
            <a:endParaRPr lang="en-US" altLang="zh-CN" sz="1400" i="1" dirty="0"/>
          </a:p>
          <a:p>
            <a:r>
              <a:rPr lang="en-US" altLang="zh-CN" sz="1400" i="1" dirty="0"/>
              <a:t>  -c, --change list </a:t>
            </a:r>
            <a:r>
              <a:rPr lang="en-US" altLang="zh-CN" sz="1400" i="1" dirty="0" smtClean="0"/>
              <a:t>     	</a:t>
            </a:r>
            <a:r>
              <a:rPr lang="zh-CN" altLang="en-US" sz="1400" i="1" dirty="0"/>
              <a:t>使用</a:t>
            </a:r>
            <a:r>
              <a:rPr lang="en-US" altLang="zh-CN" sz="1400" i="1" dirty="0"/>
              <a:t>Dockerfile</a:t>
            </a:r>
            <a:r>
              <a:rPr lang="zh-CN" altLang="en-US" sz="1400" i="1" dirty="0"/>
              <a:t>指令来创建镜像</a:t>
            </a:r>
            <a:endParaRPr lang="en-US" altLang="zh-CN" sz="1400" i="1" dirty="0" smtClean="0"/>
          </a:p>
          <a:p>
            <a:r>
              <a:rPr lang="en-US" altLang="zh-CN" sz="1400" i="1" dirty="0" smtClean="0"/>
              <a:t>  -m, --message string  	</a:t>
            </a:r>
            <a:r>
              <a:rPr lang="zh-CN" altLang="en-US" sz="1400" i="1" dirty="0"/>
              <a:t>提交修改的信息</a:t>
            </a:r>
            <a:r>
              <a:rPr lang="en-US" altLang="zh-CN" sz="1400" i="1" dirty="0" smtClean="0"/>
              <a:t>	 </a:t>
            </a:r>
          </a:p>
          <a:p>
            <a:r>
              <a:rPr lang="en-US" altLang="zh-CN" sz="1400" i="1" dirty="0" smtClean="0"/>
              <a:t>  </a:t>
            </a:r>
            <a:r>
              <a:rPr lang="en-US" altLang="zh-CN" sz="1400" i="1" dirty="0"/>
              <a:t>-p, --pause </a:t>
            </a:r>
            <a:r>
              <a:rPr lang="en-US" altLang="zh-CN" sz="1400" i="1" dirty="0" smtClean="0"/>
              <a:t>	</a:t>
            </a:r>
            <a:r>
              <a:rPr lang="zh-CN" altLang="en-US" sz="1400" i="1" dirty="0"/>
              <a:t>在</a:t>
            </a:r>
            <a:r>
              <a:rPr lang="en-US" altLang="zh-CN" sz="1400" i="1" dirty="0"/>
              <a:t>commit</a:t>
            </a:r>
            <a:r>
              <a:rPr lang="zh-CN" altLang="en-US" sz="1400" i="1" dirty="0"/>
              <a:t>时，将容器暂停</a:t>
            </a:r>
            <a:endParaRPr kumimoji="1" lang="zh-CN" altLang="en-US" sz="1400" i="1" dirty="0"/>
          </a:p>
        </p:txBody>
      </p:sp>
      <p:sp>
        <p:nvSpPr>
          <p:cNvPr id="8" name="文本框 7"/>
          <p:cNvSpPr txBox="1"/>
          <p:nvPr/>
        </p:nvSpPr>
        <p:spPr>
          <a:xfrm>
            <a:off x="864493" y="2709714"/>
            <a:ext cx="9649072" cy="584776"/>
          </a:xfrm>
          <a:prstGeom prst="rect">
            <a:avLst/>
          </a:prstGeom>
          <a:noFill/>
        </p:spPr>
        <p:txBody>
          <a:bodyPr wrap="square" rtlCol="0">
            <a:spAutoFit/>
          </a:bodyPr>
          <a:lstStyle/>
          <a:p>
            <a:r>
              <a:rPr kumimoji="1" lang="zh-CN" altLang="en-US" sz="1600" dirty="0" smtClean="0"/>
              <a:t>例如：原有配置好的</a:t>
            </a:r>
            <a:r>
              <a:rPr kumimoji="1" lang="en-US" altLang="zh-CN" sz="1600" dirty="0" smtClean="0"/>
              <a:t>nginx</a:t>
            </a:r>
            <a:r>
              <a:rPr kumimoji="1" lang="zh-CN" altLang="en-US" sz="1600" dirty="0" smtClean="0"/>
              <a:t>容器，为了避免多次重复配置，现在将此容器保存为一个新的镜像以便其他服务器部署使用</a:t>
            </a:r>
            <a:endParaRPr kumimoji="1" lang="zh-CN" altLang="en-US" sz="1600" dirty="0"/>
          </a:p>
        </p:txBody>
      </p:sp>
      <p:pic>
        <p:nvPicPr>
          <p:cNvPr id="6" name="图片 5"/>
          <p:cNvPicPr>
            <a:picLocks noChangeAspect="1"/>
          </p:cNvPicPr>
          <p:nvPr/>
        </p:nvPicPr>
        <p:blipFill>
          <a:blip r:embed="rId2"/>
          <a:stretch>
            <a:fillRect/>
          </a:stretch>
        </p:blipFill>
        <p:spPr>
          <a:xfrm>
            <a:off x="1008508" y="3285778"/>
            <a:ext cx="8203365" cy="3384376"/>
          </a:xfrm>
          <a:prstGeom prst="rect">
            <a:avLst/>
          </a:prstGeom>
        </p:spPr>
      </p:pic>
    </p:spTree>
    <p:extLst>
      <p:ext uri="{BB962C8B-B14F-4D97-AF65-F5344CB8AC3E}">
        <p14:creationId xmlns:p14="http://schemas.microsoft.com/office/powerpoint/2010/main" val="11777406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7" y="435537"/>
            <a:ext cx="5460837" cy="480131"/>
          </a:xfrm>
          <a:prstGeom prst="rect">
            <a:avLst/>
          </a:prstGeom>
        </p:spPr>
        <p:txBody>
          <a:bodyPr wrap="square">
            <a:spAutoFit/>
          </a:bodyPr>
          <a:lstStyle/>
          <a:p>
            <a:r>
              <a:rPr lang="en-US" altLang="zh-CN" sz="2520" dirty="0" smtClean="0">
                <a:latin typeface="微软雅黑" pitchFamily="34" charset="-122"/>
                <a:ea typeface="微软雅黑" pitchFamily="34" charset="-122"/>
              </a:rPr>
              <a:t>3.3</a:t>
            </a:r>
            <a:r>
              <a:rPr lang="zh-CN" altLang="en-US" sz="2520" dirty="0">
                <a:latin typeface="微软雅黑" pitchFamily="34" charset="-122"/>
                <a:ea typeface="微软雅黑" pitchFamily="34" charset="-122"/>
              </a:rPr>
              <a:t>构建镜像</a:t>
            </a:r>
            <a:r>
              <a:rPr lang="en-US" altLang="zh-CN" sz="2520" dirty="0">
                <a:latin typeface="微软雅黑" pitchFamily="34" charset="-122"/>
                <a:ea typeface="微软雅黑" pitchFamily="34" charset="-122"/>
              </a:rPr>
              <a:t>-</a:t>
            </a:r>
            <a:r>
              <a:rPr lang="en-US" altLang="zh-CN" sz="2520" dirty="0" smtClean="0">
                <a:latin typeface="微软雅黑" pitchFamily="34" charset="-122"/>
                <a:ea typeface="微软雅黑" pitchFamily="34" charset="-122"/>
              </a:rPr>
              <a:t>Dockerfile</a:t>
            </a:r>
            <a:r>
              <a:rPr lang="zh-CN" altLang="en-US" sz="2520" dirty="0" smtClean="0">
                <a:latin typeface="微软雅黑" pitchFamily="34" charset="-122"/>
                <a:ea typeface="微软雅黑" pitchFamily="34" charset="-122"/>
              </a:rPr>
              <a:t>案例</a:t>
            </a:r>
            <a:endParaRPr lang="en-US" altLang="zh-CN" sz="2520" dirty="0">
              <a:latin typeface="微软雅黑" pitchFamily="34" charset="-122"/>
              <a:ea typeface="微软雅黑" pitchFamily="34" charset="-122"/>
            </a:endParaRPr>
          </a:p>
        </p:txBody>
      </p:sp>
      <p:sp>
        <p:nvSpPr>
          <p:cNvPr id="2" name="文本框 1"/>
          <p:cNvSpPr txBox="1"/>
          <p:nvPr/>
        </p:nvSpPr>
        <p:spPr>
          <a:xfrm>
            <a:off x="653386" y="981522"/>
            <a:ext cx="4248472" cy="4031873"/>
          </a:xfrm>
          <a:prstGeom prst="rect">
            <a:avLst/>
          </a:prstGeom>
          <a:noFill/>
        </p:spPr>
        <p:txBody>
          <a:bodyPr wrap="square" rtlCol="0">
            <a:spAutoFit/>
          </a:bodyPr>
          <a:lstStyle/>
          <a:p>
            <a:r>
              <a:rPr lang="zh-CN" altLang="en-US" sz="1600" dirty="0" smtClean="0"/>
              <a:t>创建</a:t>
            </a:r>
            <a:r>
              <a:rPr lang="en-US" altLang="zh-CN" sz="1600" dirty="0" smtClean="0"/>
              <a:t>nginx</a:t>
            </a:r>
            <a:r>
              <a:rPr lang="zh-CN" altLang="en-US" sz="1600" dirty="0" smtClean="0"/>
              <a:t>镜像的文件</a:t>
            </a:r>
            <a:r>
              <a:rPr lang="en-US" altLang="zh-CN" sz="1600" dirty="0" smtClean="0"/>
              <a:t>Dockerfile</a:t>
            </a:r>
          </a:p>
          <a:p>
            <a:endParaRPr lang="en-US" altLang="zh-CN" sz="1600" i="1" dirty="0"/>
          </a:p>
          <a:p>
            <a:r>
              <a:rPr lang="en-US" altLang="zh-CN" sz="1600" i="1" dirty="0" smtClean="0"/>
              <a:t>FROM </a:t>
            </a:r>
            <a:r>
              <a:rPr lang="en-US" altLang="zh-CN" sz="1600" i="1" dirty="0"/>
              <a:t>nginx </a:t>
            </a:r>
          </a:p>
          <a:p>
            <a:r>
              <a:rPr lang="en-US" altLang="zh-CN" sz="1600" i="1" dirty="0" smtClean="0"/>
              <a:t>MAINTAINER jason@beecloud.cn</a:t>
            </a:r>
          </a:p>
          <a:p>
            <a:r>
              <a:rPr lang="en-US" altLang="zh-CN" sz="1600" i="1" dirty="0" smtClean="0"/>
              <a:t>ENV RUN_USER nginx </a:t>
            </a:r>
          </a:p>
          <a:p>
            <a:r>
              <a:rPr lang="en-US" altLang="zh-CN" sz="1600" i="1" dirty="0" smtClean="0"/>
              <a:t>ENV RUN_GROUP nginx </a:t>
            </a:r>
          </a:p>
          <a:p>
            <a:r>
              <a:rPr lang="en-US" altLang="zh-CN" sz="1600" i="1" dirty="0" smtClean="0"/>
              <a:t>ENV DATA_DIR /var/www/project</a:t>
            </a:r>
          </a:p>
          <a:p>
            <a:r>
              <a:rPr lang="en-US" altLang="zh-CN" sz="1600" i="1" dirty="0" smtClean="0"/>
              <a:t>ENV LOG_DIR /var/log/nginx</a:t>
            </a:r>
          </a:p>
          <a:p>
            <a:r>
              <a:rPr lang="en-US" altLang="zh-CN" sz="1600" i="1" dirty="0" smtClean="0"/>
              <a:t>RUN mkdir /var/log/nginx -p </a:t>
            </a:r>
          </a:p>
          <a:p>
            <a:r>
              <a:rPr lang="en-US" altLang="zh-CN" sz="1600" i="1" dirty="0" smtClean="0"/>
              <a:t>RUN mkdir /var/www/project -p </a:t>
            </a:r>
          </a:p>
          <a:p>
            <a:r>
              <a:rPr lang="en-US" altLang="zh-CN" sz="1600" i="1" dirty="0" smtClean="0"/>
              <a:t>RUN chown nginx:nginx -R /var/log/nginx</a:t>
            </a:r>
          </a:p>
          <a:p>
            <a:r>
              <a:rPr lang="en-US" altLang="zh-CN" sz="1600" i="1" dirty="0" smtClean="0"/>
              <a:t>COPY index.html /var/www/project</a:t>
            </a:r>
          </a:p>
          <a:p>
            <a:r>
              <a:rPr lang="en-US" altLang="zh-CN" sz="1600" i="1" dirty="0" smtClean="0"/>
              <a:t>COPY nginx.conf /etc/nginx/nginx.conf</a:t>
            </a:r>
          </a:p>
          <a:p>
            <a:r>
              <a:rPr lang="en-US" altLang="zh-CN" sz="1600" i="1" dirty="0" smtClean="0"/>
              <a:t>COPY default.conf /etc/nginx/conf.d/default.conf</a:t>
            </a:r>
          </a:p>
          <a:p>
            <a:r>
              <a:rPr lang="en-US" altLang="zh-CN" sz="1600" i="1" dirty="0" smtClean="0"/>
              <a:t>EXPOSE 80</a:t>
            </a:r>
          </a:p>
          <a:p>
            <a:r>
              <a:rPr lang="en-US" altLang="zh-CN" sz="1600" i="1" dirty="0" smtClean="0"/>
              <a:t>ENTRYPOINT nginx -g "daemon off;"</a:t>
            </a:r>
            <a:endParaRPr kumimoji="1" lang="en-US" altLang="zh-CN" sz="1600" i="1" dirty="0" smtClean="0"/>
          </a:p>
        </p:txBody>
      </p:sp>
      <p:sp>
        <p:nvSpPr>
          <p:cNvPr id="4" name="文本框 3"/>
          <p:cNvSpPr txBox="1"/>
          <p:nvPr/>
        </p:nvSpPr>
        <p:spPr>
          <a:xfrm>
            <a:off x="720477" y="5229994"/>
            <a:ext cx="4248472" cy="830997"/>
          </a:xfrm>
          <a:prstGeom prst="rect">
            <a:avLst/>
          </a:prstGeom>
          <a:noFill/>
        </p:spPr>
        <p:txBody>
          <a:bodyPr wrap="square" rtlCol="0">
            <a:spAutoFit/>
          </a:bodyPr>
          <a:lstStyle/>
          <a:p>
            <a:r>
              <a:rPr kumimoji="1" lang="zh-CN" altLang="en-US" sz="1600" dirty="0" smtClean="0"/>
              <a:t>例如构建</a:t>
            </a:r>
            <a:r>
              <a:rPr kumimoji="1" lang="en-US" altLang="zh-CN" sz="1600" dirty="0" smtClean="0"/>
              <a:t>nginx:v1.0</a:t>
            </a:r>
            <a:r>
              <a:rPr kumimoji="1" lang="zh-CN" altLang="en-US" sz="1600" dirty="0" smtClean="0"/>
              <a:t>的镜像</a:t>
            </a:r>
            <a:endParaRPr kumimoji="1" lang="en-US" altLang="zh-CN" sz="1600" dirty="0" smtClean="0"/>
          </a:p>
          <a:p>
            <a:endParaRPr kumimoji="1" lang="en-US" altLang="zh-CN" sz="1600" i="1" dirty="0"/>
          </a:p>
          <a:p>
            <a:r>
              <a:rPr lang="en-US" altLang="zh-CN" sz="1600" i="1" dirty="0"/>
              <a:t>docker build -t  nginx:v1.0 .</a:t>
            </a:r>
            <a:endParaRPr kumimoji="1" lang="en-US" altLang="zh-CN" sz="1600" i="1" dirty="0" smtClean="0"/>
          </a:p>
        </p:txBody>
      </p:sp>
      <p:pic>
        <p:nvPicPr>
          <p:cNvPr id="3" name="图片 2"/>
          <p:cNvPicPr>
            <a:picLocks noChangeAspect="1"/>
          </p:cNvPicPr>
          <p:nvPr/>
        </p:nvPicPr>
        <p:blipFill>
          <a:blip r:embed="rId2"/>
          <a:stretch>
            <a:fillRect/>
          </a:stretch>
        </p:blipFill>
        <p:spPr>
          <a:xfrm>
            <a:off x="6625133" y="981522"/>
            <a:ext cx="3600400" cy="5410410"/>
          </a:xfrm>
          <a:prstGeom prst="rect">
            <a:avLst/>
          </a:prstGeom>
        </p:spPr>
      </p:pic>
      <p:sp>
        <p:nvSpPr>
          <p:cNvPr id="5" name="右箭头 4"/>
          <p:cNvSpPr/>
          <p:nvPr/>
        </p:nvSpPr>
        <p:spPr>
          <a:xfrm>
            <a:off x="5400997" y="3429794"/>
            <a:ext cx="978408" cy="4846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solidFill>
                <a:srgbClr val="0066CC"/>
              </a:solidFill>
            </a:endParaRPr>
          </a:p>
        </p:txBody>
      </p:sp>
    </p:spTree>
    <p:extLst>
      <p:ext uri="{BB962C8B-B14F-4D97-AF65-F5344CB8AC3E}">
        <p14:creationId xmlns:p14="http://schemas.microsoft.com/office/powerpoint/2010/main" val="38648157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512565" y="1476699"/>
            <a:ext cx="3528392" cy="3393255"/>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2" name="椭圆 51"/>
          <p:cNvSpPr/>
          <p:nvPr/>
        </p:nvSpPr>
        <p:spPr>
          <a:xfrm>
            <a:off x="288429" y="3789834"/>
            <a:ext cx="725700" cy="725700"/>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 name="弧形 2"/>
          <p:cNvSpPr/>
          <p:nvPr/>
        </p:nvSpPr>
        <p:spPr>
          <a:xfrm rot="847703">
            <a:off x="725702" y="583722"/>
            <a:ext cx="5535489" cy="5437933"/>
          </a:xfrm>
          <a:prstGeom prst="arc">
            <a:avLst>
              <a:gd name="adj1" fmla="val 17275868"/>
              <a:gd name="adj2" fmla="val 25992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16" name="组合 115"/>
          <p:cNvGrpSpPr/>
          <p:nvPr/>
        </p:nvGrpSpPr>
        <p:grpSpPr>
          <a:xfrm>
            <a:off x="4348765" y="727746"/>
            <a:ext cx="802098" cy="802096"/>
            <a:chOff x="7414667" y="3750265"/>
            <a:chExt cx="871129" cy="871129"/>
          </a:xfrm>
        </p:grpSpPr>
        <p:sp>
          <p:nvSpPr>
            <p:cNvPr id="117" name="椭圆 116"/>
            <p:cNvSpPr/>
            <p:nvPr/>
          </p:nvSpPr>
          <p:spPr>
            <a:xfrm>
              <a:off x="7414667" y="3750265"/>
              <a:ext cx="871129" cy="871129"/>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8" name="文本框 20"/>
            <p:cNvSpPr txBox="1"/>
            <p:nvPr/>
          </p:nvSpPr>
          <p:spPr>
            <a:xfrm>
              <a:off x="7468849" y="3843910"/>
              <a:ext cx="792991" cy="701958"/>
            </a:xfrm>
            <a:prstGeom prst="rect">
              <a:avLst/>
            </a:prstGeom>
            <a:noFill/>
          </p:spPr>
          <p:txBody>
            <a:bodyPr wrap="square" rtlCol="0">
              <a:spAutoFit/>
            </a:bodyPr>
            <a:lstStyle/>
            <a:p>
              <a:pPr algn="ctr"/>
              <a:r>
                <a:rPr lang="en-US" altLang="zh-CN" sz="3600" dirty="0" smtClean="0">
                  <a:solidFill>
                    <a:srgbClr val="0066CC"/>
                  </a:solidFill>
                  <a:effectLst>
                    <a:innerShdw blurRad="63500" dist="38100" dir="13500000">
                      <a:prstClr val="black">
                        <a:alpha val="50000"/>
                      </a:prstClr>
                    </a:innerShdw>
                  </a:effectLst>
                  <a:latin typeface="微软雅黑" pitchFamily="34" charset="-122"/>
                  <a:ea typeface="微软雅黑" pitchFamily="34" charset="-122"/>
                </a:rPr>
                <a:t>01</a:t>
              </a:r>
              <a:endParaRPr lang="zh-CN" altLang="en-US" sz="3600" dirty="0">
                <a:solidFill>
                  <a:srgbClr val="0066CC"/>
                </a:solidFill>
                <a:effectLst>
                  <a:innerShdw blurRad="63500" dist="38100" dir="13500000">
                    <a:prstClr val="black">
                      <a:alpha val="50000"/>
                    </a:prstClr>
                  </a:innerShdw>
                </a:effectLst>
                <a:latin typeface="微软雅黑" pitchFamily="34" charset="-122"/>
                <a:ea typeface="微软雅黑" pitchFamily="34" charset="-122"/>
              </a:endParaRPr>
            </a:p>
          </p:txBody>
        </p:sp>
      </p:grpSp>
      <p:grpSp>
        <p:nvGrpSpPr>
          <p:cNvPr id="119" name="组合 118"/>
          <p:cNvGrpSpPr/>
          <p:nvPr/>
        </p:nvGrpSpPr>
        <p:grpSpPr>
          <a:xfrm>
            <a:off x="5545013" y="2853730"/>
            <a:ext cx="802098" cy="802096"/>
            <a:chOff x="7414667" y="3750264"/>
            <a:chExt cx="871129" cy="871129"/>
          </a:xfrm>
        </p:grpSpPr>
        <p:sp>
          <p:nvSpPr>
            <p:cNvPr id="120" name="椭圆 119"/>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1" name="文本框 23"/>
            <p:cNvSpPr txBox="1"/>
            <p:nvPr/>
          </p:nvSpPr>
          <p:spPr>
            <a:xfrm>
              <a:off x="7451426" y="3843910"/>
              <a:ext cx="792991" cy="701958"/>
            </a:xfrm>
            <a:prstGeom prst="rect">
              <a:avLst/>
            </a:prstGeom>
            <a:noFill/>
          </p:spPr>
          <p:txBody>
            <a:bodyPr wrap="square" rtlCol="0">
              <a:spAutoFit/>
            </a:bodyPr>
            <a:lstStyle>
              <a:defPPr>
                <a:defRPr lang="zh-CN"/>
              </a:defPPr>
              <a:lvl1pPr algn="ctr">
                <a:defRPr sz="36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r>
                <a:rPr lang="en-US" altLang="zh-CN" dirty="0"/>
                <a:t>03</a:t>
              </a:r>
              <a:endParaRPr lang="zh-CN" altLang="en-US" dirty="0"/>
            </a:p>
          </p:txBody>
        </p:sp>
      </p:grpSp>
      <p:grpSp>
        <p:nvGrpSpPr>
          <p:cNvPr id="122" name="组合 121"/>
          <p:cNvGrpSpPr/>
          <p:nvPr/>
        </p:nvGrpSpPr>
        <p:grpSpPr>
          <a:xfrm>
            <a:off x="5256981" y="3957370"/>
            <a:ext cx="802098" cy="802096"/>
            <a:chOff x="7414667" y="3750264"/>
            <a:chExt cx="871129" cy="871129"/>
          </a:xfrm>
        </p:grpSpPr>
        <p:sp>
          <p:nvSpPr>
            <p:cNvPr id="123" name="椭圆 122"/>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4" name="文本框 29"/>
            <p:cNvSpPr txBox="1"/>
            <p:nvPr/>
          </p:nvSpPr>
          <p:spPr>
            <a:xfrm>
              <a:off x="7451426" y="3818460"/>
              <a:ext cx="792991" cy="701958"/>
            </a:xfrm>
            <a:prstGeom prst="rect">
              <a:avLst/>
            </a:prstGeom>
            <a:noFill/>
          </p:spPr>
          <p:txBody>
            <a:bodyPr wrap="square" rtlCol="0">
              <a:spAutoFit/>
            </a:bodyPr>
            <a:lstStyle>
              <a:defPPr>
                <a:defRPr lang="zh-CN"/>
              </a:defPPr>
              <a:lvl1pPr algn="ctr">
                <a:defRPr sz="36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r>
                <a:rPr lang="en-US" altLang="zh-CN" dirty="0"/>
                <a:t>04</a:t>
              </a:r>
              <a:endParaRPr lang="zh-CN" altLang="en-US" dirty="0"/>
            </a:p>
          </p:txBody>
        </p:sp>
      </p:grpSp>
      <p:grpSp>
        <p:nvGrpSpPr>
          <p:cNvPr id="125" name="组合 124"/>
          <p:cNvGrpSpPr/>
          <p:nvPr/>
        </p:nvGrpSpPr>
        <p:grpSpPr>
          <a:xfrm>
            <a:off x="5250394" y="1773610"/>
            <a:ext cx="802098" cy="802096"/>
            <a:chOff x="7414667" y="3750264"/>
            <a:chExt cx="871129" cy="871129"/>
          </a:xfrm>
        </p:grpSpPr>
        <p:sp>
          <p:nvSpPr>
            <p:cNvPr id="126" name="椭圆 125"/>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7" name="文本框 32"/>
            <p:cNvSpPr txBox="1"/>
            <p:nvPr/>
          </p:nvSpPr>
          <p:spPr>
            <a:xfrm>
              <a:off x="7451426" y="3820353"/>
              <a:ext cx="792991" cy="701958"/>
            </a:xfrm>
            <a:prstGeom prst="rect">
              <a:avLst/>
            </a:prstGeom>
            <a:noFill/>
          </p:spPr>
          <p:txBody>
            <a:bodyPr wrap="square" rtlCol="0">
              <a:spAutoFit/>
            </a:bodyPr>
            <a:lstStyle>
              <a:defPPr>
                <a:defRPr lang="zh-CN"/>
              </a:defPPr>
              <a:lvl1pPr algn="ctr">
                <a:defRPr sz="36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r>
                <a:rPr lang="en-US" altLang="zh-CN" dirty="0"/>
                <a:t>02</a:t>
              </a:r>
              <a:endParaRPr lang="zh-CN" altLang="en-US" dirty="0"/>
            </a:p>
          </p:txBody>
        </p:sp>
      </p:grpSp>
      <p:grpSp>
        <p:nvGrpSpPr>
          <p:cNvPr id="4" name="组合 3"/>
          <p:cNvGrpSpPr/>
          <p:nvPr/>
        </p:nvGrpSpPr>
        <p:grpSpPr>
          <a:xfrm>
            <a:off x="4358061" y="4894922"/>
            <a:ext cx="802098" cy="802095"/>
            <a:chOff x="9136697" y="1907619"/>
            <a:chExt cx="802098" cy="802095"/>
          </a:xfrm>
        </p:grpSpPr>
        <p:sp>
          <p:nvSpPr>
            <p:cNvPr id="136" name="椭圆 135"/>
            <p:cNvSpPr/>
            <p:nvPr/>
          </p:nvSpPr>
          <p:spPr>
            <a:xfrm>
              <a:off x="9136697" y="1907619"/>
              <a:ext cx="802098" cy="802095"/>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37" name="文本框 29"/>
            <p:cNvSpPr txBox="1"/>
            <p:nvPr/>
          </p:nvSpPr>
          <p:spPr>
            <a:xfrm>
              <a:off x="9174285" y="1991375"/>
              <a:ext cx="730152" cy="646331"/>
            </a:xfrm>
            <a:prstGeom prst="rect">
              <a:avLst/>
            </a:prstGeom>
            <a:noFill/>
          </p:spPr>
          <p:txBody>
            <a:bodyPr wrap="square" rtlCol="0">
              <a:spAutoFit/>
            </a:bodyPr>
            <a:lstStyle>
              <a:defPPr>
                <a:defRPr lang="zh-CN"/>
              </a:defPPr>
              <a:lvl1pPr algn="ctr">
                <a:defRPr sz="36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r>
                <a:rPr lang="en-US" altLang="zh-CN" dirty="0"/>
                <a:t>05</a:t>
              </a:r>
              <a:endParaRPr lang="zh-CN" altLang="en-US" dirty="0"/>
            </a:p>
          </p:txBody>
        </p:sp>
      </p:grpSp>
      <p:grpSp>
        <p:nvGrpSpPr>
          <p:cNvPr id="9" name="组 8"/>
          <p:cNvGrpSpPr/>
          <p:nvPr/>
        </p:nvGrpSpPr>
        <p:grpSpPr>
          <a:xfrm>
            <a:off x="6049069" y="701765"/>
            <a:ext cx="2376264" cy="677689"/>
            <a:chOff x="6049069" y="701765"/>
            <a:chExt cx="2376264" cy="677689"/>
          </a:xfrm>
        </p:grpSpPr>
        <p:sp>
          <p:nvSpPr>
            <p:cNvPr id="128" name="文本框 33"/>
            <p:cNvSpPr txBox="1"/>
            <p:nvPr/>
          </p:nvSpPr>
          <p:spPr>
            <a:xfrm>
              <a:off x="6049069" y="701765"/>
              <a:ext cx="2189715" cy="430887"/>
            </a:xfrm>
            <a:prstGeom prst="rect">
              <a:avLst/>
            </a:prstGeom>
            <a:noFill/>
          </p:spPr>
          <p:txBody>
            <a:bodyPr wrap="square" rtlCol="0">
              <a:spAutoFit/>
            </a:bodyPr>
            <a:lstStyle/>
            <a:p>
              <a:pPr algn="ctr"/>
              <a:r>
                <a:rPr lang="en-US" altLang="zh-CN" sz="2200" dirty="0" smtClean="0">
                  <a:solidFill>
                    <a:schemeClr val="tx1">
                      <a:lumMod val="65000"/>
                      <a:lumOff val="35000"/>
                    </a:schemeClr>
                  </a:solidFill>
                  <a:latin typeface="微软雅黑" pitchFamily="34" charset="-122"/>
                  <a:ea typeface="微软雅黑" pitchFamily="34" charset="-122"/>
                </a:rPr>
                <a:t>Docker</a:t>
              </a:r>
              <a:r>
                <a:rPr lang="zh-CN" altLang="en-US" sz="2200" dirty="0" smtClean="0">
                  <a:solidFill>
                    <a:schemeClr val="tx1">
                      <a:lumMod val="65000"/>
                      <a:lumOff val="35000"/>
                    </a:schemeClr>
                  </a:solidFill>
                  <a:latin typeface="微软雅黑" pitchFamily="34" charset="-122"/>
                  <a:ea typeface="微软雅黑" pitchFamily="34" charset="-122"/>
                </a:rPr>
                <a:t>简介</a:t>
              </a:r>
              <a:endParaRPr lang="zh-CN" altLang="en-US" sz="2200" dirty="0">
                <a:solidFill>
                  <a:schemeClr val="tx1">
                    <a:lumMod val="65000"/>
                    <a:lumOff val="35000"/>
                  </a:schemeClr>
                </a:solidFill>
                <a:latin typeface="微软雅黑" pitchFamily="34" charset="-122"/>
                <a:ea typeface="微软雅黑" pitchFamily="34" charset="-122"/>
              </a:endParaRPr>
            </a:p>
          </p:txBody>
        </p:sp>
        <p:sp>
          <p:nvSpPr>
            <p:cNvPr id="142" name="TextBox 141"/>
            <p:cNvSpPr txBox="1"/>
            <p:nvPr/>
          </p:nvSpPr>
          <p:spPr>
            <a:xfrm>
              <a:off x="6101931" y="1125538"/>
              <a:ext cx="2323402" cy="253916"/>
            </a:xfrm>
            <a:prstGeom prst="rect">
              <a:avLst/>
            </a:prstGeom>
            <a:noFill/>
          </p:spPr>
          <p:txBody>
            <a:bodyPr wrap="square" rtlCol="0">
              <a:spAutoFit/>
            </a:bodyPr>
            <a:lstStyle/>
            <a:p>
              <a:pPr algn="ctr"/>
              <a:r>
                <a:rPr lang="zh-CN" altLang="en-US" sz="1050" dirty="0" smtClean="0">
                  <a:solidFill>
                    <a:schemeClr val="tx1">
                      <a:lumMod val="65000"/>
                      <a:lumOff val="35000"/>
                    </a:schemeClr>
                  </a:solidFill>
                  <a:latin typeface="微软雅黑" pitchFamily="34" charset="-122"/>
                  <a:ea typeface="微软雅黑" pitchFamily="34" charset="-122"/>
                </a:rPr>
                <a:t>特点、虚拟机与容器、基本架构等</a:t>
              </a:r>
              <a:endParaRPr lang="zh-CN" altLang="en-US" sz="1050" dirty="0">
                <a:solidFill>
                  <a:schemeClr val="tx1">
                    <a:lumMod val="65000"/>
                    <a:lumOff val="35000"/>
                  </a:schemeClr>
                </a:solidFill>
                <a:latin typeface="微软雅黑" pitchFamily="34" charset="-122"/>
                <a:ea typeface="微软雅黑" pitchFamily="34" charset="-122"/>
              </a:endParaRPr>
            </a:p>
          </p:txBody>
        </p:sp>
      </p:grpSp>
      <p:grpSp>
        <p:nvGrpSpPr>
          <p:cNvPr id="6" name="组 5"/>
          <p:cNvGrpSpPr/>
          <p:nvPr/>
        </p:nvGrpSpPr>
        <p:grpSpPr>
          <a:xfrm>
            <a:off x="6769149" y="2925738"/>
            <a:ext cx="2456345" cy="657498"/>
            <a:chOff x="6841157" y="2997746"/>
            <a:chExt cx="2456345" cy="657498"/>
          </a:xfrm>
        </p:grpSpPr>
        <p:sp>
          <p:nvSpPr>
            <p:cNvPr id="144" name="文本框 33"/>
            <p:cNvSpPr txBox="1"/>
            <p:nvPr/>
          </p:nvSpPr>
          <p:spPr>
            <a:xfrm>
              <a:off x="6841157" y="2997746"/>
              <a:ext cx="2448272" cy="430887"/>
            </a:xfrm>
            <a:prstGeom prst="rect">
              <a:avLst/>
            </a:prstGeom>
            <a:noFill/>
          </p:spPr>
          <p:txBody>
            <a:bodyPr wrap="square" rtlCol="0">
              <a:spAutoFit/>
            </a:bodyPr>
            <a:lstStyle>
              <a:defPPr>
                <a:defRPr lang="zh-CN"/>
              </a:defPPr>
              <a:lvl1pPr algn="ctr">
                <a:defRPr sz="2200">
                  <a:solidFill>
                    <a:schemeClr val="bg1"/>
                  </a:solidFill>
                  <a:latin typeface="微软雅黑" pitchFamily="34" charset="-122"/>
                  <a:ea typeface="微软雅黑" pitchFamily="34" charset="-122"/>
                </a:defRPr>
              </a:lvl1pPr>
            </a:lstStyle>
            <a:p>
              <a:r>
                <a:rPr lang="en-US" altLang="zh-CN" dirty="0" smtClean="0">
                  <a:solidFill>
                    <a:schemeClr val="tx1">
                      <a:lumMod val="65000"/>
                      <a:lumOff val="35000"/>
                    </a:schemeClr>
                  </a:solidFill>
                </a:rPr>
                <a:t>Docker</a:t>
              </a:r>
              <a:r>
                <a:rPr lang="zh-CN" altLang="en-US" dirty="0" smtClean="0">
                  <a:solidFill>
                    <a:schemeClr val="tx1">
                      <a:lumMod val="65000"/>
                      <a:lumOff val="35000"/>
                    </a:schemeClr>
                  </a:solidFill>
                </a:rPr>
                <a:t>常用命令</a:t>
              </a:r>
              <a:endParaRPr lang="zh-CN" altLang="en-US" dirty="0">
                <a:solidFill>
                  <a:schemeClr val="tx1">
                    <a:lumMod val="65000"/>
                    <a:lumOff val="35000"/>
                  </a:schemeClr>
                </a:solidFill>
              </a:endParaRPr>
            </a:p>
          </p:txBody>
        </p:sp>
        <p:sp>
          <p:nvSpPr>
            <p:cNvPr id="145" name="文本框 33"/>
            <p:cNvSpPr txBox="1"/>
            <p:nvPr/>
          </p:nvSpPr>
          <p:spPr>
            <a:xfrm>
              <a:off x="6909303" y="3401328"/>
              <a:ext cx="2388199" cy="253916"/>
            </a:xfrm>
            <a:prstGeom prst="rect">
              <a:avLst/>
            </a:prstGeom>
            <a:noFill/>
          </p:spPr>
          <p:txBody>
            <a:bodyPr wrap="square" rtlCol="0">
              <a:spAutoFit/>
            </a:bodyPr>
            <a:lstStyle>
              <a:defPPr>
                <a:defRPr lang="zh-CN"/>
              </a:defPPr>
              <a:lvl1pPr>
                <a:defRPr sz="1050">
                  <a:solidFill>
                    <a:schemeClr val="bg1"/>
                  </a:solidFill>
                  <a:latin typeface="微软雅黑" pitchFamily="34" charset="-122"/>
                  <a:ea typeface="微软雅黑" pitchFamily="34" charset="-122"/>
                </a:defRPr>
              </a:lvl1pPr>
            </a:lstStyle>
            <a:p>
              <a:pPr algn="ctr"/>
              <a:r>
                <a:rPr lang="en-US" altLang="zh-CN" dirty="0" smtClean="0">
                  <a:solidFill>
                    <a:schemeClr val="tx1">
                      <a:lumMod val="65000"/>
                      <a:lumOff val="35000"/>
                    </a:schemeClr>
                  </a:solidFill>
                </a:rPr>
                <a:t>pull / run</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stop</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rm</a:t>
              </a:r>
              <a:r>
                <a:rPr lang="zh-CN" altLang="en-US" dirty="0" smtClean="0">
                  <a:solidFill>
                    <a:schemeClr val="tx1">
                      <a:lumMod val="65000"/>
                      <a:lumOff val="35000"/>
                    </a:schemeClr>
                  </a:solidFill>
                </a:rPr>
                <a:t>等</a:t>
              </a:r>
              <a:endParaRPr lang="zh-CN" altLang="en-US" dirty="0">
                <a:solidFill>
                  <a:schemeClr val="tx1">
                    <a:lumMod val="65000"/>
                    <a:lumOff val="35000"/>
                  </a:schemeClr>
                </a:solidFill>
              </a:endParaRPr>
            </a:p>
          </p:txBody>
        </p:sp>
      </p:grpSp>
      <p:grpSp>
        <p:nvGrpSpPr>
          <p:cNvPr id="5" name="组 4"/>
          <p:cNvGrpSpPr/>
          <p:nvPr/>
        </p:nvGrpSpPr>
        <p:grpSpPr>
          <a:xfrm>
            <a:off x="6697141" y="4005858"/>
            <a:ext cx="2424512" cy="685964"/>
            <a:chOff x="6697141" y="3933850"/>
            <a:chExt cx="2424512" cy="685964"/>
          </a:xfrm>
        </p:grpSpPr>
        <p:sp>
          <p:nvSpPr>
            <p:cNvPr id="146" name="文本框 33"/>
            <p:cNvSpPr txBox="1"/>
            <p:nvPr/>
          </p:nvSpPr>
          <p:spPr>
            <a:xfrm>
              <a:off x="6697141" y="3933850"/>
              <a:ext cx="2299893" cy="430887"/>
            </a:xfrm>
            <a:prstGeom prst="rect">
              <a:avLst/>
            </a:prstGeom>
            <a:noFill/>
          </p:spPr>
          <p:txBody>
            <a:bodyPr wrap="square" rtlCol="0">
              <a:spAutoFit/>
            </a:bodyPr>
            <a:lstStyle>
              <a:defPPr>
                <a:defRPr lang="zh-CN"/>
              </a:defPPr>
              <a:lvl1pPr algn="ctr">
                <a:defRPr sz="2200">
                  <a:solidFill>
                    <a:schemeClr val="bg1"/>
                  </a:solidFill>
                  <a:latin typeface="微软雅黑" pitchFamily="34" charset="-122"/>
                  <a:ea typeface="微软雅黑" pitchFamily="34" charset="-122"/>
                </a:defRPr>
              </a:lvl1pPr>
            </a:lstStyle>
            <a:p>
              <a:r>
                <a:rPr lang="en-US" altLang="zh-CN" dirty="0" smtClean="0">
                  <a:solidFill>
                    <a:schemeClr val="tx1">
                      <a:lumMod val="65000"/>
                      <a:lumOff val="35000"/>
                    </a:schemeClr>
                  </a:solidFill>
                </a:rPr>
                <a:t>Docker</a:t>
              </a:r>
              <a:r>
                <a:rPr lang="zh-CN" altLang="en-US" dirty="0" smtClean="0">
                  <a:solidFill>
                    <a:schemeClr val="tx1">
                      <a:lumMod val="65000"/>
                      <a:lumOff val="35000"/>
                    </a:schemeClr>
                  </a:solidFill>
                </a:rPr>
                <a:t>使用</a:t>
              </a:r>
              <a:endParaRPr lang="zh-CN" altLang="en-US" dirty="0">
                <a:solidFill>
                  <a:schemeClr val="tx1">
                    <a:lumMod val="65000"/>
                    <a:lumOff val="35000"/>
                  </a:schemeClr>
                </a:solidFill>
              </a:endParaRPr>
            </a:p>
          </p:txBody>
        </p:sp>
        <p:sp>
          <p:nvSpPr>
            <p:cNvPr id="147" name="文本框 33"/>
            <p:cNvSpPr txBox="1"/>
            <p:nvPr/>
          </p:nvSpPr>
          <p:spPr>
            <a:xfrm>
              <a:off x="6697141" y="4365898"/>
              <a:ext cx="2424512" cy="253916"/>
            </a:xfrm>
            <a:prstGeom prst="rect">
              <a:avLst/>
            </a:prstGeom>
            <a:noFill/>
          </p:spPr>
          <p:txBody>
            <a:bodyPr wrap="square" rtlCol="0">
              <a:spAutoFit/>
            </a:bodyPr>
            <a:lstStyle>
              <a:defPPr>
                <a:defRPr lang="zh-CN"/>
              </a:defPPr>
              <a:lvl1pPr>
                <a:defRPr sz="1050">
                  <a:solidFill>
                    <a:schemeClr val="bg1"/>
                  </a:solidFill>
                  <a:latin typeface="微软雅黑" pitchFamily="34" charset="-122"/>
                  <a:ea typeface="微软雅黑" pitchFamily="34" charset="-122"/>
                </a:defRPr>
              </a:lvl1pPr>
            </a:lstStyle>
            <a:p>
              <a:pPr algn="ctr"/>
              <a:r>
                <a:rPr lang="zh-CN" altLang="en-US" dirty="0" smtClean="0">
                  <a:solidFill>
                    <a:schemeClr val="tx1">
                      <a:lumMod val="65000"/>
                      <a:lumOff val="35000"/>
                    </a:schemeClr>
                  </a:solidFill>
                </a:rPr>
                <a:t>以搭建</a:t>
              </a:r>
              <a:r>
                <a:rPr lang="en-US" altLang="zh-CN" dirty="0" smtClean="0">
                  <a:solidFill>
                    <a:schemeClr val="tx1">
                      <a:lumMod val="65000"/>
                      <a:lumOff val="35000"/>
                    </a:schemeClr>
                  </a:solidFill>
                </a:rPr>
                <a:t>beecloud</a:t>
              </a:r>
              <a:r>
                <a:rPr lang="zh-CN" altLang="en-US" dirty="0" smtClean="0">
                  <a:solidFill>
                    <a:schemeClr val="tx1">
                      <a:lumMod val="65000"/>
                      <a:lumOff val="35000"/>
                    </a:schemeClr>
                  </a:solidFill>
                </a:rPr>
                <a:t>官网为例</a:t>
              </a:r>
              <a:endParaRPr lang="zh-CN" altLang="en-US" dirty="0">
                <a:solidFill>
                  <a:schemeClr val="tx1">
                    <a:lumMod val="65000"/>
                    <a:lumOff val="35000"/>
                  </a:schemeClr>
                </a:solidFill>
              </a:endParaRPr>
            </a:p>
          </p:txBody>
        </p:sp>
      </p:grpSp>
      <p:grpSp>
        <p:nvGrpSpPr>
          <p:cNvPr id="7" name="组 6"/>
          <p:cNvGrpSpPr/>
          <p:nvPr/>
        </p:nvGrpSpPr>
        <p:grpSpPr>
          <a:xfrm>
            <a:off x="6337101" y="5085978"/>
            <a:ext cx="2775416" cy="728989"/>
            <a:chOff x="6337101" y="4941962"/>
            <a:chExt cx="2775416" cy="728989"/>
          </a:xfrm>
        </p:grpSpPr>
        <p:sp>
          <p:nvSpPr>
            <p:cNvPr id="148" name="文本框 33"/>
            <p:cNvSpPr txBox="1"/>
            <p:nvPr/>
          </p:nvSpPr>
          <p:spPr>
            <a:xfrm>
              <a:off x="6337101" y="4941962"/>
              <a:ext cx="2775416" cy="430887"/>
            </a:xfrm>
            <a:prstGeom prst="rect">
              <a:avLst/>
            </a:prstGeom>
            <a:noFill/>
          </p:spPr>
          <p:txBody>
            <a:bodyPr wrap="square" rtlCol="0">
              <a:spAutoFit/>
            </a:bodyPr>
            <a:lstStyle>
              <a:defPPr>
                <a:defRPr lang="zh-CN"/>
              </a:defPPr>
              <a:lvl1pPr algn="ctr">
                <a:defRPr sz="2200">
                  <a:solidFill>
                    <a:schemeClr val="bg1"/>
                  </a:solidFill>
                  <a:latin typeface="微软雅黑" pitchFamily="34" charset="-122"/>
                  <a:ea typeface="微软雅黑" pitchFamily="34" charset="-122"/>
                </a:defRPr>
              </a:lvl1pPr>
            </a:lstStyle>
            <a:p>
              <a:r>
                <a:rPr lang="en-US" altLang="zh-CN" dirty="0" smtClean="0">
                  <a:solidFill>
                    <a:schemeClr val="tx1">
                      <a:lumMod val="65000"/>
                      <a:lumOff val="35000"/>
                    </a:schemeClr>
                  </a:solidFill>
                </a:rPr>
                <a:t>Docker</a:t>
              </a:r>
              <a:r>
                <a:rPr lang="zh-CN" altLang="en-US" dirty="0" smtClean="0">
                  <a:solidFill>
                    <a:schemeClr val="tx1">
                      <a:lumMod val="65000"/>
                      <a:lumOff val="35000"/>
                    </a:schemeClr>
                  </a:solidFill>
                </a:rPr>
                <a:t>私有仓库</a:t>
              </a:r>
              <a:endParaRPr lang="zh-CN" altLang="en-US" dirty="0">
                <a:solidFill>
                  <a:schemeClr val="tx1">
                    <a:lumMod val="65000"/>
                    <a:lumOff val="35000"/>
                  </a:schemeClr>
                </a:solidFill>
              </a:endParaRPr>
            </a:p>
          </p:txBody>
        </p:sp>
        <p:sp>
          <p:nvSpPr>
            <p:cNvPr id="149" name="文本框 33"/>
            <p:cNvSpPr txBox="1"/>
            <p:nvPr/>
          </p:nvSpPr>
          <p:spPr>
            <a:xfrm>
              <a:off x="6711765" y="5417035"/>
              <a:ext cx="2136480" cy="253916"/>
            </a:xfrm>
            <a:prstGeom prst="rect">
              <a:avLst/>
            </a:prstGeom>
            <a:noFill/>
          </p:spPr>
          <p:txBody>
            <a:bodyPr wrap="square" rtlCol="0">
              <a:spAutoFit/>
            </a:bodyPr>
            <a:lstStyle>
              <a:defPPr>
                <a:defRPr lang="zh-CN"/>
              </a:defPPr>
              <a:lvl1pPr>
                <a:defRPr sz="1050">
                  <a:solidFill>
                    <a:schemeClr val="bg1"/>
                  </a:solidFill>
                  <a:latin typeface="微软雅黑" pitchFamily="34" charset="-122"/>
                  <a:ea typeface="微软雅黑" pitchFamily="34" charset="-122"/>
                </a:defRPr>
              </a:lvl1pPr>
            </a:lstStyle>
            <a:p>
              <a:pPr algn="ctr"/>
              <a:r>
                <a:rPr lang="en-US" altLang="zh-CN" dirty="0" smtClean="0">
                  <a:solidFill>
                    <a:schemeClr val="tx1">
                      <a:lumMod val="65000"/>
                      <a:lumOff val="35000"/>
                    </a:schemeClr>
                  </a:solidFill>
                </a:rPr>
                <a:t>Nginx</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registry</a:t>
              </a:r>
              <a:r>
                <a:rPr lang="zh-CN" altLang="en-US" dirty="0" smtClean="0">
                  <a:solidFill>
                    <a:schemeClr val="tx1">
                      <a:lumMod val="65000"/>
                      <a:lumOff val="35000"/>
                    </a:schemeClr>
                  </a:solidFill>
                </a:rPr>
                <a:t>搭建</a:t>
              </a:r>
              <a:endParaRPr lang="en-US" altLang="zh-CN" dirty="0" smtClean="0">
                <a:solidFill>
                  <a:schemeClr val="tx1">
                    <a:lumMod val="65000"/>
                    <a:lumOff val="35000"/>
                  </a:schemeClr>
                </a:solidFill>
              </a:endParaRPr>
            </a:p>
          </p:txBody>
        </p:sp>
      </p:grpSp>
      <p:pic>
        <p:nvPicPr>
          <p:cNvPr id="11" name="图片 10" descr="docke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105" y="1837317"/>
            <a:ext cx="2736304" cy="2736304"/>
          </a:xfrm>
          <a:prstGeom prst="rect">
            <a:avLst/>
          </a:prstGeom>
        </p:spPr>
      </p:pic>
      <p:grpSp>
        <p:nvGrpSpPr>
          <p:cNvPr id="8" name="组 7"/>
          <p:cNvGrpSpPr/>
          <p:nvPr/>
        </p:nvGrpSpPr>
        <p:grpSpPr>
          <a:xfrm>
            <a:off x="6481117" y="1701602"/>
            <a:ext cx="3096344" cy="728944"/>
            <a:chOff x="6553125" y="1773610"/>
            <a:chExt cx="3096344" cy="728944"/>
          </a:xfrm>
        </p:grpSpPr>
        <p:sp>
          <p:nvSpPr>
            <p:cNvPr id="143" name="TextBox 142"/>
            <p:cNvSpPr txBox="1"/>
            <p:nvPr/>
          </p:nvSpPr>
          <p:spPr>
            <a:xfrm>
              <a:off x="6553125" y="2248638"/>
              <a:ext cx="3096344" cy="253916"/>
            </a:xfrm>
            <a:prstGeom prst="rect">
              <a:avLst/>
            </a:prstGeom>
            <a:noFill/>
          </p:spPr>
          <p:txBody>
            <a:bodyPr wrap="square" rtlCol="0">
              <a:spAutoFit/>
            </a:bodyPr>
            <a:lstStyle>
              <a:defPPr>
                <a:defRPr lang="zh-CN"/>
              </a:defPPr>
              <a:lvl1pPr>
                <a:defRPr sz="1050">
                  <a:solidFill>
                    <a:schemeClr val="bg1"/>
                  </a:solidFill>
                  <a:latin typeface="微软雅黑" pitchFamily="34" charset="-122"/>
                  <a:ea typeface="微软雅黑" pitchFamily="34" charset="-122"/>
                </a:defRPr>
              </a:lvl1pPr>
            </a:lstStyle>
            <a:p>
              <a:pPr algn="ctr"/>
              <a:r>
                <a:rPr lang="zh-CN" altLang="en-US" dirty="0" smtClean="0">
                  <a:solidFill>
                    <a:schemeClr val="tx1">
                      <a:lumMod val="65000"/>
                      <a:lumOff val="35000"/>
                    </a:schemeClr>
                  </a:solidFill>
                </a:rPr>
                <a:t>安装条件、不同系统</a:t>
              </a:r>
              <a:r>
                <a:rPr lang="en-US" altLang="zh-CN" dirty="0" smtClean="0">
                  <a:solidFill>
                    <a:schemeClr val="tx1">
                      <a:lumMod val="65000"/>
                      <a:lumOff val="35000"/>
                    </a:schemeClr>
                  </a:solidFill>
                </a:rPr>
                <a:t>Ubuntu</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CentOS</a:t>
              </a:r>
              <a:r>
                <a:rPr lang="zh-CN" altLang="en-US" dirty="0" smtClean="0">
                  <a:solidFill>
                    <a:schemeClr val="tx1">
                      <a:lumMod val="65000"/>
                      <a:lumOff val="35000"/>
                    </a:schemeClr>
                  </a:solidFill>
                </a:rPr>
                <a:t>／</a:t>
              </a:r>
              <a:r>
                <a:rPr lang="en-US" altLang="zh-CN" dirty="0" smtClean="0">
                  <a:solidFill>
                    <a:schemeClr val="tx1">
                      <a:lumMod val="65000"/>
                      <a:lumOff val="35000"/>
                    </a:schemeClr>
                  </a:solidFill>
                </a:rPr>
                <a:t>MAC</a:t>
              </a:r>
              <a:endParaRPr lang="zh-CN" altLang="en-US" dirty="0">
                <a:solidFill>
                  <a:schemeClr val="tx1">
                    <a:lumMod val="65000"/>
                    <a:lumOff val="35000"/>
                  </a:schemeClr>
                </a:solidFill>
              </a:endParaRPr>
            </a:p>
          </p:txBody>
        </p:sp>
        <p:sp>
          <p:nvSpPr>
            <p:cNvPr id="35" name="文本框 33"/>
            <p:cNvSpPr txBox="1"/>
            <p:nvPr/>
          </p:nvSpPr>
          <p:spPr>
            <a:xfrm>
              <a:off x="6697142" y="1773610"/>
              <a:ext cx="2304256" cy="430887"/>
            </a:xfrm>
            <a:prstGeom prst="rect">
              <a:avLst/>
            </a:prstGeom>
            <a:noFill/>
          </p:spPr>
          <p:txBody>
            <a:bodyPr wrap="square" rtlCol="0">
              <a:spAutoFit/>
            </a:bodyPr>
            <a:lstStyle/>
            <a:p>
              <a:pPr algn="ctr"/>
              <a:r>
                <a:rPr lang="en-US" altLang="zh-CN" sz="2200" dirty="0" smtClean="0">
                  <a:solidFill>
                    <a:schemeClr val="tx1">
                      <a:lumMod val="65000"/>
                      <a:lumOff val="35000"/>
                    </a:schemeClr>
                  </a:solidFill>
                  <a:latin typeface="微软雅黑" pitchFamily="34" charset="-122"/>
                  <a:ea typeface="微软雅黑" pitchFamily="34" charset="-122"/>
                </a:rPr>
                <a:t>Docker</a:t>
              </a:r>
              <a:r>
                <a:rPr lang="zh-CN" altLang="en-US" sz="2200" dirty="0" smtClean="0">
                  <a:solidFill>
                    <a:schemeClr val="tx1">
                      <a:lumMod val="65000"/>
                      <a:lumOff val="35000"/>
                    </a:schemeClr>
                  </a:solidFill>
                  <a:latin typeface="微软雅黑" pitchFamily="34" charset="-122"/>
                  <a:ea typeface="微软雅黑" pitchFamily="34" charset="-122"/>
                </a:rPr>
                <a:t>安装</a:t>
              </a:r>
              <a:endParaRPr lang="zh-CN" altLang="en-US" sz="2200" dirty="0">
                <a:solidFill>
                  <a:schemeClr val="tx1">
                    <a:lumMod val="65000"/>
                    <a:lumOff val="35000"/>
                  </a:schemeClr>
                </a:solidFill>
                <a:latin typeface="微软雅黑" pitchFamily="34" charset="-122"/>
                <a:ea typeface="微软雅黑" pitchFamily="34" charset="-122"/>
              </a:endParaRPr>
            </a:p>
          </p:txBody>
        </p:sp>
      </p:grpSp>
      <p:grpSp>
        <p:nvGrpSpPr>
          <p:cNvPr id="12" name="组 11"/>
          <p:cNvGrpSpPr/>
          <p:nvPr/>
        </p:nvGrpSpPr>
        <p:grpSpPr>
          <a:xfrm>
            <a:off x="360437" y="1773610"/>
            <a:ext cx="1787217" cy="1558125"/>
            <a:chOff x="476230" y="1869738"/>
            <a:chExt cx="1787217" cy="1558125"/>
          </a:xfrm>
        </p:grpSpPr>
        <p:sp>
          <p:nvSpPr>
            <p:cNvPr id="114" name="椭圆 113"/>
            <p:cNvSpPr/>
            <p:nvPr/>
          </p:nvSpPr>
          <p:spPr>
            <a:xfrm>
              <a:off x="594906" y="1869738"/>
              <a:ext cx="1558125" cy="1558125"/>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2" name="组合 1"/>
            <p:cNvGrpSpPr/>
            <p:nvPr/>
          </p:nvGrpSpPr>
          <p:grpSpPr>
            <a:xfrm>
              <a:off x="476230" y="2190213"/>
              <a:ext cx="1787217" cy="914619"/>
              <a:chOff x="736517" y="2781721"/>
              <a:chExt cx="1787217" cy="914619"/>
            </a:xfrm>
          </p:grpSpPr>
          <p:sp>
            <p:nvSpPr>
              <p:cNvPr id="115" name="文本框 5"/>
              <p:cNvSpPr txBox="1"/>
              <p:nvPr/>
            </p:nvSpPr>
            <p:spPr>
              <a:xfrm>
                <a:off x="736517" y="2781721"/>
                <a:ext cx="1787217" cy="707886"/>
              </a:xfrm>
              <a:prstGeom prst="rect">
                <a:avLst/>
              </a:prstGeom>
              <a:noFill/>
            </p:spPr>
            <p:txBody>
              <a:bodyPr wrap="square" rtlCol="0">
                <a:spAutoFit/>
              </a:bodyPr>
              <a:lstStyle/>
              <a:p>
                <a:pPr algn="ctr"/>
                <a:r>
                  <a:rPr lang="zh-CN" altLang="en-US" sz="4000" dirty="0" smtClean="0">
                    <a:solidFill>
                      <a:srgbClr val="0066CC"/>
                    </a:solidFill>
                    <a:effectLst>
                      <a:innerShdw blurRad="63500" dist="38100" dir="13500000">
                        <a:prstClr val="black">
                          <a:alpha val="50000"/>
                        </a:prstClr>
                      </a:innerShdw>
                    </a:effectLst>
                    <a:latin typeface="微软雅黑" pitchFamily="34" charset="-122"/>
                    <a:ea typeface="微软雅黑" pitchFamily="34" charset="-122"/>
                  </a:rPr>
                  <a:t>目录</a:t>
                </a:r>
                <a:endParaRPr lang="zh-CN" altLang="en-US" sz="4000" dirty="0">
                  <a:solidFill>
                    <a:srgbClr val="0066CC"/>
                  </a:solidFill>
                  <a:effectLst>
                    <a:innerShdw blurRad="63500" dist="38100" dir="13500000">
                      <a:prstClr val="black">
                        <a:alpha val="50000"/>
                      </a:prstClr>
                    </a:innerShdw>
                  </a:effectLst>
                  <a:latin typeface="微软雅黑" pitchFamily="34" charset="-122"/>
                  <a:ea typeface="微软雅黑" pitchFamily="34" charset="-122"/>
                </a:endParaRPr>
              </a:p>
            </p:txBody>
          </p:sp>
          <p:sp>
            <p:nvSpPr>
              <p:cNvPr id="141" name="矩形 140"/>
              <p:cNvSpPr/>
              <p:nvPr/>
            </p:nvSpPr>
            <p:spPr>
              <a:xfrm>
                <a:off x="936501" y="3357786"/>
                <a:ext cx="1381356" cy="338554"/>
              </a:xfrm>
              <a:prstGeom prst="rect">
                <a:avLst/>
              </a:prstGeom>
            </p:spPr>
            <p:txBody>
              <a:bodyPr wrap="square">
                <a:spAutoFit/>
              </a:bodyPr>
              <a:lstStyle/>
              <a:p>
                <a:pPr algn="ctr" fontAlgn="auto">
                  <a:spcBef>
                    <a:spcPts val="0"/>
                  </a:spcBef>
                  <a:spcAft>
                    <a:spcPts val="0"/>
                  </a:spcAft>
                  <a:defRPr/>
                </a:pPr>
                <a:r>
                  <a:rPr lang="en-US" altLang="zh-CN" sz="1600" dirty="0">
                    <a:solidFill>
                      <a:srgbClr val="0066CC"/>
                    </a:solidFill>
                  </a:rPr>
                  <a:t>CONTENTS</a:t>
                </a:r>
                <a:endParaRPr lang="zh-CN" altLang="en-US" sz="1600" dirty="0">
                  <a:solidFill>
                    <a:srgbClr val="0066CC"/>
                  </a:solidFill>
                </a:endParaRPr>
              </a:p>
            </p:txBody>
          </p:sp>
        </p:grpSp>
      </p:grpSp>
    </p:spTree>
    <p:extLst>
      <p:ext uri="{BB962C8B-B14F-4D97-AF65-F5344CB8AC3E}">
        <p14:creationId xmlns:p14="http://schemas.microsoft.com/office/powerpoint/2010/main" val="27378894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2031325" cy="480131"/>
          </a:xfrm>
          <a:prstGeom prst="rect">
            <a:avLst/>
          </a:prstGeom>
        </p:spPr>
        <p:txBody>
          <a:bodyPr wrap="none">
            <a:spAutoFit/>
          </a:bodyPr>
          <a:lstStyle/>
          <a:p>
            <a:r>
              <a:rPr lang="en-US" altLang="zh-CN" sz="2520" dirty="0" smtClean="0">
                <a:latin typeface="微软雅黑" pitchFamily="34" charset="-122"/>
                <a:ea typeface="微软雅黑" pitchFamily="34" charset="-122"/>
              </a:rPr>
              <a:t>3.4 </a:t>
            </a:r>
            <a:r>
              <a:rPr lang="zh-CN" altLang="en-US" sz="2520" dirty="0" smtClean="0">
                <a:latin typeface="微软雅黑" pitchFamily="34" charset="-122"/>
                <a:ea typeface="微软雅黑" pitchFamily="34" charset="-122"/>
              </a:rPr>
              <a:t>资源监控</a:t>
            </a:r>
            <a:endParaRPr lang="en-US" altLang="zh-CN" sz="2520" dirty="0" smtClean="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008509" y="1672418"/>
            <a:ext cx="8442938" cy="504056"/>
          </a:xfrm>
          <a:prstGeom prst="rect">
            <a:avLst/>
          </a:prstGeom>
        </p:spPr>
      </p:pic>
      <p:sp>
        <p:nvSpPr>
          <p:cNvPr id="3" name="文本框 2"/>
          <p:cNvSpPr txBox="1"/>
          <p:nvPr/>
        </p:nvSpPr>
        <p:spPr>
          <a:xfrm>
            <a:off x="864493" y="909514"/>
            <a:ext cx="9721080" cy="769441"/>
          </a:xfrm>
          <a:prstGeom prst="rect">
            <a:avLst/>
          </a:prstGeom>
          <a:noFill/>
        </p:spPr>
        <p:txBody>
          <a:bodyPr wrap="square" rtlCol="0">
            <a:spAutoFit/>
          </a:bodyPr>
          <a:lstStyle/>
          <a:p>
            <a:r>
              <a:rPr lang="zh-CN" altLang="en-US" sz="1600" b="1" dirty="0">
                <a:latin typeface="+mn-ea"/>
              </a:rPr>
              <a:t>查</a:t>
            </a:r>
            <a:r>
              <a:rPr lang="zh-CN" altLang="en-US" sz="1600" b="1" dirty="0" smtClean="0">
                <a:latin typeface="+mn-ea"/>
              </a:rPr>
              <a:t>看</a:t>
            </a:r>
            <a:r>
              <a:rPr lang="en-US" altLang="zh-CN" sz="1600" b="1" dirty="0" smtClean="0">
                <a:latin typeface="+mn-ea"/>
              </a:rPr>
              <a:t>docker</a:t>
            </a:r>
            <a:r>
              <a:rPr lang="zh-CN" altLang="en-US" sz="1600" b="1" dirty="0" smtClean="0">
                <a:latin typeface="+mn-ea"/>
              </a:rPr>
              <a:t>容器使用的资源</a:t>
            </a:r>
            <a:endParaRPr lang="en-US" altLang="zh-CN" sz="1600" b="1" dirty="0" smtClean="0">
              <a:latin typeface="+mn-ea"/>
            </a:endParaRPr>
          </a:p>
          <a:p>
            <a:r>
              <a:rPr lang="en-US" altLang="zh-CN" sz="1400" dirty="0" smtClean="0">
                <a:latin typeface="+mn-ea"/>
              </a:rPr>
              <a:t>docker </a:t>
            </a:r>
            <a:r>
              <a:rPr lang="en-US" altLang="zh-CN" sz="1400" dirty="0">
                <a:latin typeface="+mn-ea"/>
              </a:rPr>
              <a:t>stats</a:t>
            </a:r>
            <a:r>
              <a:rPr lang="zh-CN" altLang="en-US" sz="1400" dirty="0">
                <a:latin typeface="+mn-ea"/>
              </a:rPr>
              <a:t>可实时地显示容器的资源使用</a:t>
            </a:r>
            <a:r>
              <a:rPr lang="en-US" altLang="zh-CN" sz="1400" dirty="0">
                <a:latin typeface="+mn-ea"/>
              </a:rPr>
              <a:t>(</a:t>
            </a:r>
            <a:r>
              <a:rPr lang="zh-CN" altLang="en-US" sz="1400" dirty="0">
                <a:latin typeface="+mn-ea"/>
              </a:rPr>
              <a:t>内存</a:t>
            </a:r>
            <a:r>
              <a:rPr lang="en-US" altLang="zh-CN" sz="1400" dirty="0">
                <a:latin typeface="+mn-ea"/>
              </a:rPr>
              <a:t>, CPU, </a:t>
            </a:r>
            <a:r>
              <a:rPr lang="zh-CN" altLang="en-US" sz="1400" dirty="0">
                <a:latin typeface="+mn-ea"/>
              </a:rPr>
              <a:t>网络等</a:t>
            </a:r>
            <a:r>
              <a:rPr lang="en-US" altLang="zh-CN" sz="1400" dirty="0" smtClean="0">
                <a:latin typeface="+mn-ea"/>
              </a:rPr>
              <a:t>)</a:t>
            </a:r>
            <a:r>
              <a:rPr lang="zh-CN" altLang="zh-CN" sz="1400" dirty="0">
                <a:latin typeface="+mn-ea"/>
              </a:rPr>
              <a:t>，</a:t>
            </a:r>
            <a:r>
              <a:rPr lang="zh-CN" altLang="en-US" sz="1400" dirty="0" smtClean="0">
                <a:latin typeface="+mn-ea"/>
              </a:rPr>
              <a:t>默认情况下</a:t>
            </a:r>
            <a:r>
              <a:rPr lang="zh-CN" altLang="en-US" sz="1400" dirty="0">
                <a:latin typeface="+mn-ea"/>
              </a:rPr>
              <a:t>，</a:t>
            </a:r>
            <a:r>
              <a:rPr lang="en-US" altLang="zh-CN" sz="1400" dirty="0">
                <a:latin typeface="+mn-ea"/>
              </a:rPr>
              <a:t>stats </a:t>
            </a:r>
            <a:r>
              <a:rPr lang="zh-CN" altLang="en-US" sz="1400" dirty="0">
                <a:latin typeface="+mn-ea"/>
              </a:rPr>
              <a:t>命令会每隔 </a:t>
            </a:r>
            <a:r>
              <a:rPr lang="en-US" altLang="zh-CN" sz="1400" dirty="0">
                <a:latin typeface="+mn-ea"/>
              </a:rPr>
              <a:t>1 </a:t>
            </a:r>
            <a:r>
              <a:rPr lang="zh-CN" altLang="en-US" sz="1400" dirty="0">
                <a:latin typeface="+mn-ea"/>
              </a:rPr>
              <a:t>秒钟刷新一次输出的内容直到你按下 </a:t>
            </a:r>
            <a:r>
              <a:rPr lang="en-US" altLang="zh-CN" sz="1400" dirty="0">
                <a:latin typeface="+mn-ea"/>
              </a:rPr>
              <a:t>ctrl + c</a:t>
            </a:r>
            <a:endParaRPr kumimoji="1" lang="zh-CN" altLang="en-US" sz="1400" dirty="0">
              <a:latin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3521009534"/>
              </p:ext>
            </p:extLst>
          </p:nvPr>
        </p:nvGraphicFramePr>
        <p:xfrm>
          <a:off x="1008509" y="2248482"/>
          <a:ext cx="6840760" cy="2194560"/>
        </p:xfrm>
        <a:graphic>
          <a:graphicData uri="http://schemas.openxmlformats.org/drawingml/2006/table">
            <a:tbl>
              <a:tblPr firstRow="1" bandRow="1">
                <a:tableStyleId>{5C22544A-7EE6-4342-B048-85BDC9FD1C3A}</a:tableStyleId>
              </a:tblPr>
              <a:tblGrid>
                <a:gridCol w="1760988"/>
                <a:gridCol w="5079772"/>
              </a:tblGrid>
              <a:tr h="198022">
                <a:tc>
                  <a:txBody>
                    <a:bodyPr/>
                    <a:lstStyle/>
                    <a:p>
                      <a:pPr algn="ctr"/>
                      <a:r>
                        <a:rPr lang="zh-CN" altLang="en-US" sz="1200" b="0" i="0" dirty="0" smtClean="0"/>
                        <a:t>标题</a:t>
                      </a:r>
                      <a:endParaRPr lang="zh-CN" altLang="en-US" sz="1200" b="0" i="0" dirty="0"/>
                    </a:p>
                  </a:txBody>
                  <a:tcPr/>
                </a:tc>
                <a:tc>
                  <a:txBody>
                    <a:bodyPr/>
                    <a:lstStyle/>
                    <a:p>
                      <a:pPr algn="ctr"/>
                      <a:r>
                        <a:rPr lang="zh-CN" altLang="en-US" sz="1200" b="0" i="0" dirty="0" smtClean="0"/>
                        <a:t>说明</a:t>
                      </a:r>
                      <a:endParaRPr lang="zh-CN" altLang="en-US" sz="1200" b="0" i="0" dirty="0"/>
                    </a:p>
                  </a:txBody>
                  <a:tcPr/>
                </a:tc>
              </a:tr>
              <a:tr h="198022">
                <a:tc>
                  <a:txBody>
                    <a:bodyPr/>
                    <a:lstStyle/>
                    <a:p>
                      <a:r>
                        <a:rPr lang="en-US" altLang="zh-CN" sz="1200" b="0" i="1" kern="1200" dirty="0" smtClean="0">
                          <a:solidFill>
                            <a:schemeClr val="dk1"/>
                          </a:solidFill>
                          <a:effectLst/>
                          <a:latin typeface="+mn-lt"/>
                          <a:ea typeface="+mn-ea"/>
                          <a:cs typeface="+mn-cs"/>
                        </a:rPr>
                        <a:t>CONTAINER</a:t>
                      </a:r>
                      <a:endParaRPr lang="zh-CN" altLang="en-US" sz="1200" b="0" i="1" dirty="0"/>
                    </a:p>
                  </a:txBody>
                  <a:tcPr/>
                </a:tc>
                <a:tc>
                  <a:txBody>
                    <a:bodyPr/>
                    <a:lstStyle/>
                    <a:p>
                      <a:r>
                        <a:rPr lang="zh-CN" altLang="en-US" sz="1200" b="0" i="1" dirty="0" smtClean="0"/>
                        <a:t>以短格式显示容器的 </a:t>
                      </a:r>
                      <a:r>
                        <a:rPr lang="en-US" altLang="zh-CN" sz="1200" b="0" i="1" dirty="0" smtClean="0"/>
                        <a:t>ID</a:t>
                      </a:r>
                      <a:endParaRPr lang="zh-CN" altLang="en-US" sz="1200" b="0" i="1" dirty="0"/>
                    </a:p>
                  </a:txBody>
                  <a:tcPr/>
                </a:tc>
              </a:tr>
              <a:tr h="198022">
                <a:tc>
                  <a:txBody>
                    <a:bodyPr/>
                    <a:lstStyle/>
                    <a:p>
                      <a:r>
                        <a:rPr lang="en-US" altLang="zh-CN" sz="1200" b="0" i="1" kern="1200" dirty="0" smtClean="0">
                          <a:solidFill>
                            <a:schemeClr val="dk1"/>
                          </a:solidFill>
                          <a:effectLst/>
                          <a:latin typeface="+mn-lt"/>
                          <a:ea typeface="+mn-ea"/>
                          <a:cs typeface="+mn-cs"/>
                        </a:rPr>
                        <a:t>CPU %</a:t>
                      </a:r>
                      <a:endParaRPr lang="zh-CN" altLang="en-US" sz="1200" b="0" i="1" dirty="0"/>
                    </a:p>
                  </a:txBody>
                  <a:tcPr/>
                </a:tc>
                <a:tc>
                  <a:txBody>
                    <a:bodyPr/>
                    <a:lstStyle/>
                    <a:p>
                      <a:r>
                        <a:rPr lang="en-US" altLang="zh-CN" sz="1200" b="0" i="1" dirty="0" smtClean="0"/>
                        <a:t>CPU </a:t>
                      </a:r>
                      <a:r>
                        <a:rPr lang="zh-CN" altLang="en-US" sz="1200" b="0" i="1" dirty="0" smtClean="0"/>
                        <a:t>的使用情况</a:t>
                      </a:r>
                      <a:endParaRPr lang="zh-CN" altLang="en-US" sz="1200" b="0" i="1" dirty="0"/>
                    </a:p>
                  </a:txBody>
                  <a:tcPr/>
                </a:tc>
              </a:tr>
              <a:tr h="198022">
                <a:tc>
                  <a:txBody>
                    <a:bodyPr/>
                    <a:lstStyle/>
                    <a:p>
                      <a:r>
                        <a:rPr lang="en-US" altLang="zh-CN" sz="1200" b="0" i="1" kern="1200" dirty="0" smtClean="0">
                          <a:solidFill>
                            <a:schemeClr val="dk1"/>
                          </a:solidFill>
                          <a:effectLst/>
                          <a:latin typeface="+mn-lt"/>
                          <a:ea typeface="+mn-ea"/>
                          <a:cs typeface="+mn-cs"/>
                        </a:rPr>
                        <a:t>MEM USAGE / LIMIT</a:t>
                      </a:r>
                      <a:endParaRPr lang="zh-CN" altLang="en-US" sz="1200" b="0" i="1" dirty="0"/>
                    </a:p>
                  </a:txBody>
                  <a:tcPr/>
                </a:tc>
                <a:tc>
                  <a:txBody>
                    <a:bodyPr/>
                    <a:lstStyle/>
                    <a:p>
                      <a:r>
                        <a:rPr lang="zh-CN" altLang="en-US" sz="1200" b="0" i="1" dirty="0" smtClean="0"/>
                        <a:t>当前使用的内存和最大可以使用的内存。</a:t>
                      </a:r>
                      <a:endParaRPr lang="zh-CN" altLang="en-US" sz="1200" b="0" i="1" dirty="0"/>
                    </a:p>
                  </a:txBody>
                  <a:tcPr/>
                </a:tc>
              </a:tr>
              <a:tr h="198022">
                <a:tc>
                  <a:txBody>
                    <a:bodyPr/>
                    <a:lstStyle/>
                    <a:p>
                      <a:r>
                        <a:rPr lang="en-US" altLang="zh-CN" sz="1200" b="0" i="1" kern="1200" dirty="0" smtClean="0">
                          <a:solidFill>
                            <a:schemeClr val="dk1"/>
                          </a:solidFill>
                          <a:effectLst/>
                          <a:latin typeface="+mn-lt"/>
                          <a:ea typeface="+mn-ea"/>
                          <a:cs typeface="+mn-cs"/>
                        </a:rPr>
                        <a:t>MEM %</a:t>
                      </a:r>
                      <a:endParaRPr lang="zh-CN" altLang="en-US" sz="1200" b="0" i="1" dirty="0"/>
                    </a:p>
                  </a:txBody>
                  <a:tcPr/>
                </a:tc>
                <a:tc>
                  <a:txBody>
                    <a:bodyPr/>
                    <a:lstStyle/>
                    <a:p>
                      <a:r>
                        <a:rPr lang="zh-CN" altLang="en-US" sz="1200" b="0" i="1" dirty="0" smtClean="0"/>
                        <a:t>以百分比的形式显示内存使用情况</a:t>
                      </a:r>
                      <a:endParaRPr lang="zh-CN" altLang="en-US" sz="1200" b="0" i="1" dirty="0"/>
                    </a:p>
                  </a:txBody>
                  <a:tcPr/>
                </a:tc>
              </a:tr>
              <a:tr h="198022">
                <a:tc>
                  <a:txBody>
                    <a:bodyPr/>
                    <a:lstStyle/>
                    <a:p>
                      <a:r>
                        <a:rPr lang="en-US" altLang="zh-CN" sz="1200" b="0" i="1" kern="1200" dirty="0" smtClean="0">
                          <a:solidFill>
                            <a:schemeClr val="dk1"/>
                          </a:solidFill>
                          <a:effectLst/>
                          <a:latin typeface="+mn-lt"/>
                          <a:ea typeface="+mn-ea"/>
                          <a:cs typeface="+mn-cs"/>
                        </a:rPr>
                        <a:t>NET I/O</a:t>
                      </a:r>
                      <a:endParaRPr lang="zh-CN" altLang="en-US" sz="1200" b="0" i="1" dirty="0"/>
                    </a:p>
                  </a:txBody>
                  <a:tcPr/>
                </a:tc>
                <a:tc>
                  <a:txBody>
                    <a:bodyPr/>
                    <a:lstStyle/>
                    <a:p>
                      <a:r>
                        <a:rPr lang="zh-CN" altLang="en-US" sz="1200" b="0" i="1" dirty="0" smtClean="0"/>
                        <a:t>网络 </a:t>
                      </a:r>
                      <a:r>
                        <a:rPr lang="en-US" altLang="zh-CN" sz="1200" b="0" i="1" dirty="0" smtClean="0"/>
                        <a:t>I/O </a:t>
                      </a:r>
                      <a:r>
                        <a:rPr lang="zh-CN" altLang="en-US" sz="1200" b="0" i="1" dirty="0" smtClean="0"/>
                        <a:t>数据</a:t>
                      </a:r>
                      <a:endParaRPr lang="zh-CN" altLang="en-US" sz="1200" b="0" i="1" dirty="0"/>
                    </a:p>
                  </a:txBody>
                  <a:tcPr/>
                </a:tc>
              </a:tr>
              <a:tr h="198022">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en-US" altLang="zh-CN" sz="1200" b="0" i="1" kern="1200" dirty="0" smtClean="0">
                          <a:solidFill>
                            <a:schemeClr val="dk1"/>
                          </a:solidFill>
                          <a:effectLst/>
                          <a:latin typeface="+mn-lt"/>
                          <a:ea typeface="+mn-ea"/>
                          <a:cs typeface="+mn-cs"/>
                        </a:rPr>
                        <a:t>BLOCK I/O</a:t>
                      </a:r>
                      <a:endParaRPr lang="zh-CN" altLang="en-US" sz="1200" b="0" i="1" dirty="0" smtClean="0"/>
                    </a:p>
                  </a:txBody>
                  <a:tcPr/>
                </a:tc>
                <a:tc>
                  <a:txBody>
                    <a:bodyPr/>
                    <a:lstStyle/>
                    <a:p>
                      <a:r>
                        <a:rPr lang="zh-CN" altLang="en-US" sz="1200" b="0" i="1" dirty="0" smtClean="0"/>
                        <a:t>磁盘 </a:t>
                      </a:r>
                      <a:r>
                        <a:rPr lang="en-US" altLang="zh-CN" sz="1200" b="0" i="1" dirty="0" smtClean="0"/>
                        <a:t>I/O </a:t>
                      </a:r>
                      <a:r>
                        <a:rPr lang="zh-CN" altLang="en-US" sz="1200" b="0" i="1" dirty="0" smtClean="0"/>
                        <a:t>数据</a:t>
                      </a:r>
                      <a:endParaRPr lang="zh-CN" altLang="en-US" sz="1200" b="0" i="1" dirty="0"/>
                    </a:p>
                  </a:txBody>
                  <a:tcPr/>
                </a:tc>
              </a:tr>
              <a:tr h="198022">
                <a:tc>
                  <a:txBody>
                    <a:bodyPr/>
                    <a:lstStyle/>
                    <a:p>
                      <a:r>
                        <a:rPr lang="en-US" altLang="zh-CN" sz="1200" b="0" i="1" kern="1200" dirty="0" smtClean="0">
                          <a:solidFill>
                            <a:schemeClr val="dk1"/>
                          </a:solidFill>
                          <a:effectLst/>
                          <a:latin typeface="+mn-lt"/>
                          <a:ea typeface="+mn-ea"/>
                          <a:cs typeface="+mn-cs"/>
                        </a:rPr>
                        <a:t>PIDS</a:t>
                      </a:r>
                      <a:endParaRPr lang="zh-CN" altLang="en-US" sz="1200" b="0" i="1" dirty="0"/>
                    </a:p>
                  </a:txBody>
                  <a:tcPr/>
                </a:tc>
                <a:tc>
                  <a:txBody>
                    <a:bodyPr/>
                    <a:lstStyle/>
                    <a:p>
                      <a:r>
                        <a:rPr lang="en-US" altLang="zh-CN" sz="1200" b="0" i="1" dirty="0" smtClean="0"/>
                        <a:t>PID </a:t>
                      </a:r>
                      <a:r>
                        <a:rPr lang="zh-CN" altLang="en-US" sz="1200" b="0" i="1" dirty="0" smtClean="0"/>
                        <a:t>号</a:t>
                      </a:r>
                      <a:endParaRPr lang="zh-CN" altLang="en-US" sz="1200" b="0" i="1" dirty="0"/>
                    </a:p>
                  </a:txBody>
                  <a:tcPr/>
                </a:tc>
              </a:tr>
            </a:tbl>
          </a:graphicData>
        </a:graphic>
      </p:graphicFrame>
      <p:pic>
        <p:nvPicPr>
          <p:cNvPr id="8" name="图片 7"/>
          <p:cNvPicPr>
            <a:picLocks noChangeAspect="1"/>
          </p:cNvPicPr>
          <p:nvPr/>
        </p:nvPicPr>
        <p:blipFill>
          <a:blip r:embed="rId3"/>
          <a:stretch>
            <a:fillRect/>
          </a:stretch>
        </p:blipFill>
        <p:spPr>
          <a:xfrm>
            <a:off x="1080517" y="5302002"/>
            <a:ext cx="7848871" cy="1081400"/>
          </a:xfrm>
          <a:prstGeom prst="rect">
            <a:avLst/>
          </a:prstGeom>
        </p:spPr>
      </p:pic>
      <p:sp>
        <p:nvSpPr>
          <p:cNvPr id="11" name="文本框 10"/>
          <p:cNvSpPr txBox="1"/>
          <p:nvPr/>
        </p:nvSpPr>
        <p:spPr>
          <a:xfrm>
            <a:off x="1008509" y="4581922"/>
            <a:ext cx="9721080" cy="553998"/>
          </a:xfrm>
          <a:prstGeom prst="rect">
            <a:avLst/>
          </a:prstGeom>
          <a:noFill/>
        </p:spPr>
        <p:txBody>
          <a:bodyPr wrap="square" rtlCol="0">
            <a:spAutoFit/>
          </a:bodyPr>
          <a:lstStyle/>
          <a:p>
            <a:r>
              <a:rPr kumimoji="1" lang="zh-TW" altLang="en-US" sz="1600" b="1" dirty="0">
                <a:latin typeface="宋体"/>
                <a:ea typeface="宋体"/>
                <a:cs typeface="宋体"/>
              </a:rPr>
              <a:t>查询镜像（</a:t>
            </a:r>
            <a:r>
              <a:rPr kumimoji="1" lang="en-US" altLang="zh-TW" sz="1600" b="1" dirty="0">
                <a:latin typeface="宋体"/>
                <a:ea typeface="宋体"/>
                <a:cs typeface="宋体"/>
              </a:rPr>
              <a:t>Images</a:t>
            </a:r>
            <a:r>
              <a:rPr kumimoji="1" lang="zh-TW" altLang="en-US" sz="1600" b="1" dirty="0">
                <a:latin typeface="宋体"/>
                <a:ea typeface="宋体"/>
                <a:cs typeface="宋体"/>
              </a:rPr>
              <a:t>）、容器（</a:t>
            </a:r>
            <a:r>
              <a:rPr kumimoji="1" lang="en-US" altLang="zh-TW" sz="1600" b="1" dirty="0">
                <a:latin typeface="宋体"/>
                <a:ea typeface="宋体"/>
                <a:cs typeface="宋体"/>
              </a:rPr>
              <a:t>Containers</a:t>
            </a:r>
            <a:r>
              <a:rPr kumimoji="1" lang="zh-TW" altLang="en-US" sz="1600" b="1" dirty="0">
                <a:latin typeface="宋体"/>
                <a:ea typeface="宋体"/>
                <a:cs typeface="宋体"/>
              </a:rPr>
              <a:t>）和本地卷（</a:t>
            </a:r>
            <a:r>
              <a:rPr kumimoji="1" lang="en-US" altLang="zh-TW" sz="1600" b="1" dirty="0">
                <a:latin typeface="宋体"/>
                <a:ea typeface="宋体"/>
                <a:cs typeface="宋体"/>
              </a:rPr>
              <a:t>Local Volumes</a:t>
            </a:r>
            <a:r>
              <a:rPr kumimoji="1" lang="zh-TW" altLang="en-US" sz="1600" b="1" dirty="0">
                <a:latin typeface="宋体"/>
                <a:ea typeface="宋体"/>
                <a:cs typeface="宋体"/>
              </a:rPr>
              <a:t>）等空间占用情况</a:t>
            </a:r>
            <a:r>
              <a:rPr kumimoji="1" lang="zh-TW" altLang="en-US" sz="1400" dirty="0">
                <a:latin typeface="宋体"/>
                <a:ea typeface="宋体"/>
                <a:cs typeface="宋体"/>
              </a:rPr>
              <a:t/>
            </a:r>
            <a:br>
              <a:rPr kumimoji="1" lang="zh-TW" altLang="en-US" sz="1400" dirty="0">
                <a:latin typeface="宋体"/>
                <a:ea typeface="宋体"/>
                <a:cs typeface="宋体"/>
              </a:rPr>
            </a:br>
            <a:r>
              <a:rPr kumimoji="1" lang="en-US" altLang="zh-TW" sz="1400" dirty="0">
                <a:latin typeface="宋体"/>
                <a:ea typeface="宋体"/>
                <a:cs typeface="宋体"/>
              </a:rPr>
              <a:t>docker system df #</a:t>
            </a:r>
            <a:r>
              <a:rPr kumimoji="1" lang="zh-TW" altLang="en-US" sz="1400" dirty="0">
                <a:latin typeface="宋体"/>
                <a:ea typeface="宋体"/>
                <a:cs typeface="宋体"/>
              </a:rPr>
              <a:t>可以进一步通过</a:t>
            </a:r>
            <a:r>
              <a:rPr kumimoji="1" lang="en-US" altLang="zh-TW" sz="1400" dirty="0">
                <a:latin typeface="宋体"/>
                <a:ea typeface="宋体"/>
                <a:cs typeface="宋体"/>
              </a:rPr>
              <a:t>-v</a:t>
            </a:r>
            <a:r>
              <a:rPr kumimoji="1" lang="zh-TW" altLang="en-US" sz="1400" dirty="0">
                <a:latin typeface="宋体"/>
                <a:ea typeface="宋体"/>
                <a:cs typeface="宋体"/>
              </a:rPr>
              <a:t>参数查看空间占用细节</a:t>
            </a:r>
            <a:endParaRPr kumimoji="1" lang="zh-CN" altLang="en-US" sz="1400" dirty="0">
              <a:latin typeface="宋体"/>
              <a:ea typeface="宋体"/>
              <a:cs typeface="宋体"/>
            </a:endParaRPr>
          </a:p>
        </p:txBody>
      </p:sp>
    </p:spTree>
    <p:extLst>
      <p:ext uri="{BB962C8B-B14F-4D97-AF65-F5344CB8AC3E}">
        <p14:creationId xmlns:p14="http://schemas.microsoft.com/office/powerpoint/2010/main" val="11909375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830997" cy="480131"/>
          </a:xfrm>
          <a:prstGeom prst="rect">
            <a:avLst/>
          </a:prstGeom>
        </p:spPr>
        <p:txBody>
          <a:bodyPr wrap="none">
            <a:spAutoFit/>
          </a:bodyPr>
          <a:lstStyle/>
          <a:p>
            <a:r>
              <a:rPr lang="zh-CN" altLang="en-US" sz="2520" dirty="0" smtClean="0">
                <a:latin typeface="微软雅黑" pitchFamily="34" charset="-122"/>
                <a:ea typeface="微软雅黑" pitchFamily="34" charset="-122"/>
              </a:rPr>
              <a:t>总结</a:t>
            </a:r>
            <a:endParaRPr lang="en-US" altLang="zh-CN" sz="2520" dirty="0" smtClean="0">
              <a:latin typeface="微软雅黑" pitchFamily="34" charset="-122"/>
              <a:ea typeface="微软雅黑" pitchFamily="34" charset="-122"/>
            </a:endParaRPr>
          </a:p>
        </p:txBody>
      </p:sp>
      <p:pic>
        <p:nvPicPr>
          <p:cNvPr id="4" name="图片 3" descr="404256463-545a1d114c535_articl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533" y="1341562"/>
            <a:ext cx="8064896" cy="5040560"/>
          </a:xfrm>
          <a:prstGeom prst="rect">
            <a:avLst/>
          </a:prstGeom>
        </p:spPr>
      </p:pic>
    </p:spTree>
    <p:extLst>
      <p:ext uri="{BB962C8B-B14F-4D97-AF65-F5344CB8AC3E}">
        <p14:creationId xmlns:p14="http://schemas.microsoft.com/office/powerpoint/2010/main" val="5295320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905053" y="2178241"/>
            <a:ext cx="3816424" cy="1214435"/>
          </a:xfrm>
          <a:prstGeom prst="rect">
            <a:avLst/>
          </a:prstGeom>
          <a:noFill/>
        </p:spPr>
        <p:txBody>
          <a:bodyPr wrap="square" rtlCol="0">
            <a:spAutoFit/>
          </a:bodyPr>
          <a:lstStyle/>
          <a:p>
            <a:pPr marL="342900" indent="-342900">
              <a:lnSpc>
                <a:spcPct val="150000"/>
              </a:lnSpc>
              <a:buFont typeface="Wingdings" pitchFamily="2" charset="2"/>
              <a:buChar char="n"/>
            </a:pPr>
            <a:r>
              <a:rPr lang="en-US" altLang="zh-CN" sz="2500" b="1" dirty="0" smtClean="0">
                <a:latin typeface="微软雅黑" pitchFamily="34" charset="-122"/>
                <a:ea typeface="微软雅黑" pitchFamily="34" charset="-122"/>
              </a:rPr>
              <a:t>Docker</a:t>
            </a:r>
            <a:r>
              <a:rPr lang="zh-CN" altLang="en-US" sz="2500" b="1" dirty="0" smtClean="0">
                <a:latin typeface="微软雅黑" pitchFamily="34" charset="-122"/>
                <a:ea typeface="微软雅黑" pitchFamily="34" charset="-122"/>
              </a:rPr>
              <a:t>使用案例</a:t>
            </a:r>
            <a:endParaRPr lang="en-US" altLang="zh-CN" sz="2500" b="1" dirty="0" smtClean="0">
              <a:latin typeface="微软雅黑" pitchFamily="34" charset="-122"/>
              <a:ea typeface="微软雅黑" pitchFamily="34" charset="-122"/>
            </a:endParaRPr>
          </a:p>
          <a:p>
            <a:pPr marL="342900" indent="-342900">
              <a:lnSpc>
                <a:spcPct val="150000"/>
              </a:lnSpc>
              <a:buFont typeface="Wingdings" pitchFamily="2" charset="2"/>
              <a:buChar char="n"/>
            </a:pPr>
            <a:r>
              <a:rPr lang="en-US" altLang="zh-CN" sz="2500" b="1" dirty="0" smtClean="0">
                <a:latin typeface="微软雅黑" pitchFamily="34" charset="-122"/>
                <a:ea typeface="微软雅黑" pitchFamily="34" charset="-122"/>
              </a:rPr>
              <a:t>Docker</a:t>
            </a:r>
            <a:r>
              <a:rPr lang="en-US" altLang="zh-CN" sz="2500" b="1" dirty="0">
                <a:latin typeface="微软雅黑" pitchFamily="34" charset="-122"/>
                <a:ea typeface="微软雅黑" pitchFamily="34" charset="-122"/>
              </a:rPr>
              <a:t>-</a:t>
            </a:r>
            <a:r>
              <a:rPr lang="en-US" altLang="zh-CN" sz="2500" b="1" dirty="0" smtClean="0">
                <a:latin typeface="微软雅黑" pitchFamily="34" charset="-122"/>
                <a:ea typeface="微软雅黑" pitchFamily="34" charset="-122"/>
              </a:rPr>
              <a:t>compose</a:t>
            </a:r>
            <a:r>
              <a:rPr lang="zh-CN" altLang="en-US" sz="2500" b="1" dirty="0" smtClean="0">
                <a:latin typeface="微软雅黑" pitchFamily="34" charset="-122"/>
                <a:ea typeface="微软雅黑" pitchFamily="34" charset="-122"/>
              </a:rPr>
              <a:t>介绍</a:t>
            </a:r>
            <a:endParaRPr lang="zh-CN" altLang="zh-CN" sz="2500" b="1" dirty="0" smtClean="0">
              <a:latin typeface="微软雅黑" pitchFamily="34" charset="-122"/>
              <a:ea typeface="微软雅黑" pitchFamily="34" charset="-122"/>
            </a:endParaRPr>
          </a:p>
        </p:txBody>
      </p:sp>
      <p:grpSp>
        <p:nvGrpSpPr>
          <p:cNvPr id="37" name="组合 24"/>
          <p:cNvGrpSpPr>
            <a:grpSpLocks/>
          </p:cNvGrpSpPr>
          <p:nvPr/>
        </p:nvGrpSpPr>
        <p:grpSpPr bwMode="auto">
          <a:xfrm>
            <a:off x="2498781" y="1773610"/>
            <a:ext cx="2518237" cy="2520280"/>
            <a:chOff x="2848131" y="1860029"/>
            <a:chExt cx="3807502" cy="3807502"/>
          </a:xfrm>
        </p:grpSpPr>
        <p:sp>
          <p:nvSpPr>
            <p:cNvPr id="38" name="椭圆 37"/>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椭圆 4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57" name="文本框 29"/>
          <p:cNvSpPr txBox="1">
            <a:spLocks noChangeArrowheads="1"/>
          </p:cNvSpPr>
          <p:nvPr/>
        </p:nvSpPr>
        <p:spPr bwMode="auto">
          <a:xfrm>
            <a:off x="3017593" y="1983244"/>
            <a:ext cx="13534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8800" dirty="0" smtClean="0">
                <a:solidFill>
                  <a:srgbClr val="0066CC"/>
                </a:solidFill>
                <a:latin typeface="Impact" pitchFamily="34" charset="0"/>
                <a:ea typeface="微软雅黑" pitchFamily="34" charset="-122"/>
              </a:rPr>
              <a:t>04</a:t>
            </a:r>
            <a:endParaRPr lang="zh-CN" altLang="en-US" sz="8800" dirty="0">
              <a:solidFill>
                <a:srgbClr val="0066CC"/>
              </a:solidFill>
              <a:latin typeface="Impact" pitchFamily="34" charset="0"/>
              <a:ea typeface="微软雅黑" pitchFamily="34" charset="-122"/>
            </a:endParaRPr>
          </a:p>
        </p:txBody>
      </p:sp>
      <p:sp>
        <p:nvSpPr>
          <p:cNvPr id="63" name="文本框 33"/>
          <p:cNvSpPr txBox="1"/>
          <p:nvPr/>
        </p:nvSpPr>
        <p:spPr>
          <a:xfrm>
            <a:off x="2435867" y="3225383"/>
            <a:ext cx="2605090" cy="492443"/>
          </a:xfrm>
          <a:prstGeom prst="rect">
            <a:avLst/>
          </a:prstGeom>
          <a:noFill/>
        </p:spPr>
        <p:txBody>
          <a:bodyPr wrap="square" rtlCol="0">
            <a:spAutoFit/>
          </a:bodyPr>
          <a:lstStyle/>
          <a:p>
            <a:pPr algn="ctr"/>
            <a:r>
              <a:rPr lang="zh-CN" altLang="en-US" sz="2600" dirty="0" smtClean="0">
                <a:solidFill>
                  <a:srgbClr val="0066CC"/>
                </a:solidFill>
                <a:latin typeface="微软雅黑" pitchFamily="34" charset="-122"/>
                <a:ea typeface="微软雅黑" pitchFamily="34" charset="-122"/>
              </a:rPr>
              <a:t>使用案例</a:t>
            </a:r>
            <a:endParaRPr lang="en-US" altLang="zh-CN" sz="2600" dirty="0" smtClean="0">
              <a:solidFill>
                <a:srgbClr val="0066CC"/>
              </a:solidFill>
              <a:latin typeface="微软雅黑" pitchFamily="34" charset="-122"/>
              <a:ea typeface="微软雅黑" pitchFamily="34" charset="-122"/>
            </a:endParaRPr>
          </a:p>
        </p:txBody>
      </p:sp>
      <p:cxnSp>
        <p:nvCxnSpPr>
          <p:cNvPr id="70" name="直接连接符 69"/>
          <p:cNvCxnSpPr/>
          <p:nvPr/>
        </p:nvCxnSpPr>
        <p:spPr>
          <a:xfrm>
            <a:off x="5473005" y="162959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2103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677056" cy="480131"/>
          </a:xfrm>
          <a:prstGeom prst="rect">
            <a:avLst/>
          </a:prstGeom>
        </p:spPr>
        <p:txBody>
          <a:bodyPr wrap="none">
            <a:spAutoFit/>
          </a:bodyPr>
          <a:lstStyle/>
          <a:p>
            <a:r>
              <a:rPr lang="en-US" altLang="zh-CN" sz="2520" dirty="0" smtClean="0">
                <a:latin typeface="微软雅黑" pitchFamily="34" charset="-122"/>
                <a:ea typeface="微软雅黑" pitchFamily="34" charset="-122"/>
              </a:rPr>
              <a:t>4.1 Docker</a:t>
            </a:r>
            <a:r>
              <a:rPr lang="zh-CN" altLang="en-US" sz="2520" dirty="0" smtClean="0">
                <a:latin typeface="微软雅黑" pitchFamily="34" charset="-122"/>
                <a:ea typeface="微软雅黑" pitchFamily="34" charset="-122"/>
              </a:rPr>
              <a:t>使用案例－搭建</a:t>
            </a:r>
            <a:r>
              <a:rPr lang="en-US" altLang="zh-CN" sz="2520" dirty="0" smtClean="0">
                <a:latin typeface="微软雅黑" pitchFamily="34" charset="-122"/>
                <a:ea typeface="微软雅黑" pitchFamily="34" charset="-122"/>
              </a:rPr>
              <a:t>LNMP</a:t>
            </a:r>
            <a:r>
              <a:rPr lang="zh-CN" altLang="en-US" sz="2520" dirty="0" smtClean="0">
                <a:latin typeface="微软雅黑" pitchFamily="34" charset="-122"/>
                <a:ea typeface="微软雅黑" pitchFamily="34" charset="-122"/>
              </a:rPr>
              <a:t>环境</a:t>
            </a:r>
            <a:endParaRPr lang="zh-CN" altLang="en-US" sz="2520" dirty="0">
              <a:latin typeface="微软雅黑" pitchFamily="34" charset="-122"/>
              <a:ea typeface="微软雅黑" pitchFamily="34" charset="-122"/>
            </a:endParaRPr>
          </a:p>
        </p:txBody>
      </p:sp>
      <p:sp>
        <p:nvSpPr>
          <p:cNvPr id="2" name="文本框 1"/>
          <p:cNvSpPr txBox="1"/>
          <p:nvPr/>
        </p:nvSpPr>
        <p:spPr>
          <a:xfrm>
            <a:off x="947254" y="946666"/>
            <a:ext cx="2095445" cy="384721"/>
          </a:xfrm>
          <a:prstGeom prst="rect">
            <a:avLst/>
          </a:prstGeom>
          <a:noFill/>
        </p:spPr>
        <p:txBody>
          <a:bodyPr wrap="none" rtlCol="0">
            <a:spAutoFit/>
          </a:bodyPr>
          <a:lstStyle/>
          <a:p>
            <a:pPr marL="342900" indent="-342900">
              <a:buFont typeface="Wingdings" charset="2"/>
              <a:buChar char="Ø"/>
            </a:pPr>
            <a:r>
              <a:rPr kumimoji="1" lang="zh-CN" altLang="en-US" dirty="0" smtClean="0"/>
              <a:t>创建</a:t>
            </a:r>
            <a:r>
              <a:rPr kumimoji="1" lang="en-US" altLang="zh-CN" dirty="0" smtClean="0"/>
              <a:t>mysql</a:t>
            </a:r>
            <a:r>
              <a:rPr kumimoji="1" lang="zh-CN" altLang="en-US" dirty="0" smtClean="0"/>
              <a:t>容器</a:t>
            </a:r>
            <a:endParaRPr kumimoji="1" lang="en-US" altLang="zh-CN" dirty="0" smtClean="0"/>
          </a:p>
        </p:txBody>
      </p:sp>
      <p:sp>
        <p:nvSpPr>
          <p:cNvPr id="28" name="文本框 27"/>
          <p:cNvSpPr txBox="1"/>
          <p:nvPr/>
        </p:nvSpPr>
        <p:spPr>
          <a:xfrm>
            <a:off x="947254" y="2472466"/>
            <a:ext cx="2531462" cy="384721"/>
          </a:xfrm>
          <a:prstGeom prst="rect">
            <a:avLst/>
          </a:prstGeom>
          <a:noFill/>
        </p:spPr>
        <p:txBody>
          <a:bodyPr wrap="none" rtlCol="0">
            <a:spAutoFit/>
          </a:bodyPr>
          <a:lstStyle/>
          <a:p>
            <a:pPr marL="342900" indent="-342900">
              <a:buFont typeface="Wingdings" charset="2"/>
              <a:buChar char="Ø"/>
            </a:pPr>
            <a:r>
              <a:rPr kumimoji="1" lang="zh-CN" altLang="en-US" dirty="0" smtClean="0"/>
              <a:t>创建</a:t>
            </a:r>
            <a:r>
              <a:rPr kumimoji="1" lang="en-US" altLang="zh-CN" dirty="0" smtClean="0"/>
              <a:t>php</a:t>
            </a:r>
            <a:r>
              <a:rPr kumimoji="1" lang="zh-CN" altLang="en-US" dirty="0" smtClean="0"/>
              <a:t>的</a:t>
            </a:r>
            <a:r>
              <a:rPr kumimoji="1" lang="en-US" altLang="zh-CN" dirty="0" smtClean="0"/>
              <a:t>fpm</a:t>
            </a:r>
            <a:r>
              <a:rPr kumimoji="1" lang="zh-CN" altLang="en-US" dirty="0" smtClean="0"/>
              <a:t>容器</a:t>
            </a:r>
            <a:endParaRPr kumimoji="1" lang="en-US" altLang="zh-CN" dirty="0" smtClean="0"/>
          </a:p>
        </p:txBody>
      </p:sp>
      <p:sp>
        <p:nvSpPr>
          <p:cNvPr id="29" name="文本框 28"/>
          <p:cNvSpPr txBox="1"/>
          <p:nvPr/>
        </p:nvSpPr>
        <p:spPr>
          <a:xfrm>
            <a:off x="939415" y="4314762"/>
            <a:ext cx="2031325" cy="384721"/>
          </a:xfrm>
          <a:prstGeom prst="rect">
            <a:avLst/>
          </a:prstGeom>
          <a:noFill/>
        </p:spPr>
        <p:txBody>
          <a:bodyPr wrap="none" rtlCol="0">
            <a:spAutoFit/>
          </a:bodyPr>
          <a:lstStyle/>
          <a:p>
            <a:pPr marL="342900" indent="-342900">
              <a:buFont typeface="Wingdings" charset="2"/>
              <a:buChar char="Ø"/>
            </a:pPr>
            <a:r>
              <a:rPr kumimoji="1" lang="zh-CN" altLang="en-US" dirty="0" smtClean="0"/>
              <a:t>创建</a:t>
            </a:r>
            <a:r>
              <a:rPr kumimoji="1" lang="en-US" altLang="zh-CN" dirty="0" smtClean="0"/>
              <a:t>nginx</a:t>
            </a:r>
            <a:r>
              <a:rPr kumimoji="1" lang="zh-CN" altLang="en-US" dirty="0" smtClean="0"/>
              <a:t>容器</a:t>
            </a:r>
            <a:endParaRPr kumimoji="1" lang="en-US" altLang="zh-CN" dirty="0" smtClean="0"/>
          </a:p>
        </p:txBody>
      </p:sp>
      <p:sp>
        <p:nvSpPr>
          <p:cNvPr id="30" name="文本框 29"/>
          <p:cNvSpPr txBox="1"/>
          <p:nvPr/>
        </p:nvSpPr>
        <p:spPr>
          <a:xfrm>
            <a:off x="1163278" y="1198394"/>
            <a:ext cx="8907582" cy="1323439"/>
          </a:xfrm>
          <a:prstGeom prst="rect">
            <a:avLst/>
          </a:prstGeom>
          <a:noFill/>
        </p:spPr>
        <p:txBody>
          <a:bodyPr wrap="none" rtlCol="0">
            <a:spAutoFit/>
          </a:bodyPr>
          <a:lstStyle/>
          <a:p>
            <a:r>
              <a:rPr lang="en-US" altLang="zh-CN" sz="2000" i="1" dirty="0"/>
              <a:t>docker run --name mysql \</a:t>
            </a:r>
          </a:p>
          <a:p>
            <a:r>
              <a:rPr lang="en-US" altLang="zh-CN" sz="2000" i="1" dirty="0"/>
              <a:t>	-p 3306:3306 \</a:t>
            </a:r>
          </a:p>
          <a:p>
            <a:r>
              <a:rPr lang="en-US" altLang="zh-CN" sz="2000" i="1" dirty="0"/>
              <a:t>	-v /Users/jason/Desktop/mysql:/var/lib/mysql </a:t>
            </a:r>
            <a:r>
              <a:rPr lang="en-US" altLang="zh-CN" sz="2000" i="1" dirty="0" smtClean="0"/>
              <a:t>\  #</a:t>
            </a:r>
            <a:r>
              <a:rPr lang="zh-CN" altLang="en-US" sz="2000" i="1" dirty="0" smtClean="0"/>
              <a:t>数据库数据挂载</a:t>
            </a:r>
            <a:endParaRPr lang="en-US" altLang="zh-CN" sz="2000" i="1" dirty="0"/>
          </a:p>
          <a:p>
            <a:r>
              <a:rPr lang="en-US" altLang="zh-CN" sz="2000" i="1" dirty="0"/>
              <a:t>	-e MYSQL_ROOT_PASSWORD=123456 -d mysql  #</a:t>
            </a:r>
            <a:r>
              <a:rPr lang="zh-CN" altLang="en-US" sz="2000" i="1" dirty="0"/>
              <a:t>初始化</a:t>
            </a:r>
            <a:r>
              <a:rPr lang="en-US" altLang="zh-CN" sz="2000" i="1" dirty="0"/>
              <a:t>mysql</a:t>
            </a:r>
            <a:r>
              <a:rPr lang="zh-CN" altLang="en-US" sz="2000" i="1" dirty="0"/>
              <a:t>的</a:t>
            </a:r>
            <a:r>
              <a:rPr lang="en-US" altLang="zh-CN" sz="2000" i="1" dirty="0"/>
              <a:t>root</a:t>
            </a:r>
            <a:r>
              <a:rPr lang="zh-CN" altLang="en-US" sz="2000" i="1" dirty="0" smtClean="0"/>
              <a:t>密码</a:t>
            </a:r>
            <a:endParaRPr kumimoji="1" lang="en-US" altLang="zh-CN" dirty="0" smtClean="0"/>
          </a:p>
        </p:txBody>
      </p:sp>
      <p:sp>
        <p:nvSpPr>
          <p:cNvPr id="31" name="文本框 30"/>
          <p:cNvSpPr txBox="1"/>
          <p:nvPr/>
        </p:nvSpPr>
        <p:spPr>
          <a:xfrm>
            <a:off x="1163278" y="2769787"/>
            <a:ext cx="8208912" cy="1631216"/>
          </a:xfrm>
          <a:prstGeom prst="rect">
            <a:avLst/>
          </a:prstGeom>
          <a:noFill/>
        </p:spPr>
        <p:txBody>
          <a:bodyPr wrap="square" rtlCol="0">
            <a:spAutoFit/>
          </a:bodyPr>
          <a:lstStyle/>
          <a:p>
            <a:r>
              <a:rPr lang="en-US" altLang="zh-CN" sz="2000" i="1" dirty="0"/>
              <a:t>docker run --name fpm </a:t>
            </a:r>
            <a:r>
              <a:rPr lang="en-US" altLang="zh-CN" sz="2000" i="1" dirty="0" smtClean="0"/>
              <a:t>\</a:t>
            </a:r>
            <a:br>
              <a:rPr lang="en-US" altLang="zh-CN" sz="2000" i="1" dirty="0" smtClean="0"/>
            </a:br>
            <a:r>
              <a:rPr lang="en-US" altLang="zh-CN" sz="2000" i="1" dirty="0" smtClean="0"/>
              <a:t>	</a:t>
            </a:r>
            <a:r>
              <a:rPr lang="en-US" altLang="zh-CN" sz="2000" dirty="0"/>
              <a:t>-p </a:t>
            </a:r>
            <a:r>
              <a:rPr lang="en-US" altLang="zh-CN" sz="2000" dirty="0" smtClean="0"/>
              <a:t>9000:9000 \</a:t>
            </a:r>
            <a:endParaRPr lang="en-US" altLang="zh-CN" sz="2000" i="1" dirty="0"/>
          </a:p>
          <a:p>
            <a:r>
              <a:rPr lang="en-US" altLang="zh-CN" sz="2000" i="1" dirty="0"/>
              <a:t>	--link mysql:mysql \</a:t>
            </a:r>
          </a:p>
          <a:p>
            <a:r>
              <a:rPr lang="en-US" altLang="zh-CN" sz="2000" i="1" dirty="0"/>
              <a:t>	-v /Users/jason/Sites:/Users/jason/Sites </a:t>
            </a:r>
            <a:r>
              <a:rPr lang="en-US" altLang="zh-CN" sz="2000" i="1" dirty="0" smtClean="0"/>
              <a:t>\  #</a:t>
            </a:r>
            <a:r>
              <a:rPr lang="zh-CN" altLang="en-US" sz="2000" i="1" dirty="0" smtClean="0"/>
              <a:t>运行项目代码目录挂载</a:t>
            </a:r>
            <a:endParaRPr lang="en-US" altLang="zh-CN" sz="2000" i="1" dirty="0" smtClean="0"/>
          </a:p>
          <a:p>
            <a:r>
              <a:rPr lang="en-US" altLang="zh-CN" sz="2000" i="1" dirty="0"/>
              <a:t>	</a:t>
            </a:r>
            <a:r>
              <a:rPr lang="en-US" altLang="zh-CN" sz="2000" i="1" dirty="0" smtClean="0"/>
              <a:t>-</a:t>
            </a:r>
            <a:r>
              <a:rPr lang="en-US" altLang="zh-CN" sz="2000" i="1" dirty="0"/>
              <a:t>d php:5.6.34-fpm</a:t>
            </a:r>
          </a:p>
        </p:txBody>
      </p:sp>
      <p:sp>
        <p:nvSpPr>
          <p:cNvPr id="32" name="文本框 31"/>
          <p:cNvSpPr txBox="1"/>
          <p:nvPr/>
        </p:nvSpPr>
        <p:spPr>
          <a:xfrm>
            <a:off x="1168203" y="4581322"/>
            <a:ext cx="8208912" cy="2246769"/>
          </a:xfrm>
          <a:prstGeom prst="rect">
            <a:avLst/>
          </a:prstGeom>
          <a:noFill/>
        </p:spPr>
        <p:txBody>
          <a:bodyPr wrap="square" rtlCol="0">
            <a:spAutoFit/>
          </a:bodyPr>
          <a:lstStyle/>
          <a:p>
            <a:r>
              <a:rPr lang="en-US" altLang="zh-CN" sz="2000" dirty="0" smtClean="0"/>
              <a:t>docker </a:t>
            </a:r>
            <a:r>
              <a:rPr lang="en-US" altLang="zh-CN" sz="2000" dirty="0"/>
              <a:t>run --name nginx </a:t>
            </a:r>
            <a:r>
              <a:rPr lang="en-US" altLang="zh-CN" sz="2000" dirty="0" smtClean="0"/>
              <a:t>\</a:t>
            </a:r>
          </a:p>
          <a:p>
            <a:r>
              <a:rPr lang="en-US" altLang="zh-CN" sz="2000" dirty="0"/>
              <a:t>	</a:t>
            </a:r>
            <a:r>
              <a:rPr lang="en-US" altLang="zh-CN" sz="2000" dirty="0" smtClean="0"/>
              <a:t>-</a:t>
            </a:r>
            <a:r>
              <a:rPr lang="en-US" altLang="zh-CN" sz="2000" dirty="0"/>
              <a:t>p 80:</a:t>
            </a:r>
            <a:r>
              <a:rPr lang="en-US" altLang="zh-CN" sz="2000" dirty="0" smtClean="0"/>
              <a:t>80 \</a:t>
            </a:r>
          </a:p>
          <a:p>
            <a:r>
              <a:rPr lang="en-US" altLang="zh-CN" sz="2000" dirty="0"/>
              <a:t>	-p </a:t>
            </a:r>
            <a:r>
              <a:rPr lang="en-US" altLang="zh-CN" sz="2000" dirty="0" smtClean="0"/>
              <a:t>443:443 \</a:t>
            </a:r>
          </a:p>
          <a:p>
            <a:r>
              <a:rPr lang="en-US" altLang="zh-CN" sz="2000" dirty="0"/>
              <a:t>	</a:t>
            </a:r>
            <a:r>
              <a:rPr lang="en-US" altLang="zh-CN" sz="2000" dirty="0" smtClean="0"/>
              <a:t>-</a:t>
            </a:r>
            <a:r>
              <a:rPr lang="en-US" altLang="zh-CN" sz="2000" dirty="0"/>
              <a:t>v /Users/jason/Source/conf.d:/etc/nginx/</a:t>
            </a:r>
            <a:r>
              <a:rPr lang="en-US" altLang="zh-CN" sz="2000" dirty="0" smtClean="0"/>
              <a:t>conf.d \</a:t>
            </a:r>
          </a:p>
          <a:p>
            <a:r>
              <a:rPr lang="en-US" altLang="zh-CN" sz="2000" dirty="0"/>
              <a:t>	--link fpm:fpm </a:t>
            </a:r>
            <a:r>
              <a:rPr lang="en-US" altLang="zh-CN" sz="2000" dirty="0" smtClean="0"/>
              <a:t>\</a:t>
            </a:r>
          </a:p>
          <a:p>
            <a:r>
              <a:rPr lang="en-US" altLang="zh-CN" sz="2000" dirty="0"/>
              <a:t>	</a:t>
            </a:r>
            <a:r>
              <a:rPr lang="en-US" altLang="zh-CN" sz="2000" dirty="0" smtClean="0"/>
              <a:t>-</a:t>
            </a:r>
            <a:r>
              <a:rPr lang="en-US" altLang="zh-CN" sz="2000" dirty="0"/>
              <a:t>-volumes-from fpm </a:t>
            </a:r>
            <a:r>
              <a:rPr lang="en-US" altLang="zh-CN" sz="2000" dirty="0" smtClean="0"/>
              <a:t>\</a:t>
            </a:r>
          </a:p>
          <a:p>
            <a:r>
              <a:rPr lang="en-US" altLang="zh-CN" sz="2000" dirty="0"/>
              <a:t>	</a:t>
            </a:r>
            <a:r>
              <a:rPr lang="en-US" altLang="zh-CN" sz="2000" dirty="0" smtClean="0"/>
              <a:t>-</a:t>
            </a:r>
            <a:r>
              <a:rPr lang="en-US" altLang="zh-CN" sz="2000" dirty="0"/>
              <a:t>d </a:t>
            </a:r>
            <a:r>
              <a:rPr lang="en-US" altLang="zh-CN" sz="2000" dirty="0" smtClean="0"/>
              <a:t>nginx:v1.0.0</a:t>
            </a:r>
            <a:endParaRPr lang="en-US" altLang="zh-CN" sz="2000" i="1" dirty="0"/>
          </a:p>
        </p:txBody>
      </p:sp>
    </p:spTree>
    <p:extLst>
      <p:ext uri="{BB962C8B-B14F-4D97-AF65-F5344CB8AC3E}">
        <p14:creationId xmlns:p14="http://schemas.microsoft.com/office/powerpoint/2010/main" val="798041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677056" cy="480131"/>
          </a:xfrm>
          <a:prstGeom prst="rect">
            <a:avLst/>
          </a:prstGeom>
        </p:spPr>
        <p:txBody>
          <a:bodyPr wrap="none">
            <a:spAutoFit/>
          </a:bodyPr>
          <a:lstStyle/>
          <a:p>
            <a:r>
              <a:rPr lang="en-US" altLang="zh-CN" sz="2520" dirty="0" smtClean="0">
                <a:latin typeface="微软雅黑" pitchFamily="34" charset="-122"/>
                <a:ea typeface="微软雅黑" pitchFamily="34" charset="-122"/>
              </a:rPr>
              <a:t>4.1 Docker</a:t>
            </a:r>
            <a:r>
              <a:rPr lang="zh-CN" altLang="en-US" sz="2520" dirty="0" smtClean="0">
                <a:latin typeface="微软雅黑" pitchFamily="34" charset="-122"/>
                <a:ea typeface="微软雅黑" pitchFamily="34" charset="-122"/>
              </a:rPr>
              <a:t>使用案例－搭建</a:t>
            </a:r>
            <a:r>
              <a:rPr lang="en-US" altLang="zh-CN" sz="2520" dirty="0" smtClean="0">
                <a:latin typeface="微软雅黑" pitchFamily="34" charset="-122"/>
                <a:ea typeface="微软雅黑" pitchFamily="34" charset="-122"/>
              </a:rPr>
              <a:t>LNMP</a:t>
            </a:r>
            <a:r>
              <a:rPr lang="zh-CN" altLang="en-US" sz="2520" dirty="0" smtClean="0">
                <a:latin typeface="微软雅黑" pitchFamily="34" charset="-122"/>
                <a:ea typeface="微软雅黑" pitchFamily="34" charset="-122"/>
              </a:rPr>
              <a:t>环境</a:t>
            </a:r>
            <a:endParaRPr lang="zh-CN" altLang="en-US" sz="2520" dirty="0">
              <a:latin typeface="微软雅黑" pitchFamily="34" charset="-122"/>
              <a:ea typeface="微软雅黑" pitchFamily="34" charset="-122"/>
            </a:endParaRPr>
          </a:p>
        </p:txBody>
      </p:sp>
      <p:sp>
        <p:nvSpPr>
          <p:cNvPr id="2" name="文本框 1"/>
          <p:cNvSpPr txBox="1"/>
          <p:nvPr/>
        </p:nvSpPr>
        <p:spPr>
          <a:xfrm>
            <a:off x="936501" y="981522"/>
            <a:ext cx="2377574" cy="384721"/>
          </a:xfrm>
          <a:prstGeom prst="rect">
            <a:avLst/>
          </a:prstGeom>
          <a:noFill/>
        </p:spPr>
        <p:txBody>
          <a:bodyPr wrap="none" rtlCol="0">
            <a:spAutoFit/>
          </a:bodyPr>
          <a:lstStyle/>
          <a:p>
            <a:r>
              <a:rPr kumimoji="1" lang="zh-CN" altLang="en-US" dirty="0" smtClean="0"/>
              <a:t>查看创建的各容器：</a:t>
            </a:r>
            <a:endParaRPr kumimoji="1" lang="en-US" altLang="zh-CN" dirty="0" smtClean="0"/>
          </a:p>
        </p:txBody>
      </p:sp>
      <p:pic>
        <p:nvPicPr>
          <p:cNvPr id="3" name="图片 2"/>
          <p:cNvPicPr>
            <a:picLocks noChangeAspect="1"/>
          </p:cNvPicPr>
          <p:nvPr/>
        </p:nvPicPr>
        <p:blipFill>
          <a:blip r:embed="rId2"/>
          <a:stretch>
            <a:fillRect/>
          </a:stretch>
        </p:blipFill>
        <p:spPr>
          <a:xfrm>
            <a:off x="1008509" y="1413570"/>
            <a:ext cx="8281317" cy="661426"/>
          </a:xfrm>
          <a:prstGeom prst="rect">
            <a:avLst/>
          </a:prstGeom>
        </p:spPr>
      </p:pic>
      <p:sp>
        <p:nvSpPr>
          <p:cNvPr id="10" name="文本框 9"/>
          <p:cNvSpPr txBox="1"/>
          <p:nvPr/>
        </p:nvSpPr>
        <p:spPr>
          <a:xfrm>
            <a:off x="1008509" y="2205658"/>
            <a:ext cx="1477068" cy="384721"/>
          </a:xfrm>
          <a:prstGeom prst="rect">
            <a:avLst/>
          </a:prstGeom>
          <a:noFill/>
        </p:spPr>
        <p:txBody>
          <a:bodyPr wrap="none" rtlCol="0">
            <a:spAutoFit/>
          </a:bodyPr>
          <a:lstStyle/>
          <a:p>
            <a:r>
              <a:rPr kumimoji="1" lang="en-US" altLang="zh-CN" dirty="0" smtClean="0"/>
              <a:t>Nginx</a:t>
            </a:r>
            <a:r>
              <a:rPr kumimoji="1" lang="zh-CN" altLang="en-US" dirty="0" smtClean="0"/>
              <a:t>配置：</a:t>
            </a:r>
            <a:endParaRPr kumimoji="1" lang="en-US" altLang="zh-CN" dirty="0" smtClean="0"/>
          </a:p>
        </p:txBody>
      </p:sp>
      <p:sp>
        <p:nvSpPr>
          <p:cNvPr id="11" name="文本框 10"/>
          <p:cNvSpPr txBox="1"/>
          <p:nvPr/>
        </p:nvSpPr>
        <p:spPr>
          <a:xfrm>
            <a:off x="2686325" y="2277666"/>
            <a:ext cx="4608512" cy="4339649"/>
          </a:xfrm>
          <a:prstGeom prst="rect">
            <a:avLst/>
          </a:prstGeom>
          <a:noFill/>
        </p:spPr>
        <p:txBody>
          <a:bodyPr wrap="square" rtlCol="0">
            <a:spAutoFit/>
          </a:bodyPr>
          <a:lstStyle/>
          <a:p>
            <a:r>
              <a:rPr lang="en-US" altLang="zh-CN" sz="1200" dirty="0"/>
              <a:t>server {</a:t>
            </a:r>
          </a:p>
          <a:p>
            <a:r>
              <a:rPr lang="de-DE" altLang="zh-CN" sz="1200" dirty="0"/>
              <a:t>        listen       80 default_server;</a:t>
            </a:r>
          </a:p>
          <a:p>
            <a:r>
              <a:rPr lang="de-DE" altLang="zh-CN" sz="1200" dirty="0"/>
              <a:t>        server_name  localhost;</a:t>
            </a:r>
          </a:p>
          <a:p>
            <a:endParaRPr lang="de-DE" altLang="zh-CN" sz="1200" dirty="0"/>
          </a:p>
          <a:p>
            <a:r>
              <a:rPr lang="nb-NO" altLang="zh-CN" sz="1200" dirty="0"/>
              <a:t>        </a:t>
            </a:r>
            <a:r>
              <a:rPr lang="nb-NO" altLang="zh-CN" sz="1200" dirty="0" smtClean="0"/>
              <a:t>charset </a:t>
            </a:r>
            <a:r>
              <a:rPr lang="nb-NO" altLang="zh-CN" sz="1200" dirty="0"/>
              <a:t>utf-8</a:t>
            </a:r>
            <a:r>
              <a:rPr lang="nb-NO" altLang="zh-CN" sz="1200" dirty="0" smtClean="0"/>
              <a:t>;</a:t>
            </a:r>
            <a:endParaRPr lang="nb-NO" altLang="zh-CN" sz="1200" dirty="0"/>
          </a:p>
          <a:p>
            <a:r>
              <a:rPr lang="en-US" altLang="zh-CN" sz="1200" dirty="0" smtClean="0"/>
              <a:t>        error_log </a:t>
            </a:r>
            <a:r>
              <a:rPr lang="en-US" altLang="zh-CN" sz="1200" dirty="0"/>
              <a:t>/var/log/nginx/error_log;</a:t>
            </a:r>
          </a:p>
          <a:p>
            <a:r>
              <a:rPr lang="en-US" altLang="zh-CN" sz="1200" dirty="0"/>
              <a:t>        #access_log  /var/log/nginx/access_log  main;</a:t>
            </a:r>
          </a:p>
          <a:p>
            <a:endParaRPr lang="en-US" altLang="zh-CN" sz="1200" dirty="0"/>
          </a:p>
          <a:p>
            <a:r>
              <a:rPr lang="en-US" altLang="zh-CN" sz="1200" dirty="0"/>
              <a:t>        root   /Users/jason/Sites;</a:t>
            </a:r>
          </a:p>
          <a:p>
            <a:r>
              <a:rPr lang="en-US" altLang="zh-CN" sz="1200" dirty="0"/>
              <a:t>        index  index.php index.html index.htm</a:t>
            </a:r>
            <a:r>
              <a:rPr lang="en-US" altLang="zh-CN" sz="1200" dirty="0" smtClean="0"/>
              <a:t>;</a:t>
            </a:r>
            <a:endParaRPr lang="de-DE" altLang="zh-CN" sz="1200" dirty="0"/>
          </a:p>
          <a:p>
            <a:r>
              <a:rPr lang="ro-RO" altLang="zh-CN" sz="1200" dirty="0"/>
              <a:t>        location / {</a:t>
            </a:r>
          </a:p>
          <a:p>
            <a:r>
              <a:rPr lang="de-DE" altLang="zh-CN" sz="1200" dirty="0"/>
              <a:t>            </a:t>
            </a:r>
            <a:r>
              <a:rPr lang="de-DE" altLang="zh-CN" sz="1200" dirty="0" smtClean="0"/>
              <a:t>  autoindex </a:t>
            </a:r>
            <a:r>
              <a:rPr lang="de-DE" altLang="zh-CN" sz="1200" dirty="0"/>
              <a:t>on;#</a:t>
            </a:r>
            <a:r>
              <a:rPr lang="zh-CN" altLang="de-DE" sz="1200" dirty="0"/>
              <a:t>开启该功能</a:t>
            </a:r>
          </a:p>
          <a:p>
            <a:pPr lvl="1"/>
            <a:r>
              <a:rPr lang="de-DE" altLang="zh-CN" sz="1200" dirty="0" smtClean="0"/>
              <a:t>autoindex_exact_size </a:t>
            </a:r>
            <a:r>
              <a:rPr lang="de-DE" altLang="zh-CN" sz="1200" dirty="0"/>
              <a:t>off;#</a:t>
            </a:r>
            <a:r>
              <a:rPr lang="zh-CN" altLang="de-DE" sz="1200" dirty="0"/>
              <a:t>显示出文件的确切大小</a:t>
            </a:r>
          </a:p>
          <a:p>
            <a:pPr lvl="1"/>
            <a:r>
              <a:rPr lang="de-DE" altLang="zh-CN" sz="1200" dirty="0" smtClean="0"/>
              <a:t>autoindex_localtime </a:t>
            </a:r>
            <a:r>
              <a:rPr lang="de-DE" altLang="zh-CN" sz="1200" dirty="0"/>
              <a:t>on;#</a:t>
            </a:r>
            <a:r>
              <a:rPr lang="zh-CN" altLang="de-DE" sz="1200" dirty="0"/>
              <a:t>显示为本地服务器时间</a:t>
            </a:r>
          </a:p>
          <a:p>
            <a:r>
              <a:rPr lang="de-DE" altLang="zh-CN" sz="1200" dirty="0"/>
              <a:t>        }</a:t>
            </a:r>
          </a:p>
          <a:p>
            <a:r>
              <a:rPr lang="de-DE" altLang="zh-CN" sz="1200" dirty="0"/>
              <a:t>		</a:t>
            </a:r>
          </a:p>
          <a:p>
            <a:r>
              <a:rPr lang="de-DE" altLang="zh-CN" sz="1200" dirty="0"/>
              <a:t>        # pass the PHP scripts to FastCGI server listening on 127.0.0.1:</a:t>
            </a:r>
            <a:r>
              <a:rPr lang="de-DE" altLang="zh-CN" sz="1200" dirty="0" smtClean="0"/>
              <a:t>9000</a:t>
            </a:r>
            <a:endParaRPr lang="de-DE" altLang="zh-CN" sz="1200" dirty="0"/>
          </a:p>
          <a:p>
            <a:r>
              <a:rPr lang="en-US" altLang="zh-CN" sz="1200" dirty="0"/>
              <a:t>        location ~ \.php$ {</a:t>
            </a:r>
          </a:p>
          <a:p>
            <a:r>
              <a:rPr lang="ro-RO" altLang="zh-CN" sz="1200" dirty="0"/>
              <a:t>            include        fastcgi.conf;</a:t>
            </a:r>
          </a:p>
          <a:p>
            <a:r>
              <a:rPr lang="de-DE" altLang="zh-CN" sz="1200" dirty="0"/>
              <a:t>            </a:t>
            </a:r>
            <a:r>
              <a:rPr lang="de-DE" altLang="zh-CN" sz="1200" dirty="0">
                <a:ln>
                  <a:solidFill>
                    <a:srgbClr val="FF0000"/>
                  </a:solidFill>
                </a:ln>
                <a:solidFill>
                  <a:srgbClr val="FF0000"/>
                </a:solidFill>
              </a:rPr>
              <a:t>fastcgi_pass   </a:t>
            </a:r>
            <a:r>
              <a:rPr lang="de-DE" altLang="zh-CN" sz="1200" dirty="0">
                <a:ln>
                  <a:solidFill>
                    <a:srgbClr val="FF0000"/>
                  </a:solidFill>
                </a:ln>
                <a:solidFill>
                  <a:srgbClr val="FF0000"/>
                </a:solidFill>
                <a:uFill>
                  <a:solidFill>
                    <a:srgbClr val="FF0000"/>
                  </a:solidFill>
                </a:uFill>
              </a:rPr>
              <a:t>fpm</a:t>
            </a:r>
            <a:r>
              <a:rPr lang="de-DE" altLang="zh-CN" sz="1200" dirty="0">
                <a:ln>
                  <a:solidFill>
                    <a:srgbClr val="FF0000"/>
                  </a:solidFill>
                </a:ln>
                <a:solidFill>
                  <a:srgbClr val="FF0000"/>
                </a:solidFill>
              </a:rPr>
              <a:t>:9000</a:t>
            </a:r>
            <a:r>
              <a:rPr lang="de-DE" altLang="zh-CN" sz="1200" dirty="0" smtClean="0">
                <a:ln>
                  <a:solidFill>
                    <a:srgbClr val="FF0000"/>
                  </a:solidFill>
                </a:ln>
                <a:solidFill>
                  <a:srgbClr val="FF0000"/>
                </a:solidFill>
              </a:rPr>
              <a:t>;  #</a:t>
            </a:r>
            <a:r>
              <a:rPr lang="en-US" altLang="zh-CN" sz="1200" dirty="0" smtClean="0">
                <a:ln>
                  <a:solidFill>
                    <a:srgbClr val="FF0000"/>
                  </a:solidFill>
                </a:ln>
                <a:solidFill>
                  <a:srgbClr val="FF0000"/>
                </a:solidFill>
              </a:rPr>
              <a:t>fpm</a:t>
            </a:r>
            <a:r>
              <a:rPr lang="zh-CN" altLang="en-US" sz="1200" dirty="0" smtClean="0">
                <a:ln>
                  <a:solidFill>
                    <a:srgbClr val="FF0000"/>
                  </a:solidFill>
                </a:ln>
                <a:solidFill>
                  <a:srgbClr val="FF0000"/>
                </a:solidFill>
              </a:rPr>
              <a:t>创建的容器／服务名称</a:t>
            </a:r>
            <a:endParaRPr lang="de-DE" altLang="zh-CN" sz="1200" dirty="0">
              <a:ln>
                <a:solidFill>
                  <a:srgbClr val="FF0000"/>
                </a:solidFill>
              </a:ln>
              <a:solidFill>
                <a:srgbClr val="FF0000"/>
              </a:solidFill>
            </a:endParaRPr>
          </a:p>
          <a:p>
            <a:r>
              <a:rPr lang="de-DE" altLang="zh-CN" sz="1200" dirty="0"/>
              <a:t>            fastcgi_index  index.php;</a:t>
            </a:r>
          </a:p>
          <a:p>
            <a:r>
              <a:rPr lang="de-DE" altLang="zh-CN" sz="1200" dirty="0"/>
              <a:t>        </a:t>
            </a:r>
            <a:r>
              <a:rPr lang="de-DE" altLang="zh-CN" sz="1200" dirty="0" smtClean="0"/>
              <a:t>}</a:t>
            </a:r>
            <a:endParaRPr lang="de-DE" altLang="zh-CN" sz="1200" dirty="0"/>
          </a:p>
          <a:p>
            <a:r>
              <a:rPr lang="de-DE" altLang="zh-CN" sz="1200" dirty="0" smtClean="0"/>
              <a:t>}</a:t>
            </a:r>
            <a:endParaRPr lang="de-DE" altLang="zh-CN" sz="1200" dirty="0"/>
          </a:p>
        </p:txBody>
      </p:sp>
    </p:spTree>
    <p:extLst>
      <p:ext uri="{BB962C8B-B14F-4D97-AF65-F5344CB8AC3E}">
        <p14:creationId xmlns:p14="http://schemas.microsoft.com/office/powerpoint/2010/main" val="5185482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677056" cy="480131"/>
          </a:xfrm>
          <a:prstGeom prst="rect">
            <a:avLst/>
          </a:prstGeom>
        </p:spPr>
        <p:txBody>
          <a:bodyPr wrap="none">
            <a:spAutoFit/>
          </a:bodyPr>
          <a:lstStyle/>
          <a:p>
            <a:r>
              <a:rPr lang="en-US" altLang="zh-CN" sz="2520" dirty="0" smtClean="0">
                <a:latin typeface="微软雅黑" pitchFamily="34" charset="-122"/>
                <a:ea typeface="微软雅黑" pitchFamily="34" charset="-122"/>
              </a:rPr>
              <a:t>4.1 Docker</a:t>
            </a:r>
            <a:r>
              <a:rPr lang="zh-CN" altLang="en-US" sz="2520" dirty="0" smtClean="0">
                <a:latin typeface="微软雅黑" pitchFamily="34" charset="-122"/>
                <a:ea typeface="微软雅黑" pitchFamily="34" charset="-122"/>
              </a:rPr>
              <a:t>使用案例－搭建</a:t>
            </a:r>
            <a:r>
              <a:rPr lang="en-US" altLang="zh-CN" sz="2520" dirty="0" smtClean="0">
                <a:latin typeface="微软雅黑" pitchFamily="34" charset="-122"/>
                <a:ea typeface="微软雅黑" pitchFamily="34" charset="-122"/>
              </a:rPr>
              <a:t>LNMP</a:t>
            </a:r>
            <a:r>
              <a:rPr lang="zh-CN" altLang="en-US" sz="2520" dirty="0" smtClean="0">
                <a:latin typeface="微软雅黑" pitchFamily="34" charset="-122"/>
                <a:ea typeface="微软雅黑" pitchFamily="34" charset="-122"/>
              </a:rPr>
              <a:t>环境</a:t>
            </a:r>
            <a:endParaRPr lang="zh-CN" altLang="en-US" sz="2520" dirty="0">
              <a:latin typeface="微软雅黑" pitchFamily="34" charset="-122"/>
              <a:ea typeface="微软雅黑" pitchFamily="34" charset="-122"/>
            </a:endParaRPr>
          </a:p>
        </p:txBody>
      </p:sp>
      <p:sp>
        <p:nvSpPr>
          <p:cNvPr id="9" name="文本框 8"/>
          <p:cNvSpPr txBox="1"/>
          <p:nvPr/>
        </p:nvSpPr>
        <p:spPr>
          <a:xfrm>
            <a:off x="936501" y="1053530"/>
            <a:ext cx="2552107" cy="384721"/>
          </a:xfrm>
          <a:prstGeom prst="rect">
            <a:avLst/>
          </a:prstGeom>
          <a:noFill/>
        </p:spPr>
        <p:txBody>
          <a:bodyPr wrap="none" rtlCol="0">
            <a:spAutoFit/>
          </a:bodyPr>
          <a:lstStyle/>
          <a:p>
            <a:r>
              <a:rPr kumimoji="1" lang="en-US" altLang="zh-CN" dirty="0" smtClean="0"/>
              <a:t>Mysql</a:t>
            </a:r>
            <a:r>
              <a:rPr kumimoji="1" lang="zh-CN" altLang="en-US" dirty="0" smtClean="0"/>
              <a:t>连接</a:t>
            </a:r>
            <a:r>
              <a:rPr kumimoji="1" lang="en-US" altLang="zh-CN" dirty="0" smtClean="0"/>
              <a:t>(PHP</a:t>
            </a:r>
            <a:r>
              <a:rPr kumimoji="1" lang="zh-CN" altLang="en-US" dirty="0" smtClean="0"/>
              <a:t>代码</a:t>
            </a:r>
            <a:r>
              <a:rPr kumimoji="1" lang="en-US" altLang="zh-CN" dirty="0" smtClean="0"/>
              <a:t>)</a:t>
            </a:r>
            <a:r>
              <a:rPr kumimoji="1" lang="zh-CN" altLang="en-US" dirty="0" smtClean="0"/>
              <a:t>：</a:t>
            </a:r>
            <a:endParaRPr kumimoji="1" lang="en-US" altLang="zh-CN" dirty="0" smtClean="0"/>
          </a:p>
        </p:txBody>
      </p:sp>
      <p:pic>
        <p:nvPicPr>
          <p:cNvPr id="3" name="图片 2"/>
          <p:cNvPicPr>
            <a:picLocks noChangeAspect="1"/>
          </p:cNvPicPr>
          <p:nvPr/>
        </p:nvPicPr>
        <p:blipFill>
          <a:blip r:embed="rId2"/>
          <a:stretch>
            <a:fillRect/>
          </a:stretch>
        </p:blipFill>
        <p:spPr>
          <a:xfrm>
            <a:off x="504453" y="1629594"/>
            <a:ext cx="5256584" cy="4362059"/>
          </a:xfrm>
          <a:prstGeom prst="rect">
            <a:avLst/>
          </a:prstGeom>
        </p:spPr>
      </p:pic>
      <p:pic>
        <p:nvPicPr>
          <p:cNvPr id="5" name="图片 4"/>
          <p:cNvPicPr>
            <a:picLocks noChangeAspect="1"/>
          </p:cNvPicPr>
          <p:nvPr/>
        </p:nvPicPr>
        <p:blipFill>
          <a:blip r:embed="rId3"/>
          <a:stretch>
            <a:fillRect/>
          </a:stretch>
        </p:blipFill>
        <p:spPr>
          <a:xfrm>
            <a:off x="6697141" y="2493690"/>
            <a:ext cx="4464496" cy="2763729"/>
          </a:xfrm>
          <a:prstGeom prst="rect">
            <a:avLst/>
          </a:prstGeom>
        </p:spPr>
      </p:pic>
      <p:sp>
        <p:nvSpPr>
          <p:cNvPr id="8" name="右箭头 7"/>
          <p:cNvSpPr/>
          <p:nvPr/>
        </p:nvSpPr>
        <p:spPr>
          <a:xfrm>
            <a:off x="5817269" y="3501802"/>
            <a:ext cx="834392" cy="4846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solidFill>
                <a:srgbClr val="0066CC"/>
              </a:solidFill>
            </a:endParaRPr>
          </a:p>
        </p:txBody>
      </p:sp>
    </p:spTree>
    <p:extLst>
      <p:ext uri="{BB962C8B-B14F-4D97-AF65-F5344CB8AC3E}">
        <p14:creationId xmlns:p14="http://schemas.microsoft.com/office/powerpoint/2010/main" val="38977280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3966393" cy="480131"/>
          </a:xfrm>
          <a:prstGeom prst="rect">
            <a:avLst/>
          </a:prstGeom>
        </p:spPr>
        <p:txBody>
          <a:bodyPr wrap="none">
            <a:spAutoFit/>
          </a:bodyPr>
          <a:lstStyle/>
          <a:p>
            <a:r>
              <a:rPr lang="en-US" altLang="zh-CN" sz="2520" dirty="0" smtClean="0">
                <a:latin typeface="微软雅黑" pitchFamily="34" charset="-122"/>
                <a:ea typeface="微软雅黑" pitchFamily="34" charset="-122"/>
              </a:rPr>
              <a:t>4.2 docker-compose</a:t>
            </a:r>
            <a:r>
              <a:rPr lang="zh-CN" altLang="en-US" sz="2520" dirty="0" smtClean="0">
                <a:latin typeface="微软雅黑" pitchFamily="34" charset="-122"/>
                <a:ea typeface="微软雅黑" pitchFamily="34" charset="-122"/>
              </a:rPr>
              <a:t>应用</a:t>
            </a:r>
            <a:endParaRPr lang="zh-CN" altLang="en-US" sz="2520" dirty="0">
              <a:latin typeface="微软雅黑" pitchFamily="34" charset="-122"/>
              <a:ea typeface="微软雅黑" pitchFamily="34" charset="-122"/>
            </a:endParaRPr>
          </a:p>
        </p:txBody>
      </p:sp>
      <p:sp>
        <p:nvSpPr>
          <p:cNvPr id="2" name="文本框 1"/>
          <p:cNvSpPr txBox="1"/>
          <p:nvPr/>
        </p:nvSpPr>
        <p:spPr>
          <a:xfrm>
            <a:off x="5545013" y="837506"/>
            <a:ext cx="5544616" cy="5847753"/>
          </a:xfrm>
          <a:prstGeom prst="rect">
            <a:avLst/>
          </a:prstGeom>
          <a:noFill/>
        </p:spPr>
        <p:txBody>
          <a:bodyPr wrap="square" rtlCol="0">
            <a:spAutoFit/>
          </a:bodyPr>
          <a:lstStyle/>
          <a:p>
            <a:r>
              <a:rPr lang="en-US" altLang="zh-CN" sz="1400" b="1" dirty="0"/>
              <a:t>docker-</a:t>
            </a:r>
            <a:r>
              <a:rPr lang="en-US" altLang="zh-CN" sz="1400" b="1" dirty="0" smtClean="0"/>
              <a:t>compose.yml</a:t>
            </a:r>
            <a:r>
              <a:rPr lang="zh-CN" altLang="zh-CN" sz="1400" b="1" dirty="0"/>
              <a:t>：</a:t>
            </a:r>
            <a:endParaRPr lang="en-US" altLang="zh-CN" sz="1400" b="1" dirty="0" smtClean="0"/>
          </a:p>
          <a:p>
            <a:r>
              <a:rPr lang="en-US" altLang="zh-CN" sz="1200" dirty="0" smtClean="0"/>
              <a:t>version</a:t>
            </a:r>
            <a:r>
              <a:rPr lang="en-US" altLang="zh-CN" sz="1200" dirty="0"/>
              <a:t>: '2'</a:t>
            </a:r>
          </a:p>
          <a:p>
            <a:r>
              <a:rPr lang="en-US" altLang="zh-CN" sz="1200" dirty="0"/>
              <a:t>services:</a:t>
            </a:r>
          </a:p>
          <a:p>
            <a:r>
              <a:rPr lang="ro-RO" altLang="zh-CN" sz="1200" dirty="0"/>
              <a:t>    </a:t>
            </a:r>
            <a:r>
              <a:rPr lang="de-DE" altLang="zh-CN" sz="1200" dirty="0" smtClean="0"/>
              <a:t>db</a:t>
            </a:r>
            <a:r>
              <a:rPr lang="ro-RO" altLang="zh-CN" sz="1200" dirty="0" smtClean="0"/>
              <a:t>: </a:t>
            </a:r>
            <a:endParaRPr lang="ro-RO" altLang="zh-CN" sz="1200" dirty="0"/>
          </a:p>
          <a:p>
            <a:r>
              <a:rPr lang="de-DE" altLang="zh-CN" sz="1200" dirty="0"/>
              <a:t>        image: mysql </a:t>
            </a:r>
            <a:r>
              <a:rPr lang="de-DE" altLang="zh-CN" sz="1200" dirty="0" smtClean="0"/>
              <a:t> #</a:t>
            </a:r>
            <a:r>
              <a:rPr lang="zh-CN" altLang="en-US" sz="1200" dirty="0"/>
              <a:t>指定服务</a:t>
            </a:r>
            <a:r>
              <a:rPr lang="zh-CN" altLang="en-US" sz="1200" dirty="0" smtClean="0"/>
              <a:t>的镜像名称或镜像</a:t>
            </a:r>
            <a:r>
              <a:rPr lang="en-US" altLang="zh-CN" sz="1200" dirty="0" smtClean="0"/>
              <a:t>ID</a:t>
            </a:r>
            <a:r>
              <a:rPr lang="zh-CN" altLang="en-US" sz="1200" dirty="0" smtClean="0"/>
              <a:t>，若不存在则进行获取</a:t>
            </a:r>
            <a:endParaRPr lang="de-DE" altLang="zh-CN" sz="1200" dirty="0"/>
          </a:p>
          <a:p>
            <a:r>
              <a:rPr lang="de-DE" altLang="zh-CN" sz="1200" dirty="0"/>
              <a:t>        container_name: </a:t>
            </a:r>
            <a:r>
              <a:rPr lang="de-DE" altLang="zh-CN" sz="1200" dirty="0" smtClean="0"/>
              <a:t>mysql1 #</a:t>
            </a:r>
            <a:r>
              <a:rPr lang="zh-CN" altLang="en-US" sz="1200" dirty="0"/>
              <a:t>指定一个自定义容器名称，而不是生成的默认</a:t>
            </a:r>
            <a:r>
              <a:rPr lang="zh-CN" altLang="en-US" sz="1200" dirty="0" smtClean="0"/>
              <a:t>名称</a:t>
            </a:r>
            <a:endParaRPr lang="en-US" altLang="zh-CN" sz="1200" dirty="0" smtClean="0"/>
          </a:p>
          <a:p>
            <a:r>
              <a:rPr lang="en-US" altLang="zh-CN" sz="1200" dirty="0" smtClean="0"/>
              <a:t>        environment</a:t>
            </a:r>
            <a:r>
              <a:rPr lang="en-US" altLang="zh-CN" sz="1200" dirty="0"/>
              <a:t>: </a:t>
            </a:r>
            <a:r>
              <a:rPr lang="en-US" altLang="zh-CN" sz="1200" dirty="0" smtClean="0"/>
              <a:t> #</a:t>
            </a:r>
            <a:r>
              <a:rPr lang="zh-CN" altLang="en-US" sz="1200" dirty="0" smtClean="0"/>
              <a:t>添加环境变量</a:t>
            </a:r>
            <a:endParaRPr lang="en-US" altLang="zh-CN" sz="1200" dirty="0"/>
          </a:p>
          <a:p>
            <a:r>
              <a:rPr lang="de-DE" altLang="zh-CN" sz="1200" dirty="0"/>
              <a:t>            - MYSQL_ROOT_PASSWORD=123456</a:t>
            </a:r>
          </a:p>
          <a:p>
            <a:r>
              <a:rPr lang="de-DE" altLang="zh-CN" sz="1200" dirty="0"/>
              <a:t>        volumes:</a:t>
            </a:r>
          </a:p>
          <a:p>
            <a:r>
              <a:rPr lang="de-DE" altLang="zh-CN" sz="1200" dirty="0"/>
              <a:t>            - /Users/jason/Desktop/mysql:/var/lib/mysql</a:t>
            </a:r>
          </a:p>
          <a:p>
            <a:r>
              <a:rPr lang="de-DE" altLang="zh-CN" sz="1200" dirty="0"/>
              <a:t>    fpm: </a:t>
            </a:r>
          </a:p>
          <a:p>
            <a:r>
              <a:rPr lang="de-DE" altLang="zh-CN" sz="1200" dirty="0"/>
              <a:t>        image:  php:5.6.34-fpm </a:t>
            </a:r>
          </a:p>
          <a:p>
            <a:r>
              <a:rPr lang="de-DE" altLang="zh-CN" sz="1200" dirty="0"/>
              <a:t>        container_name: fpm1</a:t>
            </a:r>
          </a:p>
          <a:p>
            <a:r>
              <a:rPr lang="de-DE" altLang="zh-CN" sz="1200" dirty="0"/>
              <a:t>        volumes</a:t>
            </a:r>
            <a:r>
              <a:rPr lang="de-DE" altLang="zh-CN" sz="1200" dirty="0" smtClean="0"/>
              <a:t>: #</a:t>
            </a:r>
            <a:r>
              <a:rPr lang="zh-CN" altLang="en-US" sz="1200" dirty="0"/>
              <a:t>卷挂载路径设置，默认权限是读写（</a:t>
            </a:r>
            <a:r>
              <a:rPr lang="en-US" altLang="zh-CN" sz="1200" dirty="0"/>
              <a:t>rw</a:t>
            </a:r>
            <a:r>
              <a:rPr lang="zh-CN" altLang="en-US" sz="1200" dirty="0"/>
              <a:t>），可以通过</a:t>
            </a:r>
            <a:r>
              <a:rPr lang="en-US" altLang="zh-CN" sz="1200" dirty="0"/>
              <a:t>ro</a:t>
            </a:r>
            <a:r>
              <a:rPr lang="zh-CN" altLang="en-US" sz="1200" dirty="0"/>
              <a:t>指定为只读</a:t>
            </a:r>
            <a:endParaRPr lang="de-DE" altLang="zh-CN" sz="1200" dirty="0"/>
          </a:p>
          <a:p>
            <a:r>
              <a:rPr lang="de-DE" altLang="zh-CN" sz="1200" dirty="0"/>
              <a:t>            - /Users/jason/Sites:/Users/jason/Sites</a:t>
            </a:r>
          </a:p>
          <a:p>
            <a:r>
              <a:rPr lang="de-DE" altLang="zh-CN" sz="1200" dirty="0"/>
              <a:t>        links</a:t>
            </a:r>
            <a:r>
              <a:rPr lang="de-DE" altLang="zh-CN" sz="1200" dirty="0" smtClean="0"/>
              <a:t>:</a:t>
            </a:r>
            <a:endParaRPr lang="de-DE" altLang="zh-CN" sz="1200" dirty="0"/>
          </a:p>
          <a:p>
            <a:r>
              <a:rPr lang="de-DE" altLang="zh-CN" sz="1200" dirty="0"/>
              <a:t>            - db</a:t>
            </a:r>
          </a:p>
          <a:p>
            <a:r>
              <a:rPr lang="de-DE" altLang="zh-CN" sz="1200" dirty="0"/>
              <a:t>    nginx: </a:t>
            </a:r>
          </a:p>
          <a:p>
            <a:r>
              <a:rPr lang="ro-RO" altLang="zh-CN" sz="1200" dirty="0"/>
              <a:t>        image: nginx:1.12.2 </a:t>
            </a:r>
          </a:p>
          <a:p>
            <a:r>
              <a:rPr lang="ro-RO" altLang="zh-CN" sz="1200" dirty="0"/>
              <a:t>        container_name: </a:t>
            </a:r>
            <a:r>
              <a:rPr lang="ro-RO" altLang="zh-CN" sz="1200" dirty="0" smtClean="0"/>
              <a:t>nginx1</a:t>
            </a:r>
          </a:p>
          <a:p>
            <a:r>
              <a:rPr lang="ro-RO" altLang="zh-CN" sz="1200" dirty="0" smtClean="0"/>
              <a:t>        </a:t>
            </a:r>
            <a:r>
              <a:rPr lang="en-US" altLang="zh-CN" sz="1200" dirty="0" smtClean="0"/>
              <a:t>denpends_on:   #</a:t>
            </a:r>
            <a:r>
              <a:rPr lang="zh-CN" altLang="en-US" sz="1200" dirty="0" smtClean="0"/>
              <a:t>控制容器的依赖</a:t>
            </a:r>
            <a:r>
              <a:rPr lang="zh-CN" altLang="en-US" sz="1200" dirty="0"/>
              <a:t>、启动先后</a:t>
            </a:r>
            <a:endParaRPr lang="en-US" altLang="zh-CN" sz="1200" dirty="0" smtClean="0"/>
          </a:p>
          <a:p>
            <a:r>
              <a:rPr lang="en-US" altLang="zh-CN" sz="1200" dirty="0"/>
              <a:t> </a:t>
            </a:r>
            <a:r>
              <a:rPr lang="en-US" altLang="zh-CN" sz="1200" dirty="0" smtClean="0"/>
              <a:t>          - fpm</a:t>
            </a:r>
            <a:endParaRPr lang="ro-RO" altLang="zh-CN" sz="1200" dirty="0"/>
          </a:p>
          <a:p>
            <a:r>
              <a:rPr lang="de-DE" altLang="zh-CN" sz="1200" dirty="0"/>
              <a:t>        links: </a:t>
            </a:r>
            <a:r>
              <a:rPr lang="de-DE" altLang="zh-CN" sz="1200" dirty="0" smtClean="0"/>
              <a:t> #</a:t>
            </a:r>
            <a:r>
              <a:rPr lang="zh-CN" altLang="en-US" sz="1200" dirty="0" smtClean="0"/>
              <a:t>容器关联</a:t>
            </a:r>
            <a:r>
              <a:rPr lang="zh-CN" altLang="zh-CN" sz="1200" dirty="0" smtClean="0"/>
              <a:t>，</a:t>
            </a:r>
            <a:r>
              <a:rPr lang="zh-TW" altLang="en-US" sz="1200" dirty="0"/>
              <a:t>格式为</a:t>
            </a:r>
            <a:r>
              <a:rPr lang="en-US" altLang="zh-TW" sz="1200" dirty="0"/>
              <a:t>SERVICE[:ALIAS]</a:t>
            </a:r>
            <a:endParaRPr lang="de-DE" altLang="zh-CN" sz="1200" dirty="0"/>
          </a:p>
          <a:p>
            <a:r>
              <a:rPr lang="de-DE" altLang="zh-CN" sz="1200" dirty="0"/>
              <a:t>            - fpm:fpm</a:t>
            </a:r>
          </a:p>
          <a:p>
            <a:r>
              <a:rPr lang="de-DE" altLang="zh-CN" sz="1200" dirty="0"/>
              <a:t>        volumes:</a:t>
            </a:r>
          </a:p>
          <a:p>
            <a:r>
              <a:rPr lang="de-DE" altLang="zh-CN" sz="1200" dirty="0"/>
              <a:t>            - /Users/jason/Source</a:t>
            </a:r>
            <a:r>
              <a:rPr lang="de-DE" altLang="zh-CN" sz="1200" dirty="0" smtClean="0"/>
              <a:t>/conf.d:</a:t>
            </a:r>
            <a:r>
              <a:rPr lang="de-DE" altLang="zh-CN" sz="1200" dirty="0"/>
              <a:t>/etc/nginx</a:t>
            </a:r>
            <a:r>
              <a:rPr lang="de-DE" altLang="zh-CN" sz="1200" dirty="0" smtClean="0"/>
              <a:t>/conf.d</a:t>
            </a:r>
            <a:endParaRPr lang="de-DE" altLang="zh-CN" sz="1200" dirty="0"/>
          </a:p>
          <a:p>
            <a:r>
              <a:rPr lang="de-DE" altLang="zh-CN" sz="1200" dirty="0"/>
              <a:t>        volumes_from</a:t>
            </a:r>
            <a:r>
              <a:rPr lang="de-DE" altLang="zh-CN" sz="1200" dirty="0" smtClean="0"/>
              <a:t>: #</a:t>
            </a:r>
            <a:r>
              <a:rPr lang="zh-CN" altLang="en-US" sz="1200" dirty="0"/>
              <a:t>加载其他容器或者服务的所有卷</a:t>
            </a:r>
            <a:endParaRPr lang="de-DE" altLang="zh-CN" sz="1200" dirty="0"/>
          </a:p>
          <a:p>
            <a:r>
              <a:rPr lang="de-DE" altLang="zh-CN" sz="1200" dirty="0"/>
              <a:t>            - fpm</a:t>
            </a:r>
          </a:p>
          <a:p>
            <a:r>
              <a:rPr lang="ro-RO" altLang="zh-CN" sz="1200" dirty="0"/>
              <a:t>        ports</a:t>
            </a:r>
            <a:r>
              <a:rPr lang="ro-RO" altLang="zh-CN" sz="1200" dirty="0" smtClean="0"/>
              <a:t>: </a:t>
            </a:r>
            <a:r>
              <a:rPr lang="en-US" altLang="zh-CN" sz="1200" dirty="0" smtClean="0"/>
              <a:t>#</a:t>
            </a:r>
            <a:r>
              <a:rPr lang="zh-CN" altLang="en-US" sz="1200" dirty="0" smtClean="0"/>
              <a:t>端口</a:t>
            </a:r>
            <a:r>
              <a:rPr lang="zh-CN" altLang="en-US" sz="1200" dirty="0"/>
              <a:t>映射</a:t>
            </a:r>
            <a:endParaRPr lang="ro-RO" altLang="zh-CN" sz="1200" dirty="0"/>
          </a:p>
          <a:p>
            <a:r>
              <a:rPr lang="de-DE" altLang="zh-CN" sz="1200" dirty="0"/>
              <a:t>            - 80:80</a:t>
            </a:r>
          </a:p>
          <a:p>
            <a:r>
              <a:rPr lang="de-DE" altLang="zh-CN" sz="1200" dirty="0"/>
              <a:t>            - 443:443</a:t>
            </a:r>
            <a:endParaRPr kumimoji="1" lang="zh-CN" altLang="en-US" sz="1200" dirty="0"/>
          </a:p>
        </p:txBody>
      </p:sp>
      <p:graphicFrame>
        <p:nvGraphicFramePr>
          <p:cNvPr id="49" name="表格 48"/>
          <p:cNvGraphicFramePr>
            <a:graphicFrameLocks noGrp="1"/>
          </p:cNvGraphicFramePr>
          <p:nvPr>
            <p:extLst>
              <p:ext uri="{D42A27DB-BD31-4B8C-83A1-F6EECF244321}">
                <p14:modId xmlns:p14="http://schemas.microsoft.com/office/powerpoint/2010/main" val="2154283049"/>
              </p:ext>
            </p:extLst>
          </p:nvPr>
        </p:nvGraphicFramePr>
        <p:xfrm>
          <a:off x="576461" y="2781722"/>
          <a:ext cx="4752528" cy="3212340"/>
        </p:xfrm>
        <a:graphic>
          <a:graphicData uri="http://schemas.openxmlformats.org/drawingml/2006/table">
            <a:tbl>
              <a:tblPr firstRow="1" bandRow="1">
                <a:tableStyleId>{5C22544A-7EE6-4342-B048-85BDC9FD1C3A}</a:tableStyleId>
              </a:tblPr>
              <a:tblGrid>
                <a:gridCol w="768728"/>
                <a:gridCol w="3983800"/>
              </a:tblGrid>
              <a:tr h="288032">
                <a:tc>
                  <a:txBody>
                    <a:bodyPr/>
                    <a:lstStyle/>
                    <a:p>
                      <a:pPr algn="ctr"/>
                      <a:r>
                        <a:rPr lang="zh-CN" altLang="en-US" sz="1200" b="0" i="0" dirty="0" smtClean="0">
                          <a:latin typeface="+mn-ea"/>
                          <a:ea typeface="+mn-ea"/>
                        </a:rPr>
                        <a:t>命令</a:t>
                      </a:r>
                      <a:endParaRPr lang="zh-CN" altLang="en-US" sz="1200" b="0" i="0" dirty="0">
                        <a:latin typeface="+mn-ea"/>
                        <a:ea typeface="+mn-ea"/>
                      </a:endParaRPr>
                    </a:p>
                  </a:txBody>
                  <a:tcPr/>
                </a:tc>
                <a:tc>
                  <a:txBody>
                    <a:bodyPr/>
                    <a:lstStyle/>
                    <a:p>
                      <a:pPr algn="ctr"/>
                      <a:r>
                        <a:rPr lang="zh-CN" altLang="en-US" sz="1200" b="0" i="0" dirty="0" smtClean="0">
                          <a:latin typeface="+mn-ea"/>
                          <a:ea typeface="+mn-ea"/>
                        </a:rPr>
                        <a:t>说明</a:t>
                      </a:r>
                      <a:endParaRPr lang="zh-CN" altLang="en-US" sz="1200" b="0" i="0" dirty="0">
                        <a:latin typeface="+mn-ea"/>
                        <a:ea typeface="+mn-ea"/>
                      </a:endParaRPr>
                    </a:p>
                  </a:txBody>
                  <a:tcPr/>
                </a:tc>
              </a:tr>
              <a:tr h="288032">
                <a:tc>
                  <a:txBody>
                    <a:bodyPr/>
                    <a:lstStyle/>
                    <a:p>
                      <a:r>
                        <a:rPr lang="en-US" altLang="zh-CN" sz="1200" b="0" i="1" kern="1200" dirty="0" smtClean="0">
                          <a:solidFill>
                            <a:schemeClr val="dk1"/>
                          </a:solidFill>
                          <a:effectLst/>
                          <a:latin typeface="+mn-ea"/>
                          <a:ea typeface="+mn-ea"/>
                          <a:cs typeface="+mn-cs"/>
                        </a:rPr>
                        <a:t>up</a:t>
                      </a:r>
                      <a:endParaRPr lang="zh-CN" altLang="en-US" sz="1200" b="0" i="1" dirty="0">
                        <a:latin typeface="+mn-ea"/>
                        <a:ea typeface="+mn-ea"/>
                      </a:endParaRPr>
                    </a:p>
                  </a:txBody>
                  <a:tcPr/>
                </a:tc>
                <a:tc>
                  <a:txBody>
                    <a:bodyPr/>
                    <a:lstStyle/>
                    <a:p>
                      <a:r>
                        <a:rPr lang="en-US" altLang="zh-CN" sz="1200" b="0" i="1" kern="1200" dirty="0" smtClean="0">
                          <a:solidFill>
                            <a:schemeClr val="dk1"/>
                          </a:solidFill>
                          <a:effectLst/>
                          <a:latin typeface="+mn-ea"/>
                          <a:ea typeface="+mn-ea"/>
                          <a:cs typeface="+mn-cs"/>
                        </a:rPr>
                        <a:t>create </a:t>
                      </a:r>
                      <a:r>
                        <a:rPr lang="en-US" altLang="zh-CN" sz="1200" b="0" i="1" dirty="0" smtClean="0">
                          <a:effectLst/>
                          <a:latin typeface="+mn-ea"/>
                          <a:ea typeface="+mn-ea"/>
                        </a:rPr>
                        <a:t>+ </a:t>
                      </a:r>
                      <a:r>
                        <a:rPr lang="en-US" altLang="zh-CN" sz="1200" b="0" i="1" kern="1200" dirty="0" smtClean="0">
                          <a:solidFill>
                            <a:schemeClr val="dk1"/>
                          </a:solidFill>
                          <a:effectLst/>
                          <a:latin typeface="+mn-ea"/>
                          <a:ea typeface="+mn-ea"/>
                          <a:cs typeface="+mn-cs"/>
                        </a:rPr>
                        <a:t>run </a:t>
                      </a:r>
                      <a:r>
                        <a:rPr lang="en-US" altLang="zh-CN" sz="1200" b="0" i="1" dirty="0" smtClean="0">
                          <a:effectLst/>
                          <a:latin typeface="+mn-ea"/>
                          <a:ea typeface="+mn-ea"/>
                        </a:rPr>
                        <a:t>+ </a:t>
                      </a:r>
                      <a:r>
                        <a:rPr lang="en-US" altLang="zh-CN" sz="1200" b="0" i="1" kern="1200" dirty="0" smtClean="0">
                          <a:solidFill>
                            <a:schemeClr val="dk1"/>
                          </a:solidFill>
                          <a:effectLst/>
                          <a:latin typeface="+mn-ea"/>
                          <a:ea typeface="+mn-ea"/>
                          <a:cs typeface="+mn-cs"/>
                        </a:rPr>
                        <a:t>attach</a:t>
                      </a:r>
                      <a:r>
                        <a:rPr lang="zh-CN" altLang="en-US" sz="1200" b="0" i="1" kern="1200" dirty="0" smtClean="0">
                          <a:solidFill>
                            <a:schemeClr val="dk1"/>
                          </a:solidFill>
                          <a:effectLst/>
                          <a:latin typeface="+mn-ea"/>
                          <a:ea typeface="+mn-ea"/>
                          <a:cs typeface="+mn-cs"/>
                        </a:rPr>
                        <a:t>容器到服务，指定</a:t>
                      </a:r>
                      <a:r>
                        <a:rPr lang="en-US" altLang="zh-CN" sz="1200" b="0" i="1" dirty="0" smtClean="0">
                          <a:effectLst/>
                          <a:latin typeface="+mn-ea"/>
                          <a:ea typeface="+mn-ea"/>
                        </a:rPr>
                        <a:t>-</a:t>
                      </a:r>
                      <a:r>
                        <a:rPr lang="en-US" altLang="zh-CN" sz="1200" b="0" i="1" kern="1200" dirty="0" smtClean="0">
                          <a:solidFill>
                            <a:schemeClr val="dk1"/>
                          </a:solidFill>
                          <a:effectLst/>
                          <a:latin typeface="+mn-ea"/>
                          <a:ea typeface="+mn-ea"/>
                          <a:cs typeface="+mn-cs"/>
                        </a:rPr>
                        <a:t>d</a:t>
                      </a:r>
                      <a:r>
                        <a:rPr lang="zh-CN" altLang="en-US" sz="1200" b="0" i="1" kern="1200" dirty="0" smtClean="0">
                          <a:solidFill>
                            <a:schemeClr val="dk1"/>
                          </a:solidFill>
                          <a:effectLst/>
                          <a:latin typeface="+mn-ea"/>
                          <a:ea typeface="+mn-ea"/>
                          <a:cs typeface="+mn-cs"/>
                        </a:rPr>
                        <a:t>命令以</a:t>
                      </a:r>
                      <a:r>
                        <a:rPr lang="en-US" altLang="zh-CN" sz="1200" b="0" i="1" kern="1200" dirty="0" smtClean="0">
                          <a:solidFill>
                            <a:schemeClr val="dk1"/>
                          </a:solidFill>
                          <a:effectLst/>
                          <a:latin typeface="+mn-ea"/>
                          <a:ea typeface="+mn-ea"/>
                          <a:cs typeface="+mn-cs"/>
                        </a:rPr>
                        <a:t>daemon</a:t>
                      </a:r>
                      <a:r>
                        <a:rPr lang="zh-CN" altLang="en-US" sz="1200" b="0" i="1" kern="1200" dirty="0" smtClean="0">
                          <a:solidFill>
                            <a:schemeClr val="dk1"/>
                          </a:solidFill>
                          <a:effectLst/>
                          <a:latin typeface="+mn-ea"/>
                          <a:ea typeface="+mn-ea"/>
                          <a:cs typeface="+mn-cs"/>
                        </a:rPr>
                        <a:t>的方式启动容器</a:t>
                      </a:r>
                      <a:endParaRPr lang="zh-CN" altLang="en-US" sz="1200" b="0" i="1" dirty="0">
                        <a:latin typeface="+mn-ea"/>
                        <a:ea typeface="+mn-ea"/>
                      </a:endParaRPr>
                    </a:p>
                  </a:txBody>
                  <a:tcPr/>
                </a:tc>
              </a:tr>
              <a:tr h="352444">
                <a:tc>
                  <a:txBody>
                    <a:bodyPr/>
                    <a:lstStyle/>
                    <a:p>
                      <a:r>
                        <a:rPr lang="en-US" altLang="zh-CN" sz="1200" b="0" i="1" dirty="0" smtClean="0">
                          <a:latin typeface="+mn-ea"/>
                          <a:ea typeface="+mn-ea"/>
                        </a:rPr>
                        <a:t>ps</a:t>
                      </a:r>
                      <a:endParaRPr lang="zh-CN" altLang="en-US" sz="1200" b="0" i="1" dirty="0">
                        <a:latin typeface="+mn-ea"/>
                        <a:ea typeface="+mn-ea"/>
                      </a:endParaRPr>
                    </a:p>
                  </a:txBody>
                  <a:tcPr/>
                </a:tc>
                <a:tc>
                  <a:txBody>
                    <a:bodyPr/>
                    <a:lstStyle/>
                    <a:p>
                      <a:r>
                        <a:rPr lang="zh-CN" altLang="en-US" sz="1200" b="0" i="1" kern="1200" dirty="0" smtClean="0">
                          <a:solidFill>
                            <a:schemeClr val="dk1"/>
                          </a:solidFill>
                          <a:effectLst/>
                          <a:latin typeface="+mn-ea"/>
                          <a:ea typeface="+mn-ea"/>
                          <a:cs typeface="+mn-cs"/>
                        </a:rPr>
                        <a:t>查看已经启动的服务状态</a:t>
                      </a:r>
                      <a:endParaRPr lang="zh-CN" altLang="en-US" sz="1200" b="0" i="1" dirty="0">
                        <a:latin typeface="+mn-ea"/>
                        <a:ea typeface="+mn-ea"/>
                      </a:endParaRPr>
                    </a:p>
                  </a:txBody>
                  <a:tcPr/>
                </a:tc>
              </a:tr>
              <a:tr h="352444">
                <a:tc>
                  <a:txBody>
                    <a:bodyPr/>
                    <a:lstStyle/>
                    <a:p>
                      <a:r>
                        <a:rPr lang="en-US" altLang="zh-CN" sz="1200" b="0" i="1" dirty="0" smtClean="0">
                          <a:effectLst/>
                          <a:latin typeface="+mn-ea"/>
                          <a:ea typeface="+mn-ea"/>
                        </a:rPr>
                        <a:t>logs</a:t>
                      </a:r>
                      <a:endParaRPr lang="zh-CN" altLang="en-US" sz="1200" b="0" i="1" dirty="0">
                        <a:latin typeface="+mn-ea"/>
                        <a:ea typeface="+mn-ea"/>
                      </a:endParaRPr>
                    </a:p>
                  </a:txBody>
                  <a:tcPr/>
                </a:tc>
                <a:tc>
                  <a:txBody>
                    <a:bodyPr/>
                    <a:lstStyle/>
                    <a:p>
                      <a:pPr marL="0" marR="0" indent="0" algn="l" defTabSz="951799" rtl="0" eaLnBrk="1" fontAlgn="auto" latinLnBrk="0" hangingPunct="1">
                        <a:lnSpc>
                          <a:spcPct val="100000"/>
                        </a:lnSpc>
                        <a:spcBef>
                          <a:spcPts val="0"/>
                        </a:spcBef>
                        <a:spcAft>
                          <a:spcPts val="0"/>
                        </a:spcAft>
                        <a:buClrTx/>
                        <a:buSzTx/>
                        <a:buFontTx/>
                        <a:buNone/>
                        <a:tabLst/>
                        <a:defRPr/>
                      </a:pPr>
                      <a:r>
                        <a:rPr lang="zh-CN" altLang="en-US" sz="1200" b="0" i="1" dirty="0" smtClean="0">
                          <a:latin typeface="+mn-ea"/>
                          <a:ea typeface="+mn-ea"/>
                        </a:rPr>
                        <a:t>可以查看某个服务的</a:t>
                      </a:r>
                      <a:r>
                        <a:rPr lang="en-US" altLang="zh-CN" sz="1200" b="0" i="1" dirty="0" smtClean="0">
                          <a:latin typeface="+mn-ea"/>
                          <a:ea typeface="+mn-ea"/>
                        </a:rPr>
                        <a:t>log</a:t>
                      </a:r>
                      <a:endParaRPr lang="zh-CN" altLang="en-US" sz="1200" b="0" i="1" dirty="0">
                        <a:latin typeface="+mn-ea"/>
                        <a:ea typeface="+mn-ea"/>
                      </a:endParaRPr>
                    </a:p>
                  </a:txBody>
                  <a:tcPr/>
                </a:tc>
              </a:tr>
              <a:tr h="352444">
                <a:tc>
                  <a:txBody>
                    <a:bodyPr/>
                    <a:lstStyle/>
                    <a:p>
                      <a:r>
                        <a:rPr lang="en-US" altLang="zh-CN" sz="1200" b="0" i="1" kern="1200" dirty="0" smtClean="0">
                          <a:solidFill>
                            <a:schemeClr val="dk1"/>
                          </a:solidFill>
                          <a:effectLst/>
                          <a:latin typeface="+mn-ea"/>
                          <a:ea typeface="+mn-ea"/>
                          <a:cs typeface="+mn-cs"/>
                        </a:rPr>
                        <a:t>rm</a:t>
                      </a:r>
                      <a:endParaRPr lang="zh-CN" altLang="en-US" sz="1200" b="0" i="1" dirty="0">
                        <a:latin typeface="+mn-ea"/>
                        <a:ea typeface="+mn-ea"/>
                      </a:endParaRPr>
                    </a:p>
                  </a:txBody>
                  <a:tcPr/>
                </a:tc>
                <a:tc>
                  <a:txBody>
                    <a:bodyPr/>
                    <a:lstStyle/>
                    <a:p>
                      <a:r>
                        <a:rPr lang="zh-CN" altLang="en-US" sz="1200" b="0" i="1" kern="1200" dirty="0" smtClean="0">
                          <a:solidFill>
                            <a:schemeClr val="dk1"/>
                          </a:solidFill>
                          <a:effectLst/>
                          <a:latin typeface="+mn-ea"/>
                          <a:ea typeface="+mn-ea"/>
                          <a:cs typeface="+mn-cs"/>
                        </a:rPr>
                        <a:t>删除停止的容器</a:t>
                      </a:r>
                      <a:endParaRPr lang="zh-CN" altLang="en-US" sz="1200" b="0" i="1" dirty="0">
                        <a:latin typeface="+mn-ea"/>
                        <a:ea typeface="+mn-ea"/>
                      </a:endParaRPr>
                    </a:p>
                  </a:txBody>
                  <a:tcPr/>
                </a:tc>
              </a:tr>
              <a:tr h="352444">
                <a:tc>
                  <a:txBody>
                    <a:bodyPr/>
                    <a:lstStyle/>
                    <a:p>
                      <a:r>
                        <a:rPr lang="en-US" altLang="zh-CN" sz="1200" b="0" i="1" dirty="0" smtClean="0">
                          <a:effectLst/>
                          <a:latin typeface="+mn-ea"/>
                          <a:ea typeface="+mn-ea"/>
                        </a:rPr>
                        <a:t>run</a:t>
                      </a:r>
                      <a:endParaRPr lang="zh-CN" altLang="en-US" sz="1200" b="0" i="1" dirty="0">
                        <a:latin typeface="+mn-ea"/>
                        <a:ea typeface="+mn-ea"/>
                      </a:endParaRPr>
                    </a:p>
                  </a:txBody>
                  <a:tcPr/>
                </a:tc>
                <a:tc>
                  <a:txBody>
                    <a:bodyPr/>
                    <a:lstStyle/>
                    <a:p>
                      <a:r>
                        <a:rPr lang="zh-CN" altLang="en-US" sz="1200" b="0" i="1" kern="1200" dirty="0" smtClean="0">
                          <a:solidFill>
                            <a:schemeClr val="dk1"/>
                          </a:solidFill>
                          <a:effectLst/>
                          <a:latin typeface="+mn-ea"/>
                          <a:ea typeface="+mn-ea"/>
                          <a:cs typeface="+mn-cs"/>
                        </a:rPr>
                        <a:t>运行某个服务，例如</a:t>
                      </a:r>
                      <a:r>
                        <a:rPr lang="en-US" altLang="zh-CN" sz="1200" b="0" i="1" kern="1200" dirty="0" smtClean="0">
                          <a:solidFill>
                            <a:schemeClr val="dk1"/>
                          </a:solidFill>
                          <a:effectLst/>
                          <a:latin typeface="+mn-ea"/>
                          <a:ea typeface="+mn-ea"/>
                          <a:cs typeface="+mn-cs"/>
                        </a:rPr>
                        <a:t>docker</a:t>
                      </a:r>
                      <a:r>
                        <a:rPr lang="en-US" altLang="zh-CN" sz="1200" b="0" i="1" dirty="0" smtClean="0">
                          <a:effectLst/>
                          <a:latin typeface="+mn-ea"/>
                          <a:ea typeface="+mn-ea"/>
                        </a:rPr>
                        <a:t>-</a:t>
                      </a:r>
                      <a:r>
                        <a:rPr lang="en-US" altLang="zh-CN" sz="1200" b="0" i="1" kern="1200" dirty="0" smtClean="0">
                          <a:solidFill>
                            <a:schemeClr val="dk1"/>
                          </a:solidFill>
                          <a:effectLst/>
                          <a:latin typeface="+mn-ea"/>
                          <a:ea typeface="+mn-ea"/>
                          <a:cs typeface="+mn-cs"/>
                        </a:rPr>
                        <a:t>compose run nginx</a:t>
                      </a:r>
                      <a:endParaRPr lang="zh-CN" altLang="en-US" sz="1200" b="0" i="1" dirty="0">
                        <a:latin typeface="+mn-ea"/>
                        <a:ea typeface="+mn-ea"/>
                      </a:endParaRPr>
                    </a:p>
                  </a:txBody>
                  <a:tcPr/>
                </a:tc>
              </a:tr>
              <a:tr h="352444">
                <a:tc>
                  <a:txBody>
                    <a:bodyPr/>
                    <a:lstStyle/>
                    <a:p>
                      <a:r>
                        <a:rPr lang="en-US" altLang="zh-CN" sz="1200" b="0" i="1" kern="1200" dirty="0" smtClean="0">
                          <a:solidFill>
                            <a:schemeClr val="dk1"/>
                          </a:solidFill>
                          <a:effectLst/>
                          <a:latin typeface="+mn-ea"/>
                          <a:ea typeface="+mn-ea"/>
                          <a:cs typeface="+mn-cs"/>
                        </a:rPr>
                        <a:t>start</a:t>
                      </a:r>
                      <a:endParaRPr lang="zh-CN" altLang="en-US" sz="1200" b="0" i="1" dirty="0">
                        <a:latin typeface="+mn-ea"/>
                        <a:ea typeface="+mn-ea"/>
                      </a:endParaRPr>
                    </a:p>
                  </a:txBody>
                  <a:tcPr/>
                </a:tc>
                <a:tc>
                  <a:txBody>
                    <a:bodyPr/>
                    <a:lstStyle/>
                    <a:p>
                      <a:r>
                        <a:rPr lang="zh-CN" altLang="en-US" sz="1200" b="0" i="1" kern="1200" dirty="0" smtClean="0">
                          <a:solidFill>
                            <a:schemeClr val="dk1"/>
                          </a:solidFill>
                          <a:effectLst/>
                          <a:latin typeface="+mn-ea"/>
                          <a:ea typeface="+mn-ea"/>
                          <a:cs typeface="+mn-cs"/>
                        </a:rPr>
                        <a:t>运行某个服务中存在的容器</a:t>
                      </a:r>
                      <a:endParaRPr lang="zh-CN" altLang="en-US" sz="1200" b="0" i="1" dirty="0">
                        <a:latin typeface="+mn-ea"/>
                        <a:ea typeface="+mn-ea"/>
                      </a:endParaRPr>
                    </a:p>
                  </a:txBody>
                  <a:tcPr/>
                </a:tc>
              </a:tr>
              <a:tr h="352444">
                <a:tc>
                  <a:txBody>
                    <a:bodyPr/>
                    <a:lstStyle/>
                    <a:p>
                      <a:r>
                        <a:rPr lang="en-US" altLang="zh-CN" sz="1200" b="0" i="1" dirty="0" smtClean="0">
                          <a:effectLst/>
                          <a:latin typeface="+mn-ea"/>
                          <a:ea typeface="+mn-ea"/>
                        </a:rPr>
                        <a:t>stop</a:t>
                      </a:r>
                      <a:endParaRPr lang="zh-CN" altLang="en-US" sz="1200" b="0" i="1" dirty="0">
                        <a:latin typeface="+mn-ea"/>
                        <a:ea typeface="+mn-ea"/>
                      </a:endParaRPr>
                    </a:p>
                  </a:txBody>
                  <a:tcPr/>
                </a:tc>
                <a:tc>
                  <a:txBody>
                    <a:bodyPr/>
                    <a:lstStyle/>
                    <a:p>
                      <a:r>
                        <a:rPr lang="zh-CN" altLang="en-US" sz="1200" b="0" i="1" kern="1200" dirty="0" smtClean="0">
                          <a:solidFill>
                            <a:schemeClr val="dk1"/>
                          </a:solidFill>
                          <a:effectLst/>
                          <a:latin typeface="+mn-ea"/>
                          <a:ea typeface="+mn-ea"/>
                          <a:cs typeface="+mn-cs"/>
                        </a:rPr>
                        <a:t>停止某个服务中存在的容器</a:t>
                      </a:r>
                      <a:endParaRPr lang="zh-CN" altLang="en-US" sz="1200" b="0" i="1" dirty="0">
                        <a:latin typeface="+mn-ea"/>
                        <a:ea typeface="+mn-ea"/>
                      </a:endParaRPr>
                    </a:p>
                  </a:txBody>
                  <a:tcPr/>
                </a:tc>
              </a:tr>
              <a:tr h="352444">
                <a:tc>
                  <a:txBody>
                    <a:bodyPr/>
                    <a:lstStyle/>
                    <a:p>
                      <a:r>
                        <a:rPr lang="en-US" altLang="zh-CN" sz="1200" b="0" i="1" dirty="0" smtClean="0">
                          <a:effectLst/>
                          <a:latin typeface="+mn-ea"/>
                          <a:ea typeface="+mn-ea"/>
                        </a:rPr>
                        <a:t>restart</a:t>
                      </a:r>
                      <a:endParaRPr lang="zh-CN" altLang="en-US" sz="1200" b="0" i="1" dirty="0">
                        <a:latin typeface="+mn-ea"/>
                        <a:ea typeface="+mn-ea"/>
                      </a:endParaRPr>
                    </a:p>
                  </a:txBody>
                  <a:tcPr/>
                </a:tc>
                <a:tc>
                  <a:txBody>
                    <a:bodyPr/>
                    <a:lstStyle/>
                    <a:p>
                      <a:r>
                        <a:rPr lang="zh-CN" altLang="en-US" sz="1200" b="0" i="1" kern="1200" dirty="0" smtClean="0">
                          <a:solidFill>
                            <a:schemeClr val="dk1"/>
                          </a:solidFill>
                          <a:effectLst/>
                          <a:latin typeface="+mn-ea"/>
                          <a:ea typeface="+mn-ea"/>
                          <a:cs typeface="+mn-cs"/>
                        </a:rPr>
                        <a:t>重启所有服务</a:t>
                      </a:r>
                      <a:endParaRPr lang="zh-CN" altLang="en-US" sz="1200" b="0" i="1" dirty="0">
                        <a:latin typeface="+mn-ea"/>
                        <a:ea typeface="+mn-ea"/>
                      </a:endParaRPr>
                    </a:p>
                  </a:txBody>
                  <a:tcPr/>
                </a:tc>
              </a:tr>
            </a:tbl>
          </a:graphicData>
        </a:graphic>
      </p:graphicFrame>
      <p:sp>
        <p:nvSpPr>
          <p:cNvPr id="50" name="文本框 49"/>
          <p:cNvSpPr txBox="1"/>
          <p:nvPr/>
        </p:nvSpPr>
        <p:spPr>
          <a:xfrm>
            <a:off x="504453" y="1197546"/>
            <a:ext cx="4824536" cy="1477328"/>
          </a:xfrm>
          <a:prstGeom prst="rect">
            <a:avLst/>
          </a:prstGeom>
          <a:noFill/>
        </p:spPr>
        <p:txBody>
          <a:bodyPr wrap="square" rtlCol="0">
            <a:spAutoFit/>
          </a:bodyPr>
          <a:lstStyle/>
          <a:p>
            <a:r>
              <a:rPr lang="en-US" altLang="zh-CN" sz="1800" dirty="0"/>
              <a:t>Docker-Compose</a:t>
            </a:r>
            <a:r>
              <a:rPr lang="zh-CN" altLang="en-US" sz="1800" dirty="0"/>
              <a:t>是</a:t>
            </a:r>
            <a:r>
              <a:rPr lang="en-US" altLang="zh-CN" sz="1800" dirty="0"/>
              <a:t>Docker</a:t>
            </a:r>
            <a:r>
              <a:rPr lang="zh-CN" altLang="en-US" sz="1800" dirty="0"/>
              <a:t>的一种编排服务，是一个用于在</a:t>
            </a:r>
            <a:r>
              <a:rPr lang="en-US" altLang="zh-CN" sz="1800" dirty="0"/>
              <a:t>Docker</a:t>
            </a:r>
            <a:r>
              <a:rPr lang="zh-CN" altLang="en-US" sz="1800" dirty="0"/>
              <a:t>上定义并运行复杂应用的工具，可以让用户在集群中部署分布式应用</a:t>
            </a:r>
            <a:r>
              <a:rPr lang="zh-CN" altLang="en-US" sz="1800" dirty="0" smtClean="0"/>
              <a:t>。</a:t>
            </a:r>
            <a:endParaRPr lang="en-US" altLang="zh-CN" sz="1800" dirty="0" smtClean="0"/>
          </a:p>
          <a:p>
            <a:endParaRPr lang="en-US" altLang="zh-CN" sz="1800" dirty="0" smtClean="0"/>
          </a:p>
          <a:p>
            <a:r>
              <a:rPr kumimoji="1" lang="zh-CN" altLang="en-US" sz="1800" dirty="0" smtClean="0"/>
              <a:t>常用命令介绍：</a:t>
            </a:r>
            <a:endParaRPr kumimoji="1" lang="zh-CN" altLang="en-US" sz="1800" dirty="0"/>
          </a:p>
        </p:txBody>
      </p:sp>
    </p:spTree>
    <p:extLst>
      <p:ext uri="{BB962C8B-B14F-4D97-AF65-F5344CB8AC3E}">
        <p14:creationId xmlns:p14="http://schemas.microsoft.com/office/powerpoint/2010/main" val="27913387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905053" y="2178241"/>
            <a:ext cx="3672408" cy="1214435"/>
          </a:xfrm>
          <a:prstGeom prst="rect">
            <a:avLst/>
          </a:prstGeom>
          <a:noFill/>
        </p:spPr>
        <p:txBody>
          <a:bodyPr wrap="square" rtlCol="0">
            <a:spAutoFit/>
          </a:bodyPr>
          <a:lstStyle/>
          <a:p>
            <a:pPr marL="342900" indent="-342900">
              <a:lnSpc>
                <a:spcPct val="150000"/>
              </a:lnSpc>
              <a:buFont typeface="Wingdings" pitchFamily="2" charset="2"/>
              <a:buChar char="n"/>
            </a:pPr>
            <a:r>
              <a:rPr lang="en-US" altLang="zh-CN" sz="2500" b="1" dirty="0" smtClean="0">
                <a:latin typeface="微软雅黑" pitchFamily="34" charset="-122"/>
                <a:ea typeface="微软雅黑" pitchFamily="34" charset="-122"/>
              </a:rPr>
              <a:t>Docker</a:t>
            </a:r>
            <a:r>
              <a:rPr lang="zh-CN" altLang="en-US" sz="2500" b="1" dirty="0" smtClean="0">
                <a:latin typeface="微软雅黑" pitchFamily="34" charset="-122"/>
                <a:ea typeface="微软雅黑" pitchFamily="34" charset="-122"/>
              </a:rPr>
              <a:t>私有库</a:t>
            </a:r>
            <a:endParaRPr lang="en-US" altLang="zh-CN" sz="2500" b="1" dirty="0" smtClean="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500" b="1" dirty="0" smtClean="0">
                <a:latin typeface="微软雅黑" pitchFamily="34" charset="-122"/>
                <a:ea typeface="微软雅黑" pitchFamily="34" charset="-122"/>
              </a:rPr>
              <a:t>私有库的使用</a:t>
            </a:r>
            <a:endParaRPr lang="zh-CN" altLang="zh-CN" sz="2500" b="1" dirty="0">
              <a:latin typeface="微软雅黑" pitchFamily="34" charset="-122"/>
              <a:ea typeface="微软雅黑" pitchFamily="34" charset="-122"/>
            </a:endParaRPr>
          </a:p>
        </p:txBody>
      </p:sp>
      <p:grpSp>
        <p:nvGrpSpPr>
          <p:cNvPr id="37" name="组合 24"/>
          <p:cNvGrpSpPr>
            <a:grpSpLocks/>
          </p:cNvGrpSpPr>
          <p:nvPr/>
        </p:nvGrpSpPr>
        <p:grpSpPr bwMode="auto">
          <a:xfrm>
            <a:off x="2498781" y="1773610"/>
            <a:ext cx="2518237" cy="2520280"/>
            <a:chOff x="2848131" y="1860029"/>
            <a:chExt cx="3807502" cy="3807502"/>
          </a:xfrm>
        </p:grpSpPr>
        <p:sp>
          <p:nvSpPr>
            <p:cNvPr id="38" name="椭圆 37"/>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椭圆 4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57" name="文本框 29"/>
          <p:cNvSpPr txBox="1">
            <a:spLocks noChangeArrowheads="1"/>
          </p:cNvSpPr>
          <p:nvPr/>
        </p:nvSpPr>
        <p:spPr bwMode="auto">
          <a:xfrm>
            <a:off x="2996654" y="1983244"/>
            <a:ext cx="139528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8800" dirty="0" smtClean="0">
                <a:solidFill>
                  <a:srgbClr val="0066CC"/>
                </a:solidFill>
                <a:latin typeface="Impact" pitchFamily="34" charset="0"/>
                <a:ea typeface="微软雅黑" pitchFamily="34" charset="-122"/>
              </a:rPr>
              <a:t>05</a:t>
            </a:r>
            <a:endParaRPr lang="zh-CN" altLang="en-US" sz="8800" dirty="0">
              <a:solidFill>
                <a:srgbClr val="0066CC"/>
              </a:solidFill>
              <a:latin typeface="Impact" pitchFamily="34" charset="0"/>
              <a:ea typeface="微软雅黑" pitchFamily="34" charset="-122"/>
            </a:endParaRPr>
          </a:p>
        </p:txBody>
      </p:sp>
      <p:sp>
        <p:nvSpPr>
          <p:cNvPr id="63" name="文本框 33"/>
          <p:cNvSpPr txBox="1"/>
          <p:nvPr/>
        </p:nvSpPr>
        <p:spPr>
          <a:xfrm>
            <a:off x="2435867" y="3225383"/>
            <a:ext cx="2605090" cy="492443"/>
          </a:xfrm>
          <a:prstGeom prst="rect">
            <a:avLst/>
          </a:prstGeom>
          <a:noFill/>
        </p:spPr>
        <p:txBody>
          <a:bodyPr wrap="square" rtlCol="0">
            <a:spAutoFit/>
          </a:bodyPr>
          <a:lstStyle/>
          <a:p>
            <a:pPr algn="ctr"/>
            <a:r>
              <a:rPr lang="en-US" altLang="zh-CN" sz="2600" dirty="0" smtClean="0">
                <a:solidFill>
                  <a:srgbClr val="0066CC"/>
                </a:solidFill>
                <a:latin typeface="微软雅黑" pitchFamily="34" charset="-122"/>
                <a:ea typeface="微软雅黑" pitchFamily="34" charset="-122"/>
              </a:rPr>
              <a:t>Docker</a:t>
            </a:r>
            <a:r>
              <a:rPr lang="zh-CN" altLang="en-US" sz="2600" dirty="0" smtClean="0">
                <a:solidFill>
                  <a:srgbClr val="0066CC"/>
                </a:solidFill>
                <a:latin typeface="微软雅黑" pitchFamily="34" charset="-122"/>
                <a:ea typeface="微软雅黑" pitchFamily="34" charset="-122"/>
              </a:rPr>
              <a:t>私有库</a:t>
            </a:r>
            <a:endParaRPr lang="zh-CN" altLang="en-US" sz="2600" dirty="0">
              <a:solidFill>
                <a:srgbClr val="0066CC"/>
              </a:solidFill>
              <a:latin typeface="微软雅黑" pitchFamily="34" charset="-122"/>
              <a:ea typeface="微软雅黑" pitchFamily="34" charset="-122"/>
            </a:endParaRPr>
          </a:p>
        </p:txBody>
      </p:sp>
      <p:cxnSp>
        <p:nvCxnSpPr>
          <p:cNvPr id="70" name="直接连接符 69"/>
          <p:cNvCxnSpPr/>
          <p:nvPr/>
        </p:nvCxnSpPr>
        <p:spPr>
          <a:xfrm>
            <a:off x="5473005" y="162959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485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3765520" cy="480131"/>
          </a:xfrm>
          <a:prstGeom prst="rect">
            <a:avLst/>
          </a:prstGeom>
        </p:spPr>
        <p:txBody>
          <a:bodyPr wrap="none">
            <a:spAutoFit/>
          </a:bodyPr>
          <a:lstStyle/>
          <a:p>
            <a:r>
              <a:rPr lang="en-US" altLang="zh-CN" sz="2520" dirty="0" smtClean="0">
                <a:latin typeface="微软雅黑" pitchFamily="34" charset="-122"/>
                <a:ea typeface="微软雅黑" pitchFamily="34" charset="-122"/>
              </a:rPr>
              <a:t>5.1 Docker</a:t>
            </a:r>
            <a:r>
              <a:rPr lang="zh-CN" altLang="en-US" sz="2520" dirty="0" smtClean="0">
                <a:latin typeface="微软雅黑" pitchFamily="34" charset="-122"/>
                <a:ea typeface="微软雅黑" pitchFamily="34" charset="-122"/>
              </a:rPr>
              <a:t>私有库的搭建</a:t>
            </a:r>
            <a:endParaRPr lang="zh-CN" altLang="en-US" sz="2520" dirty="0">
              <a:latin typeface="微软雅黑" pitchFamily="34" charset="-122"/>
              <a:ea typeface="微软雅黑" pitchFamily="34" charset="-122"/>
            </a:endParaRPr>
          </a:p>
        </p:txBody>
      </p:sp>
      <p:sp>
        <p:nvSpPr>
          <p:cNvPr id="2" name="文本框 1"/>
          <p:cNvSpPr txBox="1"/>
          <p:nvPr/>
        </p:nvSpPr>
        <p:spPr>
          <a:xfrm>
            <a:off x="648469" y="981522"/>
            <a:ext cx="9577064" cy="1323439"/>
          </a:xfrm>
          <a:prstGeom prst="rect">
            <a:avLst/>
          </a:prstGeom>
          <a:noFill/>
        </p:spPr>
        <p:txBody>
          <a:bodyPr wrap="square" rtlCol="0">
            <a:spAutoFit/>
          </a:bodyPr>
          <a:lstStyle/>
          <a:p>
            <a:r>
              <a:rPr lang="zh-CN" altLang="en-US" sz="1600" dirty="0"/>
              <a:t>官方的</a:t>
            </a:r>
            <a:r>
              <a:rPr lang="en-US" altLang="zh-CN" sz="1600" dirty="0"/>
              <a:t>Docker H</a:t>
            </a:r>
            <a:r>
              <a:rPr lang="en-US" altLang="zh-CN" sz="1600" dirty="0" smtClean="0"/>
              <a:t>ub</a:t>
            </a:r>
            <a:r>
              <a:rPr lang="zh-CN" altLang="en-US" sz="1600" dirty="0" smtClean="0"/>
              <a:t>是一个用于管理公共镜像的，我们可以找到想</a:t>
            </a:r>
            <a:r>
              <a:rPr lang="zh-CN" altLang="en-US" sz="1600" dirty="0"/>
              <a:t>要的镜像，也可以把我们自己的镜像推送上去。</a:t>
            </a:r>
            <a:r>
              <a:rPr lang="zh-CN" altLang="en-US" sz="1600" dirty="0" smtClean="0"/>
              <a:t>但有时候</a:t>
            </a:r>
            <a:r>
              <a:rPr lang="zh-CN" altLang="en-US" sz="1600" dirty="0"/>
              <a:t>，我们</a:t>
            </a:r>
            <a:r>
              <a:rPr lang="zh-CN" altLang="en-US" sz="1600" dirty="0" smtClean="0"/>
              <a:t>的使用场景需要拥有一个私有的镜像仓库来管理我们</a:t>
            </a:r>
            <a:r>
              <a:rPr lang="zh-CN" altLang="en-US" sz="1600" dirty="0"/>
              <a:t>自己的镜像。这个可以通过开源软件</a:t>
            </a:r>
            <a:r>
              <a:rPr lang="en-US" altLang="zh-CN" sz="1600" dirty="0" smtClean="0"/>
              <a:t>Registry</a:t>
            </a:r>
            <a:r>
              <a:rPr lang="zh-CN" altLang="en-US" sz="1600" dirty="0"/>
              <a:t>搭</a:t>
            </a:r>
            <a:r>
              <a:rPr lang="zh-CN" altLang="en-US" sz="1600" dirty="0" smtClean="0"/>
              <a:t>建私有仓库</a:t>
            </a:r>
            <a:r>
              <a:rPr lang="zh-CN" altLang="zh-CN" sz="1600" dirty="0"/>
              <a:t>。</a:t>
            </a:r>
            <a:r>
              <a:rPr lang="zh-CN" altLang="en-US" sz="1600" dirty="0" smtClean="0"/>
              <a:t>搭建私有仓库</a:t>
            </a:r>
            <a:r>
              <a:rPr lang="zh-CN" altLang="en-US" sz="1600" dirty="0"/>
              <a:t>的</a:t>
            </a:r>
            <a:r>
              <a:rPr lang="zh-CN" altLang="en-US" sz="1600" dirty="0" smtClean="0"/>
              <a:t>优点</a:t>
            </a:r>
            <a:r>
              <a:rPr lang="zh-CN" altLang="en-US" sz="1600" dirty="0"/>
              <a:t>：</a:t>
            </a:r>
            <a:br>
              <a:rPr lang="zh-CN" altLang="en-US" sz="1600" dirty="0"/>
            </a:br>
            <a:r>
              <a:rPr lang="en-US" altLang="zh-CN" sz="1600" dirty="0" smtClean="0"/>
              <a:t>1. </a:t>
            </a:r>
            <a:r>
              <a:rPr lang="zh-CN" altLang="en-US" sz="1600" dirty="0" smtClean="0"/>
              <a:t>节省网络带宽</a:t>
            </a:r>
            <a:r>
              <a:rPr lang="zh-CN" altLang="en-US" sz="1600" dirty="0"/>
              <a:t>，提升</a:t>
            </a:r>
            <a:r>
              <a:rPr lang="en-US" altLang="zh-CN" sz="1600" dirty="0"/>
              <a:t>Docker</a:t>
            </a:r>
            <a:r>
              <a:rPr lang="zh-CN" altLang="en-US" sz="1600" dirty="0"/>
              <a:t>部署速度，不用每个镜像从</a:t>
            </a:r>
            <a:r>
              <a:rPr lang="en-US" altLang="zh-CN" sz="1600" dirty="0" smtClean="0"/>
              <a:t>Docker Hub</a:t>
            </a:r>
            <a:r>
              <a:rPr lang="zh-CN" altLang="en-US" sz="1600" dirty="0"/>
              <a:t>上去下载，只需从</a:t>
            </a:r>
            <a:r>
              <a:rPr lang="zh-CN" altLang="en-US" sz="1600" dirty="0" smtClean="0"/>
              <a:t>私有仓库下载即可</a:t>
            </a:r>
            <a:r>
              <a:rPr lang="zh-CN" altLang="en-US" sz="1600" dirty="0"/>
              <a:t/>
            </a:r>
            <a:br>
              <a:rPr lang="zh-CN" altLang="en-US" sz="1600" dirty="0"/>
            </a:br>
            <a:r>
              <a:rPr lang="en-US" altLang="zh-CN" sz="1600" dirty="0" smtClean="0"/>
              <a:t>2. </a:t>
            </a:r>
            <a:r>
              <a:rPr lang="zh-CN" altLang="en-US" sz="1600" dirty="0" smtClean="0"/>
              <a:t>私有镜像</a:t>
            </a:r>
            <a:r>
              <a:rPr lang="zh-CN" altLang="en-US" sz="1600" dirty="0"/>
              <a:t>，</a:t>
            </a:r>
            <a:r>
              <a:rPr lang="zh-CN" altLang="en-US" sz="1600" dirty="0" smtClean="0"/>
              <a:t>包含敏感</a:t>
            </a:r>
            <a:r>
              <a:rPr lang="zh-CN" altLang="en-US" sz="1600" dirty="0"/>
              <a:t>信息，不方便公开对外</a:t>
            </a:r>
            <a:r>
              <a:rPr lang="zh-CN" altLang="en-US" sz="1600" dirty="0" smtClean="0"/>
              <a:t>，可只</a:t>
            </a:r>
            <a:r>
              <a:rPr lang="zh-CN" altLang="en-US" sz="1600" dirty="0"/>
              <a:t>在公司内部</a:t>
            </a:r>
            <a:r>
              <a:rPr lang="zh-CN" altLang="en-US" sz="1600" dirty="0" smtClean="0"/>
              <a:t>使用</a:t>
            </a:r>
            <a:endParaRPr kumimoji="1" lang="zh-CN" altLang="en-US" sz="1600" dirty="0"/>
          </a:p>
        </p:txBody>
      </p:sp>
      <p:sp>
        <p:nvSpPr>
          <p:cNvPr id="4" name="文本框 3"/>
          <p:cNvSpPr txBox="1"/>
          <p:nvPr/>
        </p:nvSpPr>
        <p:spPr>
          <a:xfrm>
            <a:off x="695577" y="2216858"/>
            <a:ext cx="2326278" cy="384721"/>
          </a:xfrm>
          <a:prstGeom prst="rect">
            <a:avLst/>
          </a:prstGeom>
          <a:noFill/>
        </p:spPr>
        <p:txBody>
          <a:bodyPr wrap="none" rtlCol="0">
            <a:spAutoFit/>
          </a:bodyPr>
          <a:lstStyle/>
          <a:p>
            <a:pPr marL="342900" indent="-342900">
              <a:buFont typeface="Wingdings" charset="2"/>
              <a:buChar char="Ø"/>
            </a:pPr>
            <a:r>
              <a:rPr kumimoji="1" lang="zh-CN" altLang="en-US" b="1" dirty="0" smtClean="0"/>
              <a:t>下载镜像</a:t>
            </a:r>
            <a:r>
              <a:rPr kumimoji="1" lang="en-US" altLang="zh-CN" b="1" dirty="0" smtClean="0"/>
              <a:t>Registry</a:t>
            </a:r>
            <a:endParaRPr kumimoji="1" lang="zh-CN" altLang="en-US" b="1" dirty="0"/>
          </a:p>
        </p:txBody>
      </p:sp>
      <p:sp>
        <p:nvSpPr>
          <p:cNvPr id="6" name="文本框 5"/>
          <p:cNvSpPr txBox="1"/>
          <p:nvPr/>
        </p:nvSpPr>
        <p:spPr>
          <a:xfrm>
            <a:off x="792485" y="2615702"/>
            <a:ext cx="1830299" cy="338554"/>
          </a:xfrm>
          <a:prstGeom prst="rect">
            <a:avLst/>
          </a:prstGeom>
          <a:noFill/>
        </p:spPr>
        <p:txBody>
          <a:bodyPr wrap="none" rtlCol="0">
            <a:spAutoFit/>
          </a:bodyPr>
          <a:lstStyle/>
          <a:p>
            <a:r>
              <a:rPr kumimoji="1" lang="en-US" altLang="zh-CN" sz="1600" i="1" dirty="0"/>
              <a:t>docker pull registry</a:t>
            </a:r>
            <a:endParaRPr kumimoji="1" lang="zh-CN" altLang="en-US" sz="1600" i="1" dirty="0"/>
          </a:p>
        </p:txBody>
      </p:sp>
      <p:sp>
        <p:nvSpPr>
          <p:cNvPr id="7" name="文本框 6"/>
          <p:cNvSpPr txBox="1"/>
          <p:nvPr/>
        </p:nvSpPr>
        <p:spPr>
          <a:xfrm>
            <a:off x="695577" y="2989049"/>
            <a:ext cx="1492716" cy="384721"/>
          </a:xfrm>
          <a:prstGeom prst="rect">
            <a:avLst/>
          </a:prstGeom>
          <a:noFill/>
        </p:spPr>
        <p:txBody>
          <a:bodyPr wrap="none" rtlCol="0">
            <a:spAutoFit/>
          </a:bodyPr>
          <a:lstStyle/>
          <a:p>
            <a:pPr marL="342900" indent="-342900">
              <a:buFont typeface="Wingdings" charset="2"/>
              <a:buChar char="Ø"/>
            </a:pPr>
            <a:r>
              <a:rPr kumimoji="1" lang="zh-CN" altLang="en-US" b="1" dirty="0" smtClean="0"/>
              <a:t>认证机制</a:t>
            </a:r>
            <a:endParaRPr kumimoji="1" lang="zh-CN" altLang="en-US" b="1" dirty="0"/>
          </a:p>
        </p:txBody>
      </p:sp>
      <p:sp>
        <p:nvSpPr>
          <p:cNvPr id="8" name="文本框 7"/>
          <p:cNvSpPr txBox="1"/>
          <p:nvPr/>
        </p:nvSpPr>
        <p:spPr>
          <a:xfrm>
            <a:off x="742685" y="4175173"/>
            <a:ext cx="1505540" cy="384721"/>
          </a:xfrm>
          <a:prstGeom prst="rect">
            <a:avLst/>
          </a:prstGeom>
          <a:noFill/>
        </p:spPr>
        <p:txBody>
          <a:bodyPr wrap="none" rtlCol="0">
            <a:spAutoFit/>
          </a:bodyPr>
          <a:lstStyle/>
          <a:p>
            <a:pPr marL="342900" indent="-342900">
              <a:buFont typeface="Wingdings" charset="2"/>
              <a:buChar char="Ø"/>
            </a:pPr>
            <a:r>
              <a:rPr lang="zh-CN" altLang="en-US" dirty="0"/>
              <a:t>启动容器</a:t>
            </a:r>
            <a:endParaRPr kumimoji="1" lang="zh-CN" altLang="en-US" b="1" dirty="0"/>
          </a:p>
        </p:txBody>
      </p:sp>
      <p:sp>
        <p:nvSpPr>
          <p:cNvPr id="9" name="文本框 8"/>
          <p:cNvSpPr txBox="1"/>
          <p:nvPr/>
        </p:nvSpPr>
        <p:spPr>
          <a:xfrm>
            <a:off x="864493" y="3463196"/>
            <a:ext cx="3044423" cy="307777"/>
          </a:xfrm>
          <a:prstGeom prst="rect">
            <a:avLst/>
          </a:prstGeom>
          <a:noFill/>
        </p:spPr>
        <p:txBody>
          <a:bodyPr wrap="none" rtlCol="0">
            <a:spAutoFit/>
          </a:bodyPr>
          <a:lstStyle/>
          <a:p>
            <a:r>
              <a:rPr kumimoji="1" lang="zh-CN" altLang="en-US" sz="1400" b="1" dirty="0" smtClean="0"/>
              <a:t>创建用户名密码，用于</a:t>
            </a:r>
            <a:r>
              <a:rPr kumimoji="1" lang="en-US" altLang="zh-CN" sz="1400" b="1" dirty="0" smtClean="0"/>
              <a:t>docker</a:t>
            </a:r>
            <a:r>
              <a:rPr kumimoji="1" lang="zh-CN" altLang="en-US" sz="1400" b="1" dirty="0" smtClean="0"/>
              <a:t>的登陆</a:t>
            </a:r>
            <a:endParaRPr kumimoji="1" lang="zh-CN" altLang="en-US" sz="1400" b="1" dirty="0"/>
          </a:p>
        </p:txBody>
      </p:sp>
      <p:sp>
        <p:nvSpPr>
          <p:cNvPr id="10" name="文本框 9"/>
          <p:cNvSpPr txBox="1"/>
          <p:nvPr/>
        </p:nvSpPr>
        <p:spPr>
          <a:xfrm>
            <a:off x="864493" y="3831537"/>
            <a:ext cx="9001000" cy="338554"/>
          </a:xfrm>
          <a:prstGeom prst="rect">
            <a:avLst/>
          </a:prstGeom>
          <a:noFill/>
        </p:spPr>
        <p:txBody>
          <a:bodyPr wrap="square" rtlCol="0">
            <a:spAutoFit/>
          </a:bodyPr>
          <a:lstStyle/>
          <a:p>
            <a:r>
              <a:rPr lang="en-US" altLang="zh-CN" sz="1600" i="1" dirty="0"/>
              <a:t>docker run --entrypoint htpasswd registry -Bbn testuser testpassword &gt; /etc/ssl/docker/registry.htpasswd</a:t>
            </a:r>
            <a:endParaRPr kumimoji="1" lang="zh-CN" altLang="en-US" sz="1600" b="1" dirty="0"/>
          </a:p>
        </p:txBody>
      </p:sp>
      <p:sp>
        <p:nvSpPr>
          <p:cNvPr id="11" name="文本框 10"/>
          <p:cNvSpPr txBox="1"/>
          <p:nvPr/>
        </p:nvSpPr>
        <p:spPr>
          <a:xfrm>
            <a:off x="864493" y="4581922"/>
            <a:ext cx="10009112" cy="2108269"/>
          </a:xfrm>
          <a:prstGeom prst="rect">
            <a:avLst/>
          </a:prstGeom>
          <a:noFill/>
        </p:spPr>
        <p:txBody>
          <a:bodyPr wrap="square" rtlCol="0">
            <a:spAutoFit/>
          </a:bodyPr>
          <a:lstStyle/>
          <a:p>
            <a:r>
              <a:rPr lang="de-DE" altLang="zh-CN" sz="1600" i="1" dirty="0"/>
              <a:t>docker run </a:t>
            </a:r>
            <a:r>
              <a:rPr lang="de-DE" altLang="zh-CN" sz="1600" i="1" dirty="0" smtClean="0"/>
              <a:t>-</a:t>
            </a:r>
            <a:r>
              <a:rPr lang="de-DE" altLang="zh-CN" sz="1600" i="1" dirty="0"/>
              <a:t>p 127.0.0.1:5000:5000 --restart=always --name=registry  </a:t>
            </a:r>
            <a:r>
              <a:rPr lang="de-DE" altLang="zh-CN" sz="1600" i="1" dirty="0" smtClean="0"/>
              <a:t>\     </a:t>
            </a:r>
            <a:r>
              <a:rPr lang="en-US" altLang="zh-CN" sz="1600" i="1" dirty="0" smtClean="0"/>
              <a:t>#</a:t>
            </a:r>
            <a:r>
              <a:rPr lang="de-DE" altLang="zh-CN" sz="1600" i="1" dirty="0" smtClean="0"/>
              <a:t>-</a:t>
            </a:r>
            <a:r>
              <a:rPr lang="de-DE" altLang="zh-CN" sz="1600" i="1" dirty="0"/>
              <a:t>-restart</a:t>
            </a:r>
            <a:r>
              <a:rPr lang="zh-CN" altLang="de-DE" sz="1600" i="1" dirty="0"/>
              <a:t>：</a:t>
            </a:r>
            <a:r>
              <a:rPr lang="de-DE" altLang="zh-CN" sz="1600" i="1" dirty="0"/>
              <a:t>docker</a:t>
            </a:r>
            <a:r>
              <a:rPr lang="zh-CN" altLang="de-DE" sz="1600" i="1" dirty="0"/>
              <a:t>服务重启后重启此容器</a:t>
            </a:r>
            <a:endParaRPr lang="de-DE" altLang="zh-CN" sz="1600" i="1" dirty="0" smtClean="0"/>
          </a:p>
          <a:p>
            <a:r>
              <a:rPr lang="de-DE" altLang="zh-CN" sz="1600" i="1" dirty="0" smtClean="0"/>
              <a:t>    </a:t>
            </a:r>
            <a:r>
              <a:rPr lang="de-DE" altLang="zh-CN" sz="1600" i="1" dirty="0"/>
              <a:t>-v /etc/ssl/docker:/etc/ssl/docker \</a:t>
            </a:r>
            <a:br>
              <a:rPr lang="de-DE" altLang="zh-CN" sz="1600" i="1" dirty="0"/>
            </a:br>
            <a:r>
              <a:rPr lang="de-DE" altLang="zh-CN" sz="1600" i="1" dirty="0"/>
              <a:t>    -e </a:t>
            </a:r>
            <a:r>
              <a:rPr lang="de-DE" altLang="zh-CN" sz="1600" i="1" dirty="0" smtClean="0"/>
              <a:t>“REGISTRY_AUTH</a:t>
            </a:r>
            <a:r>
              <a:rPr lang="de-DE" altLang="zh-CN" sz="1600" i="1" dirty="0"/>
              <a:t>=</a:t>
            </a:r>
            <a:r>
              <a:rPr lang="de-DE" altLang="zh-CN" sz="1600" i="1" dirty="0" smtClean="0"/>
              <a:t>htpasswd” </a:t>
            </a:r>
            <a:r>
              <a:rPr lang="de-DE" altLang="zh-CN" sz="1600" i="1" dirty="0"/>
              <a:t>\</a:t>
            </a:r>
            <a:br>
              <a:rPr lang="de-DE" altLang="zh-CN" sz="1600" i="1" dirty="0"/>
            </a:br>
            <a:r>
              <a:rPr lang="de-DE" altLang="zh-CN" sz="1600" i="1" dirty="0"/>
              <a:t>    -e </a:t>
            </a:r>
            <a:r>
              <a:rPr lang="de-DE" altLang="zh-CN" sz="1600" i="1" dirty="0" smtClean="0"/>
              <a:t>“REGISTRY_AUTH_HTPASSWD_REALM</a:t>
            </a:r>
            <a:r>
              <a:rPr lang="de-DE" altLang="zh-CN" sz="1600" i="1" dirty="0"/>
              <a:t>=Docker </a:t>
            </a:r>
            <a:r>
              <a:rPr lang="de-DE" altLang="zh-CN" sz="1600" i="1" dirty="0" smtClean="0"/>
              <a:t>Registry” </a:t>
            </a:r>
            <a:r>
              <a:rPr lang="de-DE" altLang="zh-CN" sz="1600" i="1" dirty="0"/>
              <a:t>\</a:t>
            </a:r>
            <a:br>
              <a:rPr lang="de-DE" altLang="zh-CN" sz="1600" i="1" dirty="0"/>
            </a:br>
            <a:r>
              <a:rPr lang="de-DE" altLang="zh-CN" sz="1600" i="1" dirty="0"/>
              <a:t>    -e </a:t>
            </a:r>
            <a:r>
              <a:rPr lang="de-DE" altLang="zh-CN" sz="1600" i="1" dirty="0" smtClean="0"/>
              <a:t>“REGISTRY_AUTH_HTPASSWD_PATH</a:t>
            </a:r>
            <a:r>
              <a:rPr lang="de-DE" altLang="zh-CN" sz="1600" i="1" dirty="0"/>
              <a:t>=/etc/ssl/docker/</a:t>
            </a:r>
            <a:r>
              <a:rPr lang="de-DE" altLang="zh-CN" sz="1600" i="1" dirty="0" smtClean="0"/>
              <a:t>registry.htpasswd” </a:t>
            </a:r>
            <a:r>
              <a:rPr lang="de-DE" altLang="zh-CN" sz="1600" i="1" dirty="0"/>
              <a:t>\</a:t>
            </a:r>
            <a:br>
              <a:rPr lang="de-DE" altLang="zh-CN" sz="1600" i="1" dirty="0"/>
            </a:br>
            <a:r>
              <a:rPr lang="de-DE" altLang="zh-CN" sz="1600" i="1" dirty="0"/>
              <a:t>    -e </a:t>
            </a:r>
            <a:r>
              <a:rPr lang="de-DE" altLang="zh-CN" sz="1600" i="1" dirty="0" smtClean="0"/>
              <a:t>“REGISTRY_STORAGE_DELETE_ENABLED</a:t>
            </a:r>
            <a:r>
              <a:rPr lang="de-DE" altLang="zh-CN" sz="1600" i="1" dirty="0"/>
              <a:t>=</a:t>
            </a:r>
            <a:r>
              <a:rPr lang="de-DE" altLang="zh-CN" sz="1600" i="1" dirty="0" smtClean="0"/>
              <a:t>true” \   </a:t>
            </a:r>
            <a:r>
              <a:rPr lang="en-US" altLang="zh-CN" sz="1600" i="1" dirty="0" smtClean="0"/>
              <a:t>#</a:t>
            </a:r>
            <a:r>
              <a:rPr lang="zh-CN" altLang="en-US" sz="1600" i="1" dirty="0" smtClean="0"/>
              <a:t>上传的镜像是否允许删除</a:t>
            </a:r>
            <a:endParaRPr lang="de-DE" altLang="zh-CN" sz="1600" i="1" dirty="0" smtClean="0"/>
          </a:p>
          <a:p>
            <a:r>
              <a:rPr lang="de-DE" altLang="zh-CN" sz="1600" i="1" dirty="0" smtClean="0"/>
              <a:t>    </a:t>
            </a:r>
            <a:r>
              <a:rPr lang="de-DE" altLang="zh-CN" sz="1600" i="1" dirty="0"/>
              <a:t>-v /var/docker/registry:/var/lib/registry </a:t>
            </a:r>
            <a:r>
              <a:rPr lang="en-US" altLang="zh-CN" sz="1600" i="1" dirty="0" smtClean="0"/>
              <a:t>\</a:t>
            </a:r>
          </a:p>
          <a:p>
            <a:r>
              <a:rPr lang="en-US" altLang="zh-CN" sz="1600" i="1" dirty="0"/>
              <a:t> </a:t>
            </a:r>
            <a:r>
              <a:rPr lang="en-US" altLang="zh-CN" sz="1600" i="1" dirty="0" smtClean="0"/>
              <a:t>  </a:t>
            </a:r>
            <a:r>
              <a:rPr lang="de-DE" altLang="zh-CN" sz="1600" i="1" dirty="0" smtClean="0"/>
              <a:t> </a:t>
            </a:r>
            <a:r>
              <a:rPr lang="de-DE" altLang="zh-CN" sz="1600" i="1" dirty="0"/>
              <a:t>-d </a:t>
            </a:r>
            <a:r>
              <a:rPr lang="de-DE" altLang="zh-CN" sz="1600" i="1" dirty="0" smtClean="0"/>
              <a:t> registry</a:t>
            </a:r>
            <a:endParaRPr kumimoji="1" lang="zh-CN" altLang="en-US" sz="1600" b="1" i="1" dirty="0"/>
          </a:p>
        </p:txBody>
      </p:sp>
    </p:spTree>
    <p:extLst>
      <p:ext uri="{BB962C8B-B14F-4D97-AF65-F5344CB8AC3E}">
        <p14:creationId xmlns:p14="http://schemas.microsoft.com/office/powerpoint/2010/main" val="4463072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6878806" cy="480131"/>
          </a:xfrm>
          <a:prstGeom prst="rect">
            <a:avLst/>
          </a:prstGeom>
        </p:spPr>
        <p:txBody>
          <a:bodyPr wrap="none">
            <a:spAutoFit/>
          </a:bodyPr>
          <a:lstStyle/>
          <a:p>
            <a:r>
              <a:rPr lang="en-US" altLang="zh-CN" sz="2520" dirty="0" smtClean="0">
                <a:latin typeface="微软雅黑" pitchFamily="34" charset="-122"/>
                <a:ea typeface="微软雅黑" pitchFamily="34" charset="-122"/>
              </a:rPr>
              <a:t>5.2 </a:t>
            </a:r>
            <a:r>
              <a:rPr lang="zh-CN" altLang="en-US" sz="2520" dirty="0" smtClean="0">
                <a:latin typeface="微软雅黑" pitchFamily="34" charset="-122"/>
                <a:ea typeface="微软雅黑" pitchFamily="34" charset="-122"/>
              </a:rPr>
              <a:t>私有库的使用</a:t>
            </a:r>
            <a:r>
              <a:rPr lang="zh-CN" altLang="zh-CN" sz="2520" dirty="0" smtClean="0">
                <a:latin typeface="微软雅黑" pitchFamily="34" charset="-122"/>
                <a:ea typeface="微软雅黑" pitchFamily="34" charset="-122"/>
              </a:rPr>
              <a:t>－</a:t>
            </a:r>
            <a:r>
              <a:rPr lang="zh-CN" altLang="en-US" sz="2520" dirty="0">
                <a:latin typeface="微软雅黑" pitchFamily="34" charset="-122"/>
                <a:ea typeface="微软雅黑" pitchFamily="34" charset="-122"/>
              </a:rPr>
              <a:t>制作上传到私有仓库的镜像</a:t>
            </a:r>
          </a:p>
        </p:txBody>
      </p:sp>
      <p:sp>
        <p:nvSpPr>
          <p:cNvPr id="4" name="文本框 3"/>
          <p:cNvSpPr txBox="1"/>
          <p:nvPr/>
        </p:nvSpPr>
        <p:spPr>
          <a:xfrm>
            <a:off x="792485" y="1053530"/>
            <a:ext cx="5688946" cy="384721"/>
          </a:xfrm>
          <a:prstGeom prst="rect">
            <a:avLst/>
          </a:prstGeom>
          <a:noFill/>
        </p:spPr>
        <p:txBody>
          <a:bodyPr wrap="none" rtlCol="0">
            <a:spAutoFit/>
          </a:bodyPr>
          <a:lstStyle/>
          <a:p>
            <a:r>
              <a:rPr kumimoji="1" lang="zh-CN" altLang="en-US" dirty="0" smtClean="0"/>
              <a:t>制作上传到私有仓库的镜像</a:t>
            </a:r>
            <a:r>
              <a:rPr kumimoji="1" lang="en-US" altLang="zh-CN" dirty="0" smtClean="0"/>
              <a:t>(</a:t>
            </a:r>
            <a:r>
              <a:rPr kumimoji="1" lang="zh-CN" altLang="en-US" dirty="0" smtClean="0"/>
              <a:t>以本地</a:t>
            </a:r>
            <a:r>
              <a:rPr kumimoji="1" lang="en-US" altLang="zh-CN" dirty="0" smtClean="0"/>
              <a:t>nginx:1.12.2</a:t>
            </a:r>
            <a:r>
              <a:rPr kumimoji="1" lang="zh-CN" altLang="en-US" dirty="0" smtClean="0"/>
              <a:t>为例</a:t>
            </a:r>
            <a:r>
              <a:rPr kumimoji="1" lang="en-US" altLang="zh-CN" dirty="0" smtClean="0"/>
              <a:t>)</a:t>
            </a:r>
          </a:p>
        </p:txBody>
      </p:sp>
      <p:sp>
        <p:nvSpPr>
          <p:cNvPr id="6" name="文本框 5"/>
          <p:cNvSpPr txBox="1"/>
          <p:nvPr/>
        </p:nvSpPr>
        <p:spPr>
          <a:xfrm>
            <a:off x="648469" y="1557586"/>
            <a:ext cx="2448272" cy="384721"/>
          </a:xfrm>
          <a:prstGeom prst="rect">
            <a:avLst/>
          </a:prstGeom>
          <a:noFill/>
        </p:spPr>
        <p:txBody>
          <a:bodyPr wrap="square" rtlCol="0">
            <a:spAutoFit/>
          </a:bodyPr>
          <a:lstStyle/>
          <a:p>
            <a:pPr marL="342900" indent="-342900">
              <a:buFont typeface="Wingdings" charset="2"/>
              <a:buChar char="Ø"/>
            </a:pPr>
            <a:r>
              <a:rPr lang="zh-CN" altLang="en-US" dirty="0" smtClean="0"/>
              <a:t>修改镜像</a:t>
            </a:r>
            <a:r>
              <a:rPr lang="en-US" altLang="zh-CN" dirty="0" smtClean="0"/>
              <a:t>tag</a:t>
            </a:r>
          </a:p>
        </p:txBody>
      </p:sp>
      <p:sp>
        <p:nvSpPr>
          <p:cNvPr id="7" name="文本框 6"/>
          <p:cNvSpPr txBox="1"/>
          <p:nvPr/>
        </p:nvSpPr>
        <p:spPr>
          <a:xfrm>
            <a:off x="720477" y="2061642"/>
            <a:ext cx="6048672" cy="384721"/>
          </a:xfrm>
          <a:prstGeom prst="rect">
            <a:avLst/>
          </a:prstGeom>
          <a:noFill/>
        </p:spPr>
        <p:txBody>
          <a:bodyPr wrap="square" rtlCol="0">
            <a:spAutoFit/>
          </a:bodyPr>
          <a:lstStyle/>
          <a:p>
            <a:r>
              <a:rPr lang="en-US" altLang="zh-CN" i="1" dirty="0"/>
              <a:t>docker tag nginx:1.12.2 example.com</a:t>
            </a:r>
            <a:r>
              <a:rPr lang="en-US" altLang="zh-CN" i="1" dirty="0" smtClean="0"/>
              <a:t>/</a:t>
            </a:r>
            <a:r>
              <a:rPr lang="en-US" altLang="zh-CN" i="1" dirty="0"/>
              <a:t>nginx:1.12.2 </a:t>
            </a:r>
            <a:endParaRPr lang="en-US" altLang="zh-CN" i="1" dirty="0" smtClean="0"/>
          </a:p>
        </p:txBody>
      </p:sp>
      <p:pic>
        <p:nvPicPr>
          <p:cNvPr id="5" name="图片 4"/>
          <p:cNvPicPr>
            <a:picLocks noChangeAspect="1"/>
          </p:cNvPicPr>
          <p:nvPr/>
        </p:nvPicPr>
        <p:blipFill>
          <a:blip r:embed="rId2"/>
          <a:stretch>
            <a:fillRect/>
          </a:stretch>
        </p:blipFill>
        <p:spPr>
          <a:xfrm>
            <a:off x="792485" y="2709714"/>
            <a:ext cx="7328445" cy="2289071"/>
          </a:xfrm>
          <a:prstGeom prst="rect">
            <a:avLst/>
          </a:prstGeom>
        </p:spPr>
      </p:pic>
    </p:spTree>
    <p:extLst>
      <p:ext uri="{BB962C8B-B14F-4D97-AF65-F5344CB8AC3E}">
        <p14:creationId xmlns:p14="http://schemas.microsoft.com/office/powerpoint/2010/main" val="10739652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5905053" y="1485578"/>
            <a:ext cx="3816424" cy="2945678"/>
          </a:xfrm>
          <a:prstGeom prst="rect">
            <a:avLst/>
          </a:prstGeom>
          <a:noFill/>
        </p:spPr>
        <p:txBody>
          <a:bodyPr wrap="square" rtlCol="0">
            <a:spAutoFit/>
          </a:bodyPr>
          <a:lstStyle/>
          <a:p>
            <a:pPr marL="342900" indent="-342900">
              <a:lnSpc>
                <a:spcPct val="150000"/>
              </a:lnSpc>
              <a:buFont typeface="Wingdings" pitchFamily="2" charset="2"/>
              <a:buChar char="n"/>
            </a:pPr>
            <a:r>
              <a:rPr lang="en-US" altLang="zh-CN" sz="2500" b="1" dirty="0" smtClean="0">
                <a:latin typeface="微软雅黑" pitchFamily="34" charset="-122"/>
                <a:ea typeface="微软雅黑" pitchFamily="34" charset="-122"/>
              </a:rPr>
              <a:t> </a:t>
            </a:r>
            <a:r>
              <a:rPr lang="zh-CN" altLang="en-US" sz="2500" b="1" dirty="0" smtClean="0">
                <a:latin typeface="微软雅黑" pitchFamily="34" charset="-122"/>
                <a:ea typeface="微软雅黑" pitchFamily="34" charset="-122"/>
              </a:rPr>
              <a:t>什么</a:t>
            </a:r>
            <a:r>
              <a:rPr lang="zh-CN" altLang="en-US" sz="2500" b="1" dirty="0">
                <a:latin typeface="微软雅黑" pitchFamily="34" charset="-122"/>
                <a:ea typeface="微软雅黑" pitchFamily="34" charset="-122"/>
              </a:rPr>
              <a:t>是</a:t>
            </a:r>
            <a:r>
              <a:rPr lang="en-US" altLang="zh-CN" sz="2500" b="1" dirty="0">
                <a:latin typeface="微软雅黑" pitchFamily="34" charset="-122"/>
                <a:ea typeface="微软雅黑" pitchFamily="34" charset="-122"/>
              </a:rPr>
              <a:t>Docker</a:t>
            </a:r>
            <a:r>
              <a:rPr lang="zh-CN" altLang="en-US" sz="2500" b="1" dirty="0">
                <a:latin typeface="微软雅黑" pitchFamily="34" charset="-122"/>
                <a:ea typeface="微软雅黑" pitchFamily="34" charset="-122"/>
              </a:rPr>
              <a:t>？</a:t>
            </a:r>
            <a:endParaRPr lang="zh-CN" altLang="zh-CN" sz="2500" b="1" dirty="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500" b="1" dirty="0" smtClean="0">
                <a:latin typeface="微软雅黑" pitchFamily="34" charset="-122"/>
                <a:ea typeface="微软雅黑" pitchFamily="34" charset="-122"/>
              </a:rPr>
              <a:t>主要特性</a:t>
            </a:r>
            <a:endParaRPr lang="zh-CN" altLang="zh-CN" sz="2500" b="1" dirty="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500" b="1" dirty="0" smtClean="0">
                <a:latin typeface="微软雅黑" pitchFamily="34" charset="-122"/>
                <a:ea typeface="微软雅黑" pitchFamily="34" charset="-122"/>
              </a:rPr>
              <a:t>虚拟机与</a:t>
            </a:r>
            <a:r>
              <a:rPr lang="en-US" altLang="zh-CN" sz="2500" b="1" dirty="0" smtClean="0">
                <a:latin typeface="微软雅黑" pitchFamily="34" charset="-122"/>
                <a:ea typeface="微软雅黑" pitchFamily="34" charset="-122"/>
              </a:rPr>
              <a:t>Docker</a:t>
            </a:r>
            <a:r>
              <a:rPr lang="zh-CN" altLang="en-US" sz="2500" b="1" dirty="0" smtClean="0">
                <a:latin typeface="微软雅黑" pitchFamily="34" charset="-122"/>
                <a:ea typeface="微软雅黑" pitchFamily="34" charset="-122"/>
              </a:rPr>
              <a:t>区别</a:t>
            </a:r>
            <a:endParaRPr lang="en-US" altLang="zh-CN" sz="2500" b="1" dirty="0" smtClean="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500" b="1" dirty="0" smtClean="0">
                <a:latin typeface="微软雅黑" pitchFamily="34" charset="-122"/>
                <a:ea typeface="微软雅黑" pitchFamily="34" charset="-122"/>
              </a:rPr>
              <a:t>基本构成</a:t>
            </a:r>
            <a:endParaRPr lang="en-US" altLang="zh-CN" sz="2500" b="1" dirty="0" smtClean="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500" b="1" dirty="0" smtClean="0">
                <a:latin typeface="微软雅黑" pitchFamily="34" charset="-122"/>
                <a:ea typeface="微软雅黑" pitchFamily="34" charset="-122"/>
              </a:rPr>
              <a:t>应用场景</a:t>
            </a:r>
            <a:endParaRPr lang="en-US" altLang="zh-CN" sz="2500" b="1" dirty="0" smtClean="0">
              <a:latin typeface="微软雅黑" pitchFamily="34" charset="-122"/>
              <a:ea typeface="微软雅黑" pitchFamily="34" charset="-122"/>
            </a:endParaRPr>
          </a:p>
        </p:txBody>
      </p:sp>
      <p:grpSp>
        <p:nvGrpSpPr>
          <p:cNvPr id="44" name="组合 24"/>
          <p:cNvGrpSpPr>
            <a:grpSpLocks/>
          </p:cNvGrpSpPr>
          <p:nvPr/>
        </p:nvGrpSpPr>
        <p:grpSpPr bwMode="auto">
          <a:xfrm>
            <a:off x="2498781" y="1773610"/>
            <a:ext cx="2518237" cy="2520280"/>
            <a:chOff x="2848131" y="1860029"/>
            <a:chExt cx="3807502" cy="3807502"/>
          </a:xfrm>
        </p:grpSpPr>
        <p:sp>
          <p:nvSpPr>
            <p:cNvPr id="45" name="椭圆 4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7" name="文本框 29"/>
          <p:cNvSpPr txBox="1">
            <a:spLocks noChangeArrowheads="1"/>
          </p:cNvSpPr>
          <p:nvPr/>
        </p:nvSpPr>
        <p:spPr bwMode="auto">
          <a:xfrm>
            <a:off x="3084995" y="1983244"/>
            <a:ext cx="121860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8800" dirty="0" smtClean="0">
                <a:solidFill>
                  <a:srgbClr val="0066CC"/>
                </a:solidFill>
                <a:latin typeface="Impact" pitchFamily="34" charset="0"/>
                <a:ea typeface="微软雅黑" pitchFamily="34" charset="-122"/>
              </a:rPr>
              <a:t>01</a:t>
            </a:r>
            <a:endParaRPr lang="zh-CN" altLang="en-US" sz="8800" dirty="0">
              <a:solidFill>
                <a:srgbClr val="0066CC"/>
              </a:solidFill>
              <a:latin typeface="Impact" pitchFamily="34" charset="0"/>
              <a:ea typeface="微软雅黑" pitchFamily="34" charset="-122"/>
            </a:endParaRPr>
          </a:p>
        </p:txBody>
      </p:sp>
      <p:sp>
        <p:nvSpPr>
          <p:cNvPr id="48" name="文本框 33"/>
          <p:cNvSpPr txBox="1"/>
          <p:nvPr/>
        </p:nvSpPr>
        <p:spPr>
          <a:xfrm>
            <a:off x="2435867" y="3225383"/>
            <a:ext cx="2605090" cy="492443"/>
          </a:xfrm>
          <a:prstGeom prst="rect">
            <a:avLst/>
          </a:prstGeom>
          <a:noFill/>
        </p:spPr>
        <p:txBody>
          <a:bodyPr wrap="square" rtlCol="0">
            <a:spAutoFit/>
          </a:bodyPr>
          <a:lstStyle/>
          <a:p>
            <a:pPr algn="ctr"/>
            <a:r>
              <a:rPr lang="en-US" altLang="zh-CN" sz="2600" dirty="0" smtClean="0">
                <a:solidFill>
                  <a:srgbClr val="0066CC"/>
                </a:solidFill>
                <a:latin typeface="微软雅黑" pitchFamily="34" charset="-122"/>
                <a:ea typeface="微软雅黑" pitchFamily="34" charset="-122"/>
              </a:rPr>
              <a:t>Docker</a:t>
            </a:r>
            <a:r>
              <a:rPr lang="zh-CN" altLang="en-US" sz="2600" dirty="0" smtClean="0">
                <a:solidFill>
                  <a:srgbClr val="0066CC"/>
                </a:solidFill>
                <a:latin typeface="微软雅黑" pitchFamily="34" charset="-122"/>
                <a:ea typeface="微软雅黑" pitchFamily="34" charset="-122"/>
              </a:rPr>
              <a:t>简介</a:t>
            </a:r>
            <a:endParaRPr lang="zh-CN" altLang="en-US" sz="2600" dirty="0">
              <a:solidFill>
                <a:srgbClr val="0066CC"/>
              </a:solidFill>
              <a:latin typeface="微软雅黑" pitchFamily="34" charset="-122"/>
              <a:ea typeface="微软雅黑" pitchFamily="34" charset="-122"/>
            </a:endParaRPr>
          </a:p>
        </p:txBody>
      </p:sp>
      <p:cxnSp>
        <p:nvCxnSpPr>
          <p:cNvPr id="50" name="直接连接符 49"/>
          <p:cNvCxnSpPr/>
          <p:nvPr/>
        </p:nvCxnSpPr>
        <p:spPr>
          <a:xfrm>
            <a:off x="5473005" y="1629594"/>
            <a:ext cx="0" cy="2808312"/>
          </a:xfrm>
          <a:prstGeom prst="line">
            <a:avLst/>
          </a:prstGeom>
          <a:ln w="19050">
            <a:solidFill>
              <a:srgbClr val="0066C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9133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6878806" cy="480131"/>
          </a:xfrm>
          <a:prstGeom prst="rect">
            <a:avLst/>
          </a:prstGeom>
        </p:spPr>
        <p:txBody>
          <a:bodyPr wrap="none">
            <a:spAutoFit/>
          </a:bodyPr>
          <a:lstStyle/>
          <a:p>
            <a:r>
              <a:rPr lang="en-US" altLang="zh-CN" sz="2520" dirty="0" smtClean="0">
                <a:latin typeface="微软雅黑" pitchFamily="34" charset="-122"/>
                <a:ea typeface="微软雅黑" pitchFamily="34" charset="-122"/>
              </a:rPr>
              <a:t>5.2 </a:t>
            </a:r>
            <a:r>
              <a:rPr lang="zh-CN" altLang="en-US" sz="2520" dirty="0" smtClean="0">
                <a:latin typeface="微软雅黑" pitchFamily="34" charset="-122"/>
                <a:ea typeface="微软雅黑" pitchFamily="34" charset="-122"/>
              </a:rPr>
              <a:t>私有库的使用</a:t>
            </a:r>
            <a:r>
              <a:rPr lang="zh-CN" altLang="en-US" sz="2520" dirty="0">
                <a:latin typeface="微软雅黑" pitchFamily="34" charset="-122"/>
                <a:ea typeface="微软雅黑" pitchFamily="34" charset="-122"/>
              </a:rPr>
              <a:t>－制作上传到私有仓库的镜像</a:t>
            </a:r>
          </a:p>
        </p:txBody>
      </p:sp>
      <p:sp>
        <p:nvSpPr>
          <p:cNvPr id="4" name="文本框 3"/>
          <p:cNvSpPr txBox="1"/>
          <p:nvPr/>
        </p:nvSpPr>
        <p:spPr>
          <a:xfrm>
            <a:off x="648469" y="1053530"/>
            <a:ext cx="4301177" cy="384721"/>
          </a:xfrm>
          <a:prstGeom prst="rect">
            <a:avLst/>
          </a:prstGeom>
          <a:noFill/>
        </p:spPr>
        <p:txBody>
          <a:bodyPr wrap="none" rtlCol="0">
            <a:spAutoFit/>
          </a:bodyPr>
          <a:lstStyle/>
          <a:p>
            <a:pPr marL="342900" indent="-342900">
              <a:buFont typeface="Wingdings" charset="2"/>
              <a:buChar char="Ø"/>
            </a:pPr>
            <a:r>
              <a:rPr lang="zh-CN" altLang="en-US" dirty="0"/>
              <a:t>登陆私有仓库（输入用户名／密码</a:t>
            </a:r>
            <a:r>
              <a:rPr lang="zh-CN" altLang="en-US" dirty="0" smtClean="0"/>
              <a:t>）</a:t>
            </a:r>
            <a:endParaRPr lang="en-US" altLang="zh-CN" dirty="0"/>
          </a:p>
        </p:txBody>
      </p:sp>
      <p:sp>
        <p:nvSpPr>
          <p:cNvPr id="9" name="文本框 8"/>
          <p:cNvSpPr txBox="1"/>
          <p:nvPr/>
        </p:nvSpPr>
        <p:spPr>
          <a:xfrm>
            <a:off x="792485" y="1557586"/>
            <a:ext cx="5976664" cy="384721"/>
          </a:xfrm>
          <a:prstGeom prst="rect">
            <a:avLst/>
          </a:prstGeom>
          <a:noFill/>
        </p:spPr>
        <p:txBody>
          <a:bodyPr wrap="square" rtlCol="0">
            <a:spAutoFit/>
          </a:bodyPr>
          <a:lstStyle/>
          <a:p>
            <a:r>
              <a:rPr lang="en-US" altLang="zh-CN" i="1" dirty="0" smtClean="0"/>
              <a:t>docker login </a:t>
            </a:r>
            <a:r>
              <a:rPr lang="en-US" altLang="zh-CN" i="1" dirty="0"/>
              <a:t>example.com</a:t>
            </a:r>
            <a:endParaRPr lang="en-US" altLang="zh-CN" i="1" dirty="0" smtClean="0"/>
          </a:p>
        </p:txBody>
      </p:sp>
      <p:pic>
        <p:nvPicPr>
          <p:cNvPr id="16" name="图片 15"/>
          <p:cNvPicPr>
            <a:picLocks noChangeAspect="1"/>
          </p:cNvPicPr>
          <p:nvPr/>
        </p:nvPicPr>
        <p:blipFill>
          <a:blip r:embed="rId2"/>
          <a:stretch>
            <a:fillRect/>
          </a:stretch>
        </p:blipFill>
        <p:spPr>
          <a:xfrm>
            <a:off x="864493" y="2493690"/>
            <a:ext cx="6756251" cy="1591146"/>
          </a:xfrm>
          <a:prstGeom prst="rect">
            <a:avLst/>
          </a:prstGeom>
        </p:spPr>
      </p:pic>
    </p:spTree>
    <p:extLst>
      <p:ext uri="{BB962C8B-B14F-4D97-AF65-F5344CB8AC3E}">
        <p14:creationId xmlns:p14="http://schemas.microsoft.com/office/powerpoint/2010/main" val="37479345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6878806" cy="480131"/>
          </a:xfrm>
          <a:prstGeom prst="rect">
            <a:avLst/>
          </a:prstGeom>
        </p:spPr>
        <p:txBody>
          <a:bodyPr wrap="none">
            <a:spAutoFit/>
          </a:bodyPr>
          <a:lstStyle/>
          <a:p>
            <a:r>
              <a:rPr lang="en-US" altLang="zh-CN" sz="2520" dirty="0" smtClean="0">
                <a:latin typeface="微软雅黑" pitchFamily="34" charset="-122"/>
                <a:ea typeface="微软雅黑" pitchFamily="34" charset="-122"/>
              </a:rPr>
              <a:t>5.2 </a:t>
            </a:r>
            <a:r>
              <a:rPr lang="zh-CN" altLang="en-US" sz="2520" dirty="0" smtClean="0">
                <a:latin typeface="微软雅黑" pitchFamily="34" charset="-122"/>
                <a:ea typeface="微软雅黑" pitchFamily="34" charset="-122"/>
              </a:rPr>
              <a:t>私有库的使用</a:t>
            </a:r>
            <a:r>
              <a:rPr lang="zh-CN" altLang="en-US" sz="2520" dirty="0">
                <a:latin typeface="微软雅黑" pitchFamily="34" charset="-122"/>
                <a:ea typeface="微软雅黑" pitchFamily="34" charset="-122"/>
              </a:rPr>
              <a:t>－制作上传到私有仓库的镜像</a:t>
            </a:r>
          </a:p>
        </p:txBody>
      </p:sp>
      <p:sp>
        <p:nvSpPr>
          <p:cNvPr id="4" name="文本框 3"/>
          <p:cNvSpPr txBox="1"/>
          <p:nvPr/>
        </p:nvSpPr>
        <p:spPr>
          <a:xfrm>
            <a:off x="648469" y="1053530"/>
            <a:ext cx="1736373" cy="384721"/>
          </a:xfrm>
          <a:prstGeom prst="rect">
            <a:avLst/>
          </a:prstGeom>
          <a:noFill/>
        </p:spPr>
        <p:txBody>
          <a:bodyPr wrap="none" rtlCol="0">
            <a:spAutoFit/>
          </a:bodyPr>
          <a:lstStyle/>
          <a:p>
            <a:pPr marL="342900" indent="-342900">
              <a:buFont typeface="Wingdings" charset="2"/>
              <a:buChar char="Ø"/>
            </a:pPr>
            <a:r>
              <a:rPr lang="zh-CN" altLang="en-US" dirty="0" smtClean="0"/>
              <a:t>上传到仓库</a:t>
            </a:r>
            <a:endParaRPr lang="en-US" altLang="zh-CN" dirty="0"/>
          </a:p>
        </p:txBody>
      </p:sp>
      <p:pic>
        <p:nvPicPr>
          <p:cNvPr id="3" name="图片 2"/>
          <p:cNvPicPr>
            <a:picLocks noChangeAspect="1"/>
          </p:cNvPicPr>
          <p:nvPr/>
        </p:nvPicPr>
        <p:blipFill>
          <a:blip r:embed="rId2"/>
          <a:stretch>
            <a:fillRect/>
          </a:stretch>
        </p:blipFill>
        <p:spPr>
          <a:xfrm>
            <a:off x="864493" y="2222260"/>
            <a:ext cx="7870477" cy="2678939"/>
          </a:xfrm>
          <a:prstGeom prst="rect">
            <a:avLst/>
          </a:prstGeom>
        </p:spPr>
      </p:pic>
      <p:sp>
        <p:nvSpPr>
          <p:cNvPr id="15" name="文本框 14"/>
          <p:cNvSpPr txBox="1"/>
          <p:nvPr/>
        </p:nvSpPr>
        <p:spPr>
          <a:xfrm>
            <a:off x="792485" y="1557586"/>
            <a:ext cx="5976664" cy="384721"/>
          </a:xfrm>
          <a:prstGeom prst="rect">
            <a:avLst/>
          </a:prstGeom>
          <a:noFill/>
        </p:spPr>
        <p:txBody>
          <a:bodyPr wrap="square" rtlCol="0">
            <a:spAutoFit/>
          </a:bodyPr>
          <a:lstStyle/>
          <a:p>
            <a:r>
              <a:rPr lang="en-US" altLang="zh-CN" i="1" dirty="0" smtClean="0"/>
              <a:t>docker push </a:t>
            </a:r>
            <a:r>
              <a:rPr lang="en-US" altLang="zh-CN" i="1" dirty="0"/>
              <a:t>example.com</a:t>
            </a:r>
            <a:r>
              <a:rPr lang="en-US" altLang="zh-CN" i="1" dirty="0" smtClean="0"/>
              <a:t>/nginx:1.12.2</a:t>
            </a:r>
          </a:p>
        </p:txBody>
      </p:sp>
    </p:spTree>
    <p:extLst>
      <p:ext uri="{BB962C8B-B14F-4D97-AF65-F5344CB8AC3E}">
        <p14:creationId xmlns:p14="http://schemas.microsoft.com/office/powerpoint/2010/main" val="32468218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6878806" cy="480131"/>
          </a:xfrm>
          <a:prstGeom prst="rect">
            <a:avLst/>
          </a:prstGeom>
        </p:spPr>
        <p:txBody>
          <a:bodyPr wrap="none">
            <a:spAutoFit/>
          </a:bodyPr>
          <a:lstStyle/>
          <a:p>
            <a:r>
              <a:rPr lang="en-US" altLang="zh-CN" sz="2520" dirty="0" smtClean="0">
                <a:latin typeface="微软雅黑" pitchFamily="34" charset="-122"/>
                <a:ea typeface="微软雅黑" pitchFamily="34" charset="-122"/>
              </a:rPr>
              <a:t>5.2 </a:t>
            </a:r>
            <a:r>
              <a:rPr lang="zh-CN" altLang="en-US" sz="2520" dirty="0" smtClean="0">
                <a:latin typeface="微软雅黑" pitchFamily="34" charset="-122"/>
                <a:ea typeface="微软雅黑" pitchFamily="34" charset="-122"/>
              </a:rPr>
              <a:t>私有库的使用</a:t>
            </a:r>
            <a:r>
              <a:rPr lang="zh-CN" altLang="en-US" sz="2520" dirty="0">
                <a:latin typeface="微软雅黑" pitchFamily="34" charset="-122"/>
                <a:ea typeface="微软雅黑" pitchFamily="34" charset="-122"/>
              </a:rPr>
              <a:t>－制作上传到私有仓库的镜像</a:t>
            </a:r>
          </a:p>
        </p:txBody>
      </p:sp>
      <p:sp>
        <p:nvSpPr>
          <p:cNvPr id="13" name="文本框 12"/>
          <p:cNvSpPr txBox="1"/>
          <p:nvPr/>
        </p:nvSpPr>
        <p:spPr>
          <a:xfrm>
            <a:off x="490237" y="1123150"/>
            <a:ext cx="3398592" cy="384721"/>
          </a:xfrm>
          <a:prstGeom prst="rect">
            <a:avLst/>
          </a:prstGeom>
          <a:noFill/>
        </p:spPr>
        <p:txBody>
          <a:bodyPr wrap="square" rtlCol="0">
            <a:spAutoFit/>
          </a:bodyPr>
          <a:lstStyle/>
          <a:p>
            <a:pPr marL="342900" indent="-342900">
              <a:buFont typeface="Wingdings" charset="2"/>
              <a:buChar char="Ø"/>
            </a:pPr>
            <a:r>
              <a:rPr lang="zh-CN" altLang="en-US" dirty="0" smtClean="0"/>
              <a:t>查看仓库是否存在镜像</a:t>
            </a:r>
            <a:endParaRPr lang="en-US" altLang="zh-CN" dirty="0" smtClean="0"/>
          </a:p>
        </p:txBody>
      </p:sp>
      <p:sp>
        <p:nvSpPr>
          <p:cNvPr id="14" name="文本框 13"/>
          <p:cNvSpPr txBox="1"/>
          <p:nvPr/>
        </p:nvSpPr>
        <p:spPr>
          <a:xfrm>
            <a:off x="648469" y="1557586"/>
            <a:ext cx="9634856" cy="384721"/>
          </a:xfrm>
          <a:prstGeom prst="rect">
            <a:avLst/>
          </a:prstGeom>
          <a:noFill/>
        </p:spPr>
        <p:txBody>
          <a:bodyPr wrap="square" rtlCol="0">
            <a:spAutoFit/>
          </a:bodyPr>
          <a:lstStyle/>
          <a:p>
            <a:r>
              <a:rPr lang="en-US" altLang="zh-CN" i="1" dirty="0"/>
              <a:t>curl </a:t>
            </a:r>
            <a:r>
              <a:rPr lang="en-US" altLang="zh-CN" i="1" dirty="0" smtClean="0"/>
              <a:t>–u&lt;user:passwd&gt;  </a:t>
            </a:r>
            <a:r>
              <a:rPr lang="en-US" altLang="zh-CN" i="1" dirty="0"/>
              <a:t>https:/</a:t>
            </a:r>
            <a:r>
              <a:rPr lang="en-US" altLang="zh-CN" i="1" dirty="0" smtClean="0"/>
              <a:t>/</a:t>
            </a:r>
            <a:r>
              <a:rPr lang="en-US" altLang="zh-CN" i="1" dirty="0"/>
              <a:t>example.com</a:t>
            </a:r>
            <a:r>
              <a:rPr lang="en-US" altLang="zh-CN" i="1" dirty="0" smtClean="0"/>
              <a:t>/</a:t>
            </a:r>
            <a:r>
              <a:rPr lang="en-US" altLang="zh-CN" i="1" dirty="0"/>
              <a:t>v2/_catalog | python -m json.tool</a:t>
            </a:r>
            <a:endParaRPr lang="en-US" altLang="zh-CN" i="1" dirty="0" smtClean="0"/>
          </a:p>
        </p:txBody>
      </p:sp>
      <p:pic>
        <p:nvPicPr>
          <p:cNvPr id="2" name="图片 1"/>
          <p:cNvPicPr>
            <a:picLocks noChangeAspect="1"/>
          </p:cNvPicPr>
          <p:nvPr/>
        </p:nvPicPr>
        <p:blipFill>
          <a:blip r:embed="rId2"/>
          <a:stretch>
            <a:fillRect/>
          </a:stretch>
        </p:blipFill>
        <p:spPr>
          <a:xfrm>
            <a:off x="720477" y="4734041"/>
            <a:ext cx="7128792" cy="1873867"/>
          </a:xfrm>
          <a:prstGeom prst="rect">
            <a:avLst/>
          </a:prstGeom>
        </p:spPr>
      </p:pic>
      <p:pic>
        <p:nvPicPr>
          <p:cNvPr id="5" name="图片 4"/>
          <p:cNvPicPr>
            <a:picLocks noChangeAspect="1"/>
          </p:cNvPicPr>
          <p:nvPr/>
        </p:nvPicPr>
        <p:blipFill>
          <a:blip r:embed="rId3"/>
          <a:stretch>
            <a:fillRect/>
          </a:stretch>
        </p:blipFill>
        <p:spPr>
          <a:xfrm>
            <a:off x="720478" y="2432684"/>
            <a:ext cx="7128791" cy="1904454"/>
          </a:xfrm>
          <a:prstGeom prst="rect">
            <a:avLst/>
          </a:prstGeom>
        </p:spPr>
      </p:pic>
      <p:sp>
        <p:nvSpPr>
          <p:cNvPr id="10" name="文本框 9"/>
          <p:cNvSpPr txBox="1"/>
          <p:nvPr/>
        </p:nvSpPr>
        <p:spPr>
          <a:xfrm>
            <a:off x="720477" y="2000636"/>
            <a:ext cx="2952328" cy="384721"/>
          </a:xfrm>
          <a:prstGeom prst="rect">
            <a:avLst/>
          </a:prstGeom>
          <a:noFill/>
        </p:spPr>
        <p:txBody>
          <a:bodyPr wrap="square" rtlCol="0">
            <a:spAutoFit/>
          </a:bodyPr>
          <a:lstStyle/>
          <a:p>
            <a:r>
              <a:rPr lang="zh-CN" altLang="en-US" dirty="0" smtClean="0"/>
              <a:t>上传镜像前：</a:t>
            </a:r>
            <a:endParaRPr lang="en-US" altLang="zh-CN" dirty="0" smtClean="0"/>
          </a:p>
        </p:txBody>
      </p:sp>
      <p:sp>
        <p:nvSpPr>
          <p:cNvPr id="11" name="文本框 10"/>
          <p:cNvSpPr txBox="1"/>
          <p:nvPr/>
        </p:nvSpPr>
        <p:spPr>
          <a:xfrm>
            <a:off x="576461" y="4374001"/>
            <a:ext cx="2520280" cy="384721"/>
          </a:xfrm>
          <a:prstGeom prst="rect">
            <a:avLst/>
          </a:prstGeom>
          <a:noFill/>
        </p:spPr>
        <p:txBody>
          <a:bodyPr wrap="square" rtlCol="0">
            <a:spAutoFit/>
          </a:bodyPr>
          <a:lstStyle/>
          <a:p>
            <a:r>
              <a:rPr lang="zh-CN" altLang="en-US" dirty="0" smtClean="0"/>
              <a:t>上传镜像后：</a:t>
            </a:r>
            <a:endParaRPr lang="en-US" altLang="zh-CN" dirty="0" smtClean="0"/>
          </a:p>
        </p:txBody>
      </p:sp>
    </p:spTree>
    <p:extLst>
      <p:ext uri="{BB962C8B-B14F-4D97-AF65-F5344CB8AC3E}">
        <p14:creationId xmlns:p14="http://schemas.microsoft.com/office/powerpoint/2010/main" val="3911047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6878806" cy="480131"/>
          </a:xfrm>
          <a:prstGeom prst="rect">
            <a:avLst/>
          </a:prstGeom>
        </p:spPr>
        <p:txBody>
          <a:bodyPr wrap="none">
            <a:spAutoFit/>
          </a:bodyPr>
          <a:lstStyle/>
          <a:p>
            <a:r>
              <a:rPr lang="en-US" altLang="zh-CN" sz="2520" dirty="0" smtClean="0">
                <a:latin typeface="微软雅黑" pitchFamily="34" charset="-122"/>
                <a:ea typeface="微软雅黑" pitchFamily="34" charset="-122"/>
              </a:rPr>
              <a:t>5.2 </a:t>
            </a:r>
            <a:r>
              <a:rPr lang="zh-CN" altLang="en-US" sz="2520" dirty="0" smtClean="0">
                <a:latin typeface="微软雅黑" pitchFamily="34" charset="-122"/>
                <a:ea typeface="微软雅黑" pitchFamily="34" charset="-122"/>
              </a:rPr>
              <a:t>私有库的使用</a:t>
            </a:r>
            <a:r>
              <a:rPr lang="zh-CN" altLang="en-US" sz="2520" dirty="0">
                <a:latin typeface="微软雅黑" pitchFamily="34" charset="-122"/>
                <a:ea typeface="微软雅黑" pitchFamily="34" charset="-122"/>
              </a:rPr>
              <a:t>－制作上传到私有仓库的镜像</a:t>
            </a:r>
          </a:p>
        </p:txBody>
      </p:sp>
      <p:sp>
        <p:nvSpPr>
          <p:cNvPr id="13" name="文本框 12"/>
          <p:cNvSpPr txBox="1"/>
          <p:nvPr/>
        </p:nvSpPr>
        <p:spPr>
          <a:xfrm>
            <a:off x="490237" y="1123150"/>
            <a:ext cx="3398592" cy="384721"/>
          </a:xfrm>
          <a:prstGeom prst="rect">
            <a:avLst/>
          </a:prstGeom>
          <a:noFill/>
        </p:spPr>
        <p:txBody>
          <a:bodyPr wrap="square" rtlCol="0">
            <a:spAutoFit/>
          </a:bodyPr>
          <a:lstStyle/>
          <a:p>
            <a:pPr marL="342900" indent="-342900">
              <a:buFont typeface="Wingdings" charset="2"/>
              <a:buChar char="Ø"/>
            </a:pPr>
            <a:r>
              <a:rPr lang="zh-CN" altLang="en-US" dirty="0" smtClean="0"/>
              <a:t>下载私有仓库镜像</a:t>
            </a:r>
            <a:endParaRPr lang="en-US" altLang="zh-CN" dirty="0" smtClean="0"/>
          </a:p>
        </p:txBody>
      </p:sp>
      <p:sp>
        <p:nvSpPr>
          <p:cNvPr id="14" name="文本框 13"/>
          <p:cNvSpPr txBox="1"/>
          <p:nvPr/>
        </p:nvSpPr>
        <p:spPr>
          <a:xfrm>
            <a:off x="648469" y="1599091"/>
            <a:ext cx="9289032" cy="384721"/>
          </a:xfrm>
          <a:prstGeom prst="rect">
            <a:avLst/>
          </a:prstGeom>
          <a:noFill/>
        </p:spPr>
        <p:txBody>
          <a:bodyPr wrap="square" rtlCol="0">
            <a:spAutoFit/>
          </a:bodyPr>
          <a:lstStyle/>
          <a:p>
            <a:r>
              <a:rPr lang="en-US" altLang="zh-CN" i="1" dirty="0"/>
              <a:t>docker </a:t>
            </a:r>
            <a:r>
              <a:rPr lang="en-US" altLang="zh-CN" i="1" dirty="0" smtClean="0"/>
              <a:t>pull </a:t>
            </a:r>
            <a:r>
              <a:rPr lang="en-US" altLang="zh-CN" i="1" dirty="0"/>
              <a:t>phpdemo.beecloud.cn/nginx:</a:t>
            </a:r>
            <a:r>
              <a:rPr lang="en-US" altLang="zh-CN" i="1" dirty="0" smtClean="0"/>
              <a:t>1.12.2</a:t>
            </a:r>
            <a:endParaRPr lang="en-US" altLang="zh-CN" i="1" dirty="0"/>
          </a:p>
        </p:txBody>
      </p:sp>
      <p:pic>
        <p:nvPicPr>
          <p:cNvPr id="3" name="图片 2"/>
          <p:cNvPicPr>
            <a:picLocks noChangeAspect="1"/>
          </p:cNvPicPr>
          <p:nvPr/>
        </p:nvPicPr>
        <p:blipFill>
          <a:blip r:embed="rId2"/>
          <a:stretch>
            <a:fillRect/>
          </a:stretch>
        </p:blipFill>
        <p:spPr>
          <a:xfrm>
            <a:off x="720477" y="2349674"/>
            <a:ext cx="9145016" cy="3499603"/>
          </a:xfrm>
          <a:prstGeom prst="rect">
            <a:avLst/>
          </a:prstGeom>
        </p:spPr>
      </p:pic>
    </p:spTree>
    <p:extLst>
      <p:ext uri="{BB962C8B-B14F-4D97-AF65-F5344CB8AC3E}">
        <p14:creationId xmlns:p14="http://schemas.microsoft.com/office/powerpoint/2010/main" val="32394531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262979" cy="480131"/>
          </a:xfrm>
          <a:prstGeom prst="rect">
            <a:avLst/>
          </a:prstGeom>
        </p:spPr>
        <p:txBody>
          <a:bodyPr wrap="none">
            <a:spAutoFit/>
          </a:bodyPr>
          <a:lstStyle/>
          <a:p>
            <a:r>
              <a:rPr lang="en-US" altLang="zh-CN" sz="2520" dirty="0" smtClean="0">
                <a:latin typeface="微软雅黑" pitchFamily="34" charset="-122"/>
                <a:ea typeface="微软雅黑" pitchFamily="34" charset="-122"/>
              </a:rPr>
              <a:t>5.2 </a:t>
            </a:r>
            <a:r>
              <a:rPr lang="zh-CN" altLang="en-US" sz="2520" dirty="0" smtClean="0">
                <a:latin typeface="微软雅黑" pitchFamily="34" charset="-122"/>
                <a:ea typeface="微软雅黑" pitchFamily="34" charset="-122"/>
              </a:rPr>
              <a:t>私有库的使用－删除上传的镜像</a:t>
            </a:r>
            <a:endParaRPr lang="zh-CN" altLang="en-US" sz="2520" dirty="0">
              <a:latin typeface="微软雅黑" pitchFamily="34" charset="-122"/>
              <a:ea typeface="微软雅黑" pitchFamily="34" charset="-122"/>
            </a:endParaRPr>
          </a:p>
        </p:txBody>
      </p:sp>
      <p:sp>
        <p:nvSpPr>
          <p:cNvPr id="5" name="文本框 4"/>
          <p:cNvSpPr txBox="1"/>
          <p:nvPr/>
        </p:nvSpPr>
        <p:spPr>
          <a:xfrm>
            <a:off x="490237" y="1123150"/>
            <a:ext cx="3398592" cy="384721"/>
          </a:xfrm>
          <a:prstGeom prst="rect">
            <a:avLst/>
          </a:prstGeom>
          <a:noFill/>
        </p:spPr>
        <p:txBody>
          <a:bodyPr wrap="square" rtlCol="0">
            <a:spAutoFit/>
          </a:bodyPr>
          <a:lstStyle/>
          <a:p>
            <a:pPr marL="342900" indent="-342900">
              <a:buFont typeface="Wingdings" charset="2"/>
              <a:buChar char="Ø"/>
            </a:pPr>
            <a:r>
              <a:rPr lang="zh-CN" altLang="en-US" dirty="0" smtClean="0"/>
              <a:t>获取上传镜像的</a:t>
            </a:r>
            <a:r>
              <a:rPr lang="en-US" altLang="zh-CN" dirty="0" smtClean="0"/>
              <a:t>tag</a:t>
            </a:r>
          </a:p>
        </p:txBody>
      </p:sp>
      <p:sp>
        <p:nvSpPr>
          <p:cNvPr id="6" name="文本框 5"/>
          <p:cNvSpPr txBox="1"/>
          <p:nvPr/>
        </p:nvSpPr>
        <p:spPr>
          <a:xfrm>
            <a:off x="648469" y="1599091"/>
            <a:ext cx="10225136" cy="369332"/>
          </a:xfrm>
          <a:prstGeom prst="rect">
            <a:avLst/>
          </a:prstGeom>
          <a:noFill/>
        </p:spPr>
        <p:txBody>
          <a:bodyPr wrap="square" rtlCol="0">
            <a:spAutoFit/>
          </a:bodyPr>
          <a:lstStyle/>
          <a:p>
            <a:r>
              <a:rPr lang="en-US" altLang="zh-CN" sz="1800" dirty="0"/>
              <a:t>curl </a:t>
            </a:r>
            <a:r>
              <a:rPr lang="en-US" altLang="zh-CN" sz="1800" i="1" dirty="0"/>
              <a:t>-u&lt;user:passwd</a:t>
            </a:r>
            <a:r>
              <a:rPr lang="en-US" altLang="zh-CN" sz="1800" i="1" dirty="0" smtClean="0"/>
              <a:t>&gt; </a:t>
            </a:r>
            <a:r>
              <a:rPr lang="en-US" altLang="zh-CN" sz="1800" dirty="0" smtClean="0"/>
              <a:t>https</a:t>
            </a:r>
            <a:r>
              <a:rPr lang="en-US" altLang="zh-CN" sz="1800" dirty="0"/>
              <a:t>:/</a:t>
            </a:r>
            <a:r>
              <a:rPr lang="en-US" altLang="zh-CN" sz="1800" dirty="0" smtClean="0"/>
              <a:t>/example.com/</a:t>
            </a:r>
            <a:r>
              <a:rPr lang="en-US" altLang="zh-CN" sz="1800" dirty="0"/>
              <a:t>v2</a:t>
            </a:r>
            <a:r>
              <a:rPr lang="en-US" altLang="zh-CN" sz="1800" dirty="0" smtClean="0"/>
              <a:t>/</a:t>
            </a:r>
            <a:r>
              <a:rPr lang="en-US" altLang="zh-CN" sz="1800" dirty="0"/>
              <a:t>&lt;image name&gt;</a:t>
            </a:r>
            <a:r>
              <a:rPr lang="en-US" altLang="zh-CN" sz="1800" dirty="0" smtClean="0"/>
              <a:t>/</a:t>
            </a:r>
            <a:r>
              <a:rPr lang="en-US" altLang="zh-CN" sz="1800" dirty="0"/>
              <a:t>tags/list | python -m </a:t>
            </a:r>
            <a:r>
              <a:rPr lang="en-US" altLang="zh-CN" sz="1800" dirty="0" smtClean="0"/>
              <a:t>json.tool</a:t>
            </a:r>
            <a:endParaRPr lang="en-US" altLang="zh-CN" sz="1800" i="1" dirty="0" smtClean="0"/>
          </a:p>
        </p:txBody>
      </p:sp>
      <p:pic>
        <p:nvPicPr>
          <p:cNvPr id="9" name="图片 8"/>
          <p:cNvPicPr>
            <a:picLocks noChangeAspect="1"/>
          </p:cNvPicPr>
          <p:nvPr/>
        </p:nvPicPr>
        <p:blipFill>
          <a:blip r:embed="rId2"/>
          <a:stretch>
            <a:fillRect/>
          </a:stretch>
        </p:blipFill>
        <p:spPr>
          <a:xfrm>
            <a:off x="648469" y="2277666"/>
            <a:ext cx="8208912" cy="1995745"/>
          </a:xfrm>
          <a:prstGeom prst="rect">
            <a:avLst/>
          </a:prstGeom>
        </p:spPr>
      </p:pic>
    </p:spTree>
    <p:extLst>
      <p:ext uri="{BB962C8B-B14F-4D97-AF65-F5344CB8AC3E}">
        <p14:creationId xmlns:p14="http://schemas.microsoft.com/office/powerpoint/2010/main" val="19576051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262979" cy="480131"/>
          </a:xfrm>
          <a:prstGeom prst="rect">
            <a:avLst/>
          </a:prstGeom>
        </p:spPr>
        <p:txBody>
          <a:bodyPr wrap="none">
            <a:spAutoFit/>
          </a:bodyPr>
          <a:lstStyle/>
          <a:p>
            <a:r>
              <a:rPr lang="en-US" altLang="zh-CN" sz="2520" dirty="0" smtClean="0">
                <a:latin typeface="微软雅黑" pitchFamily="34" charset="-122"/>
                <a:ea typeface="微软雅黑" pitchFamily="34" charset="-122"/>
              </a:rPr>
              <a:t>5.2 </a:t>
            </a:r>
            <a:r>
              <a:rPr lang="zh-CN" altLang="en-US" sz="2520" dirty="0" smtClean="0">
                <a:latin typeface="微软雅黑" pitchFamily="34" charset="-122"/>
                <a:ea typeface="微软雅黑" pitchFamily="34" charset="-122"/>
              </a:rPr>
              <a:t>私有库的使用－删除上传的镜像</a:t>
            </a:r>
            <a:endParaRPr lang="zh-CN" altLang="en-US" sz="2520" dirty="0">
              <a:latin typeface="微软雅黑" pitchFamily="34" charset="-122"/>
              <a:ea typeface="微软雅黑" pitchFamily="34" charset="-122"/>
            </a:endParaRPr>
          </a:p>
        </p:txBody>
      </p:sp>
      <p:sp>
        <p:nvSpPr>
          <p:cNvPr id="5" name="文本框 4"/>
          <p:cNvSpPr txBox="1"/>
          <p:nvPr/>
        </p:nvSpPr>
        <p:spPr>
          <a:xfrm>
            <a:off x="490237" y="1123150"/>
            <a:ext cx="3398592" cy="384721"/>
          </a:xfrm>
          <a:prstGeom prst="rect">
            <a:avLst/>
          </a:prstGeom>
          <a:noFill/>
        </p:spPr>
        <p:txBody>
          <a:bodyPr wrap="square" rtlCol="0">
            <a:spAutoFit/>
          </a:bodyPr>
          <a:lstStyle/>
          <a:p>
            <a:pPr marL="342900" indent="-342900">
              <a:buFont typeface="Wingdings" charset="2"/>
              <a:buChar char="Ø"/>
            </a:pPr>
            <a:r>
              <a:rPr lang="zh-CN" altLang="en-US" dirty="0" smtClean="0"/>
              <a:t>获取上传镜像的</a:t>
            </a:r>
            <a:r>
              <a:rPr lang="en-US" altLang="zh-CN" dirty="0" smtClean="0"/>
              <a:t>digest</a:t>
            </a:r>
          </a:p>
        </p:txBody>
      </p:sp>
      <p:sp>
        <p:nvSpPr>
          <p:cNvPr id="6" name="文本框 5"/>
          <p:cNvSpPr txBox="1"/>
          <p:nvPr/>
        </p:nvSpPr>
        <p:spPr>
          <a:xfrm>
            <a:off x="648469" y="1599091"/>
            <a:ext cx="10225136" cy="646331"/>
          </a:xfrm>
          <a:prstGeom prst="rect">
            <a:avLst/>
          </a:prstGeom>
          <a:noFill/>
        </p:spPr>
        <p:txBody>
          <a:bodyPr wrap="square" rtlCol="0">
            <a:spAutoFit/>
          </a:bodyPr>
          <a:lstStyle/>
          <a:p>
            <a:r>
              <a:rPr lang="en-US" altLang="zh-CN" sz="1800" i="1" dirty="0" smtClean="0"/>
              <a:t>curl -H "Accept: application/vnd.docker.distribution.manifest.v2+json" -I -X HEAD   -u&lt;user:passwd&gt;</a:t>
            </a:r>
          </a:p>
          <a:p>
            <a:r>
              <a:rPr lang="en-US" altLang="zh-CN" sz="1800" dirty="0"/>
              <a:t>https://example.com/v2/&lt;image name&gt;/manifests/&lt;image tag&gt;</a:t>
            </a:r>
            <a:r>
              <a:rPr lang="en-US" altLang="zh-CN" sz="1800" i="1" dirty="0" smtClean="0"/>
              <a:t> </a:t>
            </a:r>
            <a:endParaRPr lang="en-US" altLang="zh-CN" sz="1800" dirty="0"/>
          </a:p>
        </p:txBody>
      </p:sp>
      <p:pic>
        <p:nvPicPr>
          <p:cNvPr id="7" name="图片 6"/>
          <p:cNvPicPr>
            <a:picLocks noChangeAspect="1"/>
          </p:cNvPicPr>
          <p:nvPr/>
        </p:nvPicPr>
        <p:blipFill>
          <a:blip r:embed="rId2"/>
          <a:stretch>
            <a:fillRect/>
          </a:stretch>
        </p:blipFill>
        <p:spPr>
          <a:xfrm>
            <a:off x="720477" y="2715314"/>
            <a:ext cx="9762173" cy="1552172"/>
          </a:xfrm>
          <a:prstGeom prst="rect">
            <a:avLst/>
          </a:prstGeom>
        </p:spPr>
      </p:pic>
    </p:spTree>
    <p:extLst>
      <p:ext uri="{BB962C8B-B14F-4D97-AF65-F5344CB8AC3E}">
        <p14:creationId xmlns:p14="http://schemas.microsoft.com/office/powerpoint/2010/main" val="4309477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262979" cy="480131"/>
          </a:xfrm>
          <a:prstGeom prst="rect">
            <a:avLst/>
          </a:prstGeom>
        </p:spPr>
        <p:txBody>
          <a:bodyPr wrap="none">
            <a:spAutoFit/>
          </a:bodyPr>
          <a:lstStyle/>
          <a:p>
            <a:r>
              <a:rPr lang="en-US" altLang="zh-CN" sz="2520" dirty="0" smtClean="0">
                <a:latin typeface="微软雅黑" pitchFamily="34" charset="-122"/>
                <a:ea typeface="微软雅黑" pitchFamily="34" charset="-122"/>
              </a:rPr>
              <a:t>5.2 </a:t>
            </a:r>
            <a:r>
              <a:rPr lang="zh-CN" altLang="en-US" sz="2520" dirty="0" smtClean="0">
                <a:latin typeface="微软雅黑" pitchFamily="34" charset="-122"/>
                <a:ea typeface="微软雅黑" pitchFamily="34" charset="-122"/>
              </a:rPr>
              <a:t>私有库的使用－删除上传的镜像</a:t>
            </a:r>
            <a:endParaRPr lang="zh-CN" altLang="en-US" sz="2520" dirty="0">
              <a:latin typeface="微软雅黑" pitchFamily="34" charset="-122"/>
              <a:ea typeface="微软雅黑" pitchFamily="34" charset="-122"/>
            </a:endParaRPr>
          </a:p>
        </p:txBody>
      </p:sp>
      <p:sp>
        <p:nvSpPr>
          <p:cNvPr id="5" name="文本框 4"/>
          <p:cNvSpPr txBox="1"/>
          <p:nvPr/>
        </p:nvSpPr>
        <p:spPr>
          <a:xfrm>
            <a:off x="490237" y="1123150"/>
            <a:ext cx="3398592" cy="384721"/>
          </a:xfrm>
          <a:prstGeom prst="rect">
            <a:avLst/>
          </a:prstGeom>
          <a:noFill/>
        </p:spPr>
        <p:txBody>
          <a:bodyPr wrap="square" rtlCol="0">
            <a:spAutoFit/>
          </a:bodyPr>
          <a:lstStyle/>
          <a:p>
            <a:pPr marL="342900" indent="-342900">
              <a:buFont typeface="Wingdings" charset="2"/>
              <a:buChar char="Ø"/>
            </a:pPr>
            <a:r>
              <a:rPr lang="zh-CN" altLang="en-US" dirty="0" smtClean="0"/>
              <a:t>获取上传镜像的</a:t>
            </a:r>
            <a:r>
              <a:rPr lang="en-US" altLang="zh-CN" dirty="0" smtClean="0"/>
              <a:t>digest</a:t>
            </a:r>
          </a:p>
        </p:txBody>
      </p:sp>
      <p:sp>
        <p:nvSpPr>
          <p:cNvPr id="6" name="文本框 5"/>
          <p:cNvSpPr txBox="1"/>
          <p:nvPr/>
        </p:nvSpPr>
        <p:spPr>
          <a:xfrm>
            <a:off x="648469" y="1599091"/>
            <a:ext cx="10225136" cy="646331"/>
          </a:xfrm>
          <a:prstGeom prst="rect">
            <a:avLst/>
          </a:prstGeom>
          <a:noFill/>
        </p:spPr>
        <p:txBody>
          <a:bodyPr wrap="square" rtlCol="0">
            <a:spAutoFit/>
          </a:bodyPr>
          <a:lstStyle/>
          <a:p>
            <a:r>
              <a:rPr lang="en-US" altLang="zh-CN" sz="1800" i="1" dirty="0" smtClean="0"/>
              <a:t>curl -H "Accept: application/vnd.docker.distribution.manifest.v2+json" -I -X HEAD   -u&lt;user:passwd&gt;</a:t>
            </a:r>
          </a:p>
          <a:p>
            <a:r>
              <a:rPr lang="en-US" altLang="zh-CN" sz="1800" dirty="0"/>
              <a:t>https://example.com/v2/&lt;image name&gt;/manifests/&lt;image tag&gt;</a:t>
            </a:r>
            <a:r>
              <a:rPr lang="en-US" altLang="zh-CN" sz="1800" i="1" dirty="0" smtClean="0"/>
              <a:t> </a:t>
            </a:r>
            <a:endParaRPr lang="en-US" altLang="zh-CN" sz="1800" dirty="0"/>
          </a:p>
        </p:txBody>
      </p:sp>
      <p:pic>
        <p:nvPicPr>
          <p:cNvPr id="7" name="图片 6"/>
          <p:cNvPicPr>
            <a:picLocks noChangeAspect="1"/>
          </p:cNvPicPr>
          <p:nvPr/>
        </p:nvPicPr>
        <p:blipFill>
          <a:blip r:embed="rId2"/>
          <a:stretch>
            <a:fillRect/>
          </a:stretch>
        </p:blipFill>
        <p:spPr>
          <a:xfrm>
            <a:off x="720477" y="2493690"/>
            <a:ext cx="9762173" cy="1552172"/>
          </a:xfrm>
          <a:prstGeom prst="rect">
            <a:avLst/>
          </a:prstGeom>
        </p:spPr>
      </p:pic>
    </p:spTree>
    <p:extLst>
      <p:ext uri="{BB962C8B-B14F-4D97-AF65-F5344CB8AC3E}">
        <p14:creationId xmlns:p14="http://schemas.microsoft.com/office/powerpoint/2010/main" val="38300898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5262979" cy="480131"/>
          </a:xfrm>
          <a:prstGeom prst="rect">
            <a:avLst/>
          </a:prstGeom>
        </p:spPr>
        <p:txBody>
          <a:bodyPr wrap="none">
            <a:spAutoFit/>
          </a:bodyPr>
          <a:lstStyle/>
          <a:p>
            <a:r>
              <a:rPr lang="en-US" altLang="zh-CN" sz="2520" dirty="0" smtClean="0">
                <a:latin typeface="微软雅黑" pitchFamily="34" charset="-122"/>
                <a:ea typeface="微软雅黑" pitchFamily="34" charset="-122"/>
              </a:rPr>
              <a:t>5.2 </a:t>
            </a:r>
            <a:r>
              <a:rPr lang="zh-CN" altLang="en-US" sz="2520" dirty="0" smtClean="0">
                <a:latin typeface="微软雅黑" pitchFamily="34" charset="-122"/>
                <a:ea typeface="微软雅黑" pitchFamily="34" charset="-122"/>
              </a:rPr>
              <a:t>私有库的使用－删除上传的镜像</a:t>
            </a:r>
            <a:endParaRPr lang="zh-CN" altLang="en-US" sz="2520" dirty="0">
              <a:latin typeface="微软雅黑" pitchFamily="34" charset="-122"/>
              <a:ea typeface="微软雅黑" pitchFamily="34" charset="-122"/>
            </a:endParaRPr>
          </a:p>
        </p:txBody>
      </p:sp>
      <p:sp>
        <p:nvSpPr>
          <p:cNvPr id="5" name="文本框 4"/>
          <p:cNvSpPr txBox="1"/>
          <p:nvPr/>
        </p:nvSpPr>
        <p:spPr>
          <a:xfrm>
            <a:off x="543261" y="981522"/>
            <a:ext cx="3398592" cy="384721"/>
          </a:xfrm>
          <a:prstGeom prst="rect">
            <a:avLst/>
          </a:prstGeom>
          <a:noFill/>
        </p:spPr>
        <p:txBody>
          <a:bodyPr wrap="square" rtlCol="0">
            <a:spAutoFit/>
          </a:bodyPr>
          <a:lstStyle/>
          <a:p>
            <a:pPr marL="342900" indent="-342900">
              <a:buFont typeface="Wingdings" charset="2"/>
              <a:buChar char="Ø"/>
            </a:pPr>
            <a:r>
              <a:rPr lang="zh-CN" altLang="en-US" dirty="0" smtClean="0"/>
              <a:t>删除镜像</a:t>
            </a:r>
            <a:endParaRPr lang="en-US" altLang="zh-CN" dirty="0" smtClean="0"/>
          </a:p>
        </p:txBody>
      </p:sp>
      <p:sp>
        <p:nvSpPr>
          <p:cNvPr id="6" name="文本框 5"/>
          <p:cNvSpPr txBox="1"/>
          <p:nvPr/>
        </p:nvSpPr>
        <p:spPr>
          <a:xfrm>
            <a:off x="648469" y="1413570"/>
            <a:ext cx="10225136" cy="338554"/>
          </a:xfrm>
          <a:prstGeom prst="rect">
            <a:avLst/>
          </a:prstGeom>
          <a:noFill/>
        </p:spPr>
        <p:txBody>
          <a:bodyPr wrap="square" rtlCol="0">
            <a:spAutoFit/>
          </a:bodyPr>
          <a:lstStyle/>
          <a:p>
            <a:r>
              <a:rPr lang="en-US" altLang="zh-CN" sz="1600" i="1" dirty="0"/>
              <a:t>curl -X DELETE -u&lt;</a:t>
            </a:r>
            <a:r>
              <a:rPr lang="en-US" altLang="zh-CN" sz="1600" i="1" dirty="0" smtClean="0"/>
              <a:t>user:passwd&gt; </a:t>
            </a:r>
            <a:r>
              <a:rPr lang="en-US" altLang="zh-CN" sz="1600" i="1" dirty="0"/>
              <a:t>https://example.com/v2/&lt;image name&gt;/manifests/&lt;digest&gt;</a:t>
            </a:r>
          </a:p>
        </p:txBody>
      </p:sp>
      <p:sp>
        <p:nvSpPr>
          <p:cNvPr id="8" name="文本框 7"/>
          <p:cNvSpPr txBox="1"/>
          <p:nvPr/>
        </p:nvSpPr>
        <p:spPr>
          <a:xfrm>
            <a:off x="534961" y="1909523"/>
            <a:ext cx="7215016" cy="384721"/>
          </a:xfrm>
          <a:prstGeom prst="rect">
            <a:avLst/>
          </a:prstGeom>
          <a:noFill/>
        </p:spPr>
        <p:txBody>
          <a:bodyPr wrap="square" rtlCol="0">
            <a:spAutoFit/>
          </a:bodyPr>
          <a:lstStyle/>
          <a:p>
            <a:pPr marL="342900" indent="-342900">
              <a:buFont typeface="Wingdings" charset="2"/>
              <a:buChar char="Ø"/>
            </a:pPr>
            <a:r>
              <a:rPr lang="zh-CN" altLang="en-US" dirty="0"/>
              <a:t>执行</a:t>
            </a:r>
            <a:r>
              <a:rPr lang="en-US" altLang="zh-CN" dirty="0"/>
              <a:t>grabage-collect</a:t>
            </a:r>
            <a:r>
              <a:rPr lang="zh-CN" altLang="en-US" dirty="0"/>
              <a:t>并且重启</a:t>
            </a:r>
            <a:r>
              <a:rPr lang="en-US" altLang="zh-CN" dirty="0"/>
              <a:t>(</a:t>
            </a:r>
            <a:r>
              <a:rPr lang="zh-CN" altLang="en-US" dirty="0"/>
              <a:t>垃圾回收</a:t>
            </a:r>
            <a:r>
              <a:rPr lang="en-US" altLang="zh-CN" dirty="0"/>
              <a:t>, </a:t>
            </a:r>
            <a:r>
              <a:rPr lang="zh-CN" altLang="en-US" dirty="0"/>
              <a:t>释放本地空间</a:t>
            </a:r>
            <a:r>
              <a:rPr lang="en-US" altLang="zh-CN" dirty="0"/>
              <a:t>)</a:t>
            </a:r>
            <a:endParaRPr lang="en-US" altLang="zh-CN" dirty="0" smtClean="0"/>
          </a:p>
        </p:txBody>
      </p:sp>
      <p:sp>
        <p:nvSpPr>
          <p:cNvPr id="9" name="文本框 8"/>
          <p:cNvSpPr txBox="1"/>
          <p:nvPr/>
        </p:nvSpPr>
        <p:spPr>
          <a:xfrm>
            <a:off x="720477" y="2244462"/>
            <a:ext cx="10225136" cy="830997"/>
          </a:xfrm>
          <a:prstGeom prst="rect">
            <a:avLst/>
          </a:prstGeom>
          <a:noFill/>
        </p:spPr>
        <p:txBody>
          <a:bodyPr wrap="square" rtlCol="0">
            <a:spAutoFit/>
          </a:bodyPr>
          <a:lstStyle/>
          <a:p>
            <a:r>
              <a:rPr lang="en-US" altLang="zh-CN" sz="1600" i="1" dirty="0"/>
              <a:t>docker exec registry /bin/registry garbage-collect /etc/docker/registry/config.yml </a:t>
            </a:r>
            <a:endParaRPr lang="en-US" altLang="zh-CN" sz="1600" i="1" dirty="0" smtClean="0"/>
          </a:p>
          <a:p>
            <a:r>
              <a:rPr lang="en-US" altLang="zh-CN" sz="1600" i="1" dirty="0" smtClean="0"/>
              <a:t>#</a:t>
            </a:r>
            <a:r>
              <a:rPr lang="en-US" altLang="zh-CN" sz="1600" i="1" dirty="0"/>
              <a:t>registry</a:t>
            </a:r>
            <a:r>
              <a:rPr lang="zh-CN" altLang="en-US" sz="1600" i="1" dirty="0"/>
              <a:t>即容器名，也可以是容器</a:t>
            </a:r>
            <a:r>
              <a:rPr lang="en-US" altLang="zh-CN" sz="1600" i="1" dirty="0"/>
              <a:t>ID</a:t>
            </a:r>
            <a:br>
              <a:rPr lang="en-US" altLang="zh-CN" sz="1600" i="1" dirty="0"/>
            </a:br>
            <a:r>
              <a:rPr lang="en-US" altLang="zh-CN" sz="1600" i="1" dirty="0"/>
              <a:t>docker restart registry</a:t>
            </a:r>
          </a:p>
        </p:txBody>
      </p:sp>
      <p:pic>
        <p:nvPicPr>
          <p:cNvPr id="2" name="图片 1"/>
          <p:cNvPicPr>
            <a:picLocks noChangeAspect="1"/>
          </p:cNvPicPr>
          <p:nvPr/>
        </p:nvPicPr>
        <p:blipFill>
          <a:blip r:embed="rId2"/>
          <a:stretch>
            <a:fillRect/>
          </a:stretch>
        </p:blipFill>
        <p:spPr>
          <a:xfrm>
            <a:off x="792485" y="3213770"/>
            <a:ext cx="9145016" cy="1427333"/>
          </a:xfrm>
          <a:prstGeom prst="rect">
            <a:avLst/>
          </a:prstGeom>
        </p:spPr>
      </p:pic>
      <p:sp>
        <p:nvSpPr>
          <p:cNvPr id="10" name="文本框 9"/>
          <p:cNvSpPr txBox="1"/>
          <p:nvPr/>
        </p:nvSpPr>
        <p:spPr>
          <a:xfrm>
            <a:off x="576461" y="4941962"/>
            <a:ext cx="8280920" cy="830997"/>
          </a:xfrm>
          <a:prstGeom prst="rect">
            <a:avLst/>
          </a:prstGeom>
          <a:noFill/>
        </p:spPr>
        <p:txBody>
          <a:bodyPr wrap="square" rtlCol="0">
            <a:spAutoFit/>
          </a:bodyPr>
          <a:lstStyle/>
          <a:p>
            <a:r>
              <a:rPr lang="zh-CN" altLang="en-US" sz="1600" dirty="0"/>
              <a:t>垃圾回收之后</a:t>
            </a:r>
            <a:r>
              <a:rPr lang="en-US" altLang="zh-CN" sz="1600" dirty="0"/>
              <a:t>, /v2/_catalog</a:t>
            </a:r>
            <a:r>
              <a:rPr lang="zh-CN" altLang="en-US" sz="1600" dirty="0"/>
              <a:t>查看仍然存在，</a:t>
            </a:r>
            <a:r>
              <a:rPr lang="zh-CN" altLang="en-US" sz="1600" dirty="0" smtClean="0"/>
              <a:t>直接删除</a:t>
            </a:r>
            <a:endParaRPr lang="en-US" altLang="zh-CN" sz="1600" dirty="0" smtClean="0"/>
          </a:p>
          <a:p>
            <a:r>
              <a:rPr lang="en-US" altLang="zh-CN" sz="1400" i="1" dirty="0" smtClean="0"/>
              <a:t>/</a:t>
            </a:r>
            <a:r>
              <a:rPr lang="en-US" altLang="zh-CN" sz="1400" i="1" dirty="0"/>
              <a:t>var/docker/registry/docker/registry/v2/repositories/</a:t>
            </a:r>
            <a:r>
              <a:rPr lang="en-US" altLang="zh-CN" sz="1400" i="1" dirty="0" smtClean="0"/>
              <a:t>registry/&lt;image name&gt;</a:t>
            </a:r>
          </a:p>
          <a:p>
            <a:r>
              <a:rPr lang="zh-CN" altLang="en-US" sz="1600" dirty="0" smtClean="0"/>
              <a:t>即</a:t>
            </a:r>
            <a:r>
              <a:rPr lang="zh-CN" altLang="en-US" sz="1600" dirty="0"/>
              <a:t>可</a:t>
            </a:r>
            <a:endParaRPr lang="en-US" altLang="zh-CN" sz="1600" dirty="0"/>
          </a:p>
        </p:txBody>
      </p:sp>
    </p:spTree>
    <p:extLst>
      <p:ext uri="{BB962C8B-B14F-4D97-AF65-F5344CB8AC3E}">
        <p14:creationId xmlns:p14="http://schemas.microsoft.com/office/powerpoint/2010/main" val="37798728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33"/>
          <p:cNvSpPr txBox="1"/>
          <p:nvPr/>
        </p:nvSpPr>
        <p:spPr>
          <a:xfrm>
            <a:off x="2880717" y="2277666"/>
            <a:ext cx="5401824" cy="1015663"/>
          </a:xfrm>
          <a:prstGeom prst="rect">
            <a:avLst/>
          </a:prstGeom>
          <a:noFill/>
        </p:spPr>
        <p:txBody>
          <a:bodyPr wrap="square" rtlCol="0">
            <a:spAutoFit/>
          </a:bodyPr>
          <a:lstStyle>
            <a:defPPr>
              <a:defRPr lang="zh-CN"/>
            </a:defPPr>
            <a:lvl1pPr algn="ctr">
              <a:defRPr sz="2600">
                <a:solidFill>
                  <a:srgbClr val="FF0000"/>
                </a:solidFill>
                <a:latin typeface="微软雅黑" pitchFamily="34" charset="-122"/>
                <a:ea typeface="微软雅黑" pitchFamily="34" charset="-122"/>
              </a:defRPr>
            </a:lvl1pPr>
          </a:lstStyle>
          <a:p>
            <a:r>
              <a:rPr lang="en-US" altLang="zh-CN" sz="6000" dirty="0" smtClean="0">
                <a:solidFill>
                  <a:srgbClr val="0066CC"/>
                </a:solidFill>
              </a:rPr>
              <a:t>Q&amp;A</a:t>
            </a:r>
            <a:endParaRPr lang="zh-CN" altLang="zh-CN" sz="6000" dirty="0">
              <a:solidFill>
                <a:srgbClr val="0066CC"/>
              </a:solidFill>
            </a:endParaRPr>
          </a:p>
        </p:txBody>
      </p:sp>
      <p:sp>
        <p:nvSpPr>
          <p:cNvPr id="30" name="文本框 33"/>
          <p:cNvSpPr txBox="1"/>
          <p:nvPr/>
        </p:nvSpPr>
        <p:spPr>
          <a:xfrm>
            <a:off x="3456781" y="3429794"/>
            <a:ext cx="4248472" cy="477054"/>
          </a:xfrm>
          <a:prstGeom prst="rect">
            <a:avLst/>
          </a:prstGeom>
          <a:noFill/>
        </p:spPr>
        <p:txBody>
          <a:bodyPr wrap="square" rtlCol="0">
            <a:spAutoFit/>
          </a:bodyPr>
          <a:lstStyle>
            <a:defPPr>
              <a:defRPr lang="zh-CN"/>
            </a:defPPr>
            <a:lvl1pPr algn="ctr">
              <a:defRPr sz="2600">
                <a:solidFill>
                  <a:srgbClr val="FF0000"/>
                </a:solidFill>
                <a:latin typeface="微软雅黑" pitchFamily="34" charset="-122"/>
                <a:ea typeface="微软雅黑" pitchFamily="34" charset="-122"/>
              </a:defRPr>
            </a:lvl1pPr>
          </a:lstStyle>
          <a:p>
            <a:r>
              <a:rPr lang="en-US" altLang="zh-CN" sz="2500" b="1" dirty="0" smtClean="0"/>
              <a:t>THANKS</a:t>
            </a:r>
            <a:endParaRPr lang="zh-CN" altLang="zh-CN" sz="2500" b="1" dirty="0"/>
          </a:p>
        </p:txBody>
      </p:sp>
    </p:spTree>
    <p:extLst>
      <p:ext uri="{BB962C8B-B14F-4D97-AF65-F5344CB8AC3E}">
        <p14:creationId xmlns:p14="http://schemas.microsoft.com/office/powerpoint/2010/main" val="33580683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2800767" cy="480131"/>
          </a:xfrm>
          <a:prstGeom prst="rect">
            <a:avLst/>
          </a:prstGeom>
        </p:spPr>
        <p:txBody>
          <a:bodyPr wrap="none">
            <a:spAutoFit/>
          </a:bodyPr>
          <a:lstStyle/>
          <a:p>
            <a:r>
              <a:rPr lang="en-US" altLang="zh-CN" sz="2520" dirty="0" smtClean="0">
                <a:latin typeface="微软雅黑" pitchFamily="34" charset="-122"/>
                <a:ea typeface="微软雅黑" pitchFamily="34" charset="-122"/>
              </a:rPr>
              <a:t>1.1 </a:t>
            </a:r>
            <a:r>
              <a:rPr lang="zh-CN" altLang="en-US" sz="2520" dirty="0" smtClean="0">
                <a:latin typeface="微软雅黑" pitchFamily="34" charset="-122"/>
                <a:ea typeface="微软雅黑" pitchFamily="34" charset="-122"/>
              </a:rPr>
              <a:t>什么是</a:t>
            </a:r>
            <a:r>
              <a:rPr lang="en-US" altLang="zh-CN" sz="2520" dirty="0" smtClean="0">
                <a:latin typeface="微软雅黑" pitchFamily="34" charset="-122"/>
                <a:ea typeface="微软雅黑" pitchFamily="34" charset="-122"/>
              </a:rPr>
              <a:t>Docker </a:t>
            </a:r>
            <a:endParaRPr lang="zh-CN" altLang="en-US" sz="2520" dirty="0">
              <a:latin typeface="微软雅黑" pitchFamily="34" charset="-122"/>
              <a:ea typeface="微软雅黑" pitchFamily="34" charset="-122"/>
            </a:endParaRPr>
          </a:p>
        </p:txBody>
      </p:sp>
      <p:sp>
        <p:nvSpPr>
          <p:cNvPr id="34" name="文本框 33"/>
          <p:cNvSpPr txBox="1"/>
          <p:nvPr/>
        </p:nvSpPr>
        <p:spPr>
          <a:xfrm>
            <a:off x="1296541" y="1449874"/>
            <a:ext cx="6696744" cy="384721"/>
          </a:xfrm>
          <a:prstGeom prst="rect">
            <a:avLst/>
          </a:prstGeom>
          <a:noFill/>
        </p:spPr>
        <p:txBody>
          <a:bodyPr wrap="square" rtlCol="0">
            <a:spAutoFit/>
          </a:bodyPr>
          <a:lstStyle/>
          <a:p>
            <a:r>
              <a:rPr kumimoji="1" lang="en-US" altLang="zh-CN" dirty="0"/>
              <a:t>Docker is the world’s leading software containerization platform.</a:t>
            </a:r>
            <a:endParaRPr kumimoji="1" lang="zh-CN" altLang="en-US" dirty="0"/>
          </a:p>
        </p:txBody>
      </p:sp>
      <p:sp>
        <p:nvSpPr>
          <p:cNvPr id="35" name="文本框 34"/>
          <p:cNvSpPr txBox="1"/>
          <p:nvPr/>
        </p:nvSpPr>
        <p:spPr>
          <a:xfrm>
            <a:off x="1296541" y="1889162"/>
            <a:ext cx="8160132" cy="384721"/>
          </a:xfrm>
          <a:prstGeom prst="rect">
            <a:avLst/>
          </a:prstGeom>
          <a:noFill/>
        </p:spPr>
        <p:txBody>
          <a:bodyPr wrap="none" rtlCol="0">
            <a:spAutoFit/>
          </a:bodyPr>
          <a:lstStyle/>
          <a:p>
            <a:r>
              <a:rPr kumimoji="1" lang="zh-CN" altLang="en-US" dirty="0"/>
              <a:t>根据</a:t>
            </a:r>
            <a:r>
              <a:rPr kumimoji="1" lang="en-US" altLang="zh-CN" dirty="0"/>
              <a:t>Docker</a:t>
            </a:r>
            <a:r>
              <a:rPr kumimoji="1" lang="zh-CN" altLang="en-US" dirty="0"/>
              <a:t>的官方解释，</a:t>
            </a:r>
            <a:r>
              <a:rPr kumimoji="1" lang="en-US" altLang="zh-CN" dirty="0"/>
              <a:t>Docker</a:t>
            </a:r>
            <a:r>
              <a:rPr kumimoji="1" lang="zh-CN" altLang="en-US" dirty="0"/>
              <a:t>是一个世界领先的软件“集装箱化”平台。</a:t>
            </a:r>
          </a:p>
        </p:txBody>
      </p:sp>
      <p:sp>
        <p:nvSpPr>
          <p:cNvPr id="36" name="文本框 35"/>
          <p:cNvSpPr txBox="1"/>
          <p:nvPr/>
        </p:nvSpPr>
        <p:spPr>
          <a:xfrm>
            <a:off x="1296541" y="2781722"/>
            <a:ext cx="8496944" cy="2699457"/>
          </a:xfrm>
          <a:prstGeom prst="rect">
            <a:avLst/>
          </a:prstGeom>
          <a:noFill/>
        </p:spPr>
        <p:txBody>
          <a:bodyPr wrap="square" rtlCol="0">
            <a:spAutoFit/>
          </a:bodyPr>
          <a:lstStyle/>
          <a:p>
            <a:pPr>
              <a:lnSpc>
                <a:spcPct val="150000"/>
              </a:lnSpc>
            </a:pPr>
            <a:r>
              <a:rPr lang="en-US" altLang="zh-CN" b="1" dirty="0"/>
              <a:t>Docker</a:t>
            </a:r>
            <a:r>
              <a:rPr lang="zh-CN" altLang="en-US" b="1" dirty="0"/>
              <a:t>是一个开源的应用容器引擎，开发人员可以非常容易地打包已经开发好的应用，同时将应用相关的依赖包也打包到这样一个可移植的容器中</a:t>
            </a:r>
            <a:r>
              <a:rPr lang="zh-CN" altLang="en-US" b="1" dirty="0" smtClean="0"/>
              <a:t>，然后发</a:t>
            </a:r>
            <a:r>
              <a:rPr lang="zh-CN" altLang="en-US" b="1" dirty="0"/>
              <a:t>布到任意的</a:t>
            </a:r>
            <a:r>
              <a:rPr lang="en-US" altLang="zh-CN" b="1" dirty="0"/>
              <a:t>Linux</a:t>
            </a:r>
            <a:r>
              <a:rPr lang="zh-CN" altLang="en-US" b="1" dirty="0"/>
              <a:t>主机系统上</a:t>
            </a:r>
            <a:r>
              <a:rPr lang="zh-CN" altLang="en-US" b="1" dirty="0" smtClean="0"/>
              <a:t>。用户可以</a:t>
            </a:r>
            <a:r>
              <a:rPr lang="zh-CN" altLang="en-US" b="1" dirty="0"/>
              <a:t>直接使用容器（</a:t>
            </a:r>
            <a:r>
              <a:rPr lang="en-US" altLang="zh-CN" b="1" dirty="0"/>
              <a:t>Container</a:t>
            </a:r>
            <a:r>
              <a:rPr lang="zh-CN" altLang="en-US" b="1" dirty="0"/>
              <a:t>）</a:t>
            </a:r>
            <a:r>
              <a:rPr lang="zh-CN" altLang="en-US" b="1" dirty="0" smtClean="0"/>
              <a:t>，来构</a:t>
            </a:r>
            <a:r>
              <a:rPr lang="zh-CN" altLang="en-US" b="1" dirty="0"/>
              <a:t>建自己的应用程序，应用开发人员无需将注意力集中在容器的管理上</a:t>
            </a:r>
            <a:r>
              <a:rPr lang="zh-CN" altLang="en-US" b="1" dirty="0" smtClean="0"/>
              <a:t>。</a:t>
            </a:r>
            <a:endParaRPr lang="en-US" altLang="zh-CN" b="1" dirty="0" smtClean="0"/>
          </a:p>
          <a:p>
            <a:pPr>
              <a:lnSpc>
                <a:spcPct val="150000"/>
              </a:lnSpc>
            </a:pPr>
            <a:r>
              <a:rPr lang="en-US" altLang="zh-CN" b="1" dirty="0" smtClean="0"/>
              <a:t>Docker</a:t>
            </a:r>
            <a:r>
              <a:rPr lang="zh-CN" altLang="en-US" b="1" dirty="0"/>
              <a:t>的目标是“</a:t>
            </a:r>
            <a:r>
              <a:rPr lang="en-US" altLang="zh-CN" b="1" dirty="0"/>
              <a:t>Build, Ship and Run Any App, </a:t>
            </a:r>
            <a:r>
              <a:rPr lang="en-US" altLang="zh-CN" b="1" dirty="0" smtClean="0"/>
              <a:t>Anywhere</a:t>
            </a:r>
            <a:r>
              <a:rPr lang="zh-CN" altLang="en-US" b="1" dirty="0" smtClean="0"/>
              <a:t>”，实现应用运</a:t>
            </a:r>
            <a:r>
              <a:rPr lang="zh-CN" altLang="en-US" b="1" dirty="0"/>
              <a:t>行的可移植性、便捷性，对开发人员非常友好</a:t>
            </a:r>
          </a:p>
        </p:txBody>
      </p:sp>
    </p:spTree>
    <p:extLst>
      <p:ext uri="{BB962C8B-B14F-4D97-AF65-F5344CB8AC3E}">
        <p14:creationId xmlns:p14="http://schemas.microsoft.com/office/powerpoint/2010/main" val="37559973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2029770" cy="480131"/>
          </a:xfrm>
          <a:prstGeom prst="rect">
            <a:avLst/>
          </a:prstGeom>
        </p:spPr>
        <p:txBody>
          <a:bodyPr wrap="none">
            <a:spAutoFit/>
          </a:bodyPr>
          <a:lstStyle/>
          <a:p>
            <a:r>
              <a:rPr lang="en-US" altLang="zh-CN" sz="2520" dirty="0" smtClean="0">
                <a:latin typeface="微软雅黑" pitchFamily="34" charset="-122"/>
                <a:ea typeface="微软雅黑" pitchFamily="34" charset="-122"/>
              </a:rPr>
              <a:t>1.2 </a:t>
            </a:r>
            <a:r>
              <a:rPr lang="zh-CN" altLang="en-US" sz="2520" dirty="0" smtClean="0">
                <a:latin typeface="微软雅黑" pitchFamily="34" charset="-122"/>
                <a:ea typeface="微软雅黑" pitchFamily="34" charset="-122"/>
              </a:rPr>
              <a:t>主要特性</a:t>
            </a:r>
            <a:r>
              <a:rPr lang="en-US" altLang="zh-CN" sz="2520" dirty="0" smtClean="0">
                <a:latin typeface="微软雅黑" pitchFamily="34" charset="-122"/>
                <a:ea typeface="微软雅黑" pitchFamily="34" charset="-122"/>
              </a:rPr>
              <a:t> </a:t>
            </a:r>
            <a:endParaRPr lang="zh-CN" altLang="en-US" sz="2520" dirty="0">
              <a:latin typeface="微软雅黑" pitchFamily="34" charset="-122"/>
              <a:ea typeface="微软雅黑" pitchFamily="34" charset="-122"/>
            </a:endParaRPr>
          </a:p>
        </p:txBody>
      </p:sp>
      <p:sp>
        <p:nvSpPr>
          <p:cNvPr id="2" name="文本框 1"/>
          <p:cNvSpPr txBox="1"/>
          <p:nvPr/>
        </p:nvSpPr>
        <p:spPr>
          <a:xfrm>
            <a:off x="864493" y="1751538"/>
            <a:ext cx="9793088" cy="3600986"/>
          </a:xfrm>
          <a:prstGeom prst="rect">
            <a:avLst/>
          </a:prstGeom>
          <a:noFill/>
        </p:spPr>
        <p:txBody>
          <a:bodyPr wrap="square" rtlCol="0">
            <a:spAutoFit/>
          </a:bodyPr>
          <a:lstStyle/>
          <a:p>
            <a:pPr marL="342900" indent="-342900">
              <a:buClr>
                <a:schemeClr val="tx2">
                  <a:lumMod val="40000"/>
                  <a:lumOff val="60000"/>
                </a:schemeClr>
              </a:buClr>
              <a:buSzPct val="84000"/>
              <a:buFont typeface="Wingdings" charset="2"/>
              <a:buChar char="ü"/>
            </a:pPr>
            <a:r>
              <a:rPr lang="zh-CN" altLang="en-US" dirty="0" smtClean="0"/>
              <a:t>文件系统隔离</a:t>
            </a:r>
            <a:r>
              <a:rPr lang="zh-CN" altLang="en-US" dirty="0"/>
              <a:t>：每个进程容器运行在完全独立的根文件系统里</a:t>
            </a:r>
            <a:r>
              <a:rPr lang="zh-CN" altLang="en-US" dirty="0" smtClean="0"/>
              <a:t>。</a:t>
            </a:r>
            <a:endParaRPr lang="en-US" altLang="zh-CN" dirty="0"/>
          </a:p>
          <a:p>
            <a:pPr marL="342900" indent="-342900">
              <a:buClr>
                <a:schemeClr val="tx2">
                  <a:lumMod val="40000"/>
                  <a:lumOff val="60000"/>
                </a:schemeClr>
              </a:buClr>
              <a:buSzPct val="84000"/>
              <a:buFont typeface="Wingdings" charset="2"/>
              <a:buChar char="ü"/>
            </a:pPr>
            <a:r>
              <a:rPr lang="zh-CN" altLang="en-US" dirty="0" smtClean="0"/>
              <a:t>资源隔离</a:t>
            </a:r>
            <a:r>
              <a:rPr lang="zh-CN" altLang="en-US" dirty="0"/>
              <a:t>：可以使用</a:t>
            </a:r>
            <a:r>
              <a:rPr lang="en-US" altLang="zh-CN" dirty="0"/>
              <a:t>cgroup</a:t>
            </a:r>
            <a:r>
              <a:rPr lang="zh-CN" altLang="en-US" dirty="0"/>
              <a:t>为每个进程容器分配不同的系统资源，例如</a:t>
            </a:r>
            <a:r>
              <a:rPr lang="en-US" altLang="zh-CN" dirty="0"/>
              <a:t>CPU</a:t>
            </a:r>
            <a:r>
              <a:rPr lang="zh-CN" altLang="en-US" dirty="0"/>
              <a:t>和内存</a:t>
            </a:r>
            <a:r>
              <a:rPr lang="zh-CN" altLang="en-US" dirty="0" smtClean="0"/>
              <a:t>。</a:t>
            </a:r>
            <a:endParaRPr lang="en-US" altLang="zh-CN" dirty="0" smtClean="0"/>
          </a:p>
          <a:p>
            <a:pPr marL="342900" indent="-342900">
              <a:buClr>
                <a:schemeClr val="tx2">
                  <a:lumMod val="40000"/>
                  <a:lumOff val="60000"/>
                </a:schemeClr>
              </a:buClr>
              <a:buSzPct val="84000"/>
              <a:buFont typeface="Wingdings" charset="2"/>
              <a:buChar char="ü"/>
            </a:pPr>
            <a:r>
              <a:rPr lang="zh-CN" altLang="en-US" dirty="0" smtClean="0"/>
              <a:t>网络隔离</a:t>
            </a:r>
            <a:r>
              <a:rPr lang="zh-CN" altLang="en-US" dirty="0"/>
              <a:t>：每个进程容器运行在自己的网络命名空间里，拥有自己的虚拟接口和</a:t>
            </a:r>
            <a:r>
              <a:rPr lang="en-US" altLang="zh-CN" dirty="0"/>
              <a:t>IP</a:t>
            </a:r>
            <a:r>
              <a:rPr lang="zh-CN" altLang="en-US" dirty="0"/>
              <a:t>地址</a:t>
            </a:r>
            <a:r>
              <a:rPr lang="zh-CN" altLang="en-US" dirty="0" smtClean="0"/>
              <a:t>。</a:t>
            </a:r>
            <a:endParaRPr lang="en-US" altLang="zh-CN" dirty="0" smtClean="0"/>
          </a:p>
          <a:p>
            <a:pPr marL="342900" indent="-342900">
              <a:buClr>
                <a:schemeClr val="tx2">
                  <a:lumMod val="40000"/>
                  <a:lumOff val="60000"/>
                </a:schemeClr>
              </a:buClr>
              <a:buSzPct val="84000"/>
              <a:buFont typeface="Wingdings" charset="2"/>
              <a:buChar char="ü"/>
            </a:pPr>
            <a:r>
              <a:rPr lang="zh-CN" altLang="en-US" dirty="0" smtClean="0"/>
              <a:t>写时复制</a:t>
            </a:r>
            <a:r>
              <a:rPr lang="zh-CN" altLang="en-US" dirty="0"/>
              <a:t>：采用写时复制方式创建根文件系统，这让部署变得极其快捷，并且节省内存和硬盘空间</a:t>
            </a:r>
            <a:r>
              <a:rPr lang="zh-CN" altLang="en-US" dirty="0" smtClean="0"/>
              <a:t>。</a:t>
            </a:r>
            <a:endParaRPr lang="en-US" altLang="zh-CN" dirty="0" smtClean="0"/>
          </a:p>
          <a:p>
            <a:pPr marL="342900" indent="-342900">
              <a:buClr>
                <a:schemeClr val="tx2">
                  <a:lumMod val="40000"/>
                  <a:lumOff val="60000"/>
                </a:schemeClr>
              </a:buClr>
              <a:buSzPct val="84000"/>
              <a:buFont typeface="Wingdings" charset="2"/>
              <a:buChar char="ü"/>
            </a:pPr>
            <a:r>
              <a:rPr lang="zh-CN" altLang="en-US" dirty="0" smtClean="0"/>
              <a:t>日志记录</a:t>
            </a:r>
            <a:r>
              <a:rPr lang="zh-CN" altLang="en-US" dirty="0"/>
              <a:t>：</a:t>
            </a:r>
            <a:r>
              <a:rPr lang="en-US" altLang="zh-CN" dirty="0"/>
              <a:t>Docker</a:t>
            </a:r>
            <a:r>
              <a:rPr lang="zh-CN" altLang="en-US" dirty="0"/>
              <a:t>将会收集和记录每个进程容器的标准流（</a:t>
            </a:r>
            <a:r>
              <a:rPr lang="en-US" altLang="zh-CN" dirty="0"/>
              <a:t>stdout/stderr/stdin</a:t>
            </a:r>
            <a:r>
              <a:rPr lang="zh-CN" altLang="en-US" dirty="0"/>
              <a:t>），用于实时检索或批量检索</a:t>
            </a:r>
            <a:r>
              <a:rPr lang="zh-CN" altLang="en-US" dirty="0" smtClean="0"/>
              <a:t>。</a:t>
            </a:r>
            <a:endParaRPr lang="en-US" altLang="zh-CN" dirty="0" smtClean="0"/>
          </a:p>
          <a:p>
            <a:pPr marL="342900" indent="-342900">
              <a:buClr>
                <a:schemeClr val="tx2">
                  <a:lumMod val="40000"/>
                  <a:lumOff val="60000"/>
                </a:schemeClr>
              </a:buClr>
              <a:buSzPct val="84000"/>
              <a:buFont typeface="Wingdings" charset="2"/>
              <a:buChar char="ü"/>
            </a:pPr>
            <a:r>
              <a:rPr lang="zh-CN" altLang="en-US" dirty="0" smtClean="0"/>
              <a:t>变</a:t>
            </a:r>
            <a:r>
              <a:rPr lang="zh-CN" altLang="en-US" dirty="0"/>
              <a:t>更管理：容器文件系统的变更可以提交到新的映像中，并可重复使用以创建更多的容器。无需使用模板或手动配置</a:t>
            </a:r>
            <a:r>
              <a:rPr lang="zh-CN" altLang="en-US" dirty="0" smtClean="0"/>
              <a:t>。</a:t>
            </a:r>
            <a:endParaRPr lang="en-US" altLang="zh-CN" dirty="0" smtClean="0"/>
          </a:p>
          <a:p>
            <a:pPr marL="342900" indent="-342900">
              <a:buClr>
                <a:schemeClr val="tx2">
                  <a:lumMod val="40000"/>
                  <a:lumOff val="60000"/>
                </a:schemeClr>
              </a:buClr>
              <a:buSzPct val="84000"/>
              <a:buFont typeface="Wingdings" charset="2"/>
              <a:buChar char="ü"/>
            </a:pPr>
            <a:r>
              <a:rPr lang="zh-CN" altLang="en-US" dirty="0" smtClean="0"/>
              <a:t>交互式</a:t>
            </a:r>
            <a:r>
              <a:rPr lang="en-US" altLang="zh-CN" dirty="0"/>
              <a:t>Shell</a:t>
            </a:r>
            <a:r>
              <a:rPr lang="zh-CN" altLang="en-US" dirty="0"/>
              <a:t>：</a:t>
            </a:r>
            <a:r>
              <a:rPr lang="en-US" altLang="zh-CN" dirty="0"/>
              <a:t>Docker</a:t>
            </a:r>
            <a:r>
              <a:rPr lang="zh-CN" altLang="en-US" dirty="0"/>
              <a:t>可以分配一个虚拟终端并关联到任何容器的标准输入上，例如运行一个一次性交互</a:t>
            </a:r>
            <a:r>
              <a:rPr lang="en-US" altLang="zh-CN" dirty="0"/>
              <a:t>shell</a:t>
            </a:r>
            <a:r>
              <a:rPr lang="zh-CN" altLang="en-US" dirty="0"/>
              <a:t>。</a:t>
            </a:r>
          </a:p>
          <a:p>
            <a:endParaRPr kumimoji="1" lang="zh-CN" altLang="en-US" dirty="0"/>
          </a:p>
        </p:txBody>
      </p:sp>
      <p:sp>
        <p:nvSpPr>
          <p:cNvPr id="34" name="文本框 33"/>
          <p:cNvSpPr txBox="1"/>
          <p:nvPr/>
        </p:nvSpPr>
        <p:spPr>
          <a:xfrm>
            <a:off x="1789216" y="655006"/>
            <a:ext cx="184666" cy="384721"/>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31363296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3765520" cy="480131"/>
          </a:xfrm>
          <a:prstGeom prst="rect">
            <a:avLst/>
          </a:prstGeom>
        </p:spPr>
        <p:txBody>
          <a:bodyPr wrap="none">
            <a:spAutoFit/>
          </a:bodyPr>
          <a:lstStyle/>
          <a:p>
            <a:r>
              <a:rPr lang="en-US" altLang="zh-CN" sz="2520" dirty="0" smtClean="0">
                <a:latin typeface="微软雅黑" pitchFamily="34" charset="-122"/>
                <a:ea typeface="微软雅黑" pitchFamily="34" charset="-122"/>
              </a:rPr>
              <a:t>1.3 </a:t>
            </a:r>
            <a:r>
              <a:rPr lang="zh-CN" altLang="en-US" sz="2520" dirty="0" smtClean="0">
                <a:latin typeface="微软雅黑" pitchFamily="34" charset="-122"/>
                <a:ea typeface="微软雅黑" pitchFamily="34" charset="-122"/>
              </a:rPr>
              <a:t>虚拟机和</a:t>
            </a:r>
            <a:r>
              <a:rPr lang="en-US" altLang="zh-CN" sz="2520" dirty="0" smtClean="0">
                <a:latin typeface="微软雅黑" pitchFamily="34" charset="-122"/>
                <a:ea typeface="微软雅黑" pitchFamily="34" charset="-122"/>
              </a:rPr>
              <a:t>Docker</a:t>
            </a:r>
            <a:r>
              <a:rPr lang="zh-CN" altLang="en-US" sz="2520" dirty="0" smtClean="0">
                <a:latin typeface="微软雅黑" pitchFamily="34" charset="-122"/>
                <a:ea typeface="微软雅黑" pitchFamily="34" charset="-122"/>
              </a:rPr>
              <a:t>区别</a:t>
            </a:r>
            <a:endParaRPr lang="zh-CN" altLang="en-US" sz="2520" dirty="0">
              <a:latin typeface="微软雅黑" pitchFamily="34" charset="-122"/>
              <a:ea typeface="微软雅黑" pitchFamily="34" charset="-122"/>
            </a:endParaRPr>
          </a:p>
        </p:txBody>
      </p:sp>
      <p:grpSp>
        <p:nvGrpSpPr>
          <p:cNvPr id="4" name="组 3"/>
          <p:cNvGrpSpPr/>
          <p:nvPr/>
        </p:nvGrpSpPr>
        <p:grpSpPr>
          <a:xfrm>
            <a:off x="1008509" y="1053530"/>
            <a:ext cx="7908861" cy="3049303"/>
            <a:chOff x="1008509" y="1053530"/>
            <a:chExt cx="7908861" cy="3049303"/>
          </a:xfrm>
        </p:grpSpPr>
        <p:sp>
          <p:nvSpPr>
            <p:cNvPr id="75" name="Text Box 44"/>
            <p:cNvSpPr txBox="1">
              <a:spLocks noChangeArrowheads="1"/>
            </p:cNvSpPr>
            <p:nvPr/>
          </p:nvSpPr>
          <p:spPr bwMode="auto">
            <a:xfrm>
              <a:off x="1008509" y="1083441"/>
              <a:ext cx="3600400" cy="43787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393" tIns="43196" rIns="86393" bIns="43196">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sz="1764" dirty="0">
                  <a:solidFill>
                    <a:schemeClr val="tx1"/>
                  </a:solidFill>
                </a:rPr>
                <a:t>传统虚拟化技术的体系架构</a:t>
              </a:r>
              <a:endParaRPr lang="en-US" altLang="zh-CN" sz="1764" dirty="0">
                <a:solidFill>
                  <a:schemeClr val="tx1"/>
                </a:solidFill>
              </a:endParaRPr>
            </a:p>
          </p:txBody>
        </p:sp>
        <p:sp>
          <p:nvSpPr>
            <p:cNvPr id="29" name="Text Box 44"/>
            <p:cNvSpPr txBox="1">
              <a:spLocks noChangeArrowheads="1"/>
            </p:cNvSpPr>
            <p:nvPr/>
          </p:nvSpPr>
          <p:spPr bwMode="auto">
            <a:xfrm>
              <a:off x="5532995" y="1053530"/>
              <a:ext cx="3384375" cy="4450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393" tIns="43196" rIns="86393" bIns="43196">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en-US" altLang="zh-CN" sz="1764" dirty="0">
                  <a:solidFill>
                    <a:schemeClr val="tx1"/>
                  </a:solidFill>
                </a:rPr>
                <a:t>Docker</a:t>
              </a:r>
              <a:r>
                <a:rPr lang="zh-CN" altLang="en-US" sz="1764" dirty="0">
                  <a:solidFill>
                    <a:schemeClr val="tx1"/>
                  </a:solidFill>
                </a:rPr>
                <a:t>技术的体系架构</a:t>
              </a:r>
              <a:endParaRPr lang="en-US" altLang="zh-CN" sz="1764" dirty="0">
                <a:solidFill>
                  <a:schemeClr val="tx1"/>
                </a:solidFill>
              </a:endParaRPr>
            </a:p>
          </p:txBody>
        </p:sp>
        <p:grpSp>
          <p:nvGrpSpPr>
            <p:cNvPr id="9" name="组 8"/>
            <p:cNvGrpSpPr/>
            <p:nvPr/>
          </p:nvGrpSpPr>
          <p:grpSpPr>
            <a:xfrm>
              <a:off x="1415583" y="1790737"/>
              <a:ext cx="2961624" cy="2312096"/>
              <a:chOff x="783189" y="2238466"/>
              <a:chExt cx="2961624" cy="2312096"/>
            </a:xfrm>
          </p:grpSpPr>
          <p:sp>
            <p:nvSpPr>
              <p:cNvPr id="2" name="文本框 1"/>
              <p:cNvSpPr txBox="1"/>
              <p:nvPr/>
            </p:nvSpPr>
            <p:spPr>
              <a:xfrm>
                <a:off x="783189" y="2238466"/>
                <a:ext cx="2961624" cy="2312096"/>
              </a:xfrm>
              <a:prstGeom prst="rect">
                <a:avLst/>
              </a:prstGeom>
              <a:noFill/>
              <a:ln>
                <a:solidFill>
                  <a:schemeClr val="tx1"/>
                </a:solidFill>
              </a:ln>
            </p:spPr>
            <p:txBody>
              <a:bodyPr wrap="square" rtlCol="0">
                <a:spAutoFit/>
              </a:bodyPr>
              <a:lstStyle/>
              <a:p>
                <a:pPr algn="ctr"/>
                <a:endParaRPr kumimoji="1" lang="zh-CN" altLang="en-US" sz="1200" dirty="0"/>
              </a:p>
            </p:txBody>
          </p:sp>
          <p:sp>
            <p:nvSpPr>
              <p:cNvPr id="3" name="文本框 2"/>
              <p:cNvSpPr txBox="1"/>
              <p:nvPr/>
            </p:nvSpPr>
            <p:spPr>
              <a:xfrm>
                <a:off x="1143229" y="2381034"/>
                <a:ext cx="792088" cy="276999"/>
              </a:xfrm>
              <a:prstGeom prst="rect">
                <a:avLst/>
              </a:prstGeom>
              <a:noFill/>
              <a:ln>
                <a:noFill/>
              </a:ln>
            </p:spPr>
            <p:txBody>
              <a:bodyPr wrap="square" rtlCol="0">
                <a:spAutoFit/>
              </a:bodyPr>
              <a:lstStyle/>
              <a:p>
                <a:pPr algn="ctr"/>
                <a:r>
                  <a:rPr kumimoji="1" lang="zh-CN" altLang="en-US" sz="1200" dirty="0" smtClean="0"/>
                  <a:t>虚拟机</a:t>
                </a:r>
                <a:endParaRPr kumimoji="1" lang="zh-CN" altLang="en-US" sz="1200" dirty="0"/>
              </a:p>
            </p:txBody>
          </p:sp>
          <p:sp>
            <p:nvSpPr>
              <p:cNvPr id="34" name="文本框 33"/>
              <p:cNvSpPr txBox="1"/>
              <p:nvPr/>
            </p:nvSpPr>
            <p:spPr>
              <a:xfrm>
                <a:off x="864493" y="3717826"/>
                <a:ext cx="2808312" cy="288032"/>
              </a:xfrm>
              <a:prstGeom prst="rect">
                <a:avLst/>
              </a:prstGeom>
              <a:solidFill>
                <a:schemeClr val="accent5"/>
              </a:solidFill>
              <a:ln>
                <a:solidFill>
                  <a:srgbClr val="000000"/>
                </a:solidFill>
              </a:ln>
            </p:spPr>
            <p:txBody>
              <a:bodyPr wrap="square" rtlCol="0">
                <a:spAutoFit/>
              </a:bodyPr>
              <a:lstStyle/>
              <a:p>
                <a:pPr algn="ctr"/>
                <a:r>
                  <a:rPr kumimoji="1" lang="zh-CN" altLang="en-US" sz="1200" dirty="0" smtClean="0"/>
                  <a:t>操作系统</a:t>
                </a:r>
                <a:endParaRPr kumimoji="1" lang="zh-CN" altLang="en-US" sz="1200" dirty="0"/>
              </a:p>
            </p:txBody>
          </p:sp>
          <p:sp>
            <p:nvSpPr>
              <p:cNvPr id="39" name="文本框 38"/>
              <p:cNvSpPr txBox="1"/>
              <p:nvPr/>
            </p:nvSpPr>
            <p:spPr>
              <a:xfrm>
                <a:off x="864493" y="4149874"/>
                <a:ext cx="2808312" cy="276999"/>
              </a:xfrm>
              <a:prstGeom prst="rect">
                <a:avLst/>
              </a:prstGeom>
              <a:solidFill>
                <a:schemeClr val="tx2">
                  <a:lumMod val="60000"/>
                  <a:lumOff val="40000"/>
                </a:schemeClr>
              </a:solidFill>
              <a:ln>
                <a:solidFill>
                  <a:srgbClr val="000000"/>
                </a:solidFill>
              </a:ln>
            </p:spPr>
            <p:txBody>
              <a:bodyPr wrap="square" rtlCol="0">
                <a:spAutoFit/>
              </a:bodyPr>
              <a:lstStyle/>
              <a:p>
                <a:pPr algn="ctr"/>
                <a:r>
                  <a:rPr kumimoji="1" lang="zh-CN" altLang="en-US" sz="1200" dirty="0" smtClean="0"/>
                  <a:t>硬件与网络</a:t>
                </a:r>
                <a:endParaRPr kumimoji="1" lang="zh-CN" altLang="en-US" sz="1200" dirty="0"/>
              </a:p>
            </p:txBody>
          </p:sp>
          <p:sp>
            <p:nvSpPr>
              <p:cNvPr id="42" name="文本框 41"/>
              <p:cNvSpPr txBox="1"/>
              <p:nvPr/>
            </p:nvSpPr>
            <p:spPr>
              <a:xfrm>
                <a:off x="864493" y="2349674"/>
                <a:ext cx="1368152" cy="1224136"/>
              </a:xfrm>
              <a:prstGeom prst="rect">
                <a:avLst/>
              </a:prstGeom>
              <a:solidFill>
                <a:srgbClr val="B1B9E5">
                  <a:alpha val="27000"/>
                </a:srgbClr>
              </a:solidFill>
              <a:ln>
                <a:solidFill>
                  <a:srgbClr val="000000"/>
                </a:solidFill>
              </a:ln>
              <a:effectLst/>
            </p:spPr>
            <p:txBody>
              <a:bodyPr wrap="square" rtlCol="0">
                <a:spAutoFit/>
              </a:bodyPr>
              <a:lstStyle/>
              <a:p>
                <a:pPr algn="ctr"/>
                <a:endParaRPr kumimoji="1" lang="zh-CN" altLang="en-US" sz="1400" dirty="0"/>
              </a:p>
            </p:txBody>
          </p:sp>
          <p:sp>
            <p:nvSpPr>
              <p:cNvPr id="49" name="文本框 48"/>
              <p:cNvSpPr txBox="1"/>
              <p:nvPr/>
            </p:nvSpPr>
            <p:spPr>
              <a:xfrm>
                <a:off x="2583389" y="2381034"/>
                <a:ext cx="792088" cy="276999"/>
              </a:xfrm>
              <a:prstGeom prst="rect">
                <a:avLst/>
              </a:prstGeom>
              <a:noFill/>
              <a:ln>
                <a:noFill/>
              </a:ln>
            </p:spPr>
            <p:txBody>
              <a:bodyPr wrap="square" rtlCol="0">
                <a:spAutoFit/>
              </a:bodyPr>
              <a:lstStyle/>
              <a:p>
                <a:pPr algn="ctr"/>
                <a:r>
                  <a:rPr kumimoji="1" lang="zh-CN" altLang="en-US" sz="1200" dirty="0" smtClean="0"/>
                  <a:t>虚拟机</a:t>
                </a:r>
                <a:endParaRPr kumimoji="1" lang="zh-CN" altLang="en-US" sz="1200" dirty="0"/>
              </a:p>
            </p:txBody>
          </p:sp>
          <p:sp>
            <p:nvSpPr>
              <p:cNvPr id="78" name="文本框 77"/>
              <p:cNvSpPr txBox="1"/>
              <p:nvPr/>
            </p:nvSpPr>
            <p:spPr>
              <a:xfrm>
                <a:off x="2304653" y="2349674"/>
                <a:ext cx="1368152" cy="1224136"/>
              </a:xfrm>
              <a:prstGeom prst="rect">
                <a:avLst/>
              </a:prstGeom>
              <a:solidFill>
                <a:srgbClr val="B1B9E5">
                  <a:alpha val="27000"/>
                </a:srgbClr>
              </a:solidFill>
              <a:ln>
                <a:solidFill>
                  <a:srgbClr val="000000"/>
                </a:solidFill>
              </a:ln>
              <a:effectLst/>
            </p:spPr>
            <p:txBody>
              <a:bodyPr wrap="square" rtlCol="0">
                <a:spAutoFit/>
              </a:bodyPr>
              <a:lstStyle/>
              <a:p>
                <a:pPr algn="ctr"/>
                <a:endParaRPr kumimoji="1" lang="zh-CN" altLang="en-US" sz="1400" dirty="0"/>
              </a:p>
            </p:txBody>
          </p:sp>
          <p:sp>
            <p:nvSpPr>
              <p:cNvPr id="36" name="文本框 35"/>
              <p:cNvSpPr txBox="1"/>
              <p:nvPr/>
            </p:nvSpPr>
            <p:spPr>
              <a:xfrm>
                <a:off x="936501" y="2750362"/>
                <a:ext cx="1224136" cy="276999"/>
              </a:xfrm>
              <a:prstGeom prst="rect">
                <a:avLst/>
              </a:prstGeom>
              <a:solidFill>
                <a:schemeClr val="tx2">
                  <a:lumMod val="40000"/>
                  <a:lumOff val="60000"/>
                </a:schemeClr>
              </a:solidFill>
              <a:ln>
                <a:solidFill>
                  <a:srgbClr val="000000"/>
                </a:solidFill>
              </a:ln>
            </p:spPr>
            <p:txBody>
              <a:bodyPr wrap="square" rtlCol="0">
                <a:spAutoFit/>
              </a:bodyPr>
              <a:lstStyle/>
              <a:p>
                <a:pPr algn="ctr"/>
                <a:r>
                  <a:rPr kumimoji="1" lang="zh-CN" altLang="en-US" sz="1200" dirty="0" smtClean="0"/>
                  <a:t>应用程序</a:t>
                </a:r>
                <a:endParaRPr kumimoji="1" lang="zh-CN" altLang="en-US" sz="1200" dirty="0"/>
              </a:p>
            </p:txBody>
          </p:sp>
          <p:sp>
            <p:nvSpPr>
              <p:cNvPr id="37" name="文本框 36"/>
              <p:cNvSpPr txBox="1"/>
              <p:nvPr/>
            </p:nvSpPr>
            <p:spPr>
              <a:xfrm>
                <a:off x="936501" y="3183858"/>
                <a:ext cx="1224136" cy="276999"/>
              </a:xfrm>
              <a:prstGeom prst="rect">
                <a:avLst/>
              </a:prstGeom>
              <a:solidFill>
                <a:schemeClr val="accent2">
                  <a:lumMod val="20000"/>
                  <a:lumOff val="80000"/>
                </a:schemeClr>
              </a:solidFill>
              <a:ln>
                <a:solidFill>
                  <a:srgbClr val="000000"/>
                </a:solidFill>
              </a:ln>
            </p:spPr>
            <p:txBody>
              <a:bodyPr wrap="square" rtlCol="0">
                <a:spAutoFit/>
              </a:bodyPr>
              <a:lstStyle/>
              <a:p>
                <a:pPr algn="ctr"/>
                <a:r>
                  <a:rPr kumimoji="1" lang="zh-CN" altLang="en-US" sz="1200" dirty="0" smtClean="0"/>
                  <a:t>虚拟操作系统</a:t>
                </a:r>
                <a:endParaRPr kumimoji="1" lang="zh-CN" altLang="en-US" sz="1200" dirty="0"/>
              </a:p>
            </p:txBody>
          </p:sp>
          <p:sp>
            <p:nvSpPr>
              <p:cNvPr id="76" name="文本框 75"/>
              <p:cNvSpPr txBox="1"/>
              <p:nvPr/>
            </p:nvSpPr>
            <p:spPr>
              <a:xfrm>
                <a:off x="2376661" y="2750362"/>
                <a:ext cx="1224136" cy="276999"/>
              </a:xfrm>
              <a:prstGeom prst="rect">
                <a:avLst/>
              </a:prstGeom>
              <a:solidFill>
                <a:schemeClr val="tx2">
                  <a:lumMod val="40000"/>
                  <a:lumOff val="60000"/>
                </a:schemeClr>
              </a:solidFill>
              <a:ln>
                <a:solidFill>
                  <a:srgbClr val="000000"/>
                </a:solidFill>
              </a:ln>
            </p:spPr>
            <p:txBody>
              <a:bodyPr wrap="square" rtlCol="0">
                <a:spAutoFit/>
              </a:bodyPr>
              <a:lstStyle/>
              <a:p>
                <a:pPr algn="ctr"/>
                <a:r>
                  <a:rPr kumimoji="1" lang="zh-CN" altLang="en-US" sz="1200" dirty="0" smtClean="0"/>
                  <a:t>应用程序</a:t>
                </a:r>
                <a:endParaRPr kumimoji="1" lang="zh-CN" altLang="en-US" sz="1200" dirty="0"/>
              </a:p>
            </p:txBody>
          </p:sp>
          <p:sp>
            <p:nvSpPr>
              <p:cNvPr id="77" name="文本框 76"/>
              <p:cNvSpPr txBox="1"/>
              <p:nvPr/>
            </p:nvSpPr>
            <p:spPr>
              <a:xfrm>
                <a:off x="2376661" y="3183858"/>
                <a:ext cx="1224136" cy="276999"/>
              </a:xfrm>
              <a:prstGeom prst="rect">
                <a:avLst/>
              </a:prstGeom>
              <a:solidFill>
                <a:schemeClr val="accent2">
                  <a:lumMod val="20000"/>
                  <a:lumOff val="80000"/>
                </a:schemeClr>
              </a:solidFill>
              <a:ln>
                <a:solidFill>
                  <a:srgbClr val="000000"/>
                </a:solidFill>
              </a:ln>
            </p:spPr>
            <p:txBody>
              <a:bodyPr wrap="square" rtlCol="0">
                <a:spAutoFit/>
              </a:bodyPr>
              <a:lstStyle/>
              <a:p>
                <a:pPr algn="ctr"/>
                <a:r>
                  <a:rPr kumimoji="1" lang="zh-CN" altLang="en-US" sz="1200" dirty="0" smtClean="0"/>
                  <a:t>虚拟操作系统</a:t>
                </a:r>
                <a:endParaRPr kumimoji="1" lang="zh-CN" altLang="en-US" sz="1200" dirty="0"/>
              </a:p>
            </p:txBody>
          </p:sp>
        </p:grpSp>
        <p:grpSp>
          <p:nvGrpSpPr>
            <p:cNvPr id="10" name="组 9"/>
            <p:cNvGrpSpPr/>
            <p:nvPr/>
          </p:nvGrpSpPr>
          <p:grpSpPr>
            <a:xfrm>
              <a:off x="5819061" y="1780001"/>
              <a:ext cx="2961624" cy="2312096"/>
              <a:chOff x="6401269" y="2244856"/>
              <a:chExt cx="2961624" cy="2312096"/>
            </a:xfrm>
          </p:grpSpPr>
          <p:sp>
            <p:nvSpPr>
              <p:cNvPr id="79" name="文本框 78"/>
              <p:cNvSpPr txBox="1"/>
              <p:nvPr/>
            </p:nvSpPr>
            <p:spPr>
              <a:xfrm>
                <a:off x="6401269" y="2244856"/>
                <a:ext cx="2961624" cy="2312096"/>
              </a:xfrm>
              <a:prstGeom prst="rect">
                <a:avLst/>
              </a:prstGeom>
              <a:noFill/>
              <a:ln>
                <a:solidFill>
                  <a:schemeClr val="tx1"/>
                </a:solidFill>
              </a:ln>
            </p:spPr>
            <p:txBody>
              <a:bodyPr wrap="square" rtlCol="0">
                <a:spAutoFit/>
              </a:bodyPr>
              <a:lstStyle/>
              <a:p>
                <a:pPr algn="ctr"/>
                <a:endParaRPr kumimoji="1" lang="zh-CN" altLang="en-US" sz="1200" dirty="0"/>
              </a:p>
            </p:txBody>
          </p:sp>
          <p:sp>
            <p:nvSpPr>
              <p:cNvPr id="80" name="文本框 79"/>
              <p:cNvSpPr txBox="1"/>
              <p:nvPr/>
            </p:nvSpPr>
            <p:spPr>
              <a:xfrm>
                <a:off x="6683474" y="2421082"/>
                <a:ext cx="936104" cy="276999"/>
              </a:xfrm>
              <a:prstGeom prst="rect">
                <a:avLst/>
              </a:prstGeom>
              <a:noFill/>
              <a:ln>
                <a:noFill/>
              </a:ln>
            </p:spPr>
            <p:txBody>
              <a:bodyPr wrap="square" rtlCol="0">
                <a:spAutoFit/>
              </a:bodyPr>
              <a:lstStyle/>
              <a:p>
                <a:pPr algn="ctr"/>
                <a:r>
                  <a:rPr kumimoji="1" lang="en-US" altLang="zh-CN" sz="1200" dirty="0" smtClean="0"/>
                  <a:t>Docker</a:t>
                </a:r>
                <a:r>
                  <a:rPr kumimoji="1" lang="zh-CN" altLang="en-US" sz="1200" dirty="0" smtClean="0"/>
                  <a:t>容器</a:t>
                </a:r>
                <a:endParaRPr kumimoji="1" lang="zh-CN" altLang="en-US" sz="1200" dirty="0"/>
              </a:p>
            </p:txBody>
          </p:sp>
          <p:sp>
            <p:nvSpPr>
              <p:cNvPr id="81" name="文本框 80"/>
              <p:cNvSpPr txBox="1"/>
              <p:nvPr/>
            </p:nvSpPr>
            <p:spPr>
              <a:xfrm>
                <a:off x="6490413" y="3685018"/>
                <a:ext cx="2808312" cy="288032"/>
              </a:xfrm>
              <a:prstGeom prst="rect">
                <a:avLst/>
              </a:prstGeom>
              <a:solidFill>
                <a:schemeClr val="accent5"/>
              </a:solidFill>
              <a:ln>
                <a:solidFill>
                  <a:srgbClr val="000000"/>
                </a:solidFill>
              </a:ln>
            </p:spPr>
            <p:txBody>
              <a:bodyPr wrap="square" rtlCol="0">
                <a:spAutoFit/>
              </a:bodyPr>
              <a:lstStyle/>
              <a:p>
                <a:pPr algn="ctr"/>
                <a:r>
                  <a:rPr kumimoji="1" lang="zh-CN" altLang="en-US" sz="1200" dirty="0" smtClean="0"/>
                  <a:t>操作系统</a:t>
                </a:r>
                <a:endParaRPr kumimoji="1" lang="zh-CN" altLang="en-US" sz="1200" dirty="0"/>
              </a:p>
            </p:txBody>
          </p:sp>
          <p:sp>
            <p:nvSpPr>
              <p:cNvPr id="84" name="文本框 83"/>
              <p:cNvSpPr txBox="1"/>
              <p:nvPr/>
            </p:nvSpPr>
            <p:spPr>
              <a:xfrm>
                <a:off x="6490413" y="4117066"/>
                <a:ext cx="2808312" cy="276999"/>
              </a:xfrm>
              <a:prstGeom prst="rect">
                <a:avLst/>
              </a:prstGeom>
              <a:solidFill>
                <a:schemeClr val="tx2">
                  <a:lumMod val="60000"/>
                  <a:lumOff val="40000"/>
                </a:schemeClr>
              </a:solidFill>
              <a:ln>
                <a:solidFill>
                  <a:srgbClr val="000000"/>
                </a:solidFill>
              </a:ln>
            </p:spPr>
            <p:txBody>
              <a:bodyPr wrap="square" rtlCol="0">
                <a:spAutoFit/>
              </a:bodyPr>
              <a:lstStyle/>
              <a:p>
                <a:pPr algn="ctr"/>
                <a:r>
                  <a:rPr kumimoji="1" lang="zh-CN" altLang="en-US" sz="1200" dirty="0" smtClean="0"/>
                  <a:t>硬件与网络</a:t>
                </a:r>
                <a:endParaRPr kumimoji="1" lang="zh-CN" altLang="en-US" sz="1200" dirty="0"/>
              </a:p>
            </p:txBody>
          </p:sp>
          <p:sp>
            <p:nvSpPr>
              <p:cNvPr id="85" name="文本框 84"/>
              <p:cNvSpPr txBox="1"/>
              <p:nvPr/>
            </p:nvSpPr>
            <p:spPr>
              <a:xfrm>
                <a:off x="6486042" y="2364754"/>
                <a:ext cx="1339710" cy="801976"/>
              </a:xfrm>
              <a:prstGeom prst="rect">
                <a:avLst/>
              </a:prstGeom>
              <a:solidFill>
                <a:schemeClr val="accent5">
                  <a:lumMod val="75000"/>
                  <a:alpha val="17000"/>
                </a:schemeClr>
              </a:solidFill>
              <a:ln>
                <a:solidFill>
                  <a:srgbClr val="000000"/>
                </a:solidFill>
              </a:ln>
              <a:effectLst/>
            </p:spPr>
            <p:txBody>
              <a:bodyPr wrap="square" rtlCol="0">
                <a:spAutoFit/>
              </a:bodyPr>
              <a:lstStyle/>
              <a:p>
                <a:pPr algn="ctr"/>
                <a:endParaRPr kumimoji="1" lang="zh-CN" altLang="en-US" sz="1400" dirty="0"/>
              </a:p>
            </p:txBody>
          </p:sp>
          <p:sp>
            <p:nvSpPr>
              <p:cNvPr id="82" name="文本框 81"/>
              <p:cNvSpPr txBox="1"/>
              <p:nvPr/>
            </p:nvSpPr>
            <p:spPr>
              <a:xfrm>
                <a:off x="6544383" y="2796802"/>
                <a:ext cx="1224136" cy="276999"/>
              </a:xfrm>
              <a:prstGeom prst="rect">
                <a:avLst/>
              </a:prstGeom>
              <a:solidFill>
                <a:schemeClr val="tx2">
                  <a:lumMod val="40000"/>
                  <a:lumOff val="60000"/>
                </a:schemeClr>
              </a:solidFill>
              <a:ln>
                <a:solidFill>
                  <a:srgbClr val="000000"/>
                </a:solidFill>
              </a:ln>
            </p:spPr>
            <p:txBody>
              <a:bodyPr wrap="square" rtlCol="0">
                <a:spAutoFit/>
              </a:bodyPr>
              <a:lstStyle/>
              <a:p>
                <a:pPr algn="ctr"/>
                <a:r>
                  <a:rPr kumimoji="1" lang="zh-CN" altLang="en-US" sz="1200" dirty="0" smtClean="0"/>
                  <a:t>应用程序</a:t>
                </a:r>
                <a:endParaRPr kumimoji="1" lang="zh-CN" altLang="en-US" sz="1200" dirty="0"/>
              </a:p>
            </p:txBody>
          </p:sp>
          <p:sp>
            <p:nvSpPr>
              <p:cNvPr id="91" name="文本框 90"/>
              <p:cNvSpPr txBox="1"/>
              <p:nvPr/>
            </p:nvSpPr>
            <p:spPr>
              <a:xfrm>
                <a:off x="8086450" y="2413242"/>
                <a:ext cx="936104" cy="276999"/>
              </a:xfrm>
              <a:prstGeom prst="rect">
                <a:avLst/>
              </a:prstGeom>
              <a:noFill/>
              <a:ln>
                <a:noFill/>
              </a:ln>
            </p:spPr>
            <p:txBody>
              <a:bodyPr wrap="square" rtlCol="0">
                <a:spAutoFit/>
              </a:bodyPr>
              <a:lstStyle/>
              <a:p>
                <a:pPr algn="ctr"/>
                <a:r>
                  <a:rPr kumimoji="1" lang="en-US" altLang="zh-CN" sz="1200" dirty="0" smtClean="0"/>
                  <a:t>Docker</a:t>
                </a:r>
                <a:r>
                  <a:rPr kumimoji="1" lang="zh-CN" altLang="en-US" sz="1200" dirty="0" smtClean="0"/>
                  <a:t>容器</a:t>
                </a:r>
                <a:endParaRPr kumimoji="1" lang="zh-CN" altLang="en-US" sz="1200" dirty="0"/>
              </a:p>
            </p:txBody>
          </p:sp>
          <p:sp>
            <p:nvSpPr>
              <p:cNvPr id="92" name="文本框 91"/>
              <p:cNvSpPr txBox="1"/>
              <p:nvPr/>
            </p:nvSpPr>
            <p:spPr>
              <a:xfrm>
                <a:off x="7881179" y="2356914"/>
                <a:ext cx="1376894" cy="809816"/>
              </a:xfrm>
              <a:prstGeom prst="rect">
                <a:avLst/>
              </a:prstGeom>
              <a:solidFill>
                <a:schemeClr val="accent5">
                  <a:lumMod val="75000"/>
                  <a:alpha val="17000"/>
                </a:schemeClr>
              </a:solidFill>
              <a:ln>
                <a:solidFill>
                  <a:srgbClr val="000000"/>
                </a:solidFill>
              </a:ln>
              <a:effectLst/>
            </p:spPr>
            <p:txBody>
              <a:bodyPr wrap="square" rtlCol="0">
                <a:spAutoFit/>
              </a:bodyPr>
              <a:lstStyle/>
              <a:p>
                <a:pPr algn="ctr"/>
                <a:endParaRPr kumimoji="1" lang="zh-CN" altLang="en-US" sz="1400" dirty="0"/>
              </a:p>
            </p:txBody>
          </p:sp>
          <p:sp>
            <p:nvSpPr>
              <p:cNvPr id="93" name="文本框 92"/>
              <p:cNvSpPr txBox="1"/>
              <p:nvPr/>
            </p:nvSpPr>
            <p:spPr>
              <a:xfrm>
                <a:off x="7947359" y="2788962"/>
                <a:ext cx="1224136" cy="276999"/>
              </a:xfrm>
              <a:prstGeom prst="rect">
                <a:avLst/>
              </a:prstGeom>
              <a:solidFill>
                <a:schemeClr val="tx2">
                  <a:lumMod val="40000"/>
                  <a:lumOff val="60000"/>
                </a:schemeClr>
              </a:solidFill>
              <a:ln>
                <a:solidFill>
                  <a:srgbClr val="000000"/>
                </a:solidFill>
              </a:ln>
            </p:spPr>
            <p:txBody>
              <a:bodyPr wrap="square" rtlCol="0">
                <a:spAutoFit/>
              </a:bodyPr>
              <a:lstStyle/>
              <a:p>
                <a:pPr algn="ctr"/>
                <a:r>
                  <a:rPr kumimoji="1" lang="zh-CN" altLang="en-US" sz="1200" dirty="0" smtClean="0"/>
                  <a:t>应用程序</a:t>
                </a:r>
                <a:endParaRPr kumimoji="1" lang="zh-CN" altLang="en-US" sz="1200" dirty="0"/>
              </a:p>
            </p:txBody>
          </p:sp>
          <p:sp>
            <p:nvSpPr>
              <p:cNvPr id="94" name="文本框 93"/>
              <p:cNvSpPr txBox="1"/>
              <p:nvPr/>
            </p:nvSpPr>
            <p:spPr>
              <a:xfrm>
                <a:off x="6484585" y="3279386"/>
                <a:ext cx="2808312" cy="288032"/>
              </a:xfrm>
              <a:prstGeom prst="rect">
                <a:avLst/>
              </a:prstGeom>
              <a:solidFill>
                <a:srgbClr val="FF5378">
                  <a:alpha val="70000"/>
                </a:srgbClr>
              </a:solidFill>
              <a:ln>
                <a:solidFill>
                  <a:srgbClr val="000000"/>
                </a:solidFill>
              </a:ln>
            </p:spPr>
            <p:txBody>
              <a:bodyPr wrap="square" rtlCol="0">
                <a:spAutoFit/>
              </a:bodyPr>
              <a:lstStyle/>
              <a:p>
                <a:pPr algn="ctr"/>
                <a:r>
                  <a:rPr kumimoji="1" lang="en-US" altLang="zh-CN" sz="1200" dirty="0" smtClean="0"/>
                  <a:t>Docker</a:t>
                </a:r>
                <a:r>
                  <a:rPr kumimoji="1" lang="zh-CN" altLang="en-US" sz="1200" dirty="0" smtClean="0"/>
                  <a:t>服务</a:t>
                </a:r>
                <a:endParaRPr kumimoji="1" lang="zh-CN" altLang="en-US" sz="1200" dirty="0"/>
              </a:p>
            </p:txBody>
          </p:sp>
        </p:grpSp>
      </p:grpSp>
      <p:sp>
        <p:nvSpPr>
          <p:cNvPr id="13" name="文本框 12"/>
          <p:cNvSpPr txBox="1"/>
          <p:nvPr/>
        </p:nvSpPr>
        <p:spPr>
          <a:xfrm>
            <a:off x="1296541" y="4293890"/>
            <a:ext cx="8280920" cy="2260875"/>
          </a:xfrm>
          <a:prstGeom prst="rect">
            <a:avLst/>
          </a:prstGeom>
          <a:noFill/>
        </p:spPr>
        <p:txBody>
          <a:bodyPr wrap="square" rtlCol="0">
            <a:spAutoFit/>
          </a:bodyPr>
          <a:lstStyle/>
          <a:p>
            <a:pPr>
              <a:lnSpc>
                <a:spcPct val="150000"/>
              </a:lnSpc>
            </a:pPr>
            <a:r>
              <a:rPr lang="zh-CN" altLang="en-US" dirty="0"/>
              <a:t>容器和 </a:t>
            </a:r>
            <a:r>
              <a:rPr lang="en-US" altLang="zh-CN" dirty="0"/>
              <a:t>VM</a:t>
            </a:r>
            <a:r>
              <a:rPr lang="zh-CN" altLang="en-US" dirty="0"/>
              <a:t>（虚拟机）的主要区别是</a:t>
            </a:r>
            <a:r>
              <a:rPr lang="en-US" altLang="zh-CN" dirty="0" smtClean="0"/>
              <a:t>:</a:t>
            </a:r>
            <a:endParaRPr lang="en-US" altLang="zh-CN" dirty="0"/>
          </a:p>
          <a:p>
            <a:pPr>
              <a:lnSpc>
                <a:spcPct val="150000"/>
              </a:lnSpc>
            </a:pPr>
            <a:r>
              <a:rPr lang="en-US" altLang="zh-CN" dirty="0" smtClean="0"/>
              <a:t>1. </a:t>
            </a:r>
            <a:r>
              <a:rPr lang="zh-CN" altLang="en-US" dirty="0" smtClean="0"/>
              <a:t>隔离：容器提供了基于进</a:t>
            </a:r>
            <a:r>
              <a:rPr lang="zh-CN" altLang="en-US" dirty="0"/>
              <a:t>程的隔离，而虚拟机提供了资源的完全隔离。</a:t>
            </a:r>
          </a:p>
          <a:p>
            <a:pPr>
              <a:lnSpc>
                <a:spcPct val="150000"/>
              </a:lnSpc>
            </a:pPr>
            <a:r>
              <a:rPr lang="en-US" altLang="zh-CN" dirty="0" smtClean="0"/>
              <a:t>2. </a:t>
            </a:r>
            <a:r>
              <a:rPr lang="zh-CN" altLang="en-US" dirty="0" smtClean="0"/>
              <a:t>启动时间：虚拟机启动时间长，而容器启用时间短</a:t>
            </a:r>
            <a:r>
              <a:rPr lang="zh-CN" altLang="en-US" dirty="0"/>
              <a:t>。</a:t>
            </a:r>
          </a:p>
          <a:p>
            <a:pPr>
              <a:lnSpc>
                <a:spcPct val="150000"/>
              </a:lnSpc>
            </a:pPr>
            <a:r>
              <a:rPr lang="en-US" altLang="zh-CN" dirty="0" smtClean="0"/>
              <a:t>3. </a:t>
            </a:r>
            <a:r>
              <a:rPr lang="zh-CN" altLang="en-US" dirty="0" smtClean="0"/>
              <a:t>内核：容器使用宿主操作系统</a:t>
            </a:r>
            <a:r>
              <a:rPr lang="zh-CN" altLang="en-US" dirty="0"/>
              <a:t>的内核，而虚拟机使用独立的内核</a:t>
            </a:r>
            <a:r>
              <a:rPr lang="zh-CN" altLang="en-US" dirty="0" smtClean="0"/>
              <a:t>。</a:t>
            </a:r>
            <a:endParaRPr lang="en-US" altLang="zh-CN" dirty="0" smtClean="0"/>
          </a:p>
          <a:p>
            <a:pPr>
              <a:lnSpc>
                <a:spcPct val="150000"/>
              </a:lnSpc>
            </a:pPr>
            <a:r>
              <a:rPr lang="en-US" altLang="zh-CN" dirty="0" smtClean="0"/>
              <a:t>4. </a:t>
            </a:r>
            <a:r>
              <a:rPr lang="zh-CN" altLang="en-US" dirty="0" smtClean="0"/>
              <a:t>资源</a:t>
            </a:r>
            <a:r>
              <a:rPr lang="zh-CN" altLang="en-US" dirty="0"/>
              <a:t>占用：</a:t>
            </a:r>
            <a:r>
              <a:rPr lang="zh-CN" altLang="en-US" dirty="0" smtClean="0"/>
              <a:t>多容器可以共享资源</a:t>
            </a:r>
            <a:r>
              <a:rPr lang="zh-CN" altLang="en-US" dirty="0"/>
              <a:t>，</a:t>
            </a:r>
            <a:r>
              <a:rPr lang="zh-CN" altLang="en-US" dirty="0" smtClean="0"/>
              <a:t>虚拟机都是独享资源，占用资源多</a:t>
            </a:r>
            <a:endParaRPr lang="zh-CN" altLang="en-US" dirty="0"/>
          </a:p>
        </p:txBody>
      </p:sp>
    </p:spTree>
    <p:extLst>
      <p:ext uri="{BB962C8B-B14F-4D97-AF65-F5344CB8AC3E}">
        <p14:creationId xmlns:p14="http://schemas.microsoft.com/office/powerpoint/2010/main" val="40433285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3121367" cy="480131"/>
          </a:xfrm>
          <a:prstGeom prst="rect">
            <a:avLst/>
          </a:prstGeom>
        </p:spPr>
        <p:txBody>
          <a:bodyPr wrap="none">
            <a:spAutoFit/>
          </a:bodyPr>
          <a:lstStyle/>
          <a:p>
            <a:r>
              <a:rPr lang="en-US" altLang="zh-CN" sz="2520" b="1" dirty="0" smtClean="0">
                <a:latin typeface="微软雅黑" pitchFamily="34" charset="-122"/>
                <a:ea typeface="微软雅黑" pitchFamily="34" charset="-122"/>
              </a:rPr>
              <a:t>1.4 Docker</a:t>
            </a:r>
            <a:r>
              <a:rPr lang="zh-CN" altLang="en-US" sz="2520" b="1" dirty="0" smtClean="0">
                <a:latin typeface="微软雅黑" pitchFamily="34" charset="-122"/>
                <a:ea typeface="微软雅黑" pitchFamily="34" charset="-122"/>
              </a:rPr>
              <a:t>基本架构</a:t>
            </a:r>
            <a:endParaRPr lang="en-US" altLang="zh-CN" sz="2520" b="1" dirty="0" smtClean="0">
              <a:latin typeface="微软雅黑" pitchFamily="34" charset="-122"/>
              <a:ea typeface="微软雅黑" pitchFamily="34" charset="-122"/>
            </a:endParaRPr>
          </a:p>
        </p:txBody>
      </p:sp>
      <p:pic>
        <p:nvPicPr>
          <p:cNvPr id="2" name="图片 1" descr="2017083110391146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41" y="1340114"/>
            <a:ext cx="7992888" cy="3232520"/>
          </a:xfrm>
          <a:prstGeom prst="rect">
            <a:avLst/>
          </a:prstGeom>
        </p:spPr>
      </p:pic>
      <p:sp>
        <p:nvSpPr>
          <p:cNvPr id="25" name="文本框 24"/>
          <p:cNvSpPr txBox="1"/>
          <p:nvPr/>
        </p:nvSpPr>
        <p:spPr>
          <a:xfrm>
            <a:off x="1296541" y="981522"/>
            <a:ext cx="6904166" cy="369332"/>
          </a:xfrm>
          <a:prstGeom prst="rect">
            <a:avLst/>
          </a:prstGeom>
          <a:noFill/>
        </p:spPr>
        <p:txBody>
          <a:bodyPr wrap="none" rtlCol="0">
            <a:spAutoFit/>
          </a:bodyPr>
          <a:lstStyle/>
          <a:p>
            <a:r>
              <a:rPr kumimoji="1" lang="en-US" altLang="zh-CN" sz="1800" dirty="0"/>
              <a:t>Docker </a:t>
            </a:r>
            <a:r>
              <a:rPr kumimoji="1" lang="zh-CN" altLang="en-US" sz="1800" dirty="0"/>
              <a:t>使用客户端</a:t>
            </a:r>
            <a:r>
              <a:rPr kumimoji="1" lang="en-US" altLang="zh-CN" sz="1800" dirty="0"/>
              <a:t>-</a:t>
            </a:r>
            <a:r>
              <a:rPr kumimoji="1" lang="zh-CN" altLang="en-US" sz="1800" dirty="0"/>
              <a:t>服务器 </a:t>
            </a:r>
            <a:r>
              <a:rPr kumimoji="1" lang="en-US" altLang="zh-CN" sz="1800" dirty="0"/>
              <a:t>(C/S) </a:t>
            </a:r>
            <a:r>
              <a:rPr kumimoji="1" lang="zh-CN" altLang="en-US" sz="1800" dirty="0"/>
              <a:t>架构模式，</a:t>
            </a:r>
            <a:r>
              <a:rPr kumimoji="1" lang="zh-CN" altLang="en-US" sz="1800" dirty="0" smtClean="0"/>
              <a:t>包括客户端和服务端。</a:t>
            </a:r>
            <a:endParaRPr kumimoji="1" lang="zh-CN" altLang="en-US" sz="1800" dirty="0"/>
          </a:p>
        </p:txBody>
      </p:sp>
      <p:sp>
        <p:nvSpPr>
          <p:cNvPr id="26" name="文本框 25"/>
          <p:cNvSpPr txBox="1"/>
          <p:nvPr/>
        </p:nvSpPr>
        <p:spPr>
          <a:xfrm>
            <a:off x="1296541" y="4653930"/>
            <a:ext cx="8856984" cy="1846659"/>
          </a:xfrm>
          <a:prstGeom prst="rect">
            <a:avLst/>
          </a:prstGeom>
          <a:noFill/>
        </p:spPr>
        <p:txBody>
          <a:bodyPr wrap="square" rtlCol="0">
            <a:spAutoFit/>
          </a:bodyPr>
          <a:lstStyle/>
          <a:p>
            <a:r>
              <a:rPr kumimoji="1" lang="en-US" altLang="zh-CN" dirty="0" smtClean="0"/>
              <a:t>1. </a:t>
            </a:r>
            <a:r>
              <a:rPr kumimoji="1" lang="zh-CN" altLang="en-US" dirty="0" smtClean="0"/>
              <a:t>客户端</a:t>
            </a:r>
            <a:r>
              <a:rPr kumimoji="1" lang="en-US" altLang="zh-CN" dirty="0" smtClean="0"/>
              <a:t>(client)</a:t>
            </a:r>
            <a:r>
              <a:rPr kumimoji="1" lang="zh-CN" altLang="en-US" dirty="0" smtClean="0"/>
              <a:t>：通过命令行或者其他工具使用</a:t>
            </a:r>
            <a:r>
              <a:rPr kumimoji="1" lang="en-US" altLang="zh-CN" dirty="0" smtClean="0"/>
              <a:t>REST API</a:t>
            </a:r>
            <a:r>
              <a:rPr kumimoji="1" lang="zh-CN" altLang="en-US" dirty="0" smtClean="0"/>
              <a:t>与守护进程通信</a:t>
            </a:r>
            <a:endParaRPr kumimoji="1" lang="en-US" altLang="zh-CN" dirty="0" smtClean="0"/>
          </a:p>
          <a:p>
            <a:r>
              <a:rPr kumimoji="1" lang="en-US" altLang="zh-CN" dirty="0" smtClean="0"/>
              <a:t>2. </a:t>
            </a:r>
            <a:r>
              <a:rPr kumimoji="1" lang="zh-CN" altLang="en-US" dirty="0" smtClean="0"/>
              <a:t>主机</a:t>
            </a:r>
            <a:r>
              <a:rPr kumimoji="1" lang="en-US" altLang="zh-CN" dirty="0" smtClean="0"/>
              <a:t>(Host)</a:t>
            </a:r>
            <a:r>
              <a:rPr kumimoji="1" lang="zh-CN" altLang="en-US" dirty="0" smtClean="0"/>
              <a:t>：一个物理或虚拟的机器用于执行</a:t>
            </a:r>
            <a:r>
              <a:rPr kumimoji="1" lang="en-US" altLang="zh-CN" dirty="0" smtClean="0"/>
              <a:t>docker</a:t>
            </a:r>
            <a:r>
              <a:rPr kumimoji="1" lang="zh-CN" altLang="en-US" dirty="0" smtClean="0"/>
              <a:t>守护进程和容器。</a:t>
            </a:r>
            <a:endParaRPr kumimoji="1" lang="en-US" altLang="zh-CN" dirty="0" smtClean="0"/>
          </a:p>
          <a:p>
            <a:r>
              <a:rPr kumimoji="1" lang="en-US" altLang="zh-CN" dirty="0" smtClean="0"/>
              <a:t>3.</a:t>
            </a:r>
            <a:r>
              <a:rPr kumimoji="1" lang="zh-CN" altLang="en-US" dirty="0"/>
              <a:t>守护进</a:t>
            </a:r>
            <a:r>
              <a:rPr kumimoji="1" lang="zh-CN" altLang="en-US" dirty="0" smtClean="0"/>
              <a:t>程</a:t>
            </a:r>
            <a:r>
              <a:rPr kumimoji="1" lang="en-US" altLang="zh-CN" dirty="0" smtClean="0"/>
              <a:t>(docker </a:t>
            </a:r>
            <a:r>
              <a:rPr kumimoji="1" lang="en-US" altLang="zh-CN" dirty="0"/>
              <a:t>daemon</a:t>
            </a:r>
            <a:r>
              <a:rPr kumimoji="1" lang="en-US" altLang="zh-CN" dirty="0" smtClean="0"/>
              <a:t>)</a:t>
            </a:r>
            <a:r>
              <a:rPr kumimoji="1" lang="zh-CN" altLang="en-US" dirty="0" smtClean="0"/>
              <a:t>：会在后台启动一个</a:t>
            </a:r>
            <a:r>
              <a:rPr kumimoji="1" lang="en-US" altLang="zh-TW" dirty="0" smtClean="0"/>
              <a:t>API Server </a:t>
            </a:r>
            <a:r>
              <a:rPr kumimoji="1" lang="zh-CN" altLang="en-US" dirty="0" smtClean="0"/>
              <a:t>，接收用户通过</a:t>
            </a:r>
            <a:r>
              <a:rPr kumimoji="1" lang="en-US" altLang="zh-CN" dirty="0" smtClean="0"/>
              <a:t>client</a:t>
            </a:r>
            <a:r>
              <a:rPr kumimoji="1" lang="zh-CN" altLang="en-US" dirty="0" smtClean="0"/>
              <a:t>发送的请</a:t>
            </a:r>
            <a:r>
              <a:rPr kumimoji="1" lang="zh-CN" altLang="en-US" dirty="0"/>
              <a:t>求，</a:t>
            </a:r>
            <a:r>
              <a:rPr kumimoji="1" lang="zh-CN" altLang="en-US" dirty="0" smtClean="0"/>
              <a:t>并按照相应的路由规则实现路由分发调度。</a:t>
            </a:r>
            <a:endParaRPr kumimoji="1" lang="zh-CN" altLang="en-US" dirty="0"/>
          </a:p>
          <a:p>
            <a:r>
              <a:rPr kumimoji="1" lang="en-US" altLang="zh-CN" dirty="0" smtClean="0"/>
              <a:t>4. </a:t>
            </a:r>
            <a:r>
              <a:rPr kumimoji="1" lang="zh-CN" altLang="en-US" dirty="0" smtClean="0"/>
              <a:t>镜像</a:t>
            </a:r>
            <a:r>
              <a:rPr kumimoji="1" lang="en-US" altLang="zh-CN" dirty="0" smtClean="0"/>
              <a:t>(image)</a:t>
            </a:r>
            <a:r>
              <a:rPr kumimoji="1" lang="zh-CN" altLang="en-US" dirty="0" smtClean="0"/>
              <a:t>：用于创建容器的模板</a:t>
            </a:r>
            <a:endParaRPr kumimoji="1" lang="en-US" altLang="zh-CN" dirty="0" smtClean="0"/>
          </a:p>
          <a:p>
            <a:r>
              <a:rPr kumimoji="1" lang="en-US" altLang="zh-CN" dirty="0" smtClean="0"/>
              <a:t>5. </a:t>
            </a:r>
            <a:r>
              <a:rPr kumimoji="1" lang="zh-CN" altLang="en-US" dirty="0" smtClean="0"/>
              <a:t>仓库</a:t>
            </a:r>
            <a:r>
              <a:rPr kumimoji="1" lang="en-US" altLang="zh-CN" dirty="0" smtClean="0"/>
              <a:t>(</a:t>
            </a:r>
            <a:r>
              <a:rPr kumimoji="1" lang="en-US" altLang="zh-CN" dirty="0"/>
              <a:t>registry</a:t>
            </a:r>
            <a:r>
              <a:rPr kumimoji="1" lang="en-US" altLang="zh-CN" dirty="0" smtClean="0"/>
              <a:t>)</a:t>
            </a:r>
            <a:r>
              <a:rPr kumimoji="1" lang="zh-CN" altLang="en-US" dirty="0" smtClean="0"/>
              <a:t>：</a:t>
            </a:r>
            <a:r>
              <a:rPr kumimoji="1" lang="en-US" altLang="zh-CN" dirty="0" smtClean="0"/>
              <a:t>docker</a:t>
            </a:r>
            <a:r>
              <a:rPr kumimoji="1" lang="zh-CN" altLang="en-US" dirty="0"/>
              <a:t>镜</a:t>
            </a:r>
            <a:r>
              <a:rPr kumimoji="1" lang="zh-CN" altLang="en-US" dirty="0" smtClean="0"/>
              <a:t>像的存储仓库</a:t>
            </a:r>
            <a:r>
              <a:rPr kumimoji="1" lang="en-US" altLang="zh-CN" dirty="0" smtClean="0"/>
              <a:t>(pull/push)</a:t>
            </a:r>
            <a:r>
              <a:rPr kumimoji="1" lang="zh-CN" altLang="en-US" dirty="0" smtClean="0"/>
              <a:t>，包括公有和私有</a:t>
            </a:r>
            <a:endParaRPr kumimoji="1" lang="zh-CN" altLang="en-US" dirty="0"/>
          </a:p>
        </p:txBody>
      </p:sp>
    </p:spTree>
    <p:extLst>
      <p:ext uri="{BB962C8B-B14F-4D97-AF65-F5344CB8AC3E}">
        <p14:creationId xmlns:p14="http://schemas.microsoft.com/office/powerpoint/2010/main" val="21810011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92288" y="435537"/>
            <a:ext cx="2029770" cy="480131"/>
          </a:xfrm>
          <a:prstGeom prst="rect">
            <a:avLst/>
          </a:prstGeom>
        </p:spPr>
        <p:txBody>
          <a:bodyPr wrap="none">
            <a:spAutoFit/>
          </a:bodyPr>
          <a:lstStyle/>
          <a:p>
            <a:r>
              <a:rPr lang="en-US" altLang="zh-CN" sz="2520" dirty="0" smtClean="0">
                <a:latin typeface="微软雅黑" pitchFamily="34" charset="-122"/>
                <a:ea typeface="微软雅黑" pitchFamily="34" charset="-122"/>
              </a:rPr>
              <a:t>1.5 </a:t>
            </a:r>
            <a:r>
              <a:rPr lang="zh-CN" altLang="en-US" sz="2520" dirty="0" smtClean="0">
                <a:latin typeface="微软雅黑" pitchFamily="34" charset="-122"/>
                <a:ea typeface="微软雅黑" pitchFamily="34" charset="-122"/>
              </a:rPr>
              <a:t>应用场景</a:t>
            </a:r>
            <a:endParaRPr lang="zh-CN" altLang="en-US" sz="2520" dirty="0">
              <a:latin typeface="微软雅黑" pitchFamily="34" charset="-122"/>
              <a:ea typeface="微软雅黑" pitchFamily="34" charset="-122"/>
            </a:endParaRPr>
          </a:p>
        </p:txBody>
      </p:sp>
      <p:sp>
        <p:nvSpPr>
          <p:cNvPr id="35" name="文本框 34"/>
          <p:cNvSpPr txBox="1"/>
          <p:nvPr/>
        </p:nvSpPr>
        <p:spPr>
          <a:xfrm>
            <a:off x="792485" y="1053530"/>
            <a:ext cx="10009112" cy="5386090"/>
          </a:xfrm>
          <a:prstGeom prst="rect">
            <a:avLst/>
          </a:prstGeom>
          <a:noFill/>
        </p:spPr>
        <p:txBody>
          <a:bodyPr wrap="square" rtlCol="0">
            <a:spAutoFit/>
          </a:bodyPr>
          <a:lstStyle/>
          <a:p>
            <a:pPr marL="342900" indent="-342900">
              <a:buFont typeface="Wingdings" charset="2"/>
              <a:buChar char="Ø"/>
            </a:pPr>
            <a:r>
              <a:rPr kumimoji="1" lang="zh-CN" altLang="en-US" b="1" dirty="0" smtClean="0"/>
              <a:t>应用打包</a:t>
            </a:r>
            <a:endParaRPr kumimoji="1" lang="en-US" altLang="zh-CN" b="1" dirty="0" smtClean="0"/>
          </a:p>
          <a:p>
            <a:r>
              <a:rPr kumimoji="1" lang="zh-CN" altLang="en-US" sz="1600" dirty="0" smtClean="0"/>
              <a:t>制作</a:t>
            </a:r>
            <a:r>
              <a:rPr kumimoji="1" lang="en-US" altLang="zh-CN" sz="1600" dirty="0" smtClean="0"/>
              <a:t>RPM</a:t>
            </a:r>
            <a:r>
              <a:rPr kumimoji="1" lang="zh-CN" altLang="en-US" sz="1600" dirty="0"/>
              <a:t>、</a:t>
            </a:r>
            <a:r>
              <a:rPr kumimoji="1" lang="en-US" altLang="zh-CN" sz="1600" dirty="0"/>
              <a:t>GEM</a:t>
            </a:r>
            <a:r>
              <a:rPr kumimoji="1" lang="zh-CN" altLang="en-US" sz="1600" dirty="0"/>
              <a:t>等软</a:t>
            </a:r>
            <a:r>
              <a:rPr kumimoji="1" lang="zh-CN" altLang="en-US" sz="1600" dirty="0" smtClean="0"/>
              <a:t>件，</a:t>
            </a:r>
            <a:r>
              <a:rPr kumimoji="1" lang="zh-CN" altLang="en-US" sz="1600" dirty="0"/>
              <a:t>每一个软件包依赖于哪个库的哪个</a:t>
            </a:r>
            <a:r>
              <a:rPr kumimoji="1" lang="zh-CN" altLang="en-US" sz="1600" dirty="0" smtClean="0"/>
              <a:t>版本</a:t>
            </a:r>
            <a:r>
              <a:rPr kumimoji="1" lang="zh-CN" altLang="en-US" sz="1600" dirty="0"/>
              <a:t>，</a:t>
            </a:r>
            <a:r>
              <a:rPr kumimoji="1" lang="zh-CN" altLang="en-US" sz="1600" dirty="0" smtClean="0"/>
              <a:t>往往</a:t>
            </a:r>
            <a:r>
              <a:rPr kumimoji="1" lang="zh-CN" altLang="en-US" sz="1600" dirty="0"/>
              <a:t>需要明确的写在依赖列表里。依赖又往往分为编译时依赖和运行时依赖。通过</a:t>
            </a:r>
            <a:r>
              <a:rPr kumimoji="1" lang="en-US" altLang="zh-CN" sz="1600" dirty="0"/>
              <a:t>Docker</a:t>
            </a:r>
            <a:r>
              <a:rPr kumimoji="1" lang="zh-CN" altLang="en-US" sz="1600" dirty="0"/>
              <a:t>可以很</a:t>
            </a:r>
            <a:r>
              <a:rPr kumimoji="1" lang="zh-CN" altLang="en-US" sz="1600" dirty="0" smtClean="0"/>
              <a:t>好的解决打包问题</a:t>
            </a:r>
            <a:endParaRPr kumimoji="1" lang="en-US" altLang="zh-CN" dirty="0" smtClean="0"/>
          </a:p>
          <a:p>
            <a:pPr marL="342900" indent="-342900">
              <a:buFont typeface="Wingdings" charset="2"/>
              <a:buChar char="Ø"/>
            </a:pPr>
            <a:r>
              <a:rPr kumimoji="1" lang="zh-CN" altLang="en-US" b="1" dirty="0"/>
              <a:t>多版本混合</a:t>
            </a:r>
            <a:r>
              <a:rPr kumimoji="1" lang="zh-CN" altLang="en-US" b="1" dirty="0" smtClean="0"/>
              <a:t>部署</a:t>
            </a:r>
            <a:endParaRPr kumimoji="1" lang="en-US" altLang="zh-CN" b="1" dirty="0" smtClean="0"/>
          </a:p>
          <a:p>
            <a:r>
              <a:rPr kumimoji="1" lang="zh-CN" altLang="en-US" sz="1600" dirty="0"/>
              <a:t>随着产品的不断更新换代，一台服务器上部署多个应用或者同一个应用的多个版本在企业内部非常常见</a:t>
            </a:r>
            <a:r>
              <a:rPr kumimoji="1" lang="zh-CN" altLang="en-US" sz="1600" dirty="0" smtClean="0"/>
              <a:t>。</a:t>
            </a:r>
            <a:endParaRPr kumimoji="1" lang="zh-CN" altLang="en-US" sz="1600" dirty="0"/>
          </a:p>
          <a:p>
            <a:r>
              <a:rPr kumimoji="1" lang="zh-CN" altLang="en-US" sz="1600" dirty="0"/>
              <a:t>但一台服务器上部署同一个软件的多个版本，文件路径、端口等资源往往会发生冲突，造成多个</a:t>
            </a:r>
            <a:r>
              <a:rPr kumimoji="1" lang="zh-CN" altLang="en-US" sz="1600" dirty="0" smtClean="0"/>
              <a:t>版本无法共存</a:t>
            </a:r>
            <a:endParaRPr kumimoji="1" lang="en-US" altLang="zh-CN" sz="1600" dirty="0" smtClean="0"/>
          </a:p>
          <a:p>
            <a:pPr marL="342900" indent="-342900">
              <a:buFont typeface="Wingdings" charset="2"/>
              <a:buChar char="Ø"/>
            </a:pPr>
            <a:r>
              <a:rPr kumimoji="1" lang="zh-CN" altLang="en-US" b="1" dirty="0" smtClean="0"/>
              <a:t>多用户环境</a:t>
            </a:r>
            <a:endParaRPr kumimoji="1" lang="en-US" altLang="zh-CN" b="1" dirty="0" smtClean="0"/>
          </a:p>
          <a:p>
            <a:r>
              <a:rPr kumimoji="1" lang="zh-CN" altLang="en-US" sz="1600" dirty="0"/>
              <a:t>在多租户的应用中，它可以避免关键应用的</a:t>
            </a:r>
            <a:r>
              <a:rPr kumimoji="1" lang="zh-CN" altLang="en-US" sz="1600" dirty="0" smtClean="0"/>
              <a:t>重写</a:t>
            </a:r>
            <a:r>
              <a:rPr kumimoji="1" lang="zh-CN" altLang="en-US" sz="1600" dirty="0"/>
              <a:t>。</a:t>
            </a:r>
            <a:r>
              <a:rPr kumimoji="1" lang="zh-CN" altLang="en-US" sz="1600" dirty="0" smtClean="0"/>
              <a:t>使用</a:t>
            </a:r>
            <a:r>
              <a:rPr kumimoji="1" lang="en-US" altLang="zh-CN" sz="1600" dirty="0" smtClean="0"/>
              <a:t>Docker</a:t>
            </a:r>
            <a:r>
              <a:rPr kumimoji="1" lang="zh-CN" altLang="en-US" sz="1600" dirty="0" smtClean="0"/>
              <a:t>可以为每一个用户应用层</a:t>
            </a:r>
            <a:r>
              <a:rPr kumimoji="1" lang="zh-CN" altLang="en-US" sz="1600" dirty="0"/>
              <a:t>的多个实例创建隔离的环境</a:t>
            </a:r>
            <a:r>
              <a:rPr kumimoji="1" lang="zh-CN" altLang="en-US" sz="1600" dirty="0" smtClean="0"/>
              <a:t>，不仅简单且</a:t>
            </a:r>
            <a:r>
              <a:rPr kumimoji="1" lang="zh-CN" altLang="en-US" sz="1600" dirty="0"/>
              <a:t>成本</a:t>
            </a:r>
            <a:r>
              <a:rPr kumimoji="1" lang="zh-CN" altLang="en-US" sz="1600" dirty="0" smtClean="0"/>
              <a:t>低廉</a:t>
            </a:r>
            <a:endParaRPr kumimoji="1" lang="en-US" altLang="zh-CN" sz="1600" dirty="0" smtClean="0"/>
          </a:p>
          <a:p>
            <a:pPr marL="342900" indent="-342900">
              <a:buFont typeface="Wingdings" charset="2"/>
              <a:buChar char="Ø"/>
            </a:pPr>
            <a:r>
              <a:rPr kumimoji="1" lang="zh-CN" altLang="en-US" b="1" dirty="0" smtClean="0"/>
              <a:t>内部开发环境</a:t>
            </a:r>
            <a:endParaRPr kumimoji="1" lang="en-US" altLang="zh-CN" b="1" dirty="0" smtClean="0"/>
          </a:p>
          <a:p>
            <a:r>
              <a:rPr kumimoji="1" lang="zh-CN" altLang="en-US" sz="1600" dirty="0" smtClean="0"/>
              <a:t>有的公司为每个开发人员</a:t>
            </a:r>
            <a:r>
              <a:rPr kumimoji="1" lang="zh-CN" altLang="en-US" sz="1600" dirty="0"/>
              <a:t>提供一台或者多台虚拟机来充当开发测试环境</a:t>
            </a:r>
            <a:r>
              <a:rPr kumimoji="1" lang="zh-CN" altLang="en-US" sz="1600" dirty="0" smtClean="0"/>
              <a:t>。开发测试环境一般负载较低</a:t>
            </a:r>
            <a:r>
              <a:rPr kumimoji="1" lang="zh-CN" altLang="en-US" sz="1600" dirty="0"/>
              <a:t>，大量的系统资源都被浪费在虚拟机本身的进程上了</a:t>
            </a:r>
            <a:r>
              <a:rPr kumimoji="1" lang="zh-CN" altLang="en-US" sz="1600" dirty="0" smtClean="0"/>
              <a:t>。</a:t>
            </a:r>
            <a:r>
              <a:rPr kumimoji="1" lang="en-US" altLang="zh-CN" sz="1600" dirty="0" smtClean="0"/>
              <a:t>Docker</a:t>
            </a:r>
            <a:r>
              <a:rPr kumimoji="1" lang="zh-CN" altLang="en-US" sz="1600" dirty="0"/>
              <a:t>容器没有任何</a:t>
            </a:r>
            <a:r>
              <a:rPr kumimoji="1" lang="en-US" altLang="zh-CN" sz="1600" dirty="0"/>
              <a:t>CPU</a:t>
            </a:r>
            <a:r>
              <a:rPr kumimoji="1" lang="zh-CN" altLang="en-US" sz="1600" dirty="0"/>
              <a:t>和内存上的额外开销，很适合用来提供公司</a:t>
            </a:r>
            <a:r>
              <a:rPr kumimoji="1" lang="zh-CN" altLang="en-US" sz="1600" dirty="0" smtClean="0"/>
              <a:t>内部的开发测试环境，并且能够简化部署</a:t>
            </a:r>
            <a:endParaRPr kumimoji="1" lang="en-US" altLang="zh-CN" dirty="0" smtClean="0"/>
          </a:p>
          <a:p>
            <a:pPr marL="342900" indent="-342900">
              <a:buFont typeface="Wingdings" charset="2"/>
              <a:buChar char="Ø"/>
            </a:pPr>
            <a:r>
              <a:rPr kumimoji="1" lang="zh-CN" altLang="en-US" b="1" dirty="0" smtClean="0"/>
              <a:t>微服务</a:t>
            </a:r>
            <a:endParaRPr kumimoji="1" lang="en-US" altLang="zh-CN" b="1" dirty="0" smtClean="0"/>
          </a:p>
          <a:p>
            <a:r>
              <a:rPr kumimoji="1" lang="zh-CN" altLang="en-US" sz="1600" dirty="0" smtClean="0"/>
              <a:t>微服务架构</a:t>
            </a:r>
            <a:r>
              <a:rPr kumimoji="1" lang="en-US" altLang="zh-CN" sz="1600" dirty="0" smtClean="0"/>
              <a:t>---</a:t>
            </a:r>
            <a:r>
              <a:rPr kumimoji="1" lang="zh-CN" altLang="en-US" sz="1600" dirty="0" smtClean="0"/>
              <a:t>一个</a:t>
            </a:r>
            <a:r>
              <a:rPr kumimoji="1" lang="zh-CN" altLang="en-US" sz="1600" dirty="0"/>
              <a:t>整体式的应用拆分成松耦合</a:t>
            </a:r>
            <a:r>
              <a:rPr kumimoji="1" lang="zh-CN" altLang="en-US" sz="1600" dirty="0" smtClean="0"/>
              <a:t>的单个服务，</a:t>
            </a:r>
            <a:r>
              <a:rPr kumimoji="1" lang="en-US" altLang="zh-CN" sz="1600" dirty="0"/>
              <a:t>Docker </a:t>
            </a:r>
            <a:r>
              <a:rPr kumimoji="1" lang="zh-CN" altLang="en-US" sz="1600" dirty="0"/>
              <a:t>允许开发人员选择最适合于每种服务的工具或技术栈，</a:t>
            </a:r>
            <a:r>
              <a:rPr kumimoji="1" lang="zh-CN" altLang="en-US" sz="1600" dirty="0" smtClean="0"/>
              <a:t>隔离服务以消除潜在冲突</a:t>
            </a:r>
            <a:r>
              <a:rPr kumimoji="1" lang="zh-CN" altLang="en-US" sz="1600" dirty="0"/>
              <a:t>，</a:t>
            </a:r>
            <a:r>
              <a:rPr kumimoji="1" lang="zh-CN" altLang="en-US" sz="1600" dirty="0" smtClean="0"/>
              <a:t>从而避免过度的依赖，这些容器可以独立于应</a:t>
            </a:r>
            <a:r>
              <a:rPr kumimoji="1" lang="zh-CN" altLang="en-US" sz="1600" dirty="0"/>
              <a:t>用的其他服务组件，轻松地共享、部署、</a:t>
            </a:r>
            <a:r>
              <a:rPr kumimoji="1" lang="zh-CN" altLang="en-US" sz="1600" dirty="0" smtClean="0"/>
              <a:t>更新和瞬间扩展</a:t>
            </a:r>
            <a:endParaRPr kumimoji="1" lang="en-US" altLang="zh-CN" sz="1600" dirty="0" smtClean="0"/>
          </a:p>
          <a:p>
            <a:pPr marL="342900" indent="-342900">
              <a:buFont typeface="Wingdings" charset="2"/>
              <a:buChar char="Ø"/>
            </a:pPr>
            <a:r>
              <a:rPr kumimoji="1" lang="zh-CN" altLang="en-US" b="1" dirty="0"/>
              <a:t>持续集成和持续部署</a:t>
            </a:r>
            <a:endParaRPr kumimoji="1" lang="en-US" altLang="zh-CN" b="1" dirty="0" smtClean="0"/>
          </a:p>
          <a:p>
            <a:pPr marL="342900" indent="-342900">
              <a:buFont typeface="Wingdings" charset="2"/>
              <a:buChar char="Ø"/>
            </a:pPr>
            <a:r>
              <a:rPr kumimoji="1" lang="zh-CN" altLang="en-US" b="1" dirty="0" smtClean="0"/>
              <a:t>自动测试</a:t>
            </a:r>
            <a:endParaRPr kumimoji="1" lang="en-US" altLang="zh-CN" b="1" dirty="0" smtClean="0"/>
          </a:p>
          <a:p>
            <a:r>
              <a:rPr kumimoji="1" lang="is-IS" altLang="zh-CN" dirty="0" smtClean="0"/>
              <a:t>……</a:t>
            </a:r>
            <a:endParaRPr kumimoji="1" lang="en-US" altLang="zh-CN" dirty="0" smtClean="0"/>
          </a:p>
        </p:txBody>
      </p:sp>
    </p:spTree>
    <p:extLst>
      <p:ext uri="{BB962C8B-B14F-4D97-AF65-F5344CB8AC3E}">
        <p14:creationId xmlns:p14="http://schemas.microsoft.com/office/powerpoint/2010/main" val="10912821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pt043"/>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sz="2400">
            <a:solidFill>
              <a:srgbClr val="0066CC"/>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7494</TotalTime>
  <Words>3227</Words>
  <Application>Microsoft Macintosh PowerPoint</Application>
  <PresentationFormat>自定义</PresentationFormat>
  <Paragraphs>494</Paragraphs>
  <Slides>48</Slides>
  <Notes>13</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简洁多边形</dc:title>
  <dc:creator>第一PPT模板网：www.1ppt.com</dc:creator>
  <cp:keywords>第一PPT模板网：www.1ppt.com</cp:keywords>
  <cp:lastModifiedBy>hu jason</cp:lastModifiedBy>
  <cp:revision>1537</cp:revision>
  <dcterms:created xsi:type="dcterms:W3CDTF">2015-11-08T02:29:44Z</dcterms:created>
  <dcterms:modified xsi:type="dcterms:W3CDTF">2018-05-10T07:03:43Z</dcterms:modified>
</cp:coreProperties>
</file>