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6" r:id="rId10"/>
    <p:sldId id="267" r:id="rId11"/>
    <p:sldId id="265" r:id="rId12"/>
    <p:sldId id="262"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p:cViewPr varScale="1">
        <p:scale>
          <a:sx n="63" d="100"/>
          <a:sy n="63" d="100"/>
        </p:scale>
        <p:origin x="102"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221377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300902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129169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146927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128459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265455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122576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181355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171581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190224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FC4B819B-D9EC-4A3A-87EB-58D6D237CE74}" type="datetimeFigureOut">
              <a:rPr lang="zh-TW" altLang="en-US" smtClean="0"/>
              <a:t>2021/3/17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44132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B819B-D9EC-4A3A-87EB-58D6D237CE74}" type="datetimeFigureOut">
              <a:rPr lang="zh-TW" altLang="en-US" smtClean="0"/>
              <a:t>2021/3/17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53C5F-BE93-491D-A979-BAC10FAA79D3}" type="slidenum">
              <a:rPr lang="zh-TW" altLang="en-US" smtClean="0"/>
              <a:t>‹#›</a:t>
            </a:fld>
            <a:endParaRPr lang="zh-TW" altLang="en-US"/>
          </a:p>
        </p:txBody>
      </p:sp>
    </p:spTree>
    <p:extLst>
      <p:ext uri="{BB962C8B-B14F-4D97-AF65-F5344CB8AC3E}">
        <p14:creationId xmlns:p14="http://schemas.microsoft.com/office/powerpoint/2010/main" val="1881198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200" dirty="0" smtClean="0"/>
              <a:t>Semantic Segmentation of Pathological Lung Tissue</a:t>
            </a:r>
            <a:br>
              <a:rPr lang="en-US" altLang="zh-TW" sz="3200" dirty="0" smtClean="0"/>
            </a:br>
            <a:r>
              <a:rPr lang="en-US" altLang="zh-TW" sz="3200" dirty="0" smtClean="0"/>
              <a:t>with Dilated Fully Convolutional Networks</a:t>
            </a:r>
            <a:endParaRPr lang="zh-TW" altLang="en-US" sz="3200"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5547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ILD Pattern </a:t>
            </a:r>
            <a:r>
              <a:rPr lang="en-US" altLang="zh-TW" b="1" dirty="0" smtClean="0"/>
              <a:t>Classification</a:t>
            </a:r>
            <a:endParaRPr lang="zh-TW" altLang="en-US" dirty="0"/>
          </a:p>
        </p:txBody>
      </p:sp>
      <p:sp>
        <p:nvSpPr>
          <p:cNvPr id="3" name="內容版面配置區 2"/>
          <p:cNvSpPr>
            <a:spLocks noGrp="1"/>
          </p:cNvSpPr>
          <p:nvPr>
            <p:ph idx="1"/>
          </p:nvPr>
        </p:nvSpPr>
        <p:spPr>
          <a:xfrm>
            <a:off x="838200" y="1825624"/>
            <a:ext cx="10515600" cy="4895215"/>
          </a:xfrm>
        </p:spPr>
        <p:txBody>
          <a:bodyPr>
            <a:normAutofit fontScale="92500" lnSpcReduction="10000"/>
          </a:bodyPr>
          <a:lstStyle/>
          <a:p>
            <a:r>
              <a:rPr lang="zh-TW" altLang="en-US" dirty="0"/>
              <a:t>大多數提議的方法都包含手工製作的紋理特徵，這些特徵被饋送到機器學習分類器，並在滑動窗口框架內局部識別肺組織</a:t>
            </a:r>
            <a:r>
              <a:rPr lang="zh-TW" altLang="en-US" dirty="0" smtClean="0"/>
              <a:t>。</a:t>
            </a:r>
            <a:endParaRPr lang="en-US" altLang="zh-TW" dirty="0" smtClean="0"/>
          </a:p>
          <a:p>
            <a:r>
              <a:rPr lang="zh-TW" altLang="en-US" dirty="0"/>
              <a:t>該方法利用了灰度直方圖</a:t>
            </a:r>
            <a:r>
              <a:rPr lang="zh-TW" altLang="en-US" dirty="0" smtClean="0"/>
              <a:t>，共現</a:t>
            </a:r>
            <a:r>
              <a:rPr lang="en-US" altLang="zh-TW" dirty="0"/>
              <a:t>co-occurrence </a:t>
            </a:r>
            <a:r>
              <a:rPr lang="zh-TW" altLang="en-US" dirty="0" smtClean="0"/>
              <a:t>和遊程</a:t>
            </a:r>
            <a:r>
              <a:rPr lang="en-US" altLang="zh-TW" dirty="0"/>
              <a:t>run-length</a:t>
            </a:r>
            <a:r>
              <a:rPr lang="zh-TW" altLang="en-US" dirty="0" smtClean="0"/>
              <a:t>矩陣</a:t>
            </a:r>
            <a:r>
              <a:rPr lang="zh-TW" altLang="en-US" dirty="0"/>
              <a:t>以及分形分析參數的</a:t>
            </a:r>
            <a:r>
              <a:rPr lang="zh-TW" altLang="en-US" dirty="0" smtClean="0"/>
              <a:t>組合</a:t>
            </a:r>
            <a:r>
              <a:rPr lang="en-US" altLang="zh-TW" dirty="0"/>
              <a:t> fractal analysis </a:t>
            </a:r>
            <a:r>
              <a:rPr lang="en-US" altLang="zh-TW" dirty="0" smtClean="0"/>
              <a:t>parameters</a:t>
            </a:r>
          </a:p>
          <a:p>
            <a:r>
              <a:rPr lang="zh-TW" altLang="en-US" dirty="0"/>
              <a:t>結合</a:t>
            </a:r>
            <a:r>
              <a:rPr lang="zh-TW" altLang="en-US" dirty="0" smtClean="0"/>
              <a:t>了</a:t>
            </a:r>
            <a:r>
              <a:rPr lang="en-US" altLang="zh-TW" dirty="0"/>
              <a:t>k-nearest neighbors </a:t>
            </a:r>
            <a:r>
              <a:rPr lang="en-US" altLang="zh-TW" dirty="0" smtClean="0"/>
              <a:t>classifier</a:t>
            </a:r>
            <a:r>
              <a:rPr lang="zh-TW" altLang="en-US" dirty="0"/>
              <a:t>使用了一個隨機森林分類</a:t>
            </a:r>
            <a:r>
              <a:rPr lang="zh-TW" altLang="en-US" dirty="0" smtClean="0"/>
              <a:t>器</a:t>
            </a:r>
            <a:endParaRPr lang="en-US" altLang="zh-TW" dirty="0" smtClean="0"/>
          </a:p>
          <a:p>
            <a:r>
              <a:rPr lang="zh-TW" altLang="en-US" dirty="0"/>
              <a:t>採用了無監督的特徵提取</a:t>
            </a:r>
            <a:r>
              <a:rPr lang="zh-TW" altLang="en-US" dirty="0" smtClean="0"/>
              <a:t>技術</a:t>
            </a:r>
            <a:r>
              <a:rPr lang="zh-TW" altLang="en-US" dirty="0"/>
              <a:t>，例如特徵包 </a:t>
            </a:r>
            <a:r>
              <a:rPr lang="zh-TW" altLang="en-US" dirty="0" smtClean="0"/>
              <a:t>，和</a:t>
            </a:r>
            <a:r>
              <a:rPr lang="zh-TW" altLang="en-US" dirty="0"/>
              <a:t>稀疏表示</a:t>
            </a:r>
            <a:r>
              <a:rPr lang="zh-TW" altLang="en-US" dirty="0" smtClean="0"/>
              <a:t>模型</a:t>
            </a:r>
            <a:r>
              <a:rPr lang="en-US" altLang="zh-TW" dirty="0"/>
              <a:t>sparse representation </a:t>
            </a:r>
            <a:r>
              <a:rPr lang="en-US" altLang="zh-TW" dirty="0" smtClean="0"/>
              <a:t>models</a:t>
            </a:r>
          </a:p>
          <a:p>
            <a:endParaRPr lang="en-US" altLang="zh-TW" dirty="0"/>
          </a:p>
          <a:p>
            <a:pPr marL="0" indent="0">
              <a:buNone/>
            </a:pPr>
            <a:r>
              <a:rPr lang="zh-TW" altLang="en-US" dirty="0"/>
              <a:t>已經提出了一些利用</a:t>
            </a:r>
            <a:r>
              <a:rPr lang="en-US" altLang="zh-TW" dirty="0"/>
              <a:t>CNN</a:t>
            </a:r>
            <a:r>
              <a:rPr lang="zh-TW" altLang="en-US" dirty="0"/>
              <a:t>進行肺模式分類的方法。其中大多數仍然是在逐塊計劃下設計的，其中方形補丁被饋送到</a:t>
            </a:r>
            <a:r>
              <a:rPr lang="en-US" altLang="zh-TW" dirty="0"/>
              <a:t>CNN</a:t>
            </a:r>
            <a:r>
              <a:rPr lang="zh-TW" altLang="en-US" dirty="0"/>
              <a:t>，而輸出則包含該補丁屬於每個類別的概率</a:t>
            </a:r>
            <a:r>
              <a:rPr lang="zh-TW" altLang="en-US" dirty="0" smtClean="0"/>
              <a:t>。</a:t>
            </a:r>
            <a:endParaRPr lang="en-US" altLang="zh-TW" dirty="0" smtClean="0"/>
          </a:p>
          <a:p>
            <a:pPr marL="0" indent="0">
              <a:buNone/>
            </a:pPr>
            <a:r>
              <a:rPr lang="zh-TW" altLang="en-US" dirty="0"/>
              <a:t>在</a:t>
            </a:r>
            <a:r>
              <a:rPr lang="en-US" altLang="zh-TW" dirty="0"/>
              <a:t>ILD</a:t>
            </a:r>
            <a:r>
              <a:rPr lang="zh-TW" altLang="en-US" dirty="0"/>
              <a:t>數據上設計並訓練了具有五個卷積層和三個密集層的</a:t>
            </a:r>
            <a:r>
              <a:rPr lang="en-US" altLang="zh-TW" dirty="0"/>
              <a:t>CNN</a:t>
            </a:r>
            <a:endParaRPr lang="zh-TW" altLang="en-US" dirty="0"/>
          </a:p>
        </p:txBody>
      </p:sp>
    </p:spTree>
    <p:extLst>
      <p:ext uri="{BB962C8B-B14F-4D97-AF65-F5344CB8AC3E}">
        <p14:creationId xmlns:p14="http://schemas.microsoft.com/office/powerpoint/2010/main" val="172763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通過交叉驗證方案計算出的建議模型的混淆矩陣</a:t>
            </a:r>
          </a:p>
        </p:txBody>
      </p:sp>
      <p:sp>
        <p:nvSpPr>
          <p:cNvPr id="3" name="內容版面配置區 2"/>
          <p:cNvSpPr>
            <a:spLocks noGrp="1"/>
          </p:cNvSpPr>
          <p:nvPr>
            <p:ph idx="1"/>
          </p:nvPr>
        </p:nvSpPr>
        <p:spPr>
          <a:xfrm>
            <a:off x="838200" y="1825625"/>
            <a:ext cx="3840480" cy="4351338"/>
          </a:xfrm>
        </p:spPr>
        <p:txBody>
          <a:bodyPr/>
          <a:lstStyle/>
          <a:p>
            <a:r>
              <a:rPr lang="zh-TW" altLang="en-US" dirty="0"/>
              <a:t>顯示了所提出模型的混淆矩陣。不出所料，由於其相似的外觀，許多錯誤分類發生在網狀結構和蜂窩狀結構之間。此外，健康的組織通常會與網狀結構相混淆，這可能是因為支氣管血管樹的</a:t>
            </a:r>
            <a:r>
              <a:rPr lang="en-US" altLang="zh-TW" dirty="0"/>
              <a:t>2D</a:t>
            </a:r>
            <a:r>
              <a:rPr lang="zh-TW" altLang="en-US" dirty="0"/>
              <a:t>切片可能類似於網狀圖案。</a:t>
            </a:r>
          </a:p>
        </p:txBody>
      </p:sp>
      <p:pic>
        <p:nvPicPr>
          <p:cNvPr id="4" name="圖片 3"/>
          <p:cNvPicPr>
            <a:picLocks noChangeAspect="1"/>
          </p:cNvPicPr>
          <p:nvPr/>
        </p:nvPicPr>
        <p:blipFill>
          <a:blip r:embed="rId2"/>
          <a:stretch>
            <a:fillRect/>
          </a:stretch>
        </p:blipFill>
        <p:spPr>
          <a:xfrm>
            <a:off x="5354955" y="1238409"/>
            <a:ext cx="5848443" cy="5619591"/>
          </a:xfrm>
          <a:prstGeom prst="rect">
            <a:avLst/>
          </a:prstGeom>
        </p:spPr>
      </p:pic>
    </p:spTree>
    <p:extLst>
      <p:ext uri="{BB962C8B-B14F-4D97-AF65-F5344CB8AC3E}">
        <p14:creationId xmlns:p14="http://schemas.microsoft.com/office/powerpoint/2010/main" val="1171354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a:t>
            </a:r>
            <a:r>
              <a:rPr lang="zh-TW" altLang="en-US" dirty="0" smtClean="0"/>
              <a:t>、主要發現與後續應用</a:t>
            </a:r>
            <a:endParaRPr lang="zh-TW" altLang="en-US" dirty="0"/>
          </a:p>
        </p:txBody>
      </p:sp>
      <p:sp>
        <p:nvSpPr>
          <p:cNvPr id="3" name="內容版面配置區 2"/>
          <p:cNvSpPr>
            <a:spLocks noGrp="1"/>
          </p:cNvSpPr>
          <p:nvPr>
            <p:ph idx="1"/>
          </p:nvPr>
        </p:nvSpPr>
        <p:spPr>
          <a:xfrm>
            <a:off x="838200" y="1825624"/>
            <a:ext cx="10515600" cy="4666615"/>
          </a:xfrm>
        </p:spPr>
        <p:txBody>
          <a:bodyPr>
            <a:normAutofit lnSpcReduction="10000"/>
          </a:bodyPr>
          <a:lstStyle/>
          <a:p>
            <a:r>
              <a:rPr lang="zh-TW" altLang="en-US" dirty="0"/>
              <a:t>某些錯誤也歸因於有限數量的帶註釋的</a:t>
            </a:r>
            <a:r>
              <a:rPr lang="zh-TW" altLang="en-US" dirty="0" smtClean="0"/>
              <a:t>類</a:t>
            </a:r>
            <a:endParaRPr lang="en-US" altLang="zh-TW" dirty="0"/>
          </a:p>
          <a:p>
            <a:r>
              <a:rPr lang="en-US" altLang="zh-TW" dirty="0" err="1" smtClean="0"/>
              <a:t>Segnet</a:t>
            </a:r>
            <a:r>
              <a:rPr lang="en-US" altLang="zh-TW" dirty="0"/>
              <a:t>  [15]</a:t>
            </a:r>
            <a:r>
              <a:rPr lang="zh-TW" altLang="en-US" dirty="0"/>
              <a:t>和</a:t>
            </a:r>
            <a:r>
              <a:rPr lang="en-US" altLang="zh-TW" dirty="0"/>
              <a:t>U-net  [17]</a:t>
            </a:r>
            <a:r>
              <a:rPr lang="zh-TW" altLang="en-US" dirty="0"/>
              <a:t>產生了更好的結果，後者的速度稍快一些，並且準確性更</a:t>
            </a:r>
            <a:r>
              <a:rPr lang="zh-TW" altLang="en-US" dirty="0" smtClean="0"/>
              <a:t>高</a:t>
            </a:r>
            <a:endParaRPr lang="en-US" altLang="zh-TW" dirty="0" smtClean="0"/>
          </a:p>
          <a:p>
            <a:r>
              <a:rPr lang="en-US" altLang="zh-TW" dirty="0"/>
              <a:t>proposed </a:t>
            </a:r>
            <a:r>
              <a:rPr lang="en-US" altLang="zh-TW" dirty="0" smtClean="0"/>
              <a:t>network</a:t>
            </a:r>
            <a:r>
              <a:rPr lang="zh-TW" altLang="en-US" dirty="0" smtClean="0"/>
              <a:t>超過了以前的研究中的最高性能，並且在內存和計算方面效率更高。</a:t>
            </a:r>
            <a:endParaRPr lang="en-US" altLang="zh-TW" dirty="0"/>
          </a:p>
          <a:p>
            <a:r>
              <a:rPr lang="zh-TW" altLang="en-US" dirty="0" smtClean="0"/>
              <a:t>未來</a:t>
            </a:r>
            <a:r>
              <a:rPr lang="zh-TW" altLang="en-US" dirty="0"/>
              <a:t>的工作包括對模型的修改，以考慮肺部模式的</a:t>
            </a:r>
            <a:r>
              <a:rPr lang="en-US" altLang="zh-TW" dirty="0"/>
              <a:t>3D</a:t>
            </a:r>
            <a:r>
              <a:rPr lang="zh-TW" altLang="en-US" dirty="0"/>
              <a:t>性質，並考慮支氣管血管樹</a:t>
            </a:r>
            <a:r>
              <a:rPr lang="zh-TW" altLang="en-US" dirty="0" smtClean="0"/>
              <a:t>。</a:t>
            </a:r>
            <a:endParaRPr lang="en-US" altLang="zh-TW" dirty="0" smtClean="0"/>
          </a:p>
          <a:p>
            <a:r>
              <a:rPr lang="zh-TW" altLang="en-US" dirty="0" smtClean="0"/>
              <a:t>前者</a:t>
            </a:r>
            <a:r>
              <a:rPr lang="zh-TW" altLang="en-US" dirty="0"/>
              <a:t>可以通過將體系結構直接擴展到</a:t>
            </a:r>
            <a:r>
              <a:rPr lang="en-US" altLang="zh-TW" dirty="0"/>
              <a:t>3D</a:t>
            </a:r>
            <a:r>
              <a:rPr lang="zh-TW" altLang="en-US" dirty="0"/>
              <a:t>（類似於</a:t>
            </a:r>
            <a:r>
              <a:rPr lang="en-US" altLang="zh-TW" dirty="0"/>
              <a:t>3D U-Net</a:t>
            </a:r>
            <a:r>
              <a:rPr lang="zh-TW" altLang="en-US" dirty="0"/>
              <a:t>）來實現 </a:t>
            </a:r>
            <a:r>
              <a:rPr lang="zh-TW" altLang="en-US" dirty="0" smtClean="0"/>
              <a:t>和</a:t>
            </a:r>
            <a:r>
              <a:rPr lang="en-US" altLang="zh-TW" dirty="0"/>
              <a:t>V-Net  </a:t>
            </a:r>
            <a:r>
              <a:rPr lang="zh-TW" altLang="en-US" dirty="0" smtClean="0"/>
              <a:t>或</a:t>
            </a:r>
            <a:r>
              <a:rPr lang="zh-TW" altLang="en-US" dirty="0"/>
              <a:t>採用多平面視圖聚合方案，也稱為</a:t>
            </a:r>
            <a:r>
              <a:rPr lang="en-US" altLang="zh-TW" dirty="0" smtClean="0"/>
              <a:t>2.5D</a:t>
            </a:r>
            <a:r>
              <a:rPr lang="zh-TW" altLang="en-US" dirty="0" smtClean="0"/>
              <a:t>。可以</a:t>
            </a:r>
            <a:r>
              <a:rPr lang="zh-TW" altLang="en-US" dirty="0"/>
              <a:t>使用</a:t>
            </a:r>
            <a:r>
              <a:rPr lang="en-US" altLang="zh-TW" dirty="0"/>
              <a:t>3D</a:t>
            </a:r>
            <a:r>
              <a:rPr lang="zh-TW" altLang="en-US" dirty="0"/>
              <a:t>後處理方案使用條件隨機字段或變形模型來細化</a:t>
            </a:r>
            <a:r>
              <a:rPr lang="en-US" altLang="zh-TW" dirty="0"/>
              <a:t>2D</a:t>
            </a:r>
            <a:r>
              <a:rPr lang="zh-TW" altLang="en-US" dirty="0"/>
              <a:t>分割</a:t>
            </a:r>
            <a:r>
              <a:rPr lang="zh-TW" altLang="en-US" dirty="0" smtClean="0"/>
              <a:t>輸出</a:t>
            </a:r>
            <a:endParaRPr lang="en-US" altLang="zh-TW" dirty="0" smtClean="0"/>
          </a:p>
          <a:p>
            <a:r>
              <a:rPr lang="zh-TW" altLang="en-US" dirty="0" smtClean="0"/>
              <a:t>最後</a:t>
            </a:r>
            <a:r>
              <a:rPr lang="zh-TW" altLang="en-US" dirty="0"/>
              <a:t>，網絡可以利用支氣管血管分割方法的結果來減少錯誤警報。</a:t>
            </a:r>
          </a:p>
        </p:txBody>
      </p:sp>
    </p:spTree>
    <p:extLst>
      <p:ext uri="{BB962C8B-B14F-4D97-AF65-F5344CB8AC3E}">
        <p14:creationId xmlns:p14="http://schemas.microsoft.com/office/powerpoint/2010/main" val="147245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normAutofit/>
          </a:bodyPr>
          <a:lstStyle/>
          <a:p>
            <a:r>
              <a:rPr lang="en-US" altLang="zh-TW" dirty="0" smtClean="0"/>
              <a:t>1</a:t>
            </a:r>
            <a:r>
              <a:rPr lang="zh-TW" altLang="en-US" dirty="0" smtClean="0"/>
              <a:t>、</a:t>
            </a:r>
            <a:r>
              <a:rPr lang="en-US" altLang="zh-TW" dirty="0" smtClean="0"/>
              <a:t> </a:t>
            </a:r>
            <a:r>
              <a:rPr lang="zh-TW" altLang="en-US" dirty="0" smtClean="0"/>
              <a:t>研究問題及研究目的為何？</a:t>
            </a:r>
          </a:p>
          <a:p>
            <a:r>
              <a:rPr lang="en-US" altLang="zh-TW" dirty="0" smtClean="0"/>
              <a:t>2</a:t>
            </a:r>
            <a:r>
              <a:rPr lang="zh-TW" altLang="en-US" dirty="0" smtClean="0"/>
              <a:t>、本研究的主要研究假設與研究架構為何？</a:t>
            </a:r>
          </a:p>
          <a:p>
            <a:r>
              <a:rPr lang="en-US" altLang="zh-TW" dirty="0" smtClean="0"/>
              <a:t>3</a:t>
            </a:r>
            <a:r>
              <a:rPr lang="zh-TW" altLang="en-US" dirty="0" smtClean="0"/>
              <a:t>、研究的主要變項為何（</a:t>
            </a:r>
            <a:r>
              <a:rPr lang="en-US" altLang="zh-TW" dirty="0" smtClean="0"/>
              <a:t>Feature, testing, training data</a:t>
            </a:r>
            <a:r>
              <a:rPr lang="zh-TW" altLang="en-US" dirty="0" smtClean="0"/>
              <a:t>）？</a:t>
            </a:r>
          </a:p>
          <a:p>
            <a:r>
              <a:rPr lang="en-US" altLang="zh-TW" dirty="0" smtClean="0"/>
              <a:t>4</a:t>
            </a:r>
            <a:r>
              <a:rPr lang="zh-TW" altLang="en-US" dirty="0" smtClean="0"/>
              <a:t>、本研究使用了那些機器學習或者人工智慧演算法？</a:t>
            </a:r>
          </a:p>
          <a:p>
            <a:r>
              <a:rPr lang="en-US" altLang="zh-TW" dirty="0" smtClean="0"/>
              <a:t>5</a:t>
            </a:r>
            <a:r>
              <a:rPr lang="zh-TW" altLang="en-US" dirty="0" smtClean="0"/>
              <a:t>、主要發現與後續應用</a:t>
            </a:r>
            <a:endParaRPr lang="zh-TW" altLang="en-US" dirty="0"/>
          </a:p>
        </p:txBody>
      </p:sp>
    </p:spTree>
    <p:extLst>
      <p:ext uri="{BB962C8B-B14F-4D97-AF65-F5344CB8AC3E}">
        <p14:creationId xmlns:p14="http://schemas.microsoft.com/office/powerpoint/2010/main" val="427790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a:t>
            </a:r>
            <a:r>
              <a:rPr lang="zh-TW" altLang="en-US" dirty="0" smtClean="0"/>
              <a:t>、</a:t>
            </a:r>
            <a:r>
              <a:rPr lang="en-US" altLang="zh-TW" dirty="0" smtClean="0"/>
              <a:t> </a:t>
            </a:r>
            <a:r>
              <a:rPr lang="zh-TW" altLang="en-US" dirty="0" smtClean="0"/>
              <a:t>研究問題及研究目的為何？</a:t>
            </a:r>
            <a:endParaRPr lang="zh-TW" altLang="en-US" dirty="0"/>
          </a:p>
        </p:txBody>
      </p:sp>
      <p:sp>
        <p:nvSpPr>
          <p:cNvPr id="3" name="內容版面配置區 2"/>
          <p:cNvSpPr>
            <a:spLocks noGrp="1"/>
          </p:cNvSpPr>
          <p:nvPr>
            <p:ph idx="1"/>
          </p:nvPr>
        </p:nvSpPr>
        <p:spPr/>
        <p:txBody>
          <a:bodyPr>
            <a:normAutofit/>
          </a:bodyPr>
          <a:lstStyle/>
          <a:p>
            <a:r>
              <a:rPr lang="zh-TW" altLang="en-US" dirty="0"/>
              <a:t>該疾病被描述</a:t>
            </a:r>
            <a:r>
              <a:rPr lang="zh-TW" altLang="en-US" dirty="0" smtClean="0"/>
              <a:t>為特</a:t>
            </a:r>
            <a:r>
              <a:rPr lang="zh-TW" altLang="en-US" dirty="0"/>
              <a:t>發性</a:t>
            </a:r>
            <a:r>
              <a:rPr lang="zh-TW" altLang="en-US" dirty="0" smtClean="0"/>
              <a:t>的</a:t>
            </a:r>
            <a:r>
              <a:rPr lang="zh-TW" altLang="en-US" dirty="0"/>
              <a:t>，</a:t>
            </a:r>
            <a:r>
              <a:rPr lang="zh-TW" altLang="en-US" dirty="0" smtClean="0"/>
              <a:t>通常</a:t>
            </a:r>
            <a:r>
              <a:rPr lang="zh-TW" altLang="en-US" dirty="0"/>
              <a:t>基於對高分辨率計算機斷層掃描（</a:t>
            </a:r>
            <a:r>
              <a:rPr lang="en-US" altLang="zh-TW" dirty="0"/>
              <a:t>HRCT</a:t>
            </a:r>
            <a:r>
              <a:rPr lang="zh-TW" altLang="en-US" dirty="0"/>
              <a:t>）胸部掃描中不同</a:t>
            </a:r>
            <a:r>
              <a:rPr lang="en-US" altLang="zh-TW" dirty="0"/>
              <a:t>ILD</a:t>
            </a:r>
            <a:r>
              <a:rPr lang="zh-TW" altLang="en-US" dirty="0"/>
              <a:t>病理的</a:t>
            </a:r>
            <a:r>
              <a:rPr lang="zh-TW" altLang="en-US" dirty="0" smtClean="0"/>
              <a:t>評估，早期</a:t>
            </a:r>
            <a:r>
              <a:rPr lang="zh-TW" altLang="en-US" dirty="0"/>
              <a:t>診斷對於做出治療決定至關重要，而誤診可能導致危及生命的並發</a:t>
            </a:r>
            <a:r>
              <a:rPr lang="zh-TW" altLang="en-US" dirty="0" smtClean="0"/>
              <a:t>症</a:t>
            </a:r>
            <a:endParaRPr lang="en-US" altLang="zh-TW" dirty="0"/>
          </a:p>
          <a:p>
            <a:r>
              <a:rPr lang="zh-TW" altLang="en-US" dirty="0" smtClean="0"/>
              <a:t>改善</a:t>
            </a:r>
            <a:r>
              <a:rPr lang="zh-TW" altLang="en-US" dirty="0"/>
              <a:t>臨床</a:t>
            </a:r>
            <a:r>
              <a:rPr lang="zh-TW" altLang="en-US" dirty="0" smtClean="0"/>
              <a:t>診斷性能</a:t>
            </a:r>
            <a:r>
              <a:rPr lang="en-US" altLang="zh-TW" dirty="0" smtClean="0"/>
              <a:t>(</a:t>
            </a:r>
            <a:r>
              <a:rPr lang="zh-TW" altLang="en-US" dirty="0"/>
              <a:t>對計算機輔助診斷（</a:t>
            </a:r>
            <a:r>
              <a:rPr lang="en-US" altLang="zh-TW" dirty="0"/>
              <a:t>CAD</a:t>
            </a:r>
            <a:r>
              <a:rPr lang="zh-TW" altLang="en-US" dirty="0"/>
              <a:t>）系統的開發</a:t>
            </a:r>
            <a:r>
              <a:rPr lang="en-US" altLang="zh-TW" dirty="0" smtClean="0"/>
              <a:t>)</a:t>
            </a:r>
            <a:r>
              <a:rPr lang="zh-TW" altLang="en-US" dirty="0" smtClean="0"/>
              <a:t>，以利</a:t>
            </a:r>
            <a:r>
              <a:rPr lang="zh-TW" altLang="en-US" dirty="0"/>
              <a:t>病理肺組織的自動檢測和</a:t>
            </a:r>
            <a:r>
              <a:rPr lang="zh-TW" altLang="en-US" dirty="0" smtClean="0"/>
              <a:t>識別</a:t>
            </a:r>
            <a:endParaRPr lang="en-US" altLang="zh-TW" dirty="0" smtClean="0"/>
          </a:p>
          <a:p>
            <a:r>
              <a:rPr lang="zh-TW" altLang="en-US" dirty="0"/>
              <a:t>醫療數據稀缺，收集數據是一個困難且耗時的過程，而其註釋必須由多位專家進行以確保其</a:t>
            </a:r>
            <a:r>
              <a:rPr lang="zh-TW" altLang="en-US" dirty="0" smtClean="0"/>
              <a:t>有效性</a:t>
            </a:r>
            <a:endParaRPr lang="en-US" altLang="zh-TW" dirty="0" smtClean="0"/>
          </a:p>
          <a:p>
            <a:r>
              <a:rPr lang="zh-TW" altLang="en-US" dirty="0"/>
              <a:t>如果能夠</a:t>
            </a:r>
            <a:r>
              <a:rPr lang="zh-TW" altLang="en-US" dirty="0" smtClean="0"/>
              <a:t>自動</a:t>
            </a:r>
            <a:r>
              <a:rPr lang="en-US" altLang="zh-TW" b="1" dirty="0" smtClean="0"/>
              <a:t>segmentation</a:t>
            </a:r>
            <a:r>
              <a:rPr lang="zh-TW" altLang="en-US" b="1" dirty="0" smtClean="0"/>
              <a:t>不只減少醫師負擔，精準的</a:t>
            </a:r>
            <a:r>
              <a:rPr lang="en-US" altLang="zh-TW" b="1" dirty="0" smtClean="0"/>
              <a:t>segmentation</a:t>
            </a:r>
            <a:r>
              <a:rPr lang="zh-TW" altLang="en-US" b="1" dirty="0" smtClean="0"/>
              <a:t>更可以使判斷更為精準</a:t>
            </a:r>
            <a:endParaRPr lang="en-US" altLang="zh-TW" b="1" dirty="0"/>
          </a:p>
          <a:p>
            <a:endParaRPr lang="zh-TW" altLang="en-US" dirty="0"/>
          </a:p>
        </p:txBody>
      </p:sp>
    </p:spTree>
    <p:extLst>
      <p:ext uri="{BB962C8B-B14F-4D97-AF65-F5344CB8AC3E}">
        <p14:creationId xmlns:p14="http://schemas.microsoft.com/office/powerpoint/2010/main" val="54555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2</a:t>
            </a:r>
            <a:r>
              <a:rPr lang="zh-TW" altLang="en-US" dirty="0" smtClean="0"/>
              <a:t>、本研究的主要研究假設與研究架構為何？</a:t>
            </a:r>
            <a:endParaRPr lang="zh-TW" altLang="en-US" dirty="0"/>
          </a:p>
        </p:txBody>
      </p:sp>
      <p:sp>
        <p:nvSpPr>
          <p:cNvPr id="3" name="內容版面配置區 2"/>
          <p:cNvSpPr>
            <a:spLocks noGrp="1"/>
          </p:cNvSpPr>
          <p:nvPr>
            <p:ph idx="1"/>
          </p:nvPr>
        </p:nvSpPr>
        <p:spPr/>
        <p:txBody>
          <a:bodyPr/>
          <a:lstStyle/>
          <a:p>
            <a:r>
              <a:rPr lang="zh-TW" altLang="en-US" dirty="0"/>
              <a:t>提出並評估了一個深</a:t>
            </a:r>
            <a:r>
              <a:rPr lang="en-US" altLang="zh-TW" dirty="0"/>
              <a:t>CNN</a:t>
            </a:r>
            <a:r>
              <a:rPr lang="zh-TW" altLang="en-US" dirty="0"/>
              <a:t>，用於在</a:t>
            </a:r>
            <a:r>
              <a:rPr lang="en-US" altLang="zh-TW" dirty="0"/>
              <a:t>HRCT</a:t>
            </a:r>
            <a:r>
              <a:rPr lang="zh-TW" altLang="en-US" dirty="0"/>
              <a:t>切片上對病理性肺組織進行語義</a:t>
            </a:r>
            <a:r>
              <a:rPr lang="zh-TW" altLang="en-US" dirty="0" smtClean="0"/>
              <a:t>分割</a:t>
            </a:r>
            <a:endParaRPr lang="en-US" altLang="zh-TW" dirty="0" smtClean="0"/>
          </a:p>
          <a:p>
            <a:r>
              <a:rPr lang="zh-TW" altLang="en-US" dirty="0"/>
              <a:t>主要特徵是使用膨脹卷積以及實例方差歸一化方案以及多尺度特徵融合。使用交叉驗證方案對</a:t>
            </a:r>
            <a:r>
              <a:rPr lang="en-US" altLang="zh-TW" dirty="0"/>
              <a:t>172</a:t>
            </a:r>
            <a:r>
              <a:rPr lang="zh-TW" altLang="en-US" dirty="0"/>
              <a:t>個案例的數據集執行網絡的訓練和測試，而對每個案例將數據集拆分為折疊</a:t>
            </a:r>
          </a:p>
        </p:txBody>
      </p:sp>
    </p:spTree>
    <p:extLst>
      <p:ext uri="{BB962C8B-B14F-4D97-AF65-F5344CB8AC3E}">
        <p14:creationId xmlns:p14="http://schemas.microsoft.com/office/powerpoint/2010/main" val="288749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3</a:t>
            </a:r>
            <a:r>
              <a:rPr lang="zh-TW" altLang="en-US" dirty="0" smtClean="0"/>
              <a:t>、研究的主要變項為何（</a:t>
            </a:r>
            <a:r>
              <a:rPr lang="en-US" altLang="zh-TW" dirty="0" smtClean="0"/>
              <a:t>Feature, testing, training data</a:t>
            </a:r>
            <a:r>
              <a:rPr lang="zh-TW" altLang="en-US" dirty="0" smtClean="0"/>
              <a:t>）？</a:t>
            </a:r>
            <a:endParaRPr lang="zh-TW" altLang="en-US" dirty="0"/>
          </a:p>
        </p:txBody>
      </p:sp>
      <p:sp>
        <p:nvSpPr>
          <p:cNvPr id="3" name="內容版面配置區 2"/>
          <p:cNvSpPr>
            <a:spLocks noGrp="1"/>
          </p:cNvSpPr>
          <p:nvPr>
            <p:ph idx="1"/>
          </p:nvPr>
        </p:nvSpPr>
        <p:spPr/>
        <p:txBody>
          <a:bodyPr/>
          <a:lstStyle/>
          <a:p>
            <a:r>
              <a:rPr lang="zh-TW" altLang="en-US" dirty="0"/>
              <a:t>在每個切片上裁剪左右</a:t>
            </a:r>
            <a:r>
              <a:rPr lang="zh-TW" altLang="en-US" dirty="0" smtClean="0"/>
              <a:t>肺</a:t>
            </a:r>
            <a:endParaRPr lang="en-US" altLang="zh-TW" dirty="0" smtClean="0"/>
          </a:p>
          <a:p>
            <a:r>
              <a:rPr lang="zh-TW" altLang="en-US" dirty="0" smtClean="0"/>
              <a:t>僅</a:t>
            </a:r>
            <a:r>
              <a:rPr lang="zh-TW" altLang="en-US" dirty="0"/>
              <a:t>使用帶有相關註釋的切片作為網絡的</a:t>
            </a:r>
            <a:r>
              <a:rPr lang="zh-TW" altLang="en-US" dirty="0" smtClean="0"/>
              <a:t>輸入</a:t>
            </a:r>
            <a:endParaRPr lang="en-US" altLang="zh-TW" dirty="0" smtClean="0"/>
          </a:p>
          <a:p>
            <a:r>
              <a:rPr lang="zh-TW" altLang="en-US" dirty="0"/>
              <a:t>用了可用的肺罩，同時在每側添加了</a:t>
            </a:r>
            <a:r>
              <a:rPr lang="en-US" altLang="zh-TW" dirty="0"/>
              <a:t>32</a:t>
            </a:r>
            <a:r>
              <a:rPr lang="zh-TW" altLang="en-US" dirty="0"/>
              <a:t>個像素的邊距，以提供對網絡有用的</a:t>
            </a:r>
            <a:r>
              <a:rPr lang="zh-TW" altLang="en-US" dirty="0" smtClean="0"/>
              <a:t>上下文</a:t>
            </a:r>
            <a:endParaRPr lang="en-US" altLang="zh-TW" dirty="0" smtClean="0"/>
          </a:p>
          <a:p>
            <a:r>
              <a:rPr lang="zh-TW" altLang="en-US" dirty="0"/>
              <a:t>將數據集的</a:t>
            </a:r>
            <a:r>
              <a:rPr lang="en-US" altLang="zh-TW" dirty="0"/>
              <a:t>172</a:t>
            </a:r>
            <a:r>
              <a:rPr lang="zh-TW" altLang="en-US" dirty="0"/>
              <a:t>次掃描分為五個不重疊的集合，其中一個具有</a:t>
            </a:r>
            <a:r>
              <a:rPr lang="en-US" altLang="zh-TW" dirty="0"/>
              <a:t>36</a:t>
            </a:r>
            <a:r>
              <a:rPr lang="zh-TW" altLang="en-US" dirty="0"/>
              <a:t>個掃描，其餘</a:t>
            </a:r>
            <a:r>
              <a:rPr lang="en-US" altLang="zh-TW" dirty="0"/>
              <a:t>34</a:t>
            </a:r>
            <a:r>
              <a:rPr lang="zh-TW" altLang="en-US" dirty="0"/>
              <a:t>個掃描</a:t>
            </a:r>
            <a:r>
              <a:rPr lang="zh-TW" altLang="en-US" dirty="0" smtClean="0"/>
              <a:t>。</a:t>
            </a:r>
            <a:r>
              <a:rPr lang="zh-TW" altLang="en-US" dirty="0"/>
              <a:t>每次在特定集合上測試模型時，其餘數據都將用於訓練。</a:t>
            </a:r>
            <a:endParaRPr lang="en-US" altLang="zh-TW" dirty="0" smtClean="0"/>
          </a:p>
          <a:p>
            <a:r>
              <a:rPr lang="zh-TW" altLang="en-US" dirty="0"/>
              <a:t>用於訓練的切片數量為</a:t>
            </a:r>
            <a:r>
              <a:rPr lang="en-US" altLang="zh-TW" dirty="0"/>
              <a:t>2060</a:t>
            </a:r>
            <a:r>
              <a:rPr lang="zh-TW" altLang="en-US" dirty="0"/>
              <a:t>，用於測試的切片數量為</a:t>
            </a:r>
            <a:r>
              <a:rPr lang="en-US" altLang="zh-TW" dirty="0"/>
              <a:t>515</a:t>
            </a:r>
            <a:r>
              <a:rPr lang="zh-TW" altLang="en-US" dirty="0"/>
              <a:t>。</a:t>
            </a:r>
          </a:p>
        </p:txBody>
      </p:sp>
    </p:spTree>
    <p:extLst>
      <p:ext uri="{BB962C8B-B14F-4D97-AF65-F5344CB8AC3E}">
        <p14:creationId xmlns:p14="http://schemas.microsoft.com/office/powerpoint/2010/main" val="89883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4</a:t>
            </a:r>
            <a:r>
              <a:rPr lang="zh-TW" altLang="en-US" dirty="0" smtClean="0"/>
              <a:t>、本研究使用了那些機器學習或者人工智慧演算法？</a:t>
            </a:r>
            <a:endParaRPr lang="zh-TW" altLang="en-US" dirty="0"/>
          </a:p>
        </p:txBody>
      </p:sp>
      <p:sp>
        <p:nvSpPr>
          <p:cNvPr id="3" name="內容版面配置區 2"/>
          <p:cNvSpPr>
            <a:spLocks noGrp="1"/>
          </p:cNvSpPr>
          <p:nvPr>
            <p:ph idx="1"/>
          </p:nvPr>
        </p:nvSpPr>
        <p:spPr/>
        <p:txBody>
          <a:bodyPr/>
          <a:lstStyle/>
          <a:p>
            <a:r>
              <a:rPr lang="en-US" altLang="zh-TW" dirty="0"/>
              <a:t>Ground </a:t>
            </a:r>
            <a:r>
              <a:rPr lang="en-US" altLang="zh-TW" dirty="0" smtClean="0"/>
              <a:t>Truth</a:t>
            </a:r>
          </a:p>
          <a:p>
            <a:r>
              <a:rPr lang="en-US" altLang="zh-TW" dirty="0" smtClean="0"/>
              <a:t>ILD-CNN,</a:t>
            </a:r>
          </a:p>
          <a:p>
            <a:r>
              <a:rPr lang="en-US" altLang="zh-TW" dirty="0" err="1" smtClean="0"/>
              <a:t>Segnet</a:t>
            </a:r>
            <a:endParaRPr lang="en-US" altLang="zh-TW" dirty="0" smtClean="0"/>
          </a:p>
          <a:p>
            <a:r>
              <a:rPr lang="en-US" altLang="zh-TW" dirty="0" smtClean="0"/>
              <a:t>U-net</a:t>
            </a:r>
          </a:p>
          <a:p>
            <a:r>
              <a:rPr lang="en-US" altLang="zh-TW" dirty="0" smtClean="0"/>
              <a:t>Proposed</a:t>
            </a:r>
            <a:endParaRPr lang="zh-TW" altLang="en-US" dirty="0"/>
          </a:p>
        </p:txBody>
      </p:sp>
      <p:pic>
        <p:nvPicPr>
          <p:cNvPr id="5" name="圖片 4"/>
          <p:cNvPicPr>
            <a:picLocks noChangeAspect="1"/>
          </p:cNvPicPr>
          <p:nvPr/>
        </p:nvPicPr>
        <p:blipFill>
          <a:blip r:embed="rId2"/>
          <a:stretch>
            <a:fillRect/>
          </a:stretch>
        </p:blipFill>
        <p:spPr>
          <a:xfrm>
            <a:off x="6749569" y="1272540"/>
            <a:ext cx="4604231" cy="5585460"/>
          </a:xfrm>
          <a:prstGeom prst="rect">
            <a:avLst/>
          </a:prstGeom>
        </p:spPr>
      </p:pic>
      <p:pic>
        <p:nvPicPr>
          <p:cNvPr id="6" name="圖片 5"/>
          <p:cNvPicPr>
            <a:picLocks noChangeAspect="1"/>
          </p:cNvPicPr>
          <p:nvPr/>
        </p:nvPicPr>
        <p:blipFill>
          <a:blip r:embed="rId3"/>
          <a:stretch>
            <a:fillRect/>
          </a:stretch>
        </p:blipFill>
        <p:spPr>
          <a:xfrm>
            <a:off x="233568" y="4906963"/>
            <a:ext cx="6516001" cy="1404937"/>
          </a:xfrm>
          <a:prstGeom prst="rect">
            <a:avLst/>
          </a:prstGeom>
        </p:spPr>
      </p:pic>
    </p:spTree>
    <p:extLst>
      <p:ext uri="{BB962C8B-B14F-4D97-AF65-F5344CB8AC3E}">
        <p14:creationId xmlns:p14="http://schemas.microsoft.com/office/powerpoint/2010/main" val="250145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6915258" y="2506504"/>
            <a:ext cx="4837517" cy="2302192"/>
          </a:xfrm>
          <a:prstGeom prst="rect">
            <a:avLst/>
          </a:prstGeom>
        </p:spPr>
      </p:pic>
      <p:pic>
        <p:nvPicPr>
          <p:cNvPr id="7" name="圖片 6"/>
          <p:cNvPicPr>
            <a:picLocks noChangeAspect="1"/>
          </p:cNvPicPr>
          <p:nvPr/>
        </p:nvPicPr>
        <p:blipFill>
          <a:blip r:embed="rId3"/>
          <a:stretch>
            <a:fillRect/>
          </a:stretch>
        </p:blipFill>
        <p:spPr>
          <a:xfrm>
            <a:off x="439225" y="1690688"/>
            <a:ext cx="6400800" cy="3933825"/>
          </a:xfrm>
          <a:prstGeom prst="rect">
            <a:avLst/>
          </a:prstGeom>
        </p:spPr>
      </p:pic>
    </p:spTree>
    <p:extLst>
      <p:ext uri="{BB962C8B-B14F-4D97-AF65-F5344CB8AC3E}">
        <p14:creationId xmlns:p14="http://schemas.microsoft.com/office/powerpoint/2010/main" val="129902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881312" y="552450"/>
            <a:ext cx="6429375" cy="5753100"/>
          </a:xfrm>
          <a:prstGeom prst="rect">
            <a:avLst/>
          </a:prstGeom>
        </p:spPr>
      </p:pic>
    </p:spTree>
    <p:extLst>
      <p:ext uri="{BB962C8B-B14F-4D97-AF65-F5344CB8AC3E}">
        <p14:creationId xmlns:p14="http://schemas.microsoft.com/office/powerpoint/2010/main" val="300706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Deep CNNs for Computer Vision</a:t>
            </a:r>
          </a:p>
        </p:txBody>
      </p:sp>
      <p:sp>
        <p:nvSpPr>
          <p:cNvPr id="3" name="內容版面配置區 2"/>
          <p:cNvSpPr>
            <a:spLocks noGrp="1"/>
          </p:cNvSpPr>
          <p:nvPr>
            <p:ph idx="1"/>
          </p:nvPr>
        </p:nvSpPr>
        <p:spPr/>
        <p:txBody>
          <a:bodyPr/>
          <a:lstStyle/>
          <a:p>
            <a:r>
              <a:rPr lang="zh-TW" altLang="en-US" dirty="0" smtClean="0"/>
              <a:t>主要是通過增強其架構以及增加其深度和寬度來實現的</a:t>
            </a:r>
            <a:endParaRPr lang="en-US" altLang="zh-TW" dirty="0" smtClean="0"/>
          </a:p>
          <a:p>
            <a:r>
              <a:rPr lang="en-US" altLang="zh-TW" dirty="0" smtClean="0"/>
              <a:t>VGG network reduced the size of the kernels to 3 × 3, while increasing the number of layers to 19</a:t>
            </a:r>
          </a:p>
          <a:p>
            <a:r>
              <a:rPr lang="zh-TW" altLang="en-US" dirty="0"/>
              <a:t>設計了具有捲積卷積的</a:t>
            </a:r>
            <a:r>
              <a:rPr lang="en-US" altLang="zh-TW" dirty="0"/>
              <a:t>CNN</a:t>
            </a:r>
            <a:r>
              <a:rPr lang="zh-TW" altLang="en-US" dirty="0"/>
              <a:t>模塊，以聚合多尺度上下文信息並提高最新語義分割系統的性能。該模塊具有八個卷積層，其膨脹率呈指數級增長（即</a:t>
            </a:r>
            <a:r>
              <a:rPr lang="en-US" altLang="zh-TW" dirty="0"/>
              <a:t>1</a:t>
            </a:r>
            <a:r>
              <a:rPr lang="zh-TW" altLang="en-US" dirty="0"/>
              <a:t>、</a:t>
            </a:r>
            <a:r>
              <a:rPr lang="en-US" altLang="zh-TW" dirty="0"/>
              <a:t>1</a:t>
            </a:r>
            <a:r>
              <a:rPr lang="zh-TW" altLang="en-US" dirty="0"/>
              <a:t>、</a:t>
            </a:r>
            <a:r>
              <a:rPr lang="en-US" altLang="zh-TW" dirty="0"/>
              <a:t>2</a:t>
            </a:r>
            <a:r>
              <a:rPr lang="zh-TW" altLang="en-US" dirty="0"/>
              <a:t>、</a:t>
            </a:r>
            <a:r>
              <a:rPr lang="en-US" altLang="zh-TW" dirty="0"/>
              <a:t>4</a:t>
            </a:r>
            <a:r>
              <a:rPr lang="zh-TW" altLang="en-US" dirty="0"/>
              <a:t>、</a:t>
            </a:r>
            <a:r>
              <a:rPr lang="en-US" altLang="zh-TW" dirty="0"/>
              <a:t>8</a:t>
            </a:r>
            <a:r>
              <a:rPr lang="zh-TW" altLang="en-US" dirty="0"/>
              <a:t>、</a:t>
            </a:r>
            <a:r>
              <a:rPr lang="en-US" altLang="zh-TW" dirty="0"/>
              <a:t>16</a:t>
            </a:r>
            <a:r>
              <a:rPr lang="zh-TW" altLang="en-US" dirty="0"/>
              <a:t>），從而導致接收場呈指數級增長，而參數的數量僅線性增長</a:t>
            </a:r>
          </a:p>
        </p:txBody>
      </p:sp>
      <p:pic>
        <p:nvPicPr>
          <p:cNvPr id="4" name="圖片 3"/>
          <p:cNvPicPr>
            <a:picLocks noChangeAspect="1"/>
          </p:cNvPicPr>
          <p:nvPr/>
        </p:nvPicPr>
        <p:blipFill>
          <a:blip r:embed="rId2"/>
          <a:stretch>
            <a:fillRect/>
          </a:stretch>
        </p:blipFill>
        <p:spPr>
          <a:xfrm>
            <a:off x="3114675" y="5074920"/>
            <a:ext cx="6419850" cy="1620202"/>
          </a:xfrm>
          <a:prstGeom prst="rect">
            <a:avLst/>
          </a:prstGeom>
        </p:spPr>
      </p:pic>
    </p:spTree>
    <p:extLst>
      <p:ext uri="{BB962C8B-B14F-4D97-AF65-F5344CB8AC3E}">
        <p14:creationId xmlns:p14="http://schemas.microsoft.com/office/powerpoint/2010/main" val="244017988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682</Words>
  <Application>Microsoft Office PowerPoint</Application>
  <PresentationFormat>寬螢幕</PresentationFormat>
  <Paragraphs>48</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新細明體</vt:lpstr>
      <vt:lpstr>Arial</vt:lpstr>
      <vt:lpstr>Calibri</vt:lpstr>
      <vt:lpstr>Calibri Light</vt:lpstr>
      <vt:lpstr>Office 佈景主題</vt:lpstr>
      <vt:lpstr>Semantic Segmentation of Pathological Lung Tissue with Dilated Fully Convolutional Networks</vt:lpstr>
      <vt:lpstr>Agenda</vt:lpstr>
      <vt:lpstr>1、 研究問題及研究目的為何？</vt:lpstr>
      <vt:lpstr>2、本研究的主要研究假設與研究架構為何？</vt:lpstr>
      <vt:lpstr>3、研究的主要變項為何（Feature, testing, training data）？</vt:lpstr>
      <vt:lpstr>4、本研究使用了那些機器學習或者人工智慧演算法？</vt:lpstr>
      <vt:lpstr>PowerPoint 簡報</vt:lpstr>
      <vt:lpstr>PowerPoint 簡報</vt:lpstr>
      <vt:lpstr>Deep CNNs for Computer Vision</vt:lpstr>
      <vt:lpstr>ILD Pattern Classification</vt:lpstr>
      <vt:lpstr>通過交叉驗證方案計算出的建議模型的混淆矩陣</vt:lpstr>
      <vt:lpstr>5、主要發現與後續應用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Jason Weng</dc:creator>
  <cp:lastModifiedBy>Jason Weng</cp:lastModifiedBy>
  <cp:revision>11</cp:revision>
  <dcterms:created xsi:type="dcterms:W3CDTF">2021-03-17T14:48:41Z</dcterms:created>
  <dcterms:modified xsi:type="dcterms:W3CDTF">2021-03-18T05:48:39Z</dcterms:modified>
</cp:coreProperties>
</file>