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1"/>
  </p:sldMasterIdLst>
  <p:notesMasterIdLst>
    <p:notesMasterId r:id="rId12"/>
  </p:notesMasterIdLst>
  <p:sldIdLst>
    <p:sldId id="256" r:id="rId2"/>
    <p:sldId id="258" r:id="rId3"/>
    <p:sldId id="259" r:id="rId4"/>
    <p:sldId id="260" r:id="rId5"/>
    <p:sldId id="262" r:id="rId6"/>
    <p:sldId id="265" r:id="rId7"/>
    <p:sldId id="266" r:id="rId8"/>
    <p:sldId id="267" r:id="rId9"/>
    <p:sldId id="268" r:id="rId10"/>
    <p:sldId id="263"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Calibri Light" panose="020F0302020204030204" pitchFamily="34" charset="0"/>
      <p:regular r:id="rId17"/>
      <p:italic r:id="rId18"/>
    </p:embeddedFont>
    <p:embeddedFont>
      <p:font typeface="Comic Sans MS" panose="030F0702030302020204" pitchFamily="66" charset="0"/>
      <p:regular r:id="rId19"/>
      <p:bold r:id="rId20"/>
      <p:italic r:id="rId21"/>
      <p:boldItalic r:id="rId22"/>
    </p:embeddedFont>
    <p:embeddedFont>
      <p:font typeface="Consolas" panose="020B0609020204030204" pitchFamily="49" charset="0"/>
      <p:regular r:id="rId23"/>
      <p:bold r:id="rId24"/>
      <p:italic r:id="rId25"/>
      <p:boldItalic r:id="rId26"/>
    </p:embeddedFont>
    <p:embeddedFont>
      <p:font typeface="Roboto" panose="02000000000000000000" pitchFamily="2" charset="0"/>
      <p:regular r:id="rId27"/>
      <p:bold r:id="rId28"/>
      <p:italic r:id="rId29"/>
      <p:boldItalic r:id="rId3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D7CDD22-724A-4C5E-8D2B-B941FA63339F}">
  <a:tblStyle styleId="{0D7CDD22-724A-4C5E-8D2B-B941FA63339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58" y="18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ed0ad8516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ed0ad851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ed0ad8516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6ed0ad851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ed0ad8516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6ed0ad8516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ed0ad8516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6ed0ad8516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62c73ab16b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62c73ab16b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5A8FCB-5621-4E91-9FEF-B4813F5F4D6C}"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9803565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5A8FCB-5621-4E91-9FEF-B4813F5F4D6C}"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181409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5A8FCB-5621-4E91-9FEF-B4813F5F4D6C}"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854893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181377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5614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5A8FCB-5621-4E91-9FEF-B4813F5F4D6C}"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3631728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5A8FCB-5621-4E91-9FEF-B4813F5F4D6C}" type="datetimeFigureOut">
              <a:rPr lang="en-US" smtClean="0"/>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9047026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5A8FCB-5621-4E91-9FEF-B4813F5F4D6C}" type="datetimeFigureOut">
              <a:rPr lang="en-US" smtClean="0"/>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5830502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5A8FCB-5621-4E91-9FEF-B4813F5F4D6C}" type="datetimeFigureOut">
              <a:rPr lang="en-US" smtClean="0"/>
              <a:t>2/17/2020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4131064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5A8FCB-5621-4E91-9FEF-B4813F5F4D6C}" type="datetimeFigureOut">
              <a:rPr lang="en-US" smtClean="0"/>
              <a:t>2/17/2020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1657070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5A8FCB-5621-4E91-9FEF-B4813F5F4D6C}" type="datetimeFigureOut">
              <a:rPr lang="en-US" smtClean="0"/>
              <a:t>2/17/2020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02695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F5A8FCB-5621-4E91-9FEF-B4813F5F4D6C}" type="datetimeFigureOut">
              <a:rPr lang="en-US" smtClean="0"/>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3232695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F5A8FCB-5621-4E91-9FEF-B4813F5F4D6C}" type="datetimeFigureOut">
              <a:rPr lang="en-US" smtClean="0"/>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1253847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F5A8FCB-5621-4E91-9FEF-B4813F5F4D6C}" type="datetimeFigureOut">
              <a:rPr lang="en-US" smtClean="0"/>
              <a:t>2/17/2020</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54421058"/>
      </p:ext>
    </p:extLst>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www.hackterms.com/server" TargetMode="External"/><Relationship Id="rId7" Type="http://schemas.openxmlformats.org/officeDocument/2006/relationships/hyperlink" Target="https://www.hackterms.com/profile/max/definition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hackterms.com/database" TargetMode="External"/><Relationship Id="rId5" Type="http://schemas.openxmlformats.org/officeDocument/2006/relationships/hyperlink" Target="https://www.hackterms.com/processing" TargetMode="External"/><Relationship Id="rId4" Type="http://schemas.openxmlformats.org/officeDocument/2006/relationships/hyperlink" Target="https://www.hackterms.com/clien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popsql.com/github-students"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559498" y="1142908"/>
            <a:ext cx="7009702" cy="2857684"/>
          </a:xfrm>
          <a:prstGeom prst="rect">
            <a:avLst/>
          </a:prstGeom>
        </p:spPr>
        <p:txBody>
          <a:bodyPr spcFirstLastPara="1" lIns="91425" tIns="91425" rIns="91425" bIns="91425" anchor="ctr" anchorCtr="0">
            <a:normAutofit/>
          </a:bodyPr>
          <a:lstStyle/>
          <a:p>
            <a:pPr marL="0" lvl="0" indent="0" algn="l" rtl="0">
              <a:spcBef>
                <a:spcPts val="0"/>
              </a:spcBef>
              <a:spcAft>
                <a:spcPts val="0"/>
              </a:spcAft>
              <a:buNone/>
            </a:pPr>
            <a:r>
              <a:rPr lang="en-US" sz="6000" b="1" dirty="0"/>
              <a:t>Introduction to</a:t>
            </a:r>
          </a:p>
          <a:p>
            <a:pPr marL="0" lvl="0" indent="0" algn="l" rtl="0">
              <a:spcBef>
                <a:spcPts val="0"/>
              </a:spcBef>
              <a:spcAft>
                <a:spcPts val="0"/>
              </a:spcAft>
              <a:buNone/>
            </a:pPr>
            <a:r>
              <a:rPr lang="en-US" sz="6000" b="1" dirty="0"/>
              <a:t>Backend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460950" y="321022"/>
            <a:ext cx="82221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chemeClr val="accent5"/>
                </a:solidFill>
              </a:rPr>
              <a:t>Contact Info</a:t>
            </a:r>
            <a:endParaRPr b="1" dirty="0">
              <a:solidFill>
                <a:schemeClr val="accent5"/>
              </a:solidFill>
            </a:endParaRPr>
          </a:p>
        </p:txBody>
      </p:sp>
      <p:graphicFrame>
        <p:nvGraphicFramePr>
          <p:cNvPr id="114" name="Google Shape;114;p20"/>
          <p:cNvGraphicFramePr/>
          <p:nvPr>
            <p:extLst>
              <p:ext uri="{D42A27DB-BD31-4B8C-83A1-F6EECF244321}">
                <p14:modId xmlns:p14="http://schemas.microsoft.com/office/powerpoint/2010/main" val="310455739"/>
              </p:ext>
            </p:extLst>
          </p:nvPr>
        </p:nvGraphicFramePr>
        <p:xfrm>
          <a:off x="460950" y="1368751"/>
          <a:ext cx="6006750" cy="2519650"/>
        </p:xfrm>
        <a:graphic>
          <a:graphicData uri="http://schemas.openxmlformats.org/drawingml/2006/table">
            <a:tbl>
              <a:tblPr>
                <a:noFill/>
                <a:tableStyleId>{0D7CDD22-724A-4C5E-8D2B-B941FA63339F}</a:tableStyleId>
              </a:tblPr>
              <a:tblGrid>
                <a:gridCol w="2258500">
                  <a:extLst>
                    <a:ext uri="{9D8B030D-6E8A-4147-A177-3AD203B41FA5}">
                      <a16:colId xmlns:a16="http://schemas.microsoft.com/office/drawing/2014/main" val="20000"/>
                    </a:ext>
                  </a:extLst>
                </a:gridCol>
                <a:gridCol w="37482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2400" b="1" dirty="0">
                          <a:solidFill>
                            <a:schemeClr val="tx2"/>
                          </a:solidFill>
                          <a:latin typeface="Roboto"/>
                          <a:ea typeface="Roboto"/>
                          <a:cs typeface="Roboto"/>
                          <a:sym typeface="Roboto"/>
                        </a:rPr>
                        <a:t>Facebook</a:t>
                      </a:r>
                      <a:endParaRPr sz="2400" b="1" dirty="0">
                        <a:solidFill>
                          <a:schemeClr val="tx2"/>
                        </a:solidFill>
                        <a:latin typeface="Roboto"/>
                        <a:ea typeface="Roboto"/>
                        <a:cs typeface="Roboto"/>
                        <a:sym typeface="Roboto"/>
                      </a:endParaRPr>
                    </a:p>
                    <a:p>
                      <a:pPr marL="0" lvl="0" indent="0" algn="l" rtl="0">
                        <a:spcBef>
                          <a:spcPts val="1000"/>
                        </a:spcBef>
                        <a:spcAft>
                          <a:spcPts val="0"/>
                        </a:spcAft>
                        <a:buNone/>
                      </a:pPr>
                      <a:r>
                        <a:rPr lang="en" sz="2400" b="1" dirty="0">
                          <a:solidFill>
                            <a:schemeClr val="tx2"/>
                          </a:solidFill>
                          <a:latin typeface="Roboto"/>
                          <a:ea typeface="Roboto"/>
                          <a:cs typeface="Roboto"/>
                          <a:sym typeface="Roboto"/>
                        </a:rPr>
                        <a:t>Twitter</a:t>
                      </a:r>
                      <a:endParaRPr sz="2400" b="1" dirty="0">
                        <a:solidFill>
                          <a:schemeClr val="tx2"/>
                        </a:solidFill>
                        <a:latin typeface="Roboto"/>
                        <a:ea typeface="Roboto"/>
                        <a:cs typeface="Roboto"/>
                        <a:sym typeface="Roboto"/>
                      </a:endParaRPr>
                    </a:p>
                    <a:p>
                      <a:pPr marL="0" lvl="0" indent="0" algn="l" rtl="0">
                        <a:spcBef>
                          <a:spcPts val="1000"/>
                        </a:spcBef>
                        <a:spcAft>
                          <a:spcPts val="0"/>
                        </a:spcAft>
                        <a:buNone/>
                      </a:pPr>
                      <a:r>
                        <a:rPr lang="en" sz="2400" b="1" dirty="0">
                          <a:solidFill>
                            <a:schemeClr val="tx2"/>
                          </a:solidFill>
                          <a:latin typeface="Roboto"/>
                          <a:ea typeface="Roboto"/>
                          <a:cs typeface="Roboto"/>
                          <a:sym typeface="Roboto"/>
                        </a:rPr>
                        <a:t>Instagram</a:t>
                      </a:r>
                      <a:endParaRPr sz="2400" b="1" dirty="0">
                        <a:solidFill>
                          <a:schemeClr val="tx2"/>
                        </a:solidFill>
                        <a:latin typeface="Roboto"/>
                        <a:ea typeface="Roboto"/>
                        <a:cs typeface="Roboto"/>
                        <a:sym typeface="Roboto"/>
                      </a:endParaRPr>
                    </a:p>
                    <a:p>
                      <a:pPr marL="0" lvl="0" indent="0" algn="l" rtl="0">
                        <a:spcBef>
                          <a:spcPts val="1000"/>
                        </a:spcBef>
                        <a:spcAft>
                          <a:spcPts val="0"/>
                        </a:spcAft>
                        <a:buNone/>
                      </a:pPr>
                      <a:r>
                        <a:rPr lang="en" sz="2400" b="1" dirty="0">
                          <a:solidFill>
                            <a:schemeClr val="tx2"/>
                          </a:solidFill>
                          <a:latin typeface="Roboto"/>
                          <a:ea typeface="Roboto"/>
                          <a:cs typeface="Roboto"/>
                          <a:sym typeface="Roboto"/>
                        </a:rPr>
                        <a:t>Email</a:t>
                      </a:r>
                      <a:endParaRPr sz="2400" b="1" dirty="0">
                        <a:solidFill>
                          <a:schemeClr val="tx2"/>
                        </a:solidFill>
                        <a:latin typeface="Roboto"/>
                        <a:ea typeface="Roboto"/>
                        <a:cs typeface="Roboto"/>
                        <a:sym typeface="Roboto"/>
                      </a:endParaRPr>
                    </a:p>
                    <a:p>
                      <a:pPr marL="0" lvl="0" indent="0" algn="l" rtl="0">
                        <a:spcBef>
                          <a:spcPts val="1000"/>
                        </a:spcBef>
                        <a:spcAft>
                          <a:spcPts val="1000"/>
                        </a:spcAft>
                        <a:buNone/>
                      </a:pPr>
                      <a:r>
                        <a:rPr lang="en" sz="2400" b="1" dirty="0">
                          <a:solidFill>
                            <a:schemeClr val="tx2"/>
                          </a:solidFill>
                          <a:latin typeface="Roboto"/>
                          <a:ea typeface="Roboto"/>
                          <a:cs typeface="Roboto"/>
                          <a:sym typeface="Roboto"/>
                        </a:rPr>
                        <a:t>Website</a:t>
                      </a:r>
                      <a:endParaRPr sz="2400" b="1" dirty="0">
                        <a:solidFill>
                          <a:schemeClr val="tx2"/>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2400" dirty="0">
                          <a:solidFill>
                            <a:schemeClr val="tx2"/>
                          </a:solidFill>
                          <a:latin typeface="Roboto"/>
                          <a:ea typeface="Roboto"/>
                          <a:cs typeface="Roboto"/>
                          <a:sym typeface="Roboto"/>
                        </a:rPr>
                        <a:t>jasonjewik</a:t>
                      </a:r>
                      <a:endParaRPr sz="2400" dirty="0">
                        <a:solidFill>
                          <a:schemeClr val="tx2"/>
                        </a:solidFill>
                        <a:latin typeface="Roboto"/>
                        <a:ea typeface="Roboto"/>
                        <a:cs typeface="Roboto"/>
                        <a:sym typeface="Roboto"/>
                      </a:endParaRPr>
                    </a:p>
                    <a:p>
                      <a:pPr marL="0" lvl="0" indent="0" algn="l" rtl="0">
                        <a:spcBef>
                          <a:spcPts val="1000"/>
                        </a:spcBef>
                        <a:spcAft>
                          <a:spcPts val="0"/>
                        </a:spcAft>
                        <a:buNone/>
                      </a:pPr>
                      <a:r>
                        <a:rPr lang="en" sz="2400" dirty="0">
                          <a:solidFill>
                            <a:schemeClr val="tx2"/>
                          </a:solidFill>
                          <a:latin typeface="Roboto"/>
                          <a:ea typeface="Roboto"/>
                          <a:cs typeface="Roboto"/>
                          <a:sym typeface="Roboto"/>
                        </a:rPr>
                        <a:t>@jkjewik</a:t>
                      </a:r>
                      <a:endParaRPr sz="2400" dirty="0">
                        <a:solidFill>
                          <a:schemeClr val="tx2"/>
                        </a:solidFill>
                        <a:latin typeface="Roboto"/>
                        <a:ea typeface="Roboto"/>
                        <a:cs typeface="Roboto"/>
                        <a:sym typeface="Roboto"/>
                      </a:endParaRPr>
                    </a:p>
                    <a:p>
                      <a:pPr marL="0" lvl="0" indent="0" algn="l" rtl="0">
                        <a:spcBef>
                          <a:spcPts val="1000"/>
                        </a:spcBef>
                        <a:spcAft>
                          <a:spcPts val="0"/>
                        </a:spcAft>
                        <a:buNone/>
                      </a:pPr>
                      <a:r>
                        <a:rPr lang="en" sz="2400" dirty="0">
                          <a:solidFill>
                            <a:schemeClr val="tx2"/>
                          </a:solidFill>
                          <a:latin typeface="Roboto"/>
                          <a:ea typeface="Roboto"/>
                          <a:cs typeface="Roboto"/>
                          <a:sym typeface="Roboto"/>
                        </a:rPr>
                        <a:t>@jk.jewik</a:t>
                      </a:r>
                      <a:endParaRPr sz="2400" dirty="0">
                        <a:solidFill>
                          <a:schemeClr val="tx2"/>
                        </a:solidFill>
                        <a:latin typeface="Roboto"/>
                        <a:ea typeface="Roboto"/>
                        <a:cs typeface="Roboto"/>
                        <a:sym typeface="Roboto"/>
                      </a:endParaRPr>
                    </a:p>
                    <a:p>
                      <a:pPr marL="0" lvl="0" indent="0" algn="l" rtl="0">
                        <a:spcBef>
                          <a:spcPts val="1000"/>
                        </a:spcBef>
                        <a:spcAft>
                          <a:spcPts val="0"/>
                        </a:spcAft>
                        <a:buNone/>
                      </a:pPr>
                      <a:r>
                        <a:rPr lang="en" sz="2400" dirty="0">
                          <a:solidFill>
                            <a:schemeClr val="tx2"/>
                          </a:solidFill>
                          <a:latin typeface="Roboto"/>
                          <a:ea typeface="Roboto"/>
                          <a:cs typeface="Roboto"/>
                          <a:sym typeface="Roboto"/>
                        </a:rPr>
                        <a:t>jason.jewik@gmail.com</a:t>
                      </a:r>
                      <a:endParaRPr sz="2400" dirty="0">
                        <a:solidFill>
                          <a:schemeClr val="tx2"/>
                        </a:solidFill>
                        <a:latin typeface="Roboto"/>
                        <a:ea typeface="Roboto"/>
                        <a:cs typeface="Roboto"/>
                        <a:sym typeface="Roboto"/>
                      </a:endParaRPr>
                    </a:p>
                    <a:p>
                      <a:pPr marL="0" lvl="0" indent="0" algn="l" rtl="0">
                        <a:spcBef>
                          <a:spcPts val="1000"/>
                        </a:spcBef>
                        <a:spcAft>
                          <a:spcPts val="1000"/>
                        </a:spcAft>
                        <a:buNone/>
                      </a:pPr>
                      <a:r>
                        <a:rPr lang="en" sz="2400" dirty="0">
                          <a:solidFill>
                            <a:schemeClr val="tx2"/>
                          </a:solidFill>
                          <a:latin typeface="Roboto"/>
                          <a:ea typeface="Roboto"/>
                          <a:cs typeface="Roboto"/>
                          <a:sym typeface="Roboto"/>
                        </a:rPr>
                        <a:t>jasonjewik.co</a:t>
                      </a:r>
                      <a:r>
                        <a:rPr lang="en-US" sz="2400" dirty="0">
                          <a:solidFill>
                            <a:schemeClr val="tx2"/>
                          </a:solidFill>
                          <a:latin typeface="Roboto"/>
                          <a:ea typeface="Roboto"/>
                          <a:cs typeface="Roboto"/>
                          <a:sym typeface="Roboto"/>
                        </a:rPr>
                        <a:t>m</a:t>
                      </a:r>
                      <a:endParaRPr lang="en" sz="2400" dirty="0">
                        <a:solidFill>
                          <a:schemeClr val="tx2"/>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pic>
        <p:nvPicPr>
          <p:cNvPr id="115" name="Google Shape;115;p20"/>
          <p:cNvPicPr preferRelativeResize="0"/>
          <p:nvPr/>
        </p:nvPicPr>
        <p:blipFill>
          <a:blip r:embed="rId3">
            <a:alphaModFix/>
          </a:blip>
          <a:stretch>
            <a:fillRect/>
          </a:stretch>
        </p:blipFill>
        <p:spPr>
          <a:xfrm rot="-2163905">
            <a:off x="7437433" y="340222"/>
            <a:ext cx="2742650" cy="3516216"/>
          </a:xfrm>
          <a:prstGeom prst="rect">
            <a:avLst/>
          </a:prstGeom>
          <a:noFill/>
          <a:ln>
            <a:noFill/>
          </a:ln>
        </p:spPr>
      </p:pic>
      <p:pic>
        <p:nvPicPr>
          <p:cNvPr id="116" name="Google Shape;116;p20"/>
          <p:cNvPicPr preferRelativeResize="0"/>
          <p:nvPr/>
        </p:nvPicPr>
        <p:blipFill>
          <a:blip r:embed="rId4">
            <a:alphaModFix/>
          </a:blip>
          <a:stretch>
            <a:fillRect/>
          </a:stretch>
        </p:blipFill>
        <p:spPr>
          <a:xfrm>
            <a:off x="5898024" y="1233004"/>
            <a:ext cx="2541508" cy="3258334"/>
          </a:xfrm>
          <a:prstGeom prst="rect">
            <a:avLst/>
          </a:prstGeom>
          <a:noFill/>
          <a:ln>
            <a:noFill/>
          </a:ln>
        </p:spPr>
      </p:pic>
      <p:pic>
        <p:nvPicPr>
          <p:cNvPr id="117" name="Google Shape;117;p20"/>
          <p:cNvPicPr preferRelativeResize="0"/>
          <p:nvPr/>
        </p:nvPicPr>
        <p:blipFill>
          <a:blip r:embed="rId5">
            <a:alphaModFix/>
          </a:blip>
          <a:stretch>
            <a:fillRect/>
          </a:stretch>
        </p:blipFill>
        <p:spPr>
          <a:xfrm rot="-2252340">
            <a:off x="7366316" y="1660264"/>
            <a:ext cx="2485180" cy="3186126"/>
          </a:xfrm>
          <a:prstGeom prst="rect">
            <a:avLst/>
          </a:prstGeom>
          <a:noFill/>
          <a:ln>
            <a:noFill/>
          </a:ln>
        </p:spPr>
      </p:pic>
      <p:sp>
        <p:nvSpPr>
          <p:cNvPr id="2" name="TextBox 1">
            <a:extLst>
              <a:ext uri="{FF2B5EF4-FFF2-40B4-BE49-F238E27FC236}">
                <a16:creationId xmlns:a16="http://schemas.microsoft.com/office/drawing/2014/main" id="{5CB02043-45D2-406C-B2BC-8E19C0874D91}"/>
              </a:ext>
            </a:extLst>
          </p:cNvPr>
          <p:cNvSpPr txBox="1"/>
          <p:nvPr/>
        </p:nvSpPr>
        <p:spPr>
          <a:xfrm>
            <a:off x="346514" y="4176147"/>
            <a:ext cx="6087157" cy="646331"/>
          </a:xfrm>
          <a:prstGeom prst="rect">
            <a:avLst/>
          </a:prstGeom>
          <a:noFill/>
        </p:spPr>
        <p:txBody>
          <a:bodyPr wrap="square" rtlCol="0">
            <a:spAutoFit/>
          </a:bodyPr>
          <a:lstStyle/>
          <a:p>
            <a:pPr algn="ctr"/>
            <a:r>
              <a:rPr lang="en-US" dirty="0">
                <a:solidFill>
                  <a:schemeClr val="accent2"/>
                </a:solidFill>
              </a:rPr>
              <a:t>And I’ll also stick around until the end of today, so please ask me any questions you may have!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solidFill>
                  <a:schemeClr val="accent6"/>
                </a:solidFill>
              </a:rPr>
              <a:t>What is backend engineering?</a:t>
            </a:r>
            <a:endParaRPr sz="3600" b="1" dirty="0">
              <a:solidFill>
                <a:schemeClr val="accent6"/>
              </a:solidFill>
            </a:endParaRPr>
          </a:p>
        </p:txBody>
      </p:sp>
      <p:sp>
        <p:nvSpPr>
          <p:cNvPr id="83" name="Google Shape;83;p15"/>
          <p:cNvSpPr txBox="1">
            <a:spLocks noGrp="1"/>
          </p:cNvSpPr>
          <p:nvPr>
            <p:ph idx="1"/>
          </p:nvPr>
        </p:nvSpPr>
        <p:spPr>
          <a:xfrm>
            <a:off x="628650" y="1369219"/>
            <a:ext cx="4944836" cy="326350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tx2"/>
                </a:solidFill>
                <a:latin typeface="Consolas"/>
                <a:ea typeface="Consolas"/>
                <a:cs typeface="Consolas"/>
                <a:sym typeface="Consolas"/>
              </a:rPr>
              <a:t>“Back-end (</a:t>
            </a:r>
            <a:r>
              <a:rPr lang="en" sz="2400" dirty="0">
                <a:solidFill>
                  <a:schemeClr val="accent1"/>
                </a:solidFill>
                <a:uFill>
                  <a:noFill/>
                </a:uFill>
                <a:latin typeface="Consolas"/>
                <a:ea typeface="Consolas"/>
                <a:cs typeface="Consolas"/>
                <a:sym typeface="Consolas"/>
                <a:hlinkClick r:id="rId3">
                  <a:extLst>
                    <a:ext uri="{A12FA001-AC4F-418D-AE19-62706E023703}">
                      <ahyp:hlinkClr xmlns:ahyp="http://schemas.microsoft.com/office/drawing/2018/hyperlinkcolor" val="tx"/>
                    </a:ext>
                  </a:extLst>
                </a:hlinkClick>
              </a:rPr>
              <a:t>server</a:t>
            </a:r>
            <a:r>
              <a:rPr lang="en" sz="2400" dirty="0">
                <a:solidFill>
                  <a:schemeClr val="tx2"/>
                </a:solidFill>
                <a:latin typeface="Consolas"/>
                <a:ea typeface="Consolas"/>
                <a:cs typeface="Consolas"/>
                <a:sym typeface="Consolas"/>
              </a:rPr>
              <a:t> side) programming refers to the part of a website the</a:t>
            </a:r>
            <a:r>
              <a:rPr lang="en" sz="2400" dirty="0">
                <a:solidFill>
                  <a:schemeClr val="tx2"/>
                </a:solidFill>
                <a:uFill>
                  <a:noFill/>
                </a:uFill>
                <a:latin typeface="Consolas"/>
                <a:ea typeface="Consolas"/>
                <a:cs typeface="Consolas"/>
                <a:sym typeface="Consolas"/>
                <a:hlinkClick r:id="rId4">
                  <a:extLst>
                    <a:ext uri="{A12FA001-AC4F-418D-AE19-62706E023703}">
                      <ahyp:hlinkClr xmlns:ahyp="http://schemas.microsoft.com/office/drawing/2018/hyperlinkcolor" val="tx"/>
                    </a:ext>
                  </a:extLst>
                </a:hlinkClick>
              </a:rPr>
              <a:t> </a:t>
            </a:r>
            <a:r>
              <a:rPr lang="en" sz="2400" dirty="0">
                <a:solidFill>
                  <a:schemeClr val="accent1"/>
                </a:solidFill>
                <a:uFill>
                  <a:noFill/>
                </a:uFill>
                <a:latin typeface="Consolas"/>
                <a:ea typeface="Consolas"/>
                <a:cs typeface="Consolas"/>
                <a:sym typeface="Consolas"/>
                <a:hlinkClick r:id="rId4">
                  <a:extLst>
                    <a:ext uri="{A12FA001-AC4F-418D-AE19-62706E023703}">
                      <ahyp:hlinkClr xmlns:ahyp="http://schemas.microsoft.com/office/drawing/2018/hyperlinkcolor" val="tx"/>
                    </a:ext>
                  </a:extLst>
                </a:hlinkClick>
              </a:rPr>
              <a:t>client</a:t>
            </a:r>
            <a:r>
              <a:rPr lang="en" sz="2400" dirty="0">
                <a:solidFill>
                  <a:schemeClr val="accent1"/>
                </a:solidFill>
                <a:latin typeface="Consolas"/>
                <a:ea typeface="Consolas"/>
                <a:cs typeface="Consolas"/>
                <a:sym typeface="Consolas"/>
              </a:rPr>
              <a:t> </a:t>
            </a:r>
            <a:r>
              <a:rPr lang="en" sz="2400" dirty="0">
                <a:solidFill>
                  <a:schemeClr val="tx2"/>
                </a:solidFill>
                <a:latin typeface="Consolas"/>
                <a:ea typeface="Consolas"/>
                <a:cs typeface="Consolas"/>
                <a:sym typeface="Consolas"/>
              </a:rPr>
              <a:t>doesn't see - data storage and</a:t>
            </a:r>
            <a:r>
              <a:rPr lang="en" sz="2400" dirty="0">
                <a:solidFill>
                  <a:schemeClr val="tx2"/>
                </a:solidFill>
                <a:uFill>
                  <a:noFill/>
                </a:uFill>
                <a:latin typeface="Consolas"/>
                <a:ea typeface="Consolas"/>
                <a:cs typeface="Consolas"/>
                <a:sym typeface="Consolas"/>
                <a:hlinkClick r:id="rId5">
                  <a:extLst>
                    <a:ext uri="{A12FA001-AC4F-418D-AE19-62706E023703}">
                      <ahyp:hlinkClr xmlns:ahyp="http://schemas.microsoft.com/office/drawing/2018/hyperlinkcolor" val="tx"/>
                    </a:ext>
                  </a:extLst>
                </a:hlinkClick>
              </a:rPr>
              <a:t> </a:t>
            </a:r>
            <a:r>
              <a:rPr lang="en" sz="2400" dirty="0">
                <a:solidFill>
                  <a:schemeClr val="accent1"/>
                </a:solidFill>
                <a:uFill>
                  <a:noFill/>
                </a:uFill>
                <a:latin typeface="Consolas"/>
                <a:ea typeface="Consolas"/>
                <a:cs typeface="Consolas"/>
                <a:sym typeface="Consolas"/>
                <a:hlinkClick r:id="rId5">
                  <a:extLst>
                    <a:ext uri="{A12FA001-AC4F-418D-AE19-62706E023703}">
                      <ahyp:hlinkClr xmlns:ahyp="http://schemas.microsoft.com/office/drawing/2018/hyperlinkcolor" val="tx"/>
                    </a:ext>
                  </a:extLst>
                </a:hlinkClick>
              </a:rPr>
              <a:t>processing</a:t>
            </a:r>
            <a:r>
              <a:rPr lang="en" sz="2400" dirty="0">
                <a:solidFill>
                  <a:schemeClr val="tx2"/>
                </a:solidFill>
                <a:latin typeface="Consolas"/>
                <a:ea typeface="Consolas"/>
                <a:cs typeface="Consolas"/>
                <a:sym typeface="Consolas"/>
              </a:rPr>
              <a:t>, routing, algorithms and</a:t>
            </a:r>
            <a:r>
              <a:rPr lang="en" sz="2400" dirty="0">
                <a:solidFill>
                  <a:schemeClr val="tx2"/>
                </a:solidFill>
                <a:uFill>
                  <a:noFill/>
                </a:uFill>
                <a:latin typeface="Consolas"/>
                <a:ea typeface="Consolas"/>
                <a:cs typeface="Consolas"/>
                <a:sym typeface="Consolas"/>
                <a:hlinkClick r:id="rId6">
                  <a:extLst>
                    <a:ext uri="{A12FA001-AC4F-418D-AE19-62706E023703}">
                      <ahyp:hlinkClr xmlns:ahyp="http://schemas.microsoft.com/office/drawing/2018/hyperlinkcolor" val="tx"/>
                    </a:ext>
                  </a:extLst>
                </a:hlinkClick>
              </a:rPr>
              <a:t> </a:t>
            </a:r>
            <a:r>
              <a:rPr lang="en" sz="2400" dirty="0">
                <a:solidFill>
                  <a:schemeClr val="accent1"/>
                </a:solidFill>
                <a:uFill>
                  <a:noFill/>
                </a:uFill>
                <a:latin typeface="Consolas"/>
                <a:ea typeface="Consolas"/>
                <a:cs typeface="Consolas"/>
                <a:sym typeface="Consolas"/>
                <a:hlinkClick r:id="rId6">
                  <a:extLst>
                    <a:ext uri="{A12FA001-AC4F-418D-AE19-62706E023703}">
                      <ahyp:hlinkClr xmlns:ahyp="http://schemas.microsoft.com/office/drawing/2018/hyperlinkcolor" val="tx"/>
                    </a:ext>
                  </a:extLst>
                </a:hlinkClick>
              </a:rPr>
              <a:t>database</a:t>
            </a:r>
            <a:r>
              <a:rPr lang="en" sz="2400" dirty="0">
                <a:solidFill>
                  <a:schemeClr val="accent2"/>
                </a:solidFill>
                <a:latin typeface="Consolas"/>
                <a:ea typeface="Consolas"/>
                <a:cs typeface="Consolas"/>
                <a:sym typeface="Consolas"/>
              </a:rPr>
              <a:t> </a:t>
            </a:r>
            <a:r>
              <a:rPr lang="en" sz="2400" dirty="0">
                <a:solidFill>
                  <a:schemeClr val="tx2"/>
                </a:solidFill>
                <a:latin typeface="Consolas"/>
                <a:ea typeface="Consolas"/>
                <a:cs typeface="Consolas"/>
                <a:sym typeface="Consolas"/>
              </a:rPr>
              <a:t>operations…”</a:t>
            </a:r>
          </a:p>
          <a:p>
            <a:pPr marL="0" lvl="0" indent="0" algn="l" rtl="0">
              <a:spcBef>
                <a:spcPts val="0"/>
              </a:spcBef>
              <a:spcAft>
                <a:spcPts val="0"/>
              </a:spcAft>
              <a:buNone/>
            </a:pPr>
            <a:endParaRPr lang="en" sz="2400" dirty="0">
              <a:solidFill>
                <a:schemeClr val="tx2"/>
              </a:solidFill>
              <a:uFill>
                <a:noFill/>
              </a:uFill>
              <a:latin typeface="Consolas"/>
              <a:ea typeface="Consolas"/>
              <a:cs typeface="Consolas"/>
              <a:sym typeface="Consolas"/>
              <a:hlinkClick r:id="rId7">
                <a:extLst>
                  <a:ext uri="{A12FA001-AC4F-418D-AE19-62706E023703}">
                    <ahyp:hlinkClr xmlns:ahyp="http://schemas.microsoft.com/office/drawing/2018/hyperlinkcolor" val="tx"/>
                  </a:ext>
                </a:extLst>
              </a:hlinkClick>
            </a:endParaRPr>
          </a:p>
          <a:p>
            <a:pPr marL="0" lvl="0" indent="0" algn="l" rtl="0">
              <a:spcBef>
                <a:spcPts val="0"/>
              </a:spcBef>
              <a:spcAft>
                <a:spcPts val="0"/>
              </a:spcAft>
              <a:buNone/>
            </a:pPr>
            <a:r>
              <a:rPr lang="en" sz="2400" dirty="0">
                <a:solidFill>
                  <a:schemeClr val="tx2"/>
                </a:solidFill>
                <a:uFill>
                  <a:noFill/>
                </a:uFill>
                <a:latin typeface="Consolas"/>
                <a:ea typeface="Consolas"/>
                <a:cs typeface="Consolas"/>
                <a:sym typeface="Consolas"/>
                <a:hlinkClick r:id="rId7">
                  <a:extLst>
                    <a:ext uri="{A12FA001-AC4F-418D-AE19-62706E023703}">
                      <ahyp:hlinkClr xmlns:ahyp="http://schemas.microsoft.com/office/drawing/2018/hyperlinkcolor" val="tx"/>
                    </a:ext>
                  </a:extLst>
                </a:hlinkClick>
              </a:rPr>
              <a:t>- </a:t>
            </a:r>
            <a:r>
              <a:rPr lang="en" dirty="0">
                <a:solidFill>
                  <a:schemeClr val="accent1"/>
                </a:solidFill>
                <a:uFill>
                  <a:noFill/>
                </a:uFill>
                <a:latin typeface="Consolas"/>
                <a:ea typeface="Consolas"/>
                <a:cs typeface="Consolas"/>
                <a:sym typeface="Consolas"/>
                <a:hlinkClick r:id="rId7">
                  <a:extLst>
                    <a:ext uri="{A12FA001-AC4F-418D-AE19-62706E023703}">
                      <ahyp:hlinkClr xmlns:ahyp="http://schemas.microsoft.com/office/drawing/2018/hyperlinkcolor" val="tx"/>
                    </a:ext>
                  </a:extLst>
                </a:hlinkClick>
              </a:rPr>
              <a:t>@max</a:t>
            </a:r>
            <a:r>
              <a:rPr lang="en" dirty="0">
                <a:solidFill>
                  <a:schemeClr val="tx2"/>
                </a:solidFill>
                <a:latin typeface="Consolas"/>
                <a:ea typeface="Consolas"/>
                <a:cs typeface="Consolas"/>
                <a:sym typeface="Consolas"/>
              </a:rPr>
              <a:t>, 11/03/2017</a:t>
            </a:r>
            <a:endParaRPr sz="1400" dirty="0">
              <a:solidFill>
                <a:schemeClr val="tx2"/>
              </a:solidFill>
              <a:latin typeface="Consolas"/>
              <a:ea typeface="Consolas"/>
              <a:cs typeface="Consolas"/>
              <a:sym typeface="Consolas"/>
            </a:endParaRPr>
          </a:p>
        </p:txBody>
      </p:sp>
      <p:pic>
        <p:nvPicPr>
          <p:cNvPr id="6" name="Picture 2" descr="プログラムのコードが表示されたコンピューターのイラスト">
            <a:extLst>
              <a:ext uri="{FF2B5EF4-FFF2-40B4-BE49-F238E27FC236}">
                <a16:creationId xmlns:a16="http://schemas.microsoft.com/office/drawing/2014/main" id="{D61754F7-CC5F-4D99-AD19-4A93AD6EBF3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5167" y="1581198"/>
            <a:ext cx="2977314" cy="26423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628650" y="173348"/>
            <a:ext cx="7886700" cy="99417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b="1" dirty="0">
                <a:solidFill>
                  <a:schemeClr val="accent5"/>
                </a:solidFill>
              </a:rPr>
              <a:t>Let’s talk databases!</a:t>
            </a:r>
          </a:p>
        </p:txBody>
      </p:sp>
      <p:sp>
        <p:nvSpPr>
          <p:cNvPr id="89" name="Google Shape;89;p16"/>
          <p:cNvSpPr txBox="1">
            <a:spLocks noGrp="1"/>
          </p:cNvSpPr>
          <p:nvPr>
            <p:ph sz="half" idx="1"/>
          </p:nvPr>
        </p:nvSpPr>
        <p:spPr>
          <a:xfrm>
            <a:off x="563674" y="1209562"/>
            <a:ext cx="8312150" cy="3263504"/>
          </a:xfrm>
          <a:prstGeom prst="rect">
            <a:avLst/>
          </a:prstGeom>
        </p:spPr>
        <p:txBody>
          <a:bodyPr spcFirstLastPara="1" wrap="square" lIns="91425" tIns="91425" rIns="91425" bIns="91425" anchor="t" anchorCtr="0">
            <a:noAutofit/>
          </a:bodyPr>
          <a:lstStyle/>
          <a:p>
            <a:pPr marL="76200" lvl="0" indent="0" algn="l" rtl="0">
              <a:spcBef>
                <a:spcPts val="0"/>
              </a:spcBef>
              <a:spcAft>
                <a:spcPts val="0"/>
              </a:spcAft>
              <a:buClr>
                <a:srgbClr val="2C363F"/>
              </a:buClr>
              <a:buSzPts val="2400"/>
              <a:buNone/>
            </a:pPr>
            <a:r>
              <a:rPr lang="en" sz="2400" dirty="0">
                <a:solidFill>
                  <a:schemeClr val="tx2"/>
                </a:solidFill>
              </a:rPr>
              <a:t>In its most </a:t>
            </a:r>
            <a:r>
              <a:rPr lang="en" sz="2400" u="sng" dirty="0">
                <a:solidFill>
                  <a:schemeClr val="tx2"/>
                </a:solidFill>
              </a:rPr>
              <a:t>basic</a:t>
            </a:r>
            <a:r>
              <a:rPr lang="en" sz="2400" dirty="0">
                <a:solidFill>
                  <a:schemeClr val="tx2"/>
                </a:solidFill>
              </a:rPr>
              <a:t> definition, a database is just a collection of data.</a:t>
            </a:r>
            <a:endParaRPr sz="2400" dirty="0">
              <a:solidFill>
                <a:schemeClr val="tx2"/>
              </a:solidFill>
            </a:endParaRPr>
          </a:p>
        </p:txBody>
      </p:sp>
      <p:sp>
        <p:nvSpPr>
          <p:cNvPr id="2" name="Rectangle 1">
            <a:extLst>
              <a:ext uri="{FF2B5EF4-FFF2-40B4-BE49-F238E27FC236}">
                <a16:creationId xmlns:a16="http://schemas.microsoft.com/office/drawing/2014/main" id="{C00F24E3-A80A-444D-B945-A5E302831C78}"/>
              </a:ext>
            </a:extLst>
          </p:cNvPr>
          <p:cNvSpPr/>
          <p:nvPr/>
        </p:nvSpPr>
        <p:spPr>
          <a:xfrm>
            <a:off x="3936783" y="2244731"/>
            <a:ext cx="4782457" cy="1359346"/>
          </a:xfrm>
          <a:prstGeom prst="rect">
            <a:avLst/>
          </a:prstGeom>
        </p:spPr>
        <p:txBody>
          <a:bodyPr wrap="square">
            <a:spAutoFit/>
          </a:bodyPr>
          <a:lstStyle/>
          <a:p>
            <a:pPr marL="76200" lvl="0" algn="ctr">
              <a:spcBef>
                <a:spcPts val="1000"/>
              </a:spcBef>
              <a:buClr>
                <a:srgbClr val="2C363F"/>
              </a:buClr>
              <a:buSzPts val="2400"/>
            </a:pPr>
            <a:r>
              <a:rPr lang="en-US" dirty="0">
                <a:solidFill>
                  <a:schemeClr val="tx2"/>
                </a:solidFill>
              </a:rPr>
              <a:t>As backend engineers, the question we ask is:</a:t>
            </a:r>
          </a:p>
          <a:p>
            <a:pPr marL="76200" algn="ctr">
              <a:spcBef>
                <a:spcPts val="1000"/>
              </a:spcBef>
              <a:buClr>
                <a:srgbClr val="2C363F"/>
              </a:buClr>
              <a:buSzPts val="2400"/>
            </a:pPr>
            <a:r>
              <a:rPr lang="en-US" sz="2800" b="1" dirty="0">
                <a:solidFill>
                  <a:schemeClr val="tx2"/>
                </a:solidFill>
              </a:rPr>
              <a:t>“What’s the best way to structure this data?”</a:t>
            </a:r>
          </a:p>
        </p:txBody>
      </p:sp>
      <p:pic>
        <p:nvPicPr>
          <p:cNvPr id="7" name="Picture 2" descr="データセンターのイラスト（複数）">
            <a:extLst>
              <a:ext uri="{FF2B5EF4-FFF2-40B4-BE49-F238E27FC236}">
                <a16:creationId xmlns:a16="http://schemas.microsoft.com/office/drawing/2014/main" id="{587FCDD3-7E2F-447A-8BEA-D586B44EA4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966" y="1653302"/>
            <a:ext cx="2935037" cy="237738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データセンターのイラスト（複数）">
            <a:extLst>
              <a:ext uri="{FF2B5EF4-FFF2-40B4-BE49-F238E27FC236}">
                <a16:creationId xmlns:a16="http://schemas.microsoft.com/office/drawing/2014/main" id="{EFACFD55-8FB2-4AAD-962B-86AC14969D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454" y="2244731"/>
            <a:ext cx="2935037" cy="23773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solidFill>
                  <a:schemeClr val="accent5"/>
                </a:solidFill>
              </a:rPr>
              <a:t>Let’s talk databases! (cont’d)</a:t>
            </a:r>
            <a:endParaRPr sz="3600" b="1" dirty="0">
              <a:solidFill>
                <a:schemeClr val="accent5"/>
              </a:solidFill>
            </a:endParaRPr>
          </a:p>
        </p:txBody>
      </p:sp>
      <p:sp>
        <p:nvSpPr>
          <p:cNvPr id="95" name="Google Shape;95;p17"/>
          <p:cNvSpPr txBox="1">
            <a:spLocks noGrp="1"/>
          </p:cNvSpPr>
          <p:nvPr>
            <p:ph type="body" idx="1"/>
          </p:nvPr>
        </p:nvSpPr>
        <p:spPr>
          <a:xfrm>
            <a:off x="471900" y="1919075"/>
            <a:ext cx="8222100" cy="1751700"/>
          </a:xfrm>
          <a:prstGeom prst="rect">
            <a:avLst/>
          </a:prstGeom>
        </p:spPr>
        <p:txBody>
          <a:bodyPr spcFirstLastPara="1" wrap="square" lIns="91425" tIns="91425" rIns="91425" bIns="91425" anchor="t" anchorCtr="0">
            <a:noAutofit/>
          </a:bodyPr>
          <a:lstStyle/>
          <a:p>
            <a:pPr marL="76200" lvl="0" indent="0" algn="l" rtl="0">
              <a:spcBef>
                <a:spcPts val="0"/>
              </a:spcBef>
              <a:spcAft>
                <a:spcPts val="0"/>
              </a:spcAft>
              <a:buClr>
                <a:srgbClr val="2C363F"/>
              </a:buClr>
              <a:buSzPts val="2400"/>
              <a:buNone/>
            </a:pPr>
            <a:r>
              <a:rPr lang="en" sz="2400" dirty="0">
                <a:solidFill>
                  <a:schemeClr val="tx2"/>
                </a:solidFill>
              </a:rPr>
              <a:t>So back in the day (about 50 years ago now!), some really smart engineers at IBM were asking themselves the same question, and the answer they came up with is now called:</a:t>
            </a:r>
            <a:endParaRPr sz="6000" b="1" dirty="0">
              <a:solidFill>
                <a:schemeClr val="tx2"/>
              </a:solidFill>
            </a:endParaRPr>
          </a:p>
        </p:txBody>
      </p:sp>
      <p:sp>
        <p:nvSpPr>
          <p:cNvPr id="96" name="Google Shape;96;p17"/>
          <p:cNvSpPr txBox="1"/>
          <p:nvPr/>
        </p:nvSpPr>
        <p:spPr>
          <a:xfrm>
            <a:off x="3072000" y="3544025"/>
            <a:ext cx="3000000" cy="1078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6000" b="1" dirty="0">
                <a:solidFill>
                  <a:schemeClr val="accent4"/>
                </a:solidFill>
                <a:latin typeface="Roboto"/>
                <a:ea typeface="Roboto"/>
                <a:cs typeface="Roboto"/>
                <a:sym typeface="Roboto"/>
              </a:rPr>
              <a:t>SQL</a:t>
            </a:r>
            <a:endParaRPr dirty="0">
              <a:solidFill>
                <a:schemeClr val="accent4"/>
              </a:solidFill>
            </a:endParaRPr>
          </a:p>
        </p:txBody>
      </p:sp>
      <p:sp>
        <p:nvSpPr>
          <p:cNvPr id="97" name="Google Shape;97;p17"/>
          <p:cNvSpPr txBox="1"/>
          <p:nvPr/>
        </p:nvSpPr>
        <p:spPr>
          <a:xfrm>
            <a:off x="609450" y="3457656"/>
            <a:ext cx="7947000" cy="1078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6000" b="1" dirty="0">
                <a:solidFill>
                  <a:schemeClr val="accent4"/>
                </a:solidFill>
                <a:latin typeface="Roboto"/>
                <a:ea typeface="Roboto"/>
                <a:cs typeface="Roboto"/>
                <a:sym typeface="Roboto"/>
              </a:rPr>
              <a:t>S</a:t>
            </a:r>
            <a:r>
              <a:rPr lang="en" sz="4800" dirty="0">
                <a:solidFill>
                  <a:schemeClr val="accent4"/>
                </a:solidFill>
                <a:latin typeface="Roboto"/>
                <a:ea typeface="Roboto"/>
                <a:cs typeface="Roboto"/>
                <a:sym typeface="Roboto"/>
              </a:rPr>
              <a:t>tructured</a:t>
            </a:r>
            <a:r>
              <a:rPr lang="en" sz="6000" dirty="0">
                <a:solidFill>
                  <a:schemeClr val="accent4"/>
                </a:solidFill>
                <a:latin typeface="Roboto"/>
                <a:ea typeface="Roboto"/>
                <a:cs typeface="Roboto"/>
                <a:sym typeface="Roboto"/>
              </a:rPr>
              <a:t> </a:t>
            </a:r>
            <a:r>
              <a:rPr lang="en" sz="6000" b="1" dirty="0">
                <a:solidFill>
                  <a:schemeClr val="accent4"/>
                </a:solidFill>
                <a:latin typeface="Roboto"/>
                <a:ea typeface="Roboto"/>
                <a:cs typeface="Roboto"/>
                <a:sym typeface="Roboto"/>
              </a:rPr>
              <a:t>Q</a:t>
            </a:r>
            <a:r>
              <a:rPr lang="en" sz="4800" dirty="0">
                <a:solidFill>
                  <a:schemeClr val="accent4"/>
                </a:solidFill>
                <a:latin typeface="Roboto"/>
                <a:ea typeface="Roboto"/>
                <a:cs typeface="Roboto"/>
                <a:sym typeface="Roboto"/>
              </a:rPr>
              <a:t>uery</a:t>
            </a:r>
            <a:r>
              <a:rPr lang="en" sz="6000" dirty="0">
                <a:solidFill>
                  <a:schemeClr val="accent4"/>
                </a:solidFill>
                <a:latin typeface="Roboto"/>
                <a:ea typeface="Roboto"/>
                <a:cs typeface="Roboto"/>
                <a:sym typeface="Roboto"/>
              </a:rPr>
              <a:t> </a:t>
            </a:r>
            <a:r>
              <a:rPr lang="en" sz="6000" b="1" dirty="0">
                <a:solidFill>
                  <a:schemeClr val="accent4"/>
                </a:solidFill>
                <a:latin typeface="Roboto"/>
                <a:ea typeface="Roboto"/>
                <a:cs typeface="Roboto"/>
                <a:sym typeface="Roboto"/>
              </a:rPr>
              <a:t>L</a:t>
            </a:r>
            <a:r>
              <a:rPr lang="en" sz="4800" dirty="0">
                <a:solidFill>
                  <a:schemeClr val="accent4"/>
                </a:solidFill>
                <a:latin typeface="Roboto"/>
                <a:ea typeface="Roboto"/>
                <a:cs typeface="Roboto"/>
                <a:sym typeface="Roboto"/>
              </a:rPr>
              <a:t>anguage</a:t>
            </a:r>
            <a:endParaRPr sz="4800" dirty="0">
              <a:solidFill>
                <a:schemeClr val="accent4"/>
              </a:solidFill>
            </a:endParaRPr>
          </a:p>
        </p:txBody>
      </p:sp>
      <p:sp>
        <p:nvSpPr>
          <p:cNvPr id="2" name="TextBox 1">
            <a:extLst>
              <a:ext uri="{FF2B5EF4-FFF2-40B4-BE49-F238E27FC236}">
                <a16:creationId xmlns:a16="http://schemas.microsoft.com/office/drawing/2014/main" id="{49C9AE3D-839D-41A6-8946-20B7E3C0300B}"/>
              </a:ext>
            </a:extLst>
          </p:cNvPr>
          <p:cNvSpPr txBox="1"/>
          <p:nvPr/>
        </p:nvSpPr>
        <p:spPr>
          <a:xfrm rot="20779660">
            <a:off x="4960497" y="3500342"/>
            <a:ext cx="3062057" cy="400110"/>
          </a:xfrm>
          <a:prstGeom prst="rect">
            <a:avLst/>
          </a:prstGeom>
          <a:noFill/>
        </p:spPr>
        <p:txBody>
          <a:bodyPr wrap="none" rtlCol="0">
            <a:spAutoFit/>
          </a:bodyPr>
          <a:lstStyle/>
          <a:p>
            <a:r>
              <a:rPr lang="en-US" sz="2000" dirty="0">
                <a:solidFill>
                  <a:schemeClr val="accent2"/>
                </a:solidFill>
                <a:latin typeface="Comic Sans MS" panose="030F0702030302020204" pitchFamily="66" charset="0"/>
              </a:rPr>
              <a:t>pronounced like “sequel”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10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97"/>
                                        </p:tgtEl>
                                      </p:cBhvr>
                                    </p:animEffect>
                                    <p:set>
                                      <p:cBhvr>
                                        <p:cTn id="12" dur="1" fill="hold">
                                          <p:stCondLst>
                                            <p:cond delay="500"/>
                                          </p:stCondLst>
                                        </p:cTn>
                                        <p:tgtEl>
                                          <p:spTgt spid="97"/>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96"/>
                                        </p:tgtEl>
                                        <p:attrNameLst>
                                          <p:attrName>style.visibility</p:attrName>
                                        </p:attrNameLst>
                                      </p:cBhvr>
                                      <p:to>
                                        <p:strVal val="visible"/>
                                      </p:to>
                                    </p:set>
                                    <p:animEffect transition="in" filter="fade">
                                      <p:cBhvr>
                                        <p:cTn id="16" dur="500"/>
                                        <p:tgtEl>
                                          <p:spTgt spid="9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graphicFrame>
        <p:nvGraphicFramePr>
          <p:cNvPr id="107" name="Google Shape;107;p19"/>
          <p:cNvGraphicFramePr/>
          <p:nvPr/>
        </p:nvGraphicFramePr>
        <p:xfrm>
          <a:off x="360800" y="1581238"/>
          <a:ext cx="8422375" cy="1981000"/>
        </p:xfrm>
        <a:graphic>
          <a:graphicData uri="http://schemas.openxmlformats.org/drawingml/2006/table">
            <a:tbl>
              <a:tblPr>
                <a:noFill/>
                <a:tableStyleId>{0D7CDD22-724A-4C5E-8D2B-B941FA63339F}</a:tableStyleId>
              </a:tblPr>
              <a:tblGrid>
                <a:gridCol w="563950">
                  <a:extLst>
                    <a:ext uri="{9D8B030D-6E8A-4147-A177-3AD203B41FA5}">
                      <a16:colId xmlns:a16="http://schemas.microsoft.com/office/drawing/2014/main" val="20000"/>
                    </a:ext>
                  </a:extLst>
                </a:gridCol>
                <a:gridCol w="1375175">
                  <a:extLst>
                    <a:ext uri="{9D8B030D-6E8A-4147-A177-3AD203B41FA5}">
                      <a16:colId xmlns:a16="http://schemas.microsoft.com/office/drawing/2014/main" val="20001"/>
                    </a:ext>
                  </a:extLst>
                </a:gridCol>
                <a:gridCol w="1478000">
                  <a:extLst>
                    <a:ext uri="{9D8B030D-6E8A-4147-A177-3AD203B41FA5}">
                      <a16:colId xmlns:a16="http://schemas.microsoft.com/office/drawing/2014/main" val="20002"/>
                    </a:ext>
                  </a:extLst>
                </a:gridCol>
                <a:gridCol w="1478000">
                  <a:extLst>
                    <a:ext uri="{9D8B030D-6E8A-4147-A177-3AD203B41FA5}">
                      <a16:colId xmlns:a16="http://schemas.microsoft.com/office/drawing/2014/main" val="20003"/>
                    </a:ext>
                  </a:extLst>
                </a:gridCol>
                <a:gridCol w="1566275">
                  <a:extLst>
                    <a:ext uri="{9D8B030D-6E8A-4147-A177-3AD203B41FA5}">
                      <a16:colId xmlns:a16="http://schemas.microsoft.com/office/drawing/2014/main" val="20004"/>
                    </a:ext>
                  </a:extLst>
                </a:gridCol>
                <a:gridCol w="1960975">
                  <a:extLst>
                    <a:ext uri="{9D8B030D-6E8A-4147-A177-3AD203B41FA5}">
                      <a16:colId xmlns:a16="http://schemas.microsoft.com/office/drawing/2014/main" val="20005"/>
                    </a:ext>
                  </a:extLst>
                </a:gridCol>
              </a:tblGrid>
              <a:tr h="396200">
                <a:tc>
                  <a:txBody>
                    <a:bodyPr/>
                    <a:lstStyle/>
                    <a:p>
                      <a:pPr marL="0" lvl="0" indent="0" algn="l" rtl="0">
                        <a:spcBef>
                          <a:spcPts val="0"/>
                        </a:spcBef>
                        <a:spcAft>
                          <a:spcPts val="0"/>
                        </a:spcAft>
                        <a:buNone/>
                      </a:pPr>
                      <a:r>
                        <a:rPr lang="en" b="1"/>
                        <a:t>id</a:t>
                      </a:r>
                      <a:endParaRPr b="1"/>
                    </a:p>
                  </a:txBody>
                  <a:tcPr marL="91425" marR="91425" marT="91425" marB="91425">
                    <a:solidFill>
                      <a:srgbClr val="CCCCCC"/>
                    </a:solidFill>
                  </a:tcPr>
                </a:tc>
                <a:tc>
                  <a:txBody>
                    <a:bodyPr/>
                    <a:lstStyle/>
                    <a:p>
                      <a:pPr marL="0" lvl="0" indent="0" algn="l" rtl="0">
                        <a:spcBef>
                          <a:spcPts val="0"/>
                        </a:spcBef>
                        <a:spcAft>
                          <a:spcPts val="0"/>
                        </a:spcAft>
                        <a:buNone/>
                      </a:pPr>
                      <a:r>
                        <a:rPr lang="en" b="1" dirty="0"/>
                        <a:t>first_name</a:t>
                      </a:r>
                      <a:endParaRPr b="1" dirty="0"/>
                    </a:p>
                  </a:txBody>
                  <a:tcPr marL="91425" marR="91425" marT="91425" marB="91425">
                    <a:solidFill>
                      <a:srgbClr val="CCCCCC"/>
                    </a:solidFill>
                  </a:tcPr>
                </a:tc>
                <a:tc>
                  <a:txBody>
                    <a:bodyPr/>
                    <a:lstStyle/>
                    <a:p>
                      <a:pPr marL="0" lvl="0" indent="0" algn="l" rtl="0">
                        <a:spcBef>
                          <a:spcPts val="0"/>
                        </a:spcBef>
                        <a:spcAft>
                          <a:spcPts val="0"/>
                        </a:spcAft>
                        <a:buNone/>
                      </a:pPr>
                      <a:r>
                        <a:rPr lang="en" b="1" dirty="0"/>
                        <a:t>middle_name</a:t>
                      </a:r>
                      <a:endParaRPr b="1" dirty="0"/>
                    </a:p>
                  </a:txBody>
                  <a:tcPr marL="91425" marR="91425" marT="91425" marB="91425">
                    <a:solidFill>
                      <a:srgbClr val="CCCCCC"/>
                    </a:solidFill>
                  </a:tcPr>
                </a:tc>
                <a:tc>
                  <a:txBody>
                    <a:bodyPr/>
                    <a:lstStyle/>
                    <a:p>
                      <a:pPr marL="0" lvl="0" indent="0" algn="l" rtl="0">
                        <a:spcBef>
                          <a:spcPts val="0"/>
                        </a:spcBef>
                        <a:spcAft>
                          <a:spcPts val="0"/>
                        </a:spcAft>
                        <a:buNone/>
                      </a:pPr>
                      <a:r>
                        <a:rPr lang="en" b="1"/>
                        <a:t>last_name</a:t>
                      </a:r>
                      <a:endParaRPr b="1"/>
                    </a:p>
                  </a:txBody>
                  <a:tcPr marL="91425" marR="91425" marT="91425" marB="91425">
                    <a:solidFill>
                      <a:srgbClr val="CCCCCC"/>
                    </a:solidFill>
                  </a:tcPr>
                </a:tc>
                <a:tc>
                  <a:txBody>
                    <a:bodyPr/>
                    <a:lstStyle/>
                    <a:p>
                      <a:pPr marL="0" lvl="0" indent="0" algn="l" rtl="0">
                        <a:spcBef>
                          <a:spcPts val="0"/>
                        </a:spcBef>
                        <a:spcAft>
                          <a:spcPts val="0"/>
                        </a:spcAft>
                        <a:buNone/>
                      </a:pPr>
                      <a:r>
                        <a:rPr lang="en" b="1"/>
                        <a:t>food</a:t>
                      </a:r>
                      <a:endParaRPr b="1"/>
                    </a:p>
                  </a:txBody>
                  <a:tcPr marL="91425" marR="91425" marT="91425" marB="91425">
                    <a:solidFill>
                      <a:srgbClr val="CCCCCC"/>
                    </a:solidFill>
                  </a:tcPr>
                </a:tc>
                <a:tc>
                  <a:txBody>
                    <a:bodyPr/>
                    <a:lstStyle/>
                    <a:p>
                      <a:pPr marL="0" lvl="0" indent="0" algn="l" rtl="0">
                        <a:spcBef>
                          <a:spcPts val="0"/>
                        </a:spcBef>
                        <a:spcAft>
                          <a:spcPts val="0"/>
                        </a:spcAft>
                        <a:buNone/>
                      </a:pPr>
                      <a:r>
                        <a:rPr lang="en" b="1"/>
                        <a:t>song</a:t>
                      </a:r>
                      <a:endParaRPr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1</a:t>
                      </a:r>
                      <a:endParaRPr/>
                    </a:p>
                  </a:txBody>
                  <a:tcPr marL="91425" marR="91425" marT="91425" marB="91425">
                    <a:solidFill>
                      <a:schemeClr val="lt1"/>
                    </a:solidFill>
                  </a:tcPr>
                </a:tc>
                <a:tc>
                  <a:txBody>
                    <a:bodyPr/>
                    <a:lstStyle/>
                    <a:p>
                      <a:pPr marL="0" lvl="0" indent="0" algn="l" rtl="0">
                        <a:spcBef>
                          <a:spcPts val="0"/>
                        </a:spcBef>
                        <a:spcAft>
                          <a:spcPts val="0"/>
                        </a:spcAft>
                        <a:buNone/>
                      </a:pPr>
                      <a:r>
                        <a:rPr lang="en" dirty="0"/>
                        <a:t>Jason</a:t>
                      </a:r>
                      <a:endParaRPr dirty="0"/>
                    </a:p>
                  </a:txBody>
                  <a:tcPr marL="91425" marR="91425" marT="91425" marB="91425">
                    <a:solidFill>
                      <a:schemeClr val="lt1"/>
                    </a:solidFill>
                  </a:tcPr>
                </a:tc>
                <a:tc>
                  <a:txBody>
                    <a:bodyPr/>
                    <a:lstStyle/>
                    <a:p>
                      <a:pPr marL="0" lvl="0" indent="0" algn="l" rtl="0">
                        <a:spcBef>
                          <a:spcPts val="0"/>
                        </a:spcBef>
                        <a:spcAft>
                          <a:spcPts val="0"/>
                        </a:spcAft>
                        <a:buNone/>
                      </a:pPr>
                      <a:r>
                        <a:rPr lang="en" dirty="0"/>
                        <a:t>Kyle</a:t>
                      </a:r>
                      <a:endParaRPr dirty="0"/>
                    </a:p>
                  </a:txBody>
                  <a:tcPr marL="91425" marR="91425" marT="91425" marB="91425">
                    <a:solidFill>
                      <a:schemeClr val="lt1"/>
                    </a:solidFill>
                  </a:tcPr>
                </a:tc>
                <a:tc>
                  <a:txBody>
                    <a:bodyPr/>
                    <a:lstStyle/>
                    <a:p>
                      <a:pPr marL="0" lvl="0" indent="0" algn="l" rtl="0">
                        <a:spcBef>
                          <a:spcPts val="0"/>
                        </a:spcBef>
                        <a:spcAft>
                          <a:spcPts val="0"/>
                        </a:spcAft>
                        <a:buNone/>
                      </a:pPr>
                      <a:r>
                        <a:rPr lang="en" dirty="0"/>
                        <a:t>Jewik</a:t>
                      </a:r>
                      <a:endParaRPr dirty="0"/>
                    </a:p>
                  </a:txBody>
                  <a:tcPr marL="91425" marR="91425" marT="91425" marB="91425">
                    <a:solidFill>
                      <a:schemeClr val="lt1"/>
                    </a:solidFill>
                  </a:tcPr>
                </a:tc>
                <a:tc>
                  <a:txBody>
                    <a:bodyPr/>
                    <a:lstStyle/>
                    <a:p>
                      <a:pPr marL="0" lvl="0" indent="0" algn="l" rtl="0">
                        <a:spcBef>
                          <a:spcPts val="0"/>
                        </a:spcBef>
                        <a:spcAft>
                          <a:spcPts val="0"/>
                        </a:spcAft>
                        <a:buNone/>
                      </a:pPr>
                      <a:r>
                        <a:rPr lang="en"/>
                        <a:t>Soto Ayam</a:t>
                      </a:r>
                      <a:endParaRPr/>
                    </a:p>
                  </a:txBody>
                  <a:tcPr marL="91425" marR="91425" marT="91425" marB="91425">
                    <a:solidFill>
                      <a:schemeClr val="lt1"/>
                    </a:solidFill>
                  </a:tcPr>
                </a:tc>
                <a:tc>
                  <a:txBody>
                    <a:bodyPr/>
                    <a:lstStyle/>
                    <a:p>
                      <a:pPr marL="0" lvl="0" indent="0" algn="l" rtl="0">
                        <a:spcBef>
                          <a:spcPts val="0"/>
                        </a:spcBef>
                        <a:spcAft>
                          <a:spcPts val="0"/>
                        </a:spcAft>
                        <a:buNone/>
                      </a:pPr>
                      <a:r>
                        <a:rPr lang="en"/>
                        <a:t>Imagine</a:t>
                      </a:r>
                      <a:endParaRPr/>
                    </a:p>
                  </a:txBody>
                  <a:tcPr marL="91425" marR="91425" marT="91425" marB="91425">
                    <a:solidFill>
                      <a:schemeClr val="lt1"/>
                    </a:solidFill>
                  </a:tcPr>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dirty="0"/>
                        <a:t>2</a:t>
                      </a:r>
                      <a:endParaRPr dirty="0"/>
                    </a:p>
                  </a:txBody>
                  <a:tcPr marL="91425" marR="91425" marT="91425" marB="91425">
                    <a:solidFill>
                      <a:schemeClr val="lt1"/>
                    </a:solidFill>
                  </a:tcPr>
                </a:tc>
                <a:tc>
                  <a:txBody>
                    <a:bodyPr/>
                    <a:lstStyle/>
                    <a:p>
                      <a:pPr marL="0" lvl="0" indent="0" algn="l" rtl="0">
                        <a:spcBef>
                          <a:spcPts val="0"/>
                        </a:spcBef>
                        <a:spcAft>
                          <a:spcPts val="0"/>
                        </a:spcAft>
                        <a:buNone/>
                      </a:pPr>
                      <a:r>
                        <a:rPr lang="en" dirty="0"/>
                        <a:t>Tuyết-Nhi </a:t>
                      </a:r>
                      <a:endParaRPr dirty="0"/>
                    </a:p>
                  </a:txBody>
                  <a:tcPr marL="91425" marR="91425" marT="91425" marB="91425">
                    <a:solidFill>
                      <a:schemeClr val="lt1"/>
                    </a:solidFill>
                  </a:tcPr>
                </a:tc>
                <a:tc>
                  <a:txBody>
                    <a:bodyPr/>
                    <a:lstStyle/>
                    <a:p>
                      <a:pPr marL="0" lvl="0" indent="0" algn="l" rtl="0">
                        <a:spcBef>
                          <a:spcPts val="0"/>
                        </a:spcBef>
                        <a:spcAft>
                          <a:spcPts val="0"/>
                        </a:spcAft>
                        <a:buNone/>
                      </a:pPr>
                      <a:endParaRPr/>
                    </a:p>
                  </a:txBody>
                  <a:tcPr marL="91425" marR="91425" marT="91425" marB="91425">
                    <a:solidFill>
                      <a:schemeClr val="lt1"/>
                    </a:solidFill>
                  </a:tcPr>
                </a:tc>
                <a:tc>
                  <a:txBody>
                    <a:bodyPr/>
                    <a:lstStyle/>
                    <a:p>
                      <a:pPr marL="0" lvl="0" indent="0" algn="l" rtl="0">
                        <a:spcBef>
                          <a:spcPts val="0"/>
                        </a:spcBef>
                        <a:spcAft>
                          <a:spcPts val="0"/>
                        </a:spcAft>
                        <a:buNone/>
                      </a:pPr>
                      <a:r>
                        <a:rPr lang="en"/>
                        <a:t>Nghiêm</a:t>
                      </a:r>
                      <a:endParaRPr/>
                    </a:p>
                  </a:txBody>
                  <a:tcPr marL="91425" marR="91425" marT="91425" marB="91425">
                    <a:solidFill>
                      <a:schemeClr val="lt1"/>
                    </a:solidFill>
                  </a:tcPr>
                </a:tc>
                <a:tc>
                  <a:txBody>
                    <a:bodyPr/>
                    <a:lstStyle/>
                    <a:p>
                      <a:pPr marL="0" lvl="0" indent="0" algn="l" rtl="0">
                        <a:spcBef>
                          <a:spcPts val="0"/>
                        </a:spcBef>
                        <a:spcAft>
                          <a:spcPts val="0"/>
                        </a:spcAft>
                        <a:buNone/>
                      </a:pPr>
                      <a:r>
                        <a:rPr lang="en" dirty="0"/>
                        <a:t>Truffle Fries</a:t>
                      </a:r>
                      <a:endParaRPr dirty="0"/>
                    </a:p>
                  </a:txBody>
                  <a:tcPr marL="91425" marR="91425" marT="91425" marB="91425">
                    <a:solidFill>
                      <a:schemeClr val="lt1"/>
                    </a:solidFill>
                  </a:tcPr>
                </a:tc>
                <a:tc>
                  <a:txBody>
                    <a:bodyPr/>
                    <a:lstStyle/>
                    <a:p>
                      <a:pPr marL="0" lvl="0" indent="0" algn="l" rtl="0">
                        <a:spcBef>
                          <a:spcPts val="0"/>
                        </a:spcBef>
                        <a:spcAft>
                          <a:spcPts val="0"/>
                        </a:spcAft>
                        <a:buNone/>
                      </a:pPr>
                      <a:r>
                        <a:rPr lang="en" dirty="0"/>
                        <a:t>Take Me to Church</a:t>
                      </a:r>
                      <a:endParaRPr dirty="0"/>
                    </a:p>
                  </a:txBody>
                  <a:tcPr marL="91425" marR="91425" marT="91425" marB="91425">
                    <a:solidFill>
                      <a:schemeClr val="lt1"/>
                    </a:solidFill>
                  </a:tcPr>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3</a:t>
                      </a:r>
                      <a:endParaRPr/>
                    </a:p>
                  </a:txBody>
                  <a:tcPr marL="91425" marR="91425" marT="91425" marB="91425">
                    <a:solidFill>
                      <a:schemeClr val="lt1"/>
                    </a:solidFill>
                  </a:tcPr>
                </a:tc>
                <a:tc>
                  <a:txBody>
                    <a:bodyPr/>
                    <a:lstStyle/>
                    <a:p>
                      <a:pPr marL="0" lvl="0" indent="0" algn="l" rtl="0">
                        <a:spcBef>
                          <a:spcPts val="0"/>
                        </a:spcBef>
                        <a:spcAft>
                          <a:spcPts val="0"/>
                        </a:spcAft>
                        <a:buNone/>
                      </a:pPr>
                      <a:r>
                        <a:rPr lang="en"/>
                        <a:t>Ian</a:t>
                      </a:r>
                      <a:endParaRPr/>
                    </a:p>
                  </a:txBody>
                  <a:tcPr marL="91425" marR="91425" marT="91425" marB="91425">
                    <a:solidFill>
                      <a:schemeClr val="lt1"/>
                    </a:solidFill>
                  </a:tcPr>
                </a:tc>
                <a:tc>
                  <a:txBody>
                    <a:bodyPr/>
                    <a:lstStyle/>
                    <a:p>
                      <a:pPr marL="0" lvl="0" indent="0" algn="l" rtl="0">
                        <a:spcBef>
                          <a:spcPts val="0"/>
                        </a:spcBef>
                        <a:spcAft>
                          <a:spcPts val="0"/>
                        </a:spcAft>
                        <a:buNone/>
                      </a:pPr>
                      <a:r>
                        <a:rPr lang="en"/>
                        <a:t>Makoto</a:t>
                      </a:r>
                      <a:endParaRPr/>
                    </a:p>
                  </a:txBody>
                  <a:tcPr marL="91425" marR="91425" marT="91425" marB="91425">
                    <a:solidFill>
                      <a:schemeClr val="lt1"/>
                    </a:solidFill>
                  </a:tcPr>
                </a:tc>
                <a:tc>
                  <a:txBody>
                    <a:bodyPr/>
                    <a:lstStyle/>
                    <a:p>
                      <a:pPr marL="0" lvl="0" indent="0" algn="l" rtl="0">
                        <a:spcBef>
                          <a:spcPts val="0"/>
                        </a:spcBef>
                        <a:spcAft>
                          <a:spcPts val="0"/>
                        </a:spcAft>
                        <a:buNone/>
                      </a:pPr>
                      <a:r>
                        <a:rPr lang="en" dirty="0"/>
                        <a:t>Hudson</a:t>
                      </a:r>
                      <a:endParaRPr dirty="0"/>
                    </a:p>
                  </a:txBody>
                  <a:tcPr marL="91425" marR="91425" marT="91425" marB="91425">
                    <a:solidFill>
                      <a:schemeClr val="lt1"/>
                    </a:solidFill>
                  </a:tcPr>
                </a:tc>
                <a:tc>
                  <a:txBody>
                    <a:bodyPr/>
                    <a:lstStyle/>
                    <a:p>
                      <a:pPr marL="0" lvl="0" indent="0" algn="l" rtl="0">
                        <a:spcBef>
                          <a:spcPts val="0"/>
                        </a:spcBef>
                        <a:spcAft>
                          <a:spcPts val="0"/>
                        </a:spcAft>
                        <a:buNone/>
                      </a:pPr>
                      <a:r>
                        <a:rPr lang="en" dirty="0"/>
                        <a:t>Chipotle Burritos</a:t>
                      </a:r>
                      <a:endParaRPr dirty="0"/>
                    </a:p>
                  </a:txBody>
                  <a:tcPr marL="91425" marR="91425" marT="91425" marB="91425">
                    <a:solidFill>
                      <a:schemeClr val="lt1"/>
                    </a:solidFill>
                  </a:tcPr>
                </a:tc>
                <a:tc>
                  <a:txBody>
                    <a:bodyPr/>
                    <a:lstStyle/>
                    <a:p>
                      <a:pPr marL="0" lvl="0" indent="0" algn="l" rtl="0">
                        <a:spcBef>
                          <a:spcPts val="0"/>
                        </a:spcBef>
                        <a:spcAft>
                          <a:spcPts val="0"/>
                        </a:spcAft>
                        <a:buNone/>
                      </a:pPr>
                      <a:r>
                        <a:rPr lang="en"/>
                        <a:t>Country Roads</a:t>
                      </a:r>
                      <a:endParaRPr/>
                    </a:p>
                  </a:txBody>
                  <a:tcPr marL="91425" marR="91425" marT="91425" marB="91425">
                    <a:solidFill>
                      <a:schemeClr val="lt1"/>
                    </a:solidFill>
                  </a:tcPr>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t>4</a:t>
                      </a:r>
                      <a:endParaRPr/>
                    </a:p>
                  </a:txBody>
                  <a:tcPr marL="91425" marR="91425" marT="91425" marB="91425">
                    <a:solidFill>
                      <a:schemeClr val="lt1"/>
                    </a:solidFill>
                  </a:tcPr>
                </a:tc>
                <a:tc>
                  <a:txBody>
                    <a:bodyPr/>
                    <a:lstStyle/>
                    <a:p>
                      <a:pPr marL="0" lvl="0" indent="0" algn="l" rtl="0">
                        <a:spcBef>
                          <a:spcPts val="0"/>
                        </a:spcBef>
                        <a:spcAft>
                          <a:spcPts val="0"/>
                        </a:spcAft>
                        <a:buNone/>
                      </a:pPr>
                      <a:r>
                        <a:rPr lang="en"/>
                        <a:t>Powell</a:t>
                      </a:r>
                      <a:endParaRPr/>
                    </a:p>
                  </a:txBody>
                  <a:tcPr marL="91425" marR="91425" marT="91425" marB="91425">
                    <a:solidFill>
                      <a:schemeClr val="lt1"/>
                    </a:solidFill>
                  </a:tcPr>
                </a:tc>
                <a:tc>
                  <a:txBody>
                    <a:bodyPr/>
                    <a:lstStyle/>
                    <a:p>
                      <a:pPr marL="0" lvl="0" indent="0" algn="l" rtl="0">
                        <a:spcBef>
                          <a:spcPts val="0"/>
                        </a:spcBef>
                        <a:spcAft>
                          <a:spcPts val="0"/>
                        </a:spcAft>
                        <a:buNone/>
                      </a:pPr>
                      <a:endParaRPr/>
                    </a:p>
                  </a:txBody>
                  <a:tcPr marL="91425" marR="91425" marT="91425" marB="91425">
                    <a:solidFill>
                      <a:schemeClr val="lt1"/>
                    </a:solidFill>
                  </a:tcPr>
                </a:tc>
                <a:tc>
                  <a:txBody>
                    <a:bodyPr/>
                    <a:lstStyle/>
                    <a:p>
                      <a:pPr marL="0" lvl="0" indent="0" algn="l" rtl="0">
                        <a:spcBef>
                          <a:spcPts val="0"/>
                        </a:spcBef>
                        <a:spcAft>
                          <a:spcPts val="0"/>
                        </a:spcAft>
                        <a:buNone/>
                      </a:pPr>
                      <a:r>
                        <a:rPr lang="en"/>
                        <a:t>Cat</a:t>
                      </a:r>
                      <a:endParaRPr/>
                    </a:p>
                  </a:txBody>
                  <a:tcPr marL="91425" marR="91425" marT="91425" marB="91425">
                    <a:solidFill>
                      <a:schemeClr val="lt1"/>
                    </a:solidFill>
                  </a:tcPr>
                </a:tc>
                <a:tc>
                  <a:txBody>
                    <a:bodyPr/>
                    <a:lstStyle/>
                    <a:p>
                      <a:pPr marL="0" lvl="0" indent="0" algn="l" rtl="0">
                        <a:spcBef>
                          <a:spcPts val="0"/>
                        </a:spcBef>
                        <a:spcAft>
                          <a:spcPts val="0"/>
                        </a:spcAft>
                        <a:buNone/>
                      </a:pPr>
                      <a:endParaRPr/>
                    </a:p>
                  </a:txBody>
                  <a:tcPr marL="91425" marR="91425" marT="91425" marB="91425">
                    <a:solidFill>
                      <a:schemeClr val="lt1"/>
                    </a:solidFill>
                  </a:tcPr>
                </a:tc>
                <a:tc>
                  <a:txBody>
                    <a:bodyPr/>
                    <a:lstStyle/>
                    <a:p>
                      <a:pPr marL="0" lvl="0" indent="0" algn="l" rtl="0">
                        <a:spcBef>
                          <a:spcPts val="0"/>
                        </a:spcBef>
                        <a:spcAft>
                          <a:spcPts val="0"/>
                        </a:spcAft>
                        <a:buNone/>
                      </a:pPr>
                      <a:endParaRPr dirty="0"/>
                    </a:p>
                  </a:txBody>
                  <a:tcPr marL="91425" marR="91425" marT="91425" marB="91425">
                    <a:solidFill>
                      <a:schemeClr val="lt1"/>
                    </a:solidFill>
                  </a:tcPr>
                </a:tc>
                <a:extLst>
                  <a:ext uri="{0D108BD9-81ED-4DB2-BD59-A6C34878D82A}">
                    <a16:rowId xmlns:a16="http://schemas.microsoft.com/office/drawing/2014/main" val="10004"/>
                  </a:ext>
                </a:extLst>
              </a:tr>
            </a:tbl>
          </a:graphicData>
        </a:graphic>
      </p:graphicFrame>
      <p:sp>
        <p:nvSpPr>
          <p:cNvPr id="108" name="Google Shape;108;p19"/>
          <p:cNvSpPr txBox="1"/>
          <p:nvPr/>
        </p:nvSpPr>
        <p:spPr>
          <a:xfrm>
            <a:off x="360825" y="944825"/>
            <a:ext cx="1728900" cy="56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latin typeface="Roboto"/>
                <a:ea typeface="Roboto"/>
                <a:cs typeface="Roboto"/>
                <a:sym typeface="Roboto"/>
              </a:rPr>
              <a:t>favorites</a:t>
            </a:r>
            <a:endParaRPr sz="3000" b="1" dirty="0">
              <a:latin typeface="Roboto"/>
              <a:ea typeface="Roboto"/>
              <a:cs typeface="Roboto"/>
              <a:sym typeface="Roboto"/>
            </a:endParaRPr>
          </a:p>
        </p:txBody>
      </p:sp>
      <p:graphicFrame>
        <p:nvGraphicFramePr>
          <p:cNvPr id="4" name="Google Shape;107;p19">
            <a:extLst>
              <a:ext uri="{FF2B5EF4-FFF2-40B4-BE49-F238E27FC236}">
                <a16:creationId xmlns:a16="http://schemas.microsoft.com/office/drawing/2014/main" id="{37DD5C78-FD04-40B1-B0F9-0D7863FDA261}"/>
              </a:ext>
            </a:extLst>
          </p:cNvPr>
          <p:cNvGraphicFramePr/>
          <p:nvPr>
            <p:extLst>
              <p:ext uri="{D42A27DB-BD31-4B8C-83A1-F6EECF244321}">
                <p14:modId xmlns:p14="http://schemas.microsoft.com/office/powerpoint/2010/main" val="757795624"/>
              </p:ext>
            </p:extLst>
          </p:nvPr>
        </p:nvGraphicFramePr>
        <p:xfrm>
          <a:off x="4409980" y="788818"/>
          <a:ext cx="4373195" cy="1584800"/>
        </p:xfrm>
        <a:graphic>
          <a:graphicData uri="http://schemas.openxmlformats.org/drawingml/2006/table">
            <a:tbl>
              <a:tblPr>
                <a:noFill/>
                <a:tableStyleId>{0D7CDD22-724A-4C5E-8D2B-B941FA63339F}</a:tableStyleId>
              </a:tblPr>
              <a:tblGrid>
                <a:gridCol w="563950">
                  <a:extLst>
                    <a:ext uri="{9D8B030D-6E8A-4147-A177-3AD203B41FA5}">
                      <a16:colId xmlns:a16="http://schemas.microsoft.com/office/drawing/2014/main" val="20000"/>
                    </a:ext>
                  </a:extLst>
                </a:gridCol>
                <a:gridCol w="1886467">
                  <a:extLst>
                    <a:ext uri="{9D8B030D-6E8A-4147-A177-3AD203B41FA5}">
                      <a16:colId xmlns:a16="http://schemas.microsoft.com/office/drawing/2014/main" val="20001"/>
                    </a:ext>
                  </a:extLst>
                </a:gridCol>
                <a:gridCol w="1922778">
                  <a:extLst>
                    <a:ext uri="{9D8B030D-6E8A-4147-A177-3AD203B41FA5}">
                      <a16:colId xmlns:a16="http://schemas.microsoft.com/office/drawing/2014/main" val="20002"/>
                    </a:ext>
                  </a:extLst>
                </a:gridCol>
              </a:tblGrid>
              <a:tr h="396200">
                <a:tc>
                  <a:txBody>
                    <a:bodyPr/>
                    <a:lstStyle/>
                    <a:p>
                      <a:pPr marL="0" lvl="0" indent="0" algn="l" rtl="0">
                        <a:spcBef>
                          <a:spcPts val="0"/>
                        </a:spcBef>
                        <a:spcAft>
                          <a:spcPts val="0"/>
                        </a:spcAft>
                        <a:buNone/>
                      </a:pPr>
                      <a:r>
                        <a:rPr lang="en-US" b="1" dirty="0"/>
                        <a:t>id</a:t>
                      </a:r>
                    </a:p>
                  </a:txBody>
                  <a:tcPr marL="91425" marR="91425" marT="91425" marB="91425">
                    <a:solidFill>
                      <a:srgbClr val="CCCCCC"/>
                    </a:solidFill>
                  </a:tcPr>
                </a:tc>
                <a:tc>
                  <a:txBody>
                    <a:bodyPr/>
                    <a:lstStyle/>
                    <a:p>
                      <a:pPr marL="0" lvl="0" indent="0" algn="l" rtl="0">
                        <a:spcBef>
                          <a:spcPts val="0"/>
                        </a:spcBef>
                        <a:spcAft>
                          <a:spcPts val="0"/>
                        </a:spcAft>
                        <a:buNone/>
                      </a:pPr>
                      <a:r>
                        <a:rPr lang="en-US" b="1" dirty="0"/>
                        <a:t>song</a:t>
                      </a:r>
                    </a:p>
                  </a:txBody>
                  <a:tcPr marL="91425" marR="91425" marT="91425" marB="91425">
                    <a:solidFill>
                      <a:srgbClr val="CCCCCC"/>
                    </a:solidFill>
                  </a:tcPr>
                </a:tc>
                <a:tc>
                  <a:txBody>
                    <a:bodyPr/>
                    <a:lstStyle/>
                    <a:p>
                      <a:pPr marL="0" lvl="0" indent="0" algn="l" rtl="0">
                        <a:spcBef>
                          <a:spcPts val="0"/>
                        </a:spcBef>
                        <a:spcAft>
                          <a:spcPts val="0"/>
                        </a:spcAft>
                        <a:buNone/>
                      </a:pPr>
                      <a:r>
                        <a:rPr lang="en-US" b="1" dirty="0"/>
                        <a:t>artist</a:t>
                      </a: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1</a:t>
                      </a:r>
                    </a:p>
                  </a:txBody>
                  <a:tcPr marL="91425" marR="91425" marT="91425" marB="91425">
                    <a:solidFill>
                      <a:schemeClr val="lt1"/>
                    </a:solidFill>
                  </a:tcPr>
                </a:tc>
                <a:tc>
                  <a:txBody>
                    <a:bodyPr/>
                    <a:lstStyle/>
                    <a:p>
                      <a:pPr marL="0" lvl="0" indent="0" algn="l" rtl="0">
                        <a:spcBef>
                          <a:spcPts val="0"/>
                        </a:spcBef>
                        <a:spcAft>
                          <a:spcPts val="0"/>
                        </a:spcAft>
                        <a:buNone/>
                      </a:pPr>
                      <a:r>
                        <a:rPr lang="en-US" dirty="0"/>
                        <a:t>Imagine</a:t>
                      </a:r>
                    </a:p>
                  </a:txBody>
                  <a:tcPr marL="91425" marR="91425" marT="91425" marB="91425">
                    <a:solidFill>
                      <a:schemeClr val="lt1"/>
                    </a:solidFill>
                  </a:tcPr>
                </a:tc>
                <a:tc>
                  <a:txBody>
                    <a:bodyPr/>
                    <a:lstStyle/>
                    <a:p>
                      <a:pPr marL="0" lvl="0" indent="0" algn="l" rtl="0">
                        <a:spcBef>
                          <a:spcPts val="0"/>
                        </a:spcBef>
                        <a:spcAft>
                          <a:spcPts val="0"/>
                        </a:spcAft>
                        <a:buNone/>
                      </a:pPr>
                      <a:r>
                        <a:rPr lang="en-US" dirty="0"/>
                        <a:t>John Lennon</a:t>
                      </a:r>
                    </a:p>
                  </a:txBody>
                  <a:tcPr marL="91425" marR="91425" marT="91425" marB="91425">
                    <a:solidFill>
                      <a:schemeClr val="lt1"/>
                    </a:solidFill>
                  </a:tcPr>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2</a:t>
                      </a:r>
                    </a:p>
                  </a:txBody>
                  <a:tcPr marL="91425" marR="91425" marT="91425" marB="91425">
                    <a:solidFill>
                      <a:schemeClr val="lt1"/>
                    </a:solidFill>
                  </a:tcPr>
                </a:tc>
                <a:tc>
                  <a:txBody>
                    <a:bodyPr/>
                    <a:lstStyle/>
                    <a:p>
                      <a:pPr marL="0" lvl="0" indent="0" algn="l" rtl="0">
                        <a:spcBef>
                          <a:spcPts val="0"/>
                        </a:spcBef>
                        <a:spcAft>
                          <a:spcPts val="0"/>
                        </a:spcAft>
                        <a:buNone/>
                      </a:pPr>
                      <a:r>
                        <a:rPr lang="en-US" dirty="0"/>
                        <a:t>Take Me to Church </a:t>
                      </a:r>
                    </a:p>
                  </a:txBody>
                  <a:tcPr marL="91425" marR="91425" marT="91425" marB="91425">
                    <a:solidFill>
                      <a:schemeClr val="lt1"/>
                    </a:solidFill>
                  </a:tcPr>
                </a:tc>
                <a:tc>
                  <a:txBody>
                    <a:bodyPr/>
                    <a:lstStyle/>
                    <a:p>
                      <a:pPr marL="0" lvl="0" indent="0" algn="l" rtl="0">
                        <a:spcBef>
                          <a:spcPts val="0"/>
                        </a:spcBef>
                        <a:spcAft>
                          <a:spcPts val="0"/>
                        </a:spcAft>
                        <a:buNone/>
                      </a:pPr>
                      <a:r>
                        <a:rPr lang="en-US" dirty="0"/>
                        <a:t>Hozier</a:t>
                      </a:r>
                    </a:p>
                  </a:txBody>
                  <a:tcPr marL="91425" marR="91425" marT="91425" marB="91425">
                    <a:solidFill>
                      <a:schemeClr val="lt1"/>
                    </a:solidFill>
                  </a:tcPr>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3</a:t>
                      </a:r>
                    </a:p>
                  </a:txBody>
                  <a:tcPr marL="91425" marR="91425" marT="91425" marB="91425">
                    <a:solidFill>
                      <a:schemeClr val="lt1"/>
                    </a:solidFill>
                  </a:tcPr>
                </a:tc>
                <a:tc>
                  <a:txBody>
                    <a:bodyPr/>
                    <a:lstStyle/>
                    <a:p>
                      <a:pPr marL="0" lvl="0" indent="0" algn="l" rtl="0">
                        <a:spcBef>
                          <a:spcPts val="0"/>
                        </a:spcBef>
                        <a:spcAft>
                          <a:spcPts val="0"/>
                        </a:spcAft>
                        <a:buNone/>
                      </a:pPr>
                      <a:r>
                        <a:rPr lang="en-US" dirty="0"/>
                        <a:t>Country Roads</a:t>
                      </a:r>
                    </a:p>
                  </a:txBody>
                  <a:tcPr marL="91425" marR="91425" marT="91425" marB="91425">
                    <a:solidFill>
                      <a:schemeClr val="lt1"/>
                    </a:solidFill>
                  </a:tcPr>
                </a:tc>
                <a:tc>
                  <a:txBody>
                    <a:bodyPr/>
                    <a:lstStyle/>
                    <a:p>
                      <a:pPr marL="0" lvl="0" indent="0" algn="l" rtl="0">
                        <a:spcBef>
                          <a:spcPts val="0"/>
                        </a:spcBef>
                        <a:spcAft>
                          <a:spcPts val="0"/>
                        </a:spcAft>
                        <a:buNone/>
                      </a:pPr>
                      <a:r>
                        <a:rPr lang="en-US" dirty="0"/>
                        <a:t>John Denver</a:t>
                      </a:r>
                    </a:p>
                  </a:txBody>
                  <a:tcPr marL="91425" marR="91425" marT="91425" marB="91425">
                    <a:solidFill>
                      <a:schemeClr val="lt1"/>
                    </a:solidFill>
                  </a:tcPr>
                </a:tc>
                <a:extLst>
                  <a:ext uri="{0D108BD9-81ED-4DB2-BD59-A6C34878D82A}">
                    <a16:rowId xmlns:a16="http://schemas.microsoft.com/office/drawing/2014/main" val="10003"/>
                  </a:ext>
                </a:extLst>
              </a:tr>
            </a:tbl>
          </a:graphicData>
        </a:graphic>
      </p:graphicFrame>
      <p:sp>
        <p:nvSpPr>
          <p:cNvPr id="5" name="Google Shape;108;p19">
            <a:extLst>
              <a:ext uri="{FF2B5EF4-FFF2-40B4-BE49-F238E27FC236}">
                <a16:creationId xmlns:a16="http://schemas.microsoft.com/office/drawing/2014/main" id="{C1C087AF-8122-4140-9E47-B64A6434F404}"/>
              </a:ext>
            </a:extLst>
          </p:cNvPr>
          <p:cNvSpPr txBox="1"/>
          <p:nvPr/>
        </p:nvSpPr>
        <p:spPr>
          <a:xfrm>
            <a:off x="5398132" y="108058"/>
            <a:ext cx="3417124" cy="569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3000" b="1" dirty="0">
                <a:latin typeface="Roboto"/>
                <a:ea typeface="Roboto"/>
                <a:cs typeface="Roboto"/>
                <a:sym typeface="Roboto"/>
              </a:rPr>
              <a:t>m</a:t>
            </a:r>
            <a:r>
              <a:rPr lang="en" sz="3000" b="1" dirty="0">
                <a:latin typeface="Roboto"/>
                <a:ea typeface="Roboto"/>
                <a:cs typeface="Roboto"/>
                <a:sym typeface="Roboto"/>
              </a:rPr>
              <a:t>usical_artists</a:t>
            </a:r>
            <a:endParaRPr sz="3000" b="1" dirty="0">
              <a:latin typeface="Roboto"/>
              <a:ea typeface="Roboto"/>
              <a:cs typeface="Roboto"/>
              <a:sym typeface="Roboto"/>
            </a:endParaRPr>
          </a:p>
        </p:txBody>
      </p:sp>
      <p:sp>
        <p:nvSpPr>
          <p:cNvPr id="3" name="TextBox 2">
            <a:extLst>
              <a:ext uri="{FF2B5EF4-FFF2-40B4-BE49-F238E27FC236}">
                <a16:creationId xmlns:a16="http://schemas.microsoft.com/office/drawing/2014/main" id="{B63283B8-BE2B-4AEA-A48D-242CA87F06FC}"/>
              </a:ext>
            </a:extLst>
          </p:cNvPr>
          <p:cNvSpPr txBox="1"/>
          <p:nvPr/>
        </p:nvSpPr>
        <p:spPr>
          <a:xfrm>
            <a:off x="620101" y="788818"/>
            <a:ext cx="3122137" cy="954107"/>
          </a:xfrm>
          <a:prstGeom prst="rect">
            <a:avLst/>
          </a:prstGeom>
          <a:noFill/>
        </p:spPr>
        <p:txBody>
          <a:bodyPr wrap="none" rtlCol="0">
            <a:spAutoFit/>
          </a:bodyPr>
          <a:lstStyle/>
          <a:p>
            <a:pPr algn="ctr"/>
            <a:r>
              <a:rPr lang="en-US" sz="2800" b="1" dirty="0"/>
              <a:t>Who is the artist of </a:t>
            </a:r>
            <a:br>
              <a:rPr lang="en-US" sz="2800" b="1" dirty="0"/>
            </a:br>
            <a:r>
              <a:rPr lang="en-US" sz="2800" b="1" dirty="0" err="1"/>
              <a:t>Nhi’s</a:t>
            </a:r>
            <a:r>
              <a:rPr lang="en-US" sz="2800" b="1" dirty="0"/>
              <a:t> favorite song?</a:t>
            </a:r>
          </a:p>
        </p:txBody>
      </p:sp>
      <p:sp>
        <p:nvSpPr>
          <p:cNvPr id="7" name="TextBox 6">
            <a:extLst>
              <a:ext uri="{FF2B5EF4-FFF2-40B4-BE49-F238E27FC236}">
                <a16:creationId xmlns:a16="http://schemas.microsoft.com/office/drawing/2014/main" id="{5091ED0F-FAC7-437A-BEE5-AF28DF8DE63C}"/>
              </a:ext>
            </a:extLst>
          </p:cNvPr>
          <p:cNvSpPr txBox="1"/>
          <p:nvPr/>
        </p:nvSpPr>
        <p:spPr>
          <a:xfrm>
            <a:off x="278833" y="444545"/>
            <a:ext cx="4021800" cy="1569660"/>
          </a:xfrm>
          <a:prstGeom prst="rect">
            <a:avLst/>
          </a:prstGeom>
          <a:noFill/>
        </p:spPr>
        <p:txBody>
          <a:bodyPr wrap="square" rtlCol="0">
            <a:spAutoFit/>
          </a:bodyPr>
          <a:lstStyle/>
          <a:p>
            <a:r>
              <a:rPr lang="en-US" sz="1600" b="1" dirty="0">
                <a:latin typeface="Consolas" panose="020B0609020204030204" pitchFamily="49" charset="0"/>
              </a:rPr>
              <a:t>SELECT </a:t>
            </a:r>
            <a:r>
              <a:rPr lang="en-US" sz="1600" b="1" dirty="0">
                <a:solidFill>
                  <a:schemeClr val="accent6"/>
                </a:solidFill>
                <a:latin typeface="Consolas" panose="020B0609020204030204" pitchFamily="49" charset="0"/>
              </a:rPr>
              <a:t>artist</a:t>
            </a:r>
            <a:r>
              <a:rPr lang="en-US" sz="1600" b="1" dirty="0">
                <a:latin typeface="Consolas" panose="020B0609020204030204" pitchFamily="49" charset="0"/>
              </a:rPr>
              <a:t> FROM </a:t>
            </a:r>
            <a:r>
              <a:rPr lang="en-US" sz="1600" b="1" dirty="0" err="1">
                <a:solidFill>
                  <a:schemeClr val="accent2"/>
                </a:solidFill>
                <a:latin typeface="Consolas" panose="020B0609020204030204" pitchFamily="49" charset="0"/>
              </a:rPr>
              <a:t>musical_artists</a:t>
            </a:r>
            <a:r>
              <a:rPr lang="en-US" sz="1600" b="1" dirty="0">
                <a:solidFill>
                  <a:schemeClr val="accent3"/>
                </a:solidFill>
                <a:latin typeface="Consolas" panose="020B0609020204030204" pitchFamily="49" charset="0"/>
              </a:rPr>
              <a:t> </a:t>
            </a:r>
          </a:p>
          <a:p>
            <a:r>
              <a:rPr lang="en-US" sz="1600" b="1" dirty="0">
                <a:latin typeface="Consolas" panose="020B0609020204030204" pitchFamily="49" charset="0"/>
              </a:rPr>
              <a:t>  WHERE </a:t>
            </a:r>
            <a:r>
              <a:rPr lang="en-US" sz="1600" b="1" dirty="0">
                <a:solidFill>
                  <a:schemeClr val="accent6"/>
                </a:solidFill>
                <a:latin typeface="Consolas" panose="020B0609020204030204" pitchFamily="49" charset="0"/>
              </a:rPr>
              <a:t>song</a:t>
            </a:r>
            <a:r>
              <a:rPr lang="en-US" sz="1600" b="1" dirty="0">
                <a:latin typeface="Consolas" panose="020B0609020204030204" pitchFamily="49" charset="0"/>
              </a:rPr>
              <a:t> = (</a:t>
            </a:r>
          </a:p>
          <a:p>
            <a:r>
              <a:rPr lang="en-US" sz="1600" b="1" dirty="0">
                <a:latin typeface="Consolas" panose="020B0609020204030204" pitchFamily="49" charset="0"/>
              </a:rPr>
              <a:t>    SELECT </a:t>
            </a:r>
            <a:r>
              <a:rPr lang="en-US" sz="1600" b="1" dirty="0">
                <a:solidFill>
                  <a:schemeClr val="accent6"/>
                </a:solidFill>
                <a:latin typeface="Consolas" panose="020B0609020204030204" pitchFamily="49" charset="0"/>
              </a:rPr>
              <a:t>song</a:t>
            </a:r>
            <a:r>
              <a:rPr lang="en-US" sz="1600" b="1" dirty="0">
                <a:latin typeface="Consolas" panose="020B0609020204030204" pitchFamily="49" charset="0"/>
              </a:rPr>
              <a:t> FROM favorites </a:t>
            </a:r>
            <a:br>
              <a:rPr lang="en-US" sz="1600" b="1" dirty="0">
                <a:latin typeface="Consolas" panose="020B0609020204030204" pitchFamily="49" charset="0"/>
              </a:rPr>
            </a:br>
            <a:r>
              <a:rPr lang="en-US" sz="1600" b="1" dirty="0">
                <a:latin typeface="Consolas" panose="020B0609020204030204" pitchFamily="49" charset="0"/>
              </a:rPr>
              <a:t>      WHERE </a:t>
            </a:r>
            <a:br>
              <a:rPr lang="en-US" sz="1600" b="1" dirty="0">
                <a:latin typeface="Consolas" panose="020B0609020204030204" pitchFamily="49" charset="0"/>
              </a:rPr>
            </a:br>
            <a:r>
              <a:rPr lang="en-US" sz="1600" b="1" dirty="0">
                <a:solidFill>
                  <a:schemeClr val="bg1"/>
                </a:solidFill>
                <a:latin typeface="Consolas" panose="020B0609020204030204" pitchFamily="49" charset="0"/>
              </a:rPr>
              <a:t>      </a:t>
            </a:r>
            <a:r>
              <a:rPr lang="en-US" sz="1600" b="1" dirty="0" err="1">
                <a:solidFill>
                  <a:schemeClr val="accent6"/>
                </a:solidFill>
                <a:latin typeface="Consolas" panose="020B0609020204030204" pitchFamily="49" charset="0"/>
              </a:rPr>
              <a:t>first_name</a:t>
            </a:r>
            <a:r>
              <a:rPr lang="en-US" sz="1600" b="1" dirty="0">
                <a:latin typeface="Consolas" panose="020B0609020204030204" pitchFamily="49" charset="0"/>
              </a:rPr>
              <a:t> = “</a:t>
            </a:r>
            <a:r>
              <a:rPr lang="en" sz="1600" b="1" dirty="0">
                <a:latin typeface="Consolas" panose="020B0609020204030204" pitchFamily="49" charset="0"/>
              </a:rPr>
              <a:t>Tuyết-Nh</a:t>
            </a:r>
            <a:r>
              <a:rPr lang="en-US" sz="1600" b="1" dirty="0" err="1">
                <a:latin typeface="Consolas" panose="020B0609020204030204" pitchFamily="49" charset="0"/>
              </a:rPr>
              <a:t>i</a:t>
            </a:r>
            <a:r>
              <a:rPr lang="en-US" sz="1600" b="1" dirty="0">
                <a:latin typeface="Consolas" panose="020B0609020204030204" pitchFamily="49" charset="0"/>
              </a:rPr>
              <a:t>”</a:t>
            </a:r>
            <a:br>
              <a:rPr lang="en-US" sz="1600" b="1" dirty="0">
                <a:latin typeface="Consolas" panose="020B0609020204030204" pitchFamily="49" charset="0"/>
              </a:rPr>
            </a:br>
            <a:r>
              <a:rPr lang="en-US" sz="1600" b="1" dirty="0">
                <a:latin typeface="Consolas" panose="020B0609020204030204" pitchFamily="49" charset="0"/>
              </a:rPr>
              <a:t>  )</a:t>
            </a:r>
          </a:p>
        </p:txBody>
      </p:sp>
      <p:graphicFrame>
        <p:nvGraphicFramePr>
          <p:cNvPr id="8" name="Google Shape;107;p19">
            <a:extLst>
              <a:ext uri="{FF2B5EF4-FFF2-40B4-BE49-F238E27FC236}">
                <a16:creationId xmlns:a16="http://schemas.microsoft.com/office/drawing/2014/main" id="{973EF2B3-9700-4106-93AA-8938D6FDF1D4}"/>
              </a:ext>
            </a:extLst>
          </p:cNvPr>
          <p:cNvGraphicFramePr/>
          <p:nvPr>
            <p:extLst>
              <p:ext uri="{D42A27DB-BD31-4B8C-83A1-F6EECF244321}">
                <p14:modId xmlns:p14="http://schemas.microsoft.com/office/powerpoint/2010/main" val="2675485590"/>
              </p:ext>
            </p:extLst>
          </p:nvPr>
        </p:nvGraphicFramePr>
        <p:xfrm>
          <a:off x="360800" y="2639051"/>
          <a:ext cx="8422375" cy="1981000"/>
        </p:xfrm>
        <a:graphic>
          <a:graphicData uri="http://schemas.openxmlformats.org/drawingml/2006/table">
            <a:tbl>
              <a:tblPr>
                <a:noFill/>
                <a:tableStyleId>{0D7CDD22-724A-4C5E-8D2B-B941FA63339F}</a:tableStyleId>
              </a:tblPr>
              <a:tblGrid>
                <a:gridCol w="563950">
                  <a:extLst>
                    <a:ext uri="{9D8B030D-6E8A-4147-A177-3AD203B41FA5}">
                      <a16:colId xmlns:a16="http://schemas.microsoft.com/office/drawing/2014/main" val="20000"/>
                    </a:ext>
                  </a:extLst>
                </a:gridCol>
                <a:gridCol w="1375175">
                  <a:extLst>
                    <a:ext uri="{9D8B030D-6E8A-4147-A177-3AD203B41FA5}">
                      <a16:colId xmlns:a16="http://schemas.microsoft.com/office/drawing/2014/main" val="20001"/>
                    </a:ext>
                  </a:extLst>
                </a:gridCol>
                <a:gridCol w="1478000">
                  <a:extLst>
                    <a:ext uri="{9D8B030D-6E8A-4147-A177-3AD203B41FA5}">
                      <a16:colId xmlns:a16="http://schemas.microsoft.com/office/drawing/2014/main" val="20002"/>
                    </a:ext>
                  </a:extLst>
                </a:gridCol>
                <a:gridCol w="1478000">
                  <a:extLst>
                    <a:ext uri="{9D8B030D-6E8A-4147-A177-3AD203B41FA5}">
                      <a16:colId xmlns:a16="http://schemas.microsoft.com/office/drawing/2014/main" val="20003"/>
                    </a:ext>
                  </a:extLst>
                </a:gridCol>
                <a:gridCol w="1566275">
                  <a:extLst>
                    <a:ext uri="{9D8B030D-6E8A-4147-A177-3AD203B41FA5}">
                      <a16:colId xmlns:a16="http://schemas.microsoft.com/office/drawing/2014/main" val="20004"/>
                    </a:ext>
                  </a:extLst>
                </a:gridCol>
                <a:gridCol w="1960975">
                  <a:extLst>
                    <a:ext uri="{9D8B030D-6E8A-4147-A177-3AD203B41FA5}">
                      <a16:colId xmlns:a16="http://schemas.microsoft.com/office/drawing/2014/main" val="20005"/>
                    </a:ext>
                  </a:extLst>
                </a:gridCol>
              </a:tblGrid>
              <a:tr h="396200">
                <a:tc>
                  <a:txBody>
                    <a:bodyPr/>
                    <a:lstStyle/>
                    <a:p>
                      <a:pPr marL="0" lvl="0" indent="0" algn="l" rtl="0">
                        <a:spcBef>
                          <a:spcPts val="0"/>
                        </a:spcBef>
                        <a:spcAft>
                          <a:spcPts val="0"/>
                        </a:spcAft>
                        <a:buNone/>
                      </a:pPr>
                      <a:r>
                        <a:rPr lang="en" b="1"/>
                        <a:t>id</a:t>
                      </a:r>
                      <a:endParaRPr b="1"/>
                    </a:p>
                  </a:txBody>
                  <a:tcPr marL="91425" marR="91425" marT="91425" marB="91425">
                    <a:solidFill>
                      <a:srgbClr val="CCCCCC"/>
                    </a:solidFill>
                  </a:tcPr>
                </a:tc>
                <a:tc>
                  <a:txBody>
                    <a:bodyPr/>
                    <a:lstStyle/>
                    <a:p>
                      <a:pPr marL="0" lvl="0" indent="0" algn="l" rtl="0">
                        <a:spcBef>
                          <a:spcPts val="0"/>
                        </a:spcBef>
                        <a:spcAft>
                          <a:spcPts val="0"/>
                        </a:spcAft>
                        <a:buNone/>
                      </a:pPr>
                      <a:r>
                        <a:rPr lang="en" b="1" dirty="0"/>
                        <a:t>first_name</a:t>
                      </a:r>
                      <a:endParaRPr b="1" dirty="0"/>
                    </a:p>
                  </a:txBody>
                  <a:tcPr marL="91425" marR="91425" marT="91425" marB="91425">
                    <a:solidFill>
                      <a:srgbClr val="CCCCCC"/>
                    </a:solidFill>
                  </a:tcPr>
                </a:tc>
                <a:tc>
                  <a:txBody>
                    <a:bodyPr/>
                    <a:lstStyle/>
                    <a:p>
                      <a:pPr marL="0" lvl="0" indent="0" algn="l" rtl="0">
                        <a:spcBef>
                          <a:spcPts val="0"/>
                        </a:spcBef>
                        <a:spcAft>
                          <a:spcPts val="0"/>
                        </a:spcAft>
                        <a:buNone/>
                      </a:pPr>
                      <a:r>
                        <a:rPr lang="en" b="1" dirty="0"/>
                        <a:t>middle_name</a:t>
                      </a:r>
                      <a:endParaRPr b="1" dirty="0"/>
                    </a:p>
                  </a:txBody>
                  <a:tcPr marL="91425" marR="91425" marT="91425" marB="91425">
                    <a:solidFill>
                      <a:srgbClr val="CCCCCC"/>
                    </a:solidFill>
                  </a:tcPr>
                </a:tc>
                <a:tc>
                  <a:txBody>
                    <a:bodyPr/>
                    <a:lstStyle/>
                    <a:p>
                      <a:pPr marL="0" lvl="0" indent="0" algn="l" rtl="0">
                        <a:spcBef>
                          <a:spcPts val="0"/>
                        </a:spcBef>
                        <a:spcAft>
                          <a:spcPts val="0"/>
                        </a:spcAft>
                        <a:buNone/>
                      </a:pPr>
                      <a:r>
                        <a:rPr lang="en" b="1" dirty="0"/>
                        <a:t>last_name</a:t>
                      </a:r>
                      <a:endParaRPr b="1" dirty="0"/>
                    </a:p>
                  </a:txBody>
                  <a:tcPr marL="91425" marR="91425" marT="91425" marB="91425">
                    <a:solidFill>
                      <a:srgbClr val="CCCCCC"/>
                    </a:solidFill>
                  </a:tcPr>
                </a:tc>
                <a:tc>
                  <a:txBody>
                    <a:bodyPr/>
                    <a:lstStyle/>
                    <a:p>
                      <a:pPr marL="0" lvl="0" indent="0" algn="l" rtl="0">
                        <a:spcBef>
                          <a:spcPts val="0"/>
                        </a:spcBef>
                        <a:spcAft>
                          <a:spcPts val="0"/>
                        </a:spcAft>
                        <a:buNone/>
                      </a:pPr>
                      <a:r>
                        <a:rPr lang="en" b="1" dirty="0"/>
                        <a:t>food</a:t>
                      </a:r>
                      <a:endParaRPr b="1" dirty="0"/>
                    </a:p>
                  </a:txBody>
                  <a:tcPr marL="91425" marR="91425" marT="91425" marB="91425">
                    <a:solidFill>
                      <a:srgbClr val="CCCCCC"/>
                    </a:solidFill>
                  </a:tcPr>
                </a:tc>
                <a:tc>
                  <a:txBody>
                    <a:bodyPr/>
                    <a:lstStyle/>
                    <a:p>
                      <a:pPr marL="0" lvl="0" indent="0" algn="l" rtl="0">
                        <a:spcBef>
                          <a:spcPts val="0"/>
                        </a:spcBef>
                        <a:spcAft>
                          <a:spcPts val="0"/>
                        </a:spcAft>
                        <a:buNone/>
                      </a:pPr>
                      <a:r>
                        <a:rPr lang="en" b="1"/>
                        <a:t>song</a:t>
                      </a:r>
                      <a:endParaRPr b="1"/>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1</a:t>
                      </a:r>
                      <a:endParaRPr/>
                    </a:p>
                  </a:txBody>
                  <a:tcPr marL="91425" marR="91425" marT="91425" marB="91425">
                    <a:solidFill>
                      <a:schemeClr val="lt1"/>
                    </a:solidFill>
                  </a:tcPr>
                </a:tc>
                <a:tc>
                  <a:txBody>
                    <a:bodyPr/>
                    <a:lstStyle/>
                    <a:p>
                      <a:pPr marL="0" lvl="0" indent="0" algn="l" rtl="0">
                        <a:spcBef>
                          <a:spcPts val="0"/>
                        </a:spcBef>
                        <a:spcAft>
                          <a:spcPts val="0"/>
                        </a:spcAft>
                        <a:buNone/>
                      </a:pPr>
                      <a:r>
                        <a:rPr lang="en"/>
                        <a:t>Jason</a:t>
                      </a:r>
                      <a:endParaRPr/>
                    </a:p>
                  </a:txBody>
                  <a:tcPr marL="91425" marR="91425" marT="91425" marB="91425">
                    <a:solidFill>
                      <a:schemeClr val="lt1"/>
                    </a:solidFill>
                  </a:tcPr>
                </a:tc>
                <a:tc>
                  <a:txBody>
                    <a:bodyPr/>
                    <a:lstStyle/>
                    <a:p>
                      <a:pPr marL="0" lvl="0" indent="0" algn="l" rtl="0">
                        <a:spcBef>
                          <a:spcPts val="0"/>
                        </a:spcBef>
                        <a:spcAft>
                          <a:spcPts val="0"/>
                        </a:spcAft>
                        <a:buNone/>
                      </a:pPr>
                      <a:r>
                        <a:rPr lang="en" dirty="0"/>
                        <a:t>Kyle</a:t>
                      </a:r>
                      <a:endParaRPr dirty="0"/>
                    </a:p>
                  </a:txBody>
                  <a:tcPr marL="91425" marR="91425" marT="91425" marB="91425">
                    <a:solidFill>
                      <a:schemeClr val="lt1"/>
                    </a:solidFill>
                  </a:tcPr>
                </a:tc>
                <a:tc>
                  <a:txBody>
                    <a:bodyPr/>
                    <a:lstStyle/>
                    <a:p>
                      <a:pPr marL="0" lvl="0" indent="0" algn="l" rtl="0">
                        <a:spcBef>
                          <a:spcPts val="0"/>
                        </a:spcBef>
                        <a:spcAft>
                          <a:spcPts val="0"/>
                        </a:spcAft>
                        <a:buNone/>
                      </a:pPr>
                      <a:r>
                        <a:rPr lang="en" dirty="0"/>
                        <a:t>Jewik</a:t>
                      </a:r>
                      <a:endParaRPr dirty="0"/>
                    </a:p>
                  </a:txBody>
                  <a:tcPr marL="91425" marR="91425" marT="91425" marB="91425">
                    <a:solidFill>
                      <a:schemeClr val="lt1"/>
                    </a:solidFill>
                  </a:tcPr>
                </a:tc>
                <a:tc>
                  <a:txBody>
                    <a:bodyPr/>
                    <a:lstStyle/>
                    <a:p>
                      <a:pPr marL="0" lvl="0" indent="0" algn="l" rtl="0">
                        <a:spcBef>
                          <a:spcPts val="0"/>
                        </a:spcBef>
                        <a:spcAft>
                          <a:spcPts val="0"/>
                        </a:spcAft>
                        <a:buNone/>
                      </a:pPr>
                      <a:r>
                        <a:rPr lang="en"/>
                        <a:t>Soto Ayam</a:t>
                      </a:r>
                      <a:endParaRPr/>
                    </a:p>
                  </a:txBody>
                  <a:tcPr marL="91425" marR="91425" marT="91425" marB="91425">
                    <a:solidFill>
                      <a:schemeClr val="lt1"/>
                    </a:solidFill>
                  </a:tcPr>
                </a:tc>
                <a:tc>
                  <a:txBody>
                    <a:bodyPr/>
                    <a:lstStyle/>
                    <a:p>
                      <a:pPr marL="0" lvl="0" indent="0" algn="l" rtl="0">
                        <a:spcBef>
                          <a:spcPts val="0"/>
                        </a:spcBef>
                        <a:spcAft>
                          <a:spcPts val="0"/>
                        </a:spcAft>
                        <a:buNone/>
                      </a:pPr>
                      <a:r>
                        <a:rPr lang="en"/>
                        <a:t>Imagine</a:t>
                      </a:r>
                      <a:endParaRPr/>
                    </a:p>
                  </a:txBody>
                  <a:tcPr marL="91425" marR="91425" marT="91425" marB="91425">
                    <a:solidFill>
                      <a:schemeClr val="lt1"/>
                    </a:solidFill>
                  </a:tcPr>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2</a:t>
                      </a:r>
                      <a:endParaRPr/>
                    </a:p>
                  </a:txBody>
                  <a:tcPr marL="91425" marR="91425" marT="91425" marB="91425">
                    <a:solidFill>
                      <a:schemeClr val="lt1"/>
                    </a:solidFill>
                  </a:tcPr>
                </a:tc>
                <a:tc>
                  <a:txBody>
                    <a:bodyPr/>
                    <a:lstStyle/>
                    <a:p>
                      <a:pPr marL="0" lvl="0" indent="0" algn="l" rtl="0">
                        <a:spcBef>
                          <a:spcPts val="0"/>
                        </a:spcBef>
                        <a:spcAft>
                          <a:spcPts val="0"/>
                        </a:spcAft>
                        <a:buNone/>
                      </a:pPr>
                      <a:r>
                        <a:rPr lang="en" dirty="0"/>
                        <a:t>Tuyết-Nhi </a:t>
                      </a:r>
                      <a:endParaRPr dirty="0"/>
                    </a:p>
                  </a:txBody>
                  <a:tcPr marL="91425" marR="91425" marT="91425" marB="91425">
                    <a:solidFill>
                      <a:schemeClr val="lt1"/>
                    </a:solidFill>
                  </a:tcPr>
                </a:tc>
                <a:tc>
                  <a:txBody>
                    <a:bodyPr/>
                    <a:lstStyle/>
                    <a:p>
                      <a:pPr marL="0" lvl="0" indent="0" algn="l" rtl="0">
                        <a:spcBef>
                          <a:spcPts val="0"/>
                        </a:spcBef>
                        <a:spcAft>
                          <a:spcPts val="0"/>
                        </a:spcAft>
                        <a:buNone/>
                      </a:pPr>
                      <a:endParaRPr/>
                    </a:p>
                  </a:txBody>
                  <a:tcPr marL="91425" marR="91425" marT="91425" marB="91425">
                    <a:solidFill>
                      <a:schemeClr val="lt1"/>
                    </a:solidFill>
                  </a:tcPr>
                </a:tc>
                <a:tc>
                  <a:txBody>
                    <a:bodyPr/>
                    <a:lstStyle/>
                    <a:p>
                      <a:pPr marL="0" lvl="0" indent="0" algn="l" rtl="0">
                        <a:spcBef>
                          <a:spcPts val="0"/>
                        </a:spcBef>
                        <a:spcAft>
                          <a:spcPts val="0"/>
                        </a:spcAft>
                        <a:buNone/>
                      </a:pPr>
                      <a:r>
                        <a:rPr lang="en"/>
                        <a:t>Nghiêm</a:t>
                      </a:r>
                      <a:endParaRPr/>
                    </a:p>
                  </a:txBody>
                  <a:tcPr marL="91425" marR="91425" marT="91425" marB="91425">
                    <a:solidFill>
                      <a:schemeClr val="lt1"/>
                    </a:solidFill>
                  </a:tcPr>
                </a:tc>
                <a:tc>
                  <a:txBody>
                    <a:bodyPr/>
                    <a:lstStyle/>
                    <a:p>
                      <a:pPr marL="0" lvl="0" indent="0" algn="l" rtl="0">
                        <a:spcBef>
                          <a:spcPts val="0"/>
                        </a:spcBef>
                        <a:spcAft>
                          <a:spcPts val="0"/>
                        </a:spcAft>
                        <a:buNone/>
                      </a:pPr>
                      <a:r>
                        <a:rPr lang="en" dirty="0"/>
                        <a:t>Truffle Fries</a:t>
                      </a:r>
                      <a:endParaRPr dirty="0"/>
                    </a:p>
                  </a:txBody>
                  <a:tcPr marL="91425" marR="91425" marT="91425" marB="91425">
                    <a:solidFill>
                      <a:schemeClr val="lt1"/>
                    </a:solidFill>
                  </a:tcPr>
                </a:tc>
                <a:tc>
                  <a:txBody>
                    <a:bodyPr/>
                    <a:lstStyle/>
                    <a:p>
                      <a:pPr marL="0" lvl="0" indent="0" algn="l" rtl="0">
                        <a:spcBef>
                          <a:spcPts val="0"/>
                        </a:spcBef>
                        <a:spcAft>
                          <a:spcPts val="0"/>
                        </a:spcAft>
                        <a:buNone/>
                      </a:pPr>
                      <a:r>
                        <a:rPr lang="en" dirty="0"/>
                        <a:t>Take Me to Church</a:t>
                      </a:r>
                      <a:endParaRPr dirty="0"/>
                    </a:p>
                  </a:txBody>
                  <a:tcPr marL="91425" marR="91425" marT="91425" marB="91425">
                    <a:solidFill>
                      <a:schemeClr val="accent6"/>
                    </a:solidFill>
                  </a:tcPr>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3</a:t>
                      </a:r>
                      <a:endParaRPr/>
                    </a:p>
                  </a:txBody>
                  <a:tcPr marL="91425" marR="91425" marT="91425" marB="91425">
                    <a:solidFill>
                      <a:schemeClr val="lt1"/>
                    </a:solidFill>
                  </a:tcPr>
                </a:tc>
                <a:tc>
                  <a:txBody>
                    <a:bodyPr/>
                    <a:lstStyle/>
                    <a:p>
                      <a:pPr marL="0" lvl="0" indent="0" algn="l" rtl="0">
                        <a:spcBef>
                          <a:spcPts val="0"/>
                        </a:spcBef>
                        <a:spcAft>
                          <a:spcPts val="0"/>
                        </a:spcAft>
                        <a:buNone/>
                      </a:pPr>
                      <a:r>
                        <a:rPr lang="en"/>
                        <a:t>Ian</a:t>
                      </a:r>
                      <a:endParaRPr/>
                    </a:p>
                  </a:txBody>
                  <a:tcPr marL="91425" marR="91425" marT="91425" marB="91425">
                    <a:solidFill>
                      <a:schemeClr val="lt1"/>
                    </a:solidFill>
                  </a:tcPr>
                </a:tc>
                <a:tc>
                  <a:txBody>
                    <a:bodyPr/>
                    <a:lstStyle/>
                    <a:p>
                      <a:pPr marL="0" lvl="0" indent="0" algn="l" rtl="0">
                        <a:spcBef>
                          <a:spcPts val="0"/>
                        </a:spcBef>
                        <a:spcAft>
                          <a:spcPts val="0"/>
                        </a:spcAft>
                        <a:buNone/>
                      </a:pPr>
                      <a:r>
                        <a:rPr lang="en"/>
                        <a:t>Makoto</a:t>
                      </a:r>
                      <a:endParaRPr/>
                    </a:p>
                  </a:txBody>
                  <a:tcPr marL="91425" marR="91425" marT="91425" marB="91425">
                    <a:solidFill>
                      <a:schemeClr val="lt1"/>
                    </a:solidFill>
                  </a:tcPr>
                </a:tc>
                <a:tc>
                  <a:txBody>
                    <a:bodyPr/>
                    <a:lstStyle/>
                    <a:p>
                      <a:pPr marL="0" lvl="0" indent="0" algn="l" rtl="0">
                        <a:spcBef>
                          <a:spcPts val="0"/>
                        </a:spcBef>
                        <a:spcAft>
                          <a:spcPts val="0"/>
                        </a:spcAft>
                        <a:buNone/>
                      </a:pPr>
                      <a:r>
                        <a:rPr lang="en" dirty="0"/>
                        <a:t>Hudson</a:t>
                      </a:r>
                      <a:endParaRPr dirty="0"/>
                    </a:p>
                  </a:txBody>
                  <a:tcPr marL="91425" marR="91425" marT="91425" marB="91425">
                    <a:solidFill>
                      <a:schemeClr val="lt1"/>
                    </a:solidFill>
                  </a:tcPr>
                </a:tc>
                <a:tc>
                  <a:txBody>
                    <a:bodyPr/>
                    <a:lstStyle/>
                    <a:p>
                      <a:pPr marL="0" lvl="0" indent="0" algn="l" rtl="0">
                        <a:spcBef>
                          <a:spcPts val="0"/>
                        </a:spcBef>
                        <a:spcAft>
                          <a:spcPts val="0"/>
                        </a:spcAft>
                        <a:buNone/>
                      </a:pPr>
                      <a:r>
                        <a:rPr lang="en" dirty="0"/>
                        <a:t>Chipotle Burritos</a:t>
                      </a:r>
                      <a:endParaRPr dirty="0"/>
                    </a:p>
                  </a:txBody>
                  <a:tcPr marL="91425" marR="91425" marT="91425" marB="91425">
                    <a:solidFill>
                      <a:schemeClr val="lt1"/>
                    </a:solidFill>
                  </a:tcPr>
                </a:tc>
                <a:tc>
                  <a:txBody>
                    <a:bodyPr/>
                    <a:lstStyle/>
                    <a:p>
                      <a:pPr marL="0" lvl="0" indent="0" algn="l" rtl="0">
                        <a:spcBef>
                          <a:spcPts val="0"/>
                        </a:spcBef>
                        <a:spcAft>
                          <a:spcPts val="0"/>
                        </a:spcAft>
                        <a:buNone/>
                      </a:pPr>
                      <a:r>
                        <a:rPr lang="en"/>
                        <a:t>Country Roads</a:t>
                      </a:r>
                      <a:endParaRPr/>
                    </a:p>
                  </a:txBody>
                  <a:tcPr marL="91425" marR="91425" marT="91425" marB="91425">
                    <a:solidFill>
                      <a:schemeClr val="lt1"/>
                    </a:solidFill>
                  </a:tcPr>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t>4</a:t>
                      </a:r>
                      <a:endParaRPr/>
                    </a:p>
                  </a:txBody>
                  <a:tcPr marL="91425" marR="91425" marT="91425" marB="91425">
                    <a:solidFill>
                      <a:schemeClr val="lt1"/>
                    </a:solidFill>
                  </a:tcPr>
                </a:tc>
                <a:tc>
                  <a:txBody>
                    <a:bodyPr/>
                    <a:lstStyle/>
                    <a:p>
                      <a:pPr marL="0" lvl="0" indent="0" algn="l" rtl="0">
                        <a:spcBef>
                          <a:spcPts val="0"/>
                        </a:spcBef>
                        <a:spcAft>
                          <a:spcPts val="0"/>
                        </a:spcAft>
                        <a:buNone/>
                      </a:pPr>
                      <a:r>
                        <a:rPr lang="en" dirty="0"/>
                        <a:t>Powell</a:t>
                      </a:r>
                      <a:endParaRPr dirty="0"/>
                    </a:p>
                  </a:txBody>
                  <a:tcPr marL="91425" marR="91425" marT="91425" marB="91425">
                    <a:solidFill>
                      <a:schemeClr val="lt1"/>
                    </a:solidFill>
                  </a:tcPr>
                </a:tc>
                <a:tc>
                  <a:txBody>
                    <a:bodyPr/>
                    <a:lstStyle/>
                    <a:p>
                      <a:pPr marL="0" lvl="0" indent="0" algn="l" rtl="0">
                        <a:spcBef>
                          <a:spcPts val="0"/>
                        </a:spcBef>
                        <a:spcAft>
                          <a:spcPts val="0"/>
                        </a:spcAft>
                        <a:buNone/>
                      </a:pPr>
                      <a:endParaRPr/>
                    </a:p>
                  </a:txBody>
                  <a:tcPr marL="91425" marR="91425" marT="91425" marB="91425">
                    <a:solidFill>
                      <a:schemeClr val="lt1"/>
                    </a:solidFill>
                  </a:tcPr>
                </a:tc>
                <a:tc>
                  <a:txBody>
                    <a:bodyPr/>
                    <a:lstStyle/>
                    <a:p>
                      <a:pPr marL="0" lvl="0" indent="0" algn="l" rtl="0">
                        <a:spcBef>
                          <a:spcPts val="0"/>
                        </a:spcBef>
                        <a:spcAft>
                          <a:spcPts val="0"/>
                        </a:spcAft>
                        <a:buNone/>
                      </a:pPr>
                      <a:r>
                        <a:rPr lang="en"/>
                        <a:t>Cat</a:t>
                      </a:r>
                      <a:endParaRPr/>
                    </a:p>
                  </a:txBody>
                  <a:tcPr marL="91425" marR="91425" marT="91425" marB="91425">
                    <a:solidFill>
                      <a:schemeClr val="lt1"/>
                    </a:solidFill>
                  </a:tcPr>
                </a:tc>
                <a:tc>
                  <a:txBody>
                    <a:bodyPr/>
                    <a:lstStyle/>
                    <a:p>
                      <a:pPr marL="0" lvl="0" indent="0" algn="l" rtl="0">
                        <a:spcBef>
                          <a:spcPts val="0"/>
                        </a:spcBef>
                        <a:spcAft>
                          <a:spcPts val="0"/>
                        </a:spcAft>
                        <a:buNone/>
                      </a:pPr>
                      <a:endParaRPr/>
                    </a:p>
                  </a:txBody>
                  <a:tcPr marL="91425" marR="91425" marT="91425" marB="91425">
                    <a:solidFill>
                      <a:schemeClr val="lt1"/>
                    </a:solidFill>
                  </a:tcPr>
                </a:tc>
                <a:tc>
                  <a:txBody>
                    <a:bodyPr/>
                    <a:lstStyle/>
                    <a:p>
                      <a:pPr marL="0" lvl="0" indent="0" algn="l" rtl="0">
                        <a:spcBef>
                          <a:spcPts val="0"/>
                        </a:spcBef>
                        <a:spcAft>
                          <a:spcPts val="0"/>
                        </a:spcAft>
                        <a:buNone/>
                      </a:pPr>
                      <a:endParaRPr dirty="0"/>
                    </a:p>
                  </a:txBody>
                  <a:tcPr marL="91425" marR="91425" marT="91425" marB="91425">
                    <a:solidFill>
                      <a:schemeClr val="lt1"/>
                    </a:solidFill>
                  </a:tcPr>
                </a:tc>
                <a:extLst>
                  <a:ext uri="{0D108BD9-81ED-4DB2-BD59-A6C34878D82A}">
                    <a16:rowId xmlns:a16="http://schemas.microsoft.com/office/drawing/2014/main" val="10004"/>
                  </a:ext>
                </a:extLst>
              </a:tr>
            </a:tbl>
          </a:graphicData>
        </a:graphic>
      </p:graphicFrame>
      <p:graphicFrame>
        <p:nvGraphicFramePr>
          <p:cNvPr id="9" name="Google Shape;107;p19">
            <a:extLst>
              <a:ext uri="{FF2B5EF4-FFF2-40B4-BE49-F238E27FC236}">
                <a16:creationId xmlns:a16="http://schemas.microsoft.com/office/drawing/2014/main" id="{E33AA51E-94D6-477C-AC5C-83A991D08B2B}"/>
              </a:ext>
            </a:extLst>
          </p:cNvPr>
          <p:cNvGraphicFramePr/>
          <p:nvPr>
            <p:extLst>
              <p:ext uri="{D42A27DB-BD31-4B8C-83A1-F6EECF244321}">
                <p14:modId xmlns:p14="http://schemas.microsoft.com/office/powerpoint/2010/main" val="3009657377"/>
              </p:ext>
            </p:extLst>
          </p:nvPr>
        </p:nvGraphicFramePr>
        <p:xfrm>
          <a:off x="4409980" y="788818"/>
          <a:ext cx="4373195" cy="1584800"/>
        </p:xfrm>
        <a:graphic>
          <a:graphicData uri="http://schemas.openxmlformats.org/drawingml/2006/table">
            <a:tbl>
              <a:tblPr>
                <a:noFill/>
                <a:tableStyleId>{0D7CDD22-724A-4C5E-8D2B-B941FA63339F}</a:tableStyleId>
              </a:tblPr>
              <a:tblGrid>
                <a:gridCol w="563950">
                  <a:extLst>
                    <a:ext uri="{9D8B030D-6E8A-4147-A177-3AD203B41FA5}">
                      <a16:colId xmlns:a16="http://schemas.microsoft.com/office/drawing/2014/main" val="20000"/>
                    </a:ext>
                  </a:extLst>
                </a:gridCol>
                <a:gridCol w="1886467">
                  <a:extLst>
                    <a:ext uri="{9D8B030D-6E8A-4147-A177-3AD203B41FA5}">
                      <a16:colId xmlns:a16="http://schemas.microsoft.com/office/drawing/2014/main" val="20001"/>
                    </a:ext>
                  </a:extLst>
                </a:gridCol>
                <a:gridCol w="1922778">
                  <a:extLst>
                    <a:ext uri="{9D8B030D-6E8A-4147-A177-3AD203B41FA5}">
                      <a16:colId xmlns:a16="http://schemas.microsoft.com/office/drawing/2014/main" val="20002"/>
                    </a:ext>
                  </a:extLst>
                </a:gridCol>
              </a:tblGrid>
              <a:tr h="396200">
                <a:tc>
                  <a:txBody>
                    <a:bodyPr/>
                    <a:lstStyle/>
                    <a:p>
                      <a:pPr marL="0" lvl="0" indent="0" algn="l" rtl="0">
                        <a:spcBef>
                          <a:spcPts val="0"/>
                        </a:spcBef>
                        <a:spcAft>
                          <a:spcPts val="0"/>
                        </a:spcAft>
                        <a:buNone/>
                      </a:pPr>
                      <a:r>
                        <a:rPr lang="en-US" b="1" dirty="0"/>
                        <a:t>id</a:t>
                      </a:r>
                    </a:p>
                  </a:txBody>
                  <a:tcPr marL="91425" marR="91425" marT="91425" marB="91425">
                    <a:solidFill>
                      <a:srgbClr val="CCCCCC"/>
                    </a:solidFill>
                  </a:tcPr>
                </a:tc>
                <a:tc>
                  <a:txBody>
                    <a:bodyPr/>
                    <a:lstStyle/>
                    <a:p>
                      <a:pPr marL="0" lvl="0" indent="0" algn="l" rtl="0">
                        <a:spcBef>
                          <a:spcPts val="0"/>
                        </a:spcBef>
                        <a:spcAft>
                          <a:spcPts val="0"/>
                        </a:spcAft>
                        <a:buNone/>
                      </a:pPr>
                      <a:r>
                        <a:rPr lang="en-US" b="1" dirty="0"/>
                        <a:t>song</a:t>
                      </a:r>
                    </a:p>
                  </a:txBody>
                  <a:tcPr marL="91425" marR="91425" marT="91425" marB="91425">
                    <a:solidFill>
                      <a:srgbClr val="CCCCCC"/>
                    </a:solidFill>
                  </a:tcPr>
                </a:tc>
                <a:tc>
                  <a:txBody>
                    <a:bodyPr/>
                    <a:lstStyle/>
                    <a:p>
                      <a:pPr marL="0" lvl="0" indent="0" algn="l" rtl="0">
                        <a:spcBef>
                          <a:spcPts val="0"/>
                        </a:spcBef>
                        <a:spcAft>
                          <a:spcPts val="0"/>
                        </a:spcAft>
                        <a:buNone/>
                      </a:pPr>
                      <a:r>
                        <a:rPr lang="en-US" b="1" dirty="0"/>
                        <a:t>artist</a:t>
                      </a: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1</a:t>
                      </a:r>
                    </a:p>
                  </a:txBody>
                  <a:tcPr marL="91425" marR="91425" marT="91425" marB="91425">
                    <a:solidFill>
                      <a:schemeClr val="lt1"/>
                    </a:solidFill>
                  </a:tcPr>
                </a:tc>
                <a:tc>
                  <a:txBody>
                    <a:bodyPr/>
                    <a:lstStyle/>
                    <a:p>
                      <a:pPr marL="0" lvl="0" indent="0" algn="l" rtl="0">
                        <a:spcBef>
                          <a:spcPts val="0"/>
                        </a:spcBef>
                        <a:spcAft>
                          <a:spcPts val="0"/>
                        </a:spcAft>
                        <a:buNone/>
                      </a:pPr>
                      <a:r>
                        <a:rPr lang="en-US" dirty="0"/>
                        <a:t>Imagine</a:t>
                      </a:r>
                    </a:p>
                  </a:txBody>
                  <a:tcPr marL="91425" marR="91425" marT="91425" marB="91425">
                    <a:solidFill>
                      <a:schemeClr val="lt1"/>
                    </a:solidFill>
                  </a:tcPr>
                </a:tc>
                <a:tc>
                  <a:txBody>
                    <a:bodyPr/>
                    <a:lstStyle/>
                    <a:p>
                      <a:pPr marL="0" lvl="0" indent="0" algn="l" rtl="0">
                        <a:spcBef>
                          <a:spcPts val="0"/>
                        </a:spcBef>
                        <a:spcAft>
                          <a:spcPts val="0"/>
                        </a:spcAft>
                        <a:buNone/>
                      </a:pPr>
                      <a:r>
                        <a:rPr lang="en-US" dirty="0"/>
                        <a:t>John Lennon</a:t>
                      </a:r>
                    </a:p>
                  </a:txBody>
                  <a:tcPr marL="91425" marR="91425" marT="91425" marB="91425">
                    <a:solidFill>
                      <a:schemeClr val="lt1"/>
                    </a:solidFill>
                  </a:tcPr>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2</a:t>
                      </a:r>
                    </a:p>
                  </a:txBody>
                  <a:tcPr marL="91425" marR="91425" marT="91425" marB="91425">
                    <a:solidFill>
                      <a:schemeClr val="lt1"/>
                    </a:solidFill>
                  </a:tcPr>
                </a:tc>
                <a:tc>
                  <a:txBody>
                    <a:bodyPr/>
                    <a:lstStyle/>
                    <a:p>
                      <a:pPr marL="0" lvl="0" indent="0" algn="l" rtl="0">
                        <a:spcBef>
                          <a:spcPts val="0"/>
                        </a:spcBef>
                        <a:spcAft>
                          <a:spcPts val="0"/>
                        </a:spcAft>
                        <a:buNone/>
                      </a:pPr>
                      <a:r>
                        <a:rPr lang="en-US" dirty="0"/>
                        <a:t>Take Me to Church </a:t>
                      </a:r>
                    </a:p>
                  </a:txBody>
                  <a:tcPr marL="91425" marR="91425" marT="91425" marB="91425">
                    <a:solidFill>
                      <a:schemeClr val="lt1"/>
                    </a:solidFill>
                  </a:tcPr>
                </a:tc>
                <a:tc>
                  <a:txBody>
                    <a:bodyPr/>
                    <a:lstStyle/>
                    <a:p>
                      <a:pPr marL="0" lvl="0" indent="0" algn="l" rtl="0">
                        <a:spcBef>
                          <a:spcPts val="0"/>
                        </a:spcBef>
                        <a:spcAft>
                          <a:spcPts val="0"/>
                        </a:spcAft>
                        <a:buNone/>
                      </a:pPr>
                      <a:r>
                        <a:rPr lang="en-US" dirty="0"/>
                        <a:t>Hozier</a:t>
                      </a:r>
                    </a:p>
                  </a:txBody>
                  <a:tcPr marL="91425" marR="91425" marT="91425" marB="91425">
                    <a:solidFill>
                      <a:schemeClr val="accent6"/>
                    </a:solidFill>
                  </a:tcPr>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3</a:t>
                      </a:r>
                    </a:p>
                  </a:txBody>
                  <a:tcPr marL="91425" marR="91425" marT="91425" marB="91425">
                    <a:solidFill>
                      <a:schemeClr val="lt1"/>
                    </a:solidFill>
                  </a:tcPr>
                </a:tc>
                <a:tc>
                  <a:txBody>
                    <a:bodyPr/>
                    <a:lstStyle/>
                    <a:p>
                      <a:pPr marL="0" lvl="0" indent="0" algn="l" rtl="0">
                        <a:spcBef>
                          <a:spcPts val="0"/>
                        </a:spcBef>
                        <a:spcAft>
                          <a:spcPts val="0"/>
                        </a:spcAft>
                        <a:buNone/>
                      </a:pPr>
                      <a:r>
                        <a:rPr lang="en-US" dirty="0"/>
                        <a:t>Country Roads</a:t>
                      </a:r>
                    </a:p>
                  </a:txBody>
                  <a:tcPr marL="91425" marR="91425" marT="91425" marB="91425">
                    <a:solidFill>
                      <a:schemeClr val="lt1"/>
                    </a:solidFill>
                  </a:tcPr>
                </a:tc>
                <a:tc>
                  <a:txBody>
                    <a:bodyPr/>
                    <a:lstStyle/>
                    <a:p>
                      <a:pPr marL="0" lvl="0" indent="0" algn="l" rtl="0">
                        <a:spcBef>
                          <a:spcPts val="0"/>
                        </a:spcBef>
                        <a:spcAft>
                          <a:spcPts val="0"/>
                        </a:spcAft>
                        <a:buNone/>
                      </a:pPr>
                      <a:r>
                        <a:rPr lang="en-US" dirty="0"/>
                        <a:t>John Denver</a:t>
                      </a:r>
                    </a:p>
                  </a:txBody>
                  <a:tcPr marL="91425" marR="91425" marT="91425" marB="91425">
                    <a:solidFill>
                      <a:schemeClr val="lt1"/>
                    </a:solidFill>
                  </a:tcPr>
                </a:tc>
                <a:extLst>
                  <a:ext uri="{0D108BD9-81ED-4DB2-BD59-A6C34878D82A}">
                    <a16:rowId xmlns:a16="http://schemas.microsoft.com/office/drawing/2014/main" val="10003"/>
                  </a:ext>
                </a:extLst>
              </a:tr>
            </a:tbl>
          </a:graphicData>
        </a:graphic>
      </p:graphicFrame>
      <p:graphicFrame>
        <p:nvGraphicFramePr>
          <p:cNvPr id="10" name="Google Shape;107;p19">
            <a:extLst>
              <a:ext uri="{FF2B5EF4-FFF2-40B4-BE49-F238E27FC236}">
                <a16:creationId xmlns:a16="http://schemas.microsoft.com/office/drawing/2014/main" id="{0D791091-F0CA-4CDA-82E6-2D21AE1BB3F6}"/>
              </a:ext>
            </a:extLst>
          </p:cNvPr>
          <p:cNvGraphicFramePr/>
          <p:nvPr>
            <p:extLst>
              <p:ext uri="{D42A27DB-BD31-4B8C-83A1-F6EECF244321}">
                <p14:modId xmlns:p14="http://schemas.microsoft.com/office/powerpoint/2010/main" val="1725075441"/>
              </p:ext>
            </p:extLst>
          </p:nvPr>
        </p:nvGraphicFramePr>
        <p:xfrm>
          <a:off x="4409979" y="788818"/>
          <a:ext cx="4373195" cy="1584800"/>
        </p:xfrm>
        <a:graphic>
          <a:graphicData uri="http://schemas.openxmlformats.org/drawingml/2006/table">
            <a:tbl>
              <a:tblPr>
                <a:noFill/>
                <a:tableStyleId>{0D7CDD22-724A-4C5E-8D2B-B941FA63339F}</a:tableStyleId>
              </a:tblPr>
              <a:tblGrid>
                <a:gridCol w="563950">
                  <a:extLst>
                    <a:ext uri="{9D8B030D-6E8A-4147-A177-3AD203B41FA5}">
                      <a16:colId xmlns:a16="http://schemas.microsoft.com/office/drawing/2014/main" val="20000"/>
                    </a:ext>
                  </a:extLst>
                </a:gridCol>
                <a:gridCol w="1886467">
                  <a:extLst>
                    <a:ext uri="{9D8B030D-6E8A-4147-A177-3AD203B41FA5}">
                      <a16:colId xmlns:a16="http://schemas.microsoft.com/office/drawing/2014/main" val="20001"/>
                    </a:ext>
                  </a:extLst>
                </a:gridCol>
                <a:gridCol w="1922778">
                  <a:extLst>
                    <a:ext uri="{9D8B030D-6E8A-4147-A177-3AD203B41FA5}">
                      <a16:colId xmlns:a16="http://schemas.microsoft.com/office/drawing/2014/main" val="20002"/>
                    </a:ext>
                  </a:extLst>
                </a:gridCol>
              </a:tblGrid>
              <a:tr h="396200">
                <a:tc>
                  <a:txBody>
                    <a:bodyPr/>
                    <a:lstStyle/>
                    <a:p>
                      <a:pPr marL="0" lvl="0" indent="0" algn="l" rtl="0">
                        <a:spcBef>
                          <a:spcPts val="0"/>
                        </a:spcBef>
                        <a:spcAft>
                          <a:spcPts val="0"/>
                        </a:spcAft>
                        <a:buNone/>
                      </a:pPr>
                      <a:r>
                        <a:rPr lang="en-US" b="1"/>
                        <a:t>id</a:t>
                      </a:r>
                      <a:endParaRPr lang="en-US" b="1" dirty="0"/>
                    </a:p>
                  </a:txBody>
                  <a:tcPr marL="91425" marR="91425" marT="91425" marB="91425">
                    <a:solidFill>
                      <a:srgbClr val="CCCCCC"/>
                    </a:solidFill>
                  </a:tcPr>
                </a:tc>
                <a:tc>
                  <a:txBody>
                    <a:bodyPr/>
                    <a:lstStyle/>
                    <a:p>
                      <a:pPr marL="0" lvl="0" indent="0" algn="l" rtl="0">
                        <a:spcBef>
                          <a:spcPts val="0"/>
                        </a:spcBef>
                        <a:spcAft>
                          <a:spcPts val="0"/>
                        </a:spcAft>
                        <a:buNone/>
                      </a:pPr>
                      <a:r>
                        <a:rPr lang="en-US" b="1" dirty="0"/>
                        <a:t>artist</a:t>
                      </a:r>
                    </a:p>
                  </a:txBody>
                  <a:tcPr marL="91425" marR="91425" marT="91425" marB="91425">
                    <a:solidFill>
                      <a:srgbClr val="CCCCCC"/>
                    </a:solidFill>
                  </a:tcPr>
                </a:tc>
                <a:tc>
                  <a:txBody>
                    <a:bodyPr/>
                    <a:lstStyle/>
                    <a:p>
                      <a:pPr marL="0" lvl="0" indent="0" algn="l" rtl="0">
                        <a:spcBef>
                          <a:spcPts val="0"/>
                        </a:spcBef>
                        <a:spcAft>
                          <a:spcPts val="0"/>
                        </a:spcAft>
                        <a:buNone/>
                      </a:pPr>
                      <a:r>
                        <a:rPr lang="en-US" b="1" dirty="0"/>
                        <a:t>song</a:t>
                      </a: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1</a:t>
                      </a:r>
                    </a:p>
                  </a:txBody>
                  <a:tcPr marL="91425" marR="91425" marT="91425" marB="91425">
                    <a:solidFill>
                      <a:schemeClr val="lt1"/>
                    </a:solidFill>
                  </a:tcPr>
                </a:tc>
                <a:tc>
                  <a:txBody>
                    <a:bodyPr/>
                    <a:lstStyle/>
                    <a:p>
                      <a:pPr marL="0" lvl="0" indent="0" algn="l" rtl="0">
                        <a:spcBef>
                          <a:spcPts val="0"/>
                        </a:spcBef>
                        <a:spcAft>
                          <a:spcPts val="0"/>
                        </a:spcAft>
                        <a:buNone/>
                      </a:pPr>
                      <a:r>
                        <a:rPr lang="en-US" dirty="0"/>
                        <a:t>John Lennon</a:t>
                      </a:r>
                    </a:p>
                  </a:txBody>
                  <a:tcPr marL="91425" marR="91425" marT="91425" marB="91425">
                    <a:solidFill>
                      <a:schemeClr val="lt1"/>
                    </a:solidFill>
                  </a:tcPr>
                </a:tc>
                <a:tc>
                  <a:txBody>
                    <a:bodyPr/>
                    <a:lstStyle/>
                    <a:p>
                      <a:pPr marL="0" lvl="0" indent="0" algn="l" rtl="0">
                        <a:spcBef>
                          <a:spcPts val="0"/>
                        </a:spcBef>
                        <a:spcAft>
                          <a:spcPts val="0"/>
                        </a:spcAft>
                        <a:buNone/>
                      </a:pPr>
                      <a:r>
                        <a:rPr lang="en-US" dirty="0"/>
                        <a:t>Imagine</a:t>
                      </a:r>
                    </a:p>
                  </a:txBody>
                  <a:tcPr marL="91425" marR="91425" marT="91425" marB="91425">
                    <a:solidFill>
                      <a:schemeClr val="lt1"/>
                    </a:solidFill>
                  </a:tcPr>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2</a:t>
                      </a:r>
                    </a:p>
                  </a:txBody>
                  <a:tcPr marL="91425" marR="91425" marT="91425" marB="91425">
                    <a:solidFill>
                      <a:schemeClr val="lt1"/>
                    </a:solidFill>
                  </a:tcPr>
                </a:tc>
                <a:tc>
                  <a:txBody>
                    <a:bodyPr/>
                    <a:lstStyle/>
                    <a:p>
                      <a:pPr marL="0" lvl="0" indent="0" algn="l" rtl="0">
                        <a:spcBef>
                          <a:spcPts val="0"/>
                        </a:spcBef>
                        <a:spcAft>
                          <a:spcPts val="0"/>
                        </a:spcAft>
                        <a:buNone/>
                      </a:pPr>
                      <a:r>
                        <a:rPr lang="en-US" dirty="0"/>
                        <a:t>Hozier </a:t>
                      </a:r>
                    </a:p>
                  </a:txBody>
                  <a:tcPr marL="91425" marR="91425" marT="91425" marB="91425">
                    <a:solidFill>
                      <a:schemeClr val="accent6"/>
                    </a:solidFill>
                  </a:tcPr>
                </a:tc>
                <a:tc>
                  <a:txBody>
                    <a:bodyPr/>
                    <a:lstStyle/>
                    <a:p>
                      <a:pPr marL="0" lvl="0" indent="0" algn="l" rtl="0">
                        <a:spcBef>
                          <a:spcPts val="0"/>
                        </a:spcBef>
                        <a:spcAft>
                          <a:spcPts val="0"/>
                        </a:spcAft>
                        <a:buNone/>
                      </a:pPr>
                      <a:r>
                        <a:rPr lang="en-US" dirty="0"/>
                        <a:t>Take Me to Church</a:t>
                      </a:r>
                    </a:p>
                  </a:txBody>
                  <a:tcPr marL="91425" marR="91425" marT="91425" marB="91425">
                    <a:solidFill>
                      <a:schemeClr val="tx1"/>
                    </a:solidFill>
                  </a:tcPr>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3</a:t>
                      </a:r>
                    </a:p>
                  </a:txBody>
                  <a:tcPr marL="91425" marR="91425" marT="91425" marB="91425">
                    <a:solidFill>
                      <a:schemeClr val="lt1"/>
                    </a:solidFill>
                  </a:tcPr>
                </a:tc>
                <a:tc>
                  <a:txBody>
                    <a:bodyPr/>
                    <a:lstStyle/>
                    <a:p>
                      <a:pPr marL="0" lvl="0" indent="0" algn="l" rtl="0">
                        <a:spcBef>
                          <a:spcPts val="0"/>
                        </a:spcBef>
                        <a:spcAft>
                          <a:spcPts val="0"/>
                        </a:spcAft>
                        <a:buNone/>
                      </a:pPr>
                      <a:r>
                        <a:rPr lang="en-US" dirty="0"/>
                        <a:t>John Denver</a:t>
                      </a:r>
                    </a:p>
                  </a:txBody>
                  <a:tcPr marL="91425" marR="91425" marT="91425" marB="91425">
                    <a:solidFill>
                      <a:schemeClr val="lt1"/>
                    </a:solidFill>
                  </a:tcPr>
                </a:tc>
                <a:tc>
                  <a:txBody>
                    <a:bodyPr/>
                    <a:lstStyle/>
                    <a:p>
                      <a:pPr marL="0" lvl="0" indent="0" algn="l" rtl="0">
                        <a:spcBef>
                          <a:spcPts val="0"/>
                        </a:spcBef>
                        <a:spcAft>
                          <a:spcPts val="0"/>
                        </a:spcAft>
                        <a:buNone/>
                      </a:pPr>
                      <a:r>
                        <a:rPr lang="en-US" dirty="0"/>
                        <a:t>Country Roads</a:t>
                      </a:r>
                    </a:p>
                  </a:txBody>
                  <a:tcPr marL="91425" marR="91425" marT="91425" marB="91425">
                    <a:solidFill>
                      <a:schemeClr val="lt1"/>
                    </a:solidFill>
                  </a:tcPr>
                </a:tc>
                <a:extLst>
                  <a:ext uri="{0D108BD9-81ED-4DB2-BD59-A6C34878D82A}">
                    <a16:rowId xmlns:a16="http://schemas.microsoft.com/office/drawing/2014/main" val="10003"/>
                  </a:ext>
                </a:extLst>
              </a:tr>
            </a:tbl>
          </a:graphicData>
        </a:graphic>
      </p:graphicFrame>
      <p:graphicFrame>
        <p:nvGraphicFramePr>
          <p:cNvPr id="12" name="Google Shape;107;p19">
            <a:extLst>
              <a:ext uri="{FF2B5EF4-FFF2-40B4-BE49-F238E27FC236}">
                <a16:creationId xmlns:a16="http://schemas.microsoft.com/office/drawing/2014/main" id="{8CC8CC8E-7751-453F-B3CD-21C8AE42861B}"/>
              </a:ext>
            </a:extLst>
          </p:cNvPr>
          <p:cNvGraphicFramePr/>
          <p:nvPr>
            <p:extLst>
              <p:ext uri="{D42A27DB-BD31-4B8C-83A1-F6EECF244321}">
                <p14:modId xmlns:p14="http://schemas.microsoft.com/office/powerpoint/2010/main" val="3934734073"/>
              </p:ext>
            </p:extLst>
          </p:nvPr>
        </p:nvGraphicFramePr>
        <p:xfrm>
          <a:off x="2489740" y="788818"/>
          <a:ext cx="6293434" cy="1584800"/>
        </p:xfrm>
        <a:graphic>
          <a:graphicData uri="http://schemas.openxmlformats.org/drawingml/2006/table">
            <a:tbl>
              <a:tblPr>
                <a:noFill/>
                <a:tableStyleId>{0D7CDD22-724A-4C5E-8D2B-B941FA63339F}</a:tableStyleId>
              </a:tblPr>
              <a:tblGrid>
                <a:gridCol w="563723">
                  <a:extLst>
                    <a:ext uri="{9D8B030D-6E8A-4147-A177-3AD203B41FA5}">
                      <a16:colId xmlns:a16="http://schemas.microsoft.com/office/drawing/2014/main" val="20000"/>
                    </a:ext>
                  </a:extLst>
                </a:gridCol>
                <a:gridCol w="1885707">
                  <a:extLst>
                    <a:ext uri="{9D8B030D-6E8A-4147-A177-3AD203B41FA5}">
                      <a16:colId xmlns:a16="http://schemas.microsoft.com/office/drawing/2014/main" val="20001"/>
                    </a:ext>
                  </a:extLst>
                </a:gridCol>
                <a:gridCol w="1922002">
                  <a:extLst>
                    <a:ext uri="{9D8B030D-6E8A-4147-A177-3AD203B41FA5}">
                      <a16:colId xmlns:a16="http://schemas.microsoft.com/office/drawing/2014/main" val="20002"/>
                    </a:ext>
                  </a:extLst>
                </a:gridCol>
                <a:gridCol w="1922002">
                  <a:extLst>
                    <a:ext uri="{9D8B030D-6E8A-4147-A177-3AD203B41FA5}">
                      <a16:colId xmlns:a16="http://schemas.microsoft.com/office/drawing/2014/main" val="2252375586"/>
                    </a:ext>
                  </a:extLst>
                </a:gridCol>
              </a:tblGrid>
              <a:tr h="396200">
                <a:tc>
                  <a:txBody>
                    <a:bodyPr/>
                    <a:lstStyle/>
                    <a:p>
                      <a:pPr marL="0" lvl="0" indent="0" algn="l" rtl="0">
                        <a:spcBef>
                          <a:spcPts val="0"/>
                        </a:spcBef>
                        <a:spcAft>
                          <a:spcPts val="0"/>
                        </a:spcAft>
                        <a:buNone/>
                      </a:pPr>
                      <a:r>
                        <a:rPr lang="en-US" b="1"/>
                        <a:t>id</a:t>
                      </a:r>
                      <a:endParaRPr lang="en-US" b="1" dirty="0"/>
                    </a:p>
                  </a:txBody>
                  <a:tcPr marL="91425" marR="91425" marT="91425" marB="91425">
                    <a:solidFill>
                      <a:srgbClr val="CCCCCC"/>
                    </a:solidFill>
                  </a:tcPr>
                </a:tc>
                <a:tc>
                  <a:txBody>
                    <a:bodyPr/>
                    <a:lstStyle/>
                    <a:p>
                      <a:pPr marL="0" lvl="0" indent="0" algn="l" rtl="0">
                        <a:spcBef>
                          <a:spcPts val="0"/>
                        </a:spcBef>
                        <a:spcAft>
                          <a:spcPts val="0"/>
                        </a:spcAft>
                        <a:buNone/>
                      </a:pPr>
                      <a:r>
                        <a:rPr lang="en-US" b="1" dirty="0"/>
                        <a:t>artist</a:t>
                      </a:r>
                    </a:p>
                  </a:txBody>
                  <a:tcPr marL="91425" marR="91425" marT="91425" marB="91425">
                    <a:solidFill>
                      <a:srgbClr val="CCCCCC"/>
                    </a:solidFill>
                  </a:tcPr>
                </a:tc>
                <a:tc>
                  <a:txBody>
                    <a:bodyPr/>
                    <a:lstStyle/>
                    <a:p>
                      <a:pPr marL="0" lvl="0" indent="0" algn="l" rtl="0">
                        <a:spcBef>
                          <a:spcPts val="0"/>
                        </a:spcBef>
                        <a:spcAft>
                          <a:spcPts val="0"/>
                        </a:spcAft>
                        <a:buNone/>
                      </a:pPr>
                      <a:r>
                        <a:rPr lang="en-US" b="1" dirty="0"/>
                        <a:t>song</a:t>
                      </a:r>
                    </a:p>
                  </a:txBody>
                  <a:tcPr marL="91425" marR="91425" marT="91425" marB="91425">
                    <a:solidFill>
                      <a:srgbClr val="CCCCCC"/>
                    </a:solidFill>
                  </a:tcPr>
                </a:tc>
                <a:tc>
                  <a:txBody>
                    <a:bodyPr/>
                    <a:lstStyle/>
                    <a:p>
                      <a:pPr marL="0" lvl="0" indent="0" algn="l" rtl="0">
                        <a:spcBef>
                          <a:spcPts val="0"/>
                        </a:spcBef>
                        <a:spcAft>
                          <a:spcPts val="0"/>
                        </a:spcAft>
                        <a:buNone/>
                      </a:pPr>
                      <a:r>
                        <a:rPr lang="en-US" b="1" dirty="0" err="1"/>
                        <a:t>monthly_listeners</a:t>
                      </a:r>
                      <a:endParaRPr lang="en-US" b="1" dirty="0"/>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1</a:t>
                      </a:r>
                    </a:p>
                  </a:txBody>
                  <a:tcPr marL="91425" marR="91425" marT="91425" marB="91425">
                    <a:solidFill>
                      <a:schemeClr val="lt1"/>
                    </a:solidFill>
                  </a:tcPr>
                </a:tc>
                <a:tc>
                  <a:txBody>
                    <a:bodyPr/>
                    <a:lstStyle/>
                    <a:p>
                      <a:pPr marL="0" lvl="0" indent="0" algn="l" rtl="0">
                        <a:spcBef>
                          <a:spcPts val="0"/>
                        </a:spcBef>
                        <a:spcAft>
                          <a:spcPts val="0"/>
                        </a:spcAft>
                        <a:buNone/>
                      </a:pPr>
                      <a:r>
                        <a:rPr lang="en-US" dirty="0"/>
                        <a:t>John Lennon</a:t>
                      </a:r>
                    </a:p>
                  </a:txBody>
                  <a:tcPr marL="91425" marR="91425" marT="91425" marB="91425">
                    <a:solidFill>
                      <a:schemeClr val="lt1"/>
                    </a:solidFill>
                  </a:tcPr>
                </a:tc>
                <a:tc>
                  <a:txBody>
                    <a:bodyPr/>
                    <a:lstStyle/>
                    <a:p>
                      <a:pPr marL="0" lvl="0" indent="0" algn="l" rtl="0">
                        <a:spcBef>
                          <a:spcPts val="0"/>
                        </a:spcBef>
                        <a:spcAft>
                          <a:spcPts val="0"/>
                        </a:spcAft>
                        <a:buNone/>
                      </a:pPr>
                      <a:r>
                        <a:rPr lang="en-US" dirty="0"/>
                        <a:t>Imagine</a:t>
                      </a:r>
                    </a:p>
                  </a:txBody>
                  <a:tcPr marL="91425" marR="91425" marT="91425" marB="91425">
                    <a:solidFill>
                      <a:schemeClr val="lt1"/>
                    </a:solidFill>
                  </a:tcPr>
                </a:tc>
                <a:tc>
                  <a:txBody>
                    <a:bodyPr/>
                    <a:lstStyle/>
                    <a:p>
                      <a:pPr marL="0" lvl="0" indent="0" algn="l" rtl="0">
                        <a:spcBef>
                          <a:spcPts val="0"/>
                        </a:spcBef>
                        <a:spcAft>
                          <a:spcPts val="0"/>
                        </a:spcAft>
                        <a:buNone/>
                      </a:pPr>
                      <a:r>
                        <a:rPr lang="en-US" dirty="0"/>
                        <a:t>6,807,983</a:t>
                      </a:r>
                    </a:p>
                  </a:txBody>
                  <a:tcPr marL="91425" marR="91425" marT="91425" marB="91425">
                    <a:solidFill>
                      <a:schemeClr val="lt1"/>
                    </a:solidFill>
                  </a:tcPr>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2</a:t>
                      </a:r>
                    </a:p>
                  </a:txBody>
                  <a:tcPr marL="91425" marR="91425" marT="91425" marB="91425">
                    <a:solidFill>
                      <a:schemeClr val="lt1"/>
                    </a:solidFill>
                  </a:tcPr>
                </a:tc>
                <a:tc>
                  <a:txBody>
                    <a:bodyPr/>
                    <a:lstStyle/>
                    <a:p>
                      <a:pPr marL="0" lvl="0" indent="0" algn="l" rtl="0">
                        <a:spcBef>
                          <a:spcPts val="0"/>
                        </a:spcBef>
                        <a:spcAft>
                          <a:spcPts val="0"/>
                        </a:spcAft>
                        <a:buNone/>
                      </a:pPr>
                      <a:r>
                        <a:rPr lang="en-US" dirty="0"/>
                        <a:t>Hozier </a:t>
                      </a:r>
                    </a:p>
                  </a:txBody>
                  <a:tcPr marL="91425" marR="91425" marT="91425" marB="91425">
                    <a:solidFill>
                      <a:schemeClr val="accent6"/>
                    </a:solidFill>
                  </a:tcPr>
                </a:tc>
                <a:tc>
                  <a:txBody>
                    <a:bodyPr/>
                    <a:lstStyle/>
                    <a:p>
                      <a:pPr marL="0" lvl="0" indent="0" algn="l" rtl="0">
                        <a:spcBef>
                          <a:spcPts val="0"/>
                        </a:spcBef>
                        <a:spcAft>
                          <a:spcPts val="0"/>
                        </a:spcAft>
                        <a:buNone/>
                      </a:pPr>
                      <a:r>
                        <a:rPr lang="en-US" dirty="0"/>
                        <a:t>Take Me to Church</a:t>
                      </a:r>
                    </a:p>
                  </a:txBody>
                  <a:tcPr marL="91425" marR="91425" marT="91425" marB="91425">
                    <a:solidFill>
                      <a:schemeClr val="tx1"/>
                    </a:solidFill>
                  </a:tcPr>
                </a:tc>
                <a:tc>
                  <a:txBody>
                    <a:bodyPr/>
                    <a:lstStyle/>
                    <a:p>
                      <a:pPr marL="0" lvl="0" indent="0" algn="l" rtl="0">
                        <a:spcBef>
                          <a:spcPts val="0"/>
                        </a:spcBef>
                        <a:spcAft>
                          <a:spcPts val="0"/>
                        </a:spcAft>
                        <a:buNone/>
                      </a:pPr>
                      <a:r>
                        <a:rPr lang="en-US" dirty="0"/>
                        <a:t>14,850,908</a:t>
                      </a:r>
                    </a:p>
                  </a:txBody>
                  <a:tcPr marL="91425" marR="91425" marT="91425" marB="91425">
                    <a:solidFill>
                      <a:schemeClr val="tx1"/>
                    </a:solidFill>
                  </a:tcPr>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3</a:t>
                      </a:r>
                    </a:p>
                  </a:txBody>
                  <a:tcPr marL="91425" marR="91425" marT="91425" marB="91425">
                    <a:solidFill>
                      <a:schemeClr val="lt1"/>
                    </a:solidFill>
                  </a:tcPr>
                </a:tc>
                <a:tc>
                  <a:txBody>
                    <a:bodyPr/>
                    <a:lstStyle/>
                    <a:p>
                      <a:pPr marL="0" lvl="0" indent="0" algn="l" rtl="0">
                        <a:spcBef>
                          <a:spcPts val="0"/>
                        </a:spcBef>
                        <a:spcAft>
                          <a:spcPts val="0"/>
                        </a:spcAft>
                        <a:buNone/>
                      </a:pPr>
                      <a:r>
                        <a:rPr lang="en-US" dirty="0"/>
                        <a:t>John Denver</a:t>
                      </a:r>
                    </a:p>
                  </a:txBody>
                  <a:tcPr marL="91425" marR="91425" marT="91425" marB="91425">
                    <a:solidFill>
                      <a:schemeClr val="lt1"/>
                    </a:solidFill>
                  </a:tcPr>
                </a:tc>
                <a:tc>
                  <a:txBody>
                    <a:bodyPr/>
                    <a:lstStyle/>
                    <a:p>
                      <a:pPr marL="0" lvl="0" indent="0" algn="l" rtl="0">
                        <a:spcBef>
                          <a:spcPts val="0"/>
                        </a:spcBef>
                        <a:spcAft>
                          <a:spcPts val="0"/>
                        </a:spcAft>
                        <a:buNone/>
                      </a:pPr>
                      <a:r>
                        <a:rPr lang="en-US" dirty="0"/>
                        <a:t>Country Roads</a:t>
                      </a:r>
                    </a:p>
                  </a:txBody>
                  <a:tcPr marL="91425" marR="91425" marT="91425" marB="91425">
                    <a:solidFill>
                      <a:schemeClr val="lt1"/>
                    </a:solidFill>
                  </a:tcPr>
                </a:tc>
                <a:tc>
                  <a:txBody>
                    <a:bodyPr/>
                    <a:lstStyle/>
                    <a:p>
                      <a:pPr marL="0" lvl="0" indent="0" algn="l" rtl="0">
                        <a:spcBef>
                          <a:spcPts val="0"/>
                        </a:spcBef>
                        <a:spcAft>
                          <a:spcPts val="0"/>
                        </a:spcAft>
                        <a:buNone/>
                      </a:pPr>
                      <a:r>
                        <a:rPr lang="en-US" dirty="0"/>
                        <a:t>6,220,496</a:t>
                      </a:r>
                    </a:p>
                  </a:txBody>
                  <a:tcPr marL="91425" marR="91425" marT="91425" marB="91425">
                    <a:solidFill>
                      <a:schemeClr val="lt1"/>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16667E-6 1.11111E-6 L 0.00035 0.20247 " pathEditMode="relative" rAng="0" ptsTypes="AA">
                                      <p:cBhvr>
                                        <p:cTn id="6" dur="2000" fill="hold"/>
                                        <p:tgtEl>
                                          <p:spTgt spid="108"/>
                                        </p:tgtEl>
                                        <p:attrNameLst>
                                          <p:attrName>ppt_x</p:attrName>
                                          <p:attrName>ppt_y</p:attrName>
                                        </p:attrNameLst>
                                      </p:cBhvr>
                                      <p:rCtr x="17" y="10123"/>
                                    </p:animMotion>
                                  </p:childTnLst>
                                </p:cTn>
                              </p:par>
                              <p:par>
                                <p:cTn id="7" presetID="42" presetClass="path" presetSubtype="0" accel="50000" decel="50000" fill="hold" nodeType="withEffect">
                                  <p:stCondLst>
                                    <p:cond delay="0"/>
                                  </p:stCondLst>
                                  <p:childTnLst>
                                    <p:animMotion origin="layout" path="M 0 0 L 0 0.20556 " pathEditMode="relative" rAng="0" ptsTypes="AA">
                                      <p:cBhvr>
                                        <p:cTn id="8" dur="2000" fill="hold"/>
                                        <p:tgtEl>
                                          <p:spTgt spid="107"/>
                                        </p:tgtEl>
                                        <p:attrNameLst>
                                          <p:attrName>ppt_x</p:attrName>
                                          <p:attrName>ppt_y</p:attrName>
                                        </p:attrNameLst>
                                      </p:cBhvr>
                                      <p:rCtr x="0" y="10278"/>
                                    </p:animMotion>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35" presetClass="path" presetSubtype="0" accel="50000" decel="50000" fill="hold" nodeType="clickEffect">
                                  <p:stCondLst>
                                    <p:cond delay="0"/>
                                  </p:stCondLst>
                                  <p:childTnLst>
                                    <p:animMotion origin="layout" path="M -4.16667E-6 2.59259E-6 L -0.21059 2.59259E-6 " pathEditMode="relative" rAng="0" ptsTypes="AA">
                                      <p:cBhvr>
                                        <p:cTn id="49" dur="2000" fill="hold"/>
                                        <p:tgtEl>
                                          <p:spTgt spid="10"/>
                                        </p:tgtEl>
                                        <p:attrNameLst>
                                          <p:attrName>ppt_x</p:attrName>
                                          <p:attrName>ppt_y</p:attrName>
                                        </p:attrNameLst>
                                      </p:cBhvr>
                                      <p:rCtr x="-10538" y="0"/>
                                    </p:animMotion>
                                  </p:childTnLst>
                                </p:cTn>
                              </p:par>
                              <p:par>
                                <p:cTn id="50" presetID="2" presetClass="exit" presetSubtype="8" fill="hold" grpId="1" nodeType="withEffect">
                                  <p:stCondLst>
                                    <p:cond delay="0"/>
                                  </p:stCondLst>
                                  <p:childTnLst>
                                    <p:anim calcmode="lin" valueType="num">
                                      <p:cBhvr additive="base">
                                        <p:cTn id="51" dur="2000"/>
                                        <p:tgtEl>
                                          <p:spTgt spid="7"/>
                                        </p:tgtEl>
                                        <p:attrNameLst>
                                          <p:attrName>ppt_x</p:attrName>
                                        </p:attrNameLst>
                                      </p:cBhvr>
                                      <p:tavLst>
                                        <p:tav tm="0">
                                          <p:val>
                                            <p:strVal val="ppt_x"/>
                                          </p:val>
                                        </p:tav>
                                        <p:tav tm="100000">
                                          <p:val>
                                            <p:strVal val="0-ppt_w/2"/>
                                          </p:val>
                                        </p:tav>
                                      </p:tavLst>
                                    </p:anim>
                                    <p:anim calcmode="lin" valueType="num">
                                      <p:cBhvr additive="base">
                                        <p:cTn id="52" dur="2000"/>
                                        <p:tgtEl>
                                          <p:spTgt spid="7"/>
                                        </p:tgtEl>
                                        <p:attrNameLst>
                                          <p:attrName>ppt_y</p:attrName>
                                        </p:attrNameLst>
                                      </p:cBhvr>
                                      <p:tavLst>
                                        <p:tav tm="0">
                                          <p:val>
                                            <p:strVal val="ppt_y"/>
                                          </p:val>
                                        </p:tav>
                                        <p:tav tm="100000">
                                          <p:val>
                                            <p:strVal val="ppt_y"/>
                                          </p:val>
                                        </p:tav>
                                      </p:tavLst>
                                    </p:anim>
                                    <p:set>
                                      <p:cBhvr>
                                        <p:cTn id="53" dur="1" fill="hold">
                                          <p:stCondLst>
                                            <p:cond delay="1999"/>
                                          </p:stCondLst>
                                        </p:cTn>
                                        <p:tgtEl>
                                          <p:spTgt spid="7"/>
                                        </p:tgtEl>
                                        <p:attrNameLst>
                                          <p:attrName>style.visibility</p:attrName>
                                        </p:attrNameLst>
                                      </p:cBhvr>
                                      <p:to>
                                        <p:strVal val="hidden"/>
                                      </p:to>
                                    </p:set>
                                  </p:childTnLst>
                                </p:cTn>
                              </p:par>
                              <p:par>
                                <p:cTn id="54" presetID="1" presetClass="exit" presetSubtype="0" fill="hold" nodeType="withEffect">
                                  <p:stCondLst>
                                    <p:cond delay="0"/>
                                  </p:stCondLst>
                                  <p:childTnLst>
                                    <p:set>
                                      <p:cBhvr>
                                        <p:cTn id="55" dur="1" fill="hold">
                                          <p:stCondLst>
                                            <p:cond delay="0"/>
                                          </p:stCondLst>
                                        </p:cTn>
                                        <p:tgtEl>
                                          <p:spTgt spid="9"/>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4"/>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fade">
                                      <p:cBhvr>
                                        <p:cTn id="6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5" grpId="0"/>
      <p:bldP spid="3" grpId="0"/>
      <p:bldP spid="3" grpId="1"/>
      <p:bldP spid="7" grpId="0"/>
      <p:bldP spid="7"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5E286-38A9-45B4-81C4-805C1427EA3C}"/>
              </a:ext>
            </a:extLst>
          </p:cNvPr>
          <p:cNvSpPr>
            <a:spLocks noGrp="1"/>
          </p:cNvSpPr>
          <p:nvPr>
            <p:ph type="title"/>
          </p:nvPr>
        </p:nvSpPr>
        <p:spPr>
          <a:xfrm>
            <a:off x="471899" y="369393"/>
            <a:ext cx="8222100" cy="767700"/>
          </a:xfrm>
        </p:spPr>
        <p:txBody>
          <a:bodyPr/>
          <a:lstStyle/>
          <a:p>
            <a:r>
              <a:rPr lang="en-US" b="1" dirty="0">
                <a:solidFill>
                  <a:schemeClr val="accent4"/>
                </a:solidFill>
              </a:rPr>
              <a:t>Example SQL Syntax</a:t>
            </a:r>
          </a:p>
        </p:txBody>
      </p:sp>
      <p:sp>
        <p:nvSpPr>
          <p:cNvPr id="3" name="Text Placeholder 2">
            <a:extLst>
              <a:ext uri="{FF2B5EF4-FFF2-40B4-BE49-F238E27FC236}">
                <a16:creationId xmlns:a16="http://schemas.microsoft.com/office/drawing/2014/main" id="{2D4D7E59-7F7F-47CC-B21B-F4C2A203C61E}"/>
              </a:ext>
            </a:extLst>
          </p:cNvPr>
          <p:cNvSpPr>
            <a:spLocks noGrp="1"/>
          </p:cNvSpPr>
          <p:nvPr>
            <p:ph type="body" idx="1"/>
          </p:nvPr>
        </p:nvSpPr>
        <p:spPr>
          <a:xfrm>
            <a:off x="460950" y="1333800"/>
            <a:ext cx="8222100" cy="2710200"/>
          </a:xfrm>
        </p:spPr>
        <p:txBody>
          <a:bodyPr/>
          <a:lstStyle/>
          <a:p>
            <a:pPr marL="114300" indent="0">
              <a:buNone/>
            </a:pPr>
            <a:r>
              <a:rPr lang="en-US" dirty="0">
                <a:solidFill>
                  <a:schemeClr val="tx2"/>
                </a:solidFill>
                <a:latin typeface="Consolas" panose="020B0609020204030204" pitchFamily="49" charset="0"/>
              </a:rPr>
              <a:t>SELECT * FROM </a:t>
            </a:r>
            <a:r>
              <a:rPr lang="en-US" i="1" dirty="0" err="1">
                <a:solidFill>
                  <a:schemeClr val="tx2"/>
                </a:solidFill>
                <a:latin typeface="Consolas" panose="020B0609020204030204" pitchFamily="49" charset="0"/>
              </a:rPr>
              <a:t>table_name</a:t>
            </a:r>
            <a:r>
              <a:rPr lang="en-US" dirty="0">
                <a:latin typeface="Consolas" panose="020B0609020204030204" pitchFamily="49" charset="0"/>
              </a:rPr>
              <a:t> </a:t>
            </a:r>
            <a:r>
              <a:rPr lang="en-US" i="1" dirty="0">
                <a:solidFill>
                  <a:schemeClr val="accent3"/>
                </a:solidFill>
                <a:latin typeface="Consolas" panose="020B0609020204030204" pitchFamily="49" charset="0"/>
              </a:rPr>
              <a:t>// Gets all rows of a table</a:t>
            </a:r>
          </a:p>
          <a:p>
            <a:pPr marL="114300" indent="0">
              <a:buNone/>
            </a:pPr>
            <a:endParaRPr lang="en-US" dirty="0">
              <a:solidFill>
                <a:schemeClr val="tx2"/>
              </a:solidFill>
              <a:latin typeface="Consolas" panose="020B0609020204030204" pitchFamily="49" charset="0"/>
            </a:endParaRPr>
          </a:p>
          <a:p>
            <a:pPr marL="114300" indent="0">
              <a:buNone/>
            </a:pPr>
            <a:r>
              <a:rPr lang="en-US" dirty="0">
                <a:solidFill>
                  <a:schemeClr val="tx2"/>
                </a:solidFill>
                <a:latin typeface="Consolas" panose="020B0609020204030204" pitchFamily="49" charset="0"/>
              </a:rPr>
              <a:t>SELECT * FROM </a:t>
            </a:r>
            <a:r>
              <a:rPr lang="en-US" i="1" dirty="0" err="1">
                <a:solidFill>
                  <a:schemeClr val="tx2"/>
                </a:solidFill>
                <a:latin typeface="Consolas" panose="020B0609020204030204" pitchFamily="49" charset="0"/>
              </a:rPr>
              <a:t>table_name</a:t>
            </a:r>
            <a:r>
              <a:rPr lang="en-US" dirty="0">
                <a:solidFill>
                  <a:schemeClr val="tx2"/>
                </a:solidFill>
                <a:latin typeface="Consolas" panose="020B0609020204030204" pitchFamily="49" charset="0"/>
              </a:rPr>
              <a:t> WHERE </a:t>
            </a:r>
            <a:r>
              <a:rPr lang="en-US" i="1" dirty="0">
                <a:solidFill>
                  <a:schemeClr val="tx2"/>
                </a:solidFill>
                <a:latin typeface="Consolas" panose="020B0609020204030204" pitchFamily="49" charset="0"/>
              </a:rPr>
              <a:t>column</a:t>
            </a:r>
            <a:r>
              <a:rPr lang="en-US" dirty="0">
                <a:solidFill>
                  <a:schemeClr val="tx2"/>
                </a:solidFill>
                <a:latin typeface="Consolas" panose="020B0609020204030204" pitchFamily="49" charset="0"/>
              </a:rPr>
              <a:t> = </a:t>
            </a:r>
            <a:r>
              <a:rPr lang="en-US" i="1" dirty="0">
                <a:solidFill>
                  <a:schemeClr val="tx2"/>
                </a:solidFill>
                <a:latin typeface="Consolas" panose="020B0609020204030204" pitchFamily="49" charset="0"/>
              </a:rPr>
              <a:t>value </a:t>
            </a:r>
            <a:r>
              <a:rPr lang="en-US" dirty="0">
                <a:solidFill>
                  <a:schemeClr val="tx2"/>
                </a:solidFill>
                <a:latin typeface="Consolas" panose="020B0609020204030204" pitchFamily="49" charset="0"/>
              </a:rPr>
              <a:t>[AND </a:t>
            </a:r>
            <a:r>
              <a:rPr lang="en-US" i="1" dirty="0">
                <a:solidFill>
                  <a:schemeClr val="tx2"/>
                </a:solidFill>
                <a:latin typeface="Consolas" panose="020B0609020204030204" pitchFamily="49" charset="0"/>
              </a:rPr>
              <a:t>column2 </a:t>
            </a:r>
            <a:r>
              <a:rPr lang="en-US" dirty="0">
                <a:solidFill>
                  <a:schemeClr val="tx2"/>
                </a:solidFill>
                <a:latin typeface="Consolas" panose="020B0609020204030204" pitchFamily="49" charset="0"/>
              </a:rPr>
              <a:t>=</a:t>
            </a:r>
            <a:r>
              <a:rPr lang="en-US" i="1" dirty="0">
                <a:solidFill>
                  <a:schemeClr val="tx2"/>
                </a:solidFill>
                <a:latin typeface="Consolas" panose="020B0609020204030204" pitchFamily="49" charset="0"/>
              </a:rPr>
              <a:t> …</a:t>
            </a:r>
            <a:r>
              <a:rPr lang="en-US" dirty="0">
                <a:solidFill>
                  <a:schemeClr val="tx2"/>
                </a:solidFill>
                <a:latin typeface="Consolas" panose="020B0609020204030204" pitchFamily="49" charset="0"/>
              </a:rPr>
              <a:t>] </a:t>
            </a:r>
            <a:endParaRPr lang="en-US" i="1" dirty="0">
              <a:solidFill>
                <a:schemeClr val="tx2"/>
              </a:solidFill>
              <a:latin typeface="Consolas" panose="020B0609020204030204" pitchFamily="49" charset="0"/>
            </a:endParaRPr>
          </a:p>
          <a:p>
            <a:pPr marL="114300" indent="0">
              <a:buNone/>
            </a:pPr>
            <a:r>
              <a:rPr lang="en-US" i="1" dirty="0">
                <a:solidFill>
                  <a:schemeClr val="accent3"/>
                </a:solidFill>
                <a:latin typeface="Consolas" panose="020B0609020204030204" pitchFamily="49" charset="0"/>
              </a:rPr>
              <a:t>// “…” whose columns match the given values</a:t>
            </a:r>
          </a:p>
          <a:p>
            <a:pPr marL="114300" indent="0">
              <a:buNone/>
            </a:pPr>
            <a:endParaRPr lang="en-US" i="1" dirty="0">
              <a:solidFill>
                <a:schemeClr val="accent3"/>
              </a:solidFill>
              <a:latin typeface="Consolas" panose="020B0609020204030204" pitchFamily="49" charset="0"/>
            </a:endParaRPr>
          </a:p>
          <a:p>
            <a:pPr marL="114300" indent="0">
              <a:buNone/>
            </a:pPr>
            <a:r>
              <a:rPr lang="en-US" dirty="0">
                <a:solidFill>
                  <a:schemeClr val="tx2"/>
                </a:solidFill>
                <a:latin typeface="Consolas" panose="020B0609020204030204" pitchFamily="49" charset="0"/>
              </a:rPr>
              <a:t>SELECT * FROM </a:t>
            </a:r>
            <a:r>
              <a:rPr lang="en-US" i="1" dirty="0" err="1">
                <a:solidFill>
                  <a:schemeClr val="tx2"/>
                </a:solidFill>
                <a:latin typeface="Consolas" panose="020B0609020204030204" pitchFamily="49" charset="0"/>
              </a:rPr>
              <a:t>table_name</a:t>
            </a:r>
            <a:r>
              <a:rPr lang="en-US" dirty="0">
                <a:solidFill>
                  <a:schemeClr val="tx2"/>
                </a:solidFill>
                <a:latin typeface="Consolas" panose="020B0609020204030204" pitchFamily="49" charset="0"/>
              </a:rPr>
              <a:t> WHERE </a:t>
            </a:r>
            <a:r>
              <a:rPr lang="en-US" i="1" dirty="0">
                <a:solidFill>
                  <a:schemeClr val="tx2"/>
                </a:solidFill>
                <a:latin typeface="Consolas" panose="020B0609020204030204" pitchFamily="49" charset="0"/>
              </a:rPr>
              <a:t>column</a:t>
            </a:r>
            <a:r>
              <a:rPr lang="en-US" dirty="0">
                <a:solidFill>
                  <a:schemeClr val="tx2"/>
                </a:solidFill>
                <a:latin typeface="Consolas" panose="020B0609020204030204" pitchFamily="49" charset="0"/>
              </a:rPr>
              <a:t> IN (</a:t>
            </a:r>
            <a:r>
              <a:rPr lang="en-US" i="1" dirty="0">
                <a:solidFill>
                  <a:schemeClr val="tx2"/>
                </a:solidFill>
                <a:latin typeface="Consolas" panose="020B0609020204030204" pitchFamily="49" charset="0"/>
              </a:rPr>
              <a:t>val1,…,</a:t>
            </a:r>
            <a:r>
              <a:rPr lang="en-US" i="1" dirty="0" err="1">
                <a:solidFill>
                  <a:schemeClr val="tx2"/>
                </a:solidFill>
                <a:latin typeface="Consolas" panose="020B0609020204030204" pitchFamily="49" charset="0"/>
              </a:rPr>
              <a:t>valN</a:t>
            </a:r>
            <a:r>
              <a:rPr lang="en-US" i="1" dirty="0">
                <a:solidFill>
                  <a:schemeClr val="tx2"/>
                </a:solidFill>
                <a:latin typeface="Consolas" panose="020B0609020204030204" pitchFamily="49" charset="0"/>
              </a:rPr>
              <a:t>)</a:t>
            </a:r>
            <a:endParaRPr lang="en-US" dirty="0">
              <a:solidFill>
                <a:schemeClr val="tx2"/>
              </a:solidFill>
              <a:latin typeface="Consolas" panose="020B0609020204030204" pitchFamily="49" charset="0"/>
            </a:endParaRPr>
          </a:p>
          <a:p>
            <a:pPr marL="114300" indent="0">
              <a:buNone/>
            </a:pPr>
            <a:r>
              <a:rPr lang="en-US" i="1" dirty="0">
                <a:solidFill>
                  <a:schemeClr val="accent3"/>
                </a:solidFill>
                <a:latin typeface="Consolas" panose="020B0609020204030204" pitchFamily="49" charset="0"/>
              </a:rPr>
              <a:t>// “…”  whose column is one of the given values</a:t>
            </a:r>
          </a:p>
        </p:txBody>
      </p:sp>
      <p:sp>
        <p:nvSpPr>
          <p:cNvPr id="4" name="TextBox 3">
            <a:extLst>
              <a:ext uri="{FF2B5EF4-FFF2-40B4-BE49-F238E27FC236}">
                <a16:creationId xmlns:a16="http://schemas.microsoft.com/office/drawing/2014/main" id="{F7B53910-48FF-4A24-BB24-A7A68EE59EC6}"/>
              </a:ext>
            </a:extLst>
          </p:cNvPr>
          <p:cNvSpPr txBox="1"/>
          <p:nvPr/>
        </p:nvSpPr>
        <p:spPr>
          <a:xfrm>
            <a:off x="1886602" y="4404775"/>
            <a:ext cx="5392695" cy="369332"/>
          </a:xfrm>
          <a:prstGeom prst="rect">
            <a:avLst/>
          </a:prstGeom>
          <a:noFill/>
        </p:spPr>
        <p:txBody>
          <a:bodyPr wrap="none" rtlCol="0">
            <a:spAutoFit/>
          </a:bodyPr>
          <a:lstStyle/>
          <a:p>
            <a:r>
              <a:rPr lang="en-US" dirty="0"/>
              <a:t>To learn more SQL: </a:t>
            </a:r>
            <a:r>
              <a:rPr lang="en-US" dirty="0">
                <a:hlinkClick r:id="rId2"/>
              </a:rPr>
              <a:t>https://popsql.com/github-students</a:t>
            </a:r>
            <a:endParaRPr lang="en-US" dirty="0"/>
          </a:p>
        </p:txBody>
      </p:sp>
    </p:spTree>
    <p:extLst>
      <p:ext uri="{BB962C8B-B14F-4D97-AF65-F5344CB8AC3E}">
        <p14:creationId xmlns:p14="http://schemas.microsoft.com/office/powerpoint/2010/main" val="1076968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C65FEF-C54F-428F-9FF5-AED12BFF9B6B}"/>
              </a:ext>
            </a:extLst>
          </p:cNvPr>
          <p:cNvSpPr>
            <a:spLocks noGrp="1"/>
          </p:cNvSpPr>
          <p:nvPr>
            <p:ph type="title"/>
          </p:nvPr>
        </p:nvSpPr>
        <p:spPr/>
        <p:txBody>
          <a:bodyPr/>
          <a:lstStyle/>
          <a:p>
            <a:r>
              <a:rPr lang="en-US"/>
              <a:t>Questions?</a:t>
            </a:r>
            <a:endParaRPr lang="en-US" dirty="0"/>
          </a:p>
        </p:txBody>
      </p:sp>
    </p:spTree>
    <p:extLst>
      <p:ext uri="{BB962C8B-B14F-4D97-AF65-F5344CB8AC3E}">
        <p14:creationId xmlns:p14="http://schemas.microsoft.com/office/powerpoint/2010/main" val="1746145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7E03-524E-4F29-AB43-3A64852072A4}"/>
              </a:ext>
            </a:extLst>
          </p:cNvPr>
          <p:cNvSpPr>
            <a:spLocks noGrp="1"/>
          </p:cNvSpPr>
          <p:nvPr>
            <p:ph type="title"/>
          </p:nvPr>
        </p:nvSpPr>
        <p:spPr/>
        <p:txBody>
          <a:bodyPr/>
          <a:lstStyle/>
          <a:p>
            <a:r>
              <a:rPr lang="en-US" dirty="0"/>
              <a:t>Let’s go to the code now!</a:t>
            </a:r>
          </a:p>
        </p:txBody>
      </p:sp>
    </p:spTree>
    <p:extLst>
      <p:ext uri="{BB962C8B-B14F-4D97-AF65-F5344CB8AC3E}">
        <p14:creationId xmlns:p14="http://schemas.microsoft.com/office/powerpoint/2010/main" val="2959907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276C88-906E-45AA-AE14-373945BDB561}"/>
              </a:ext>
            </a:extLst>
          </p:cNvPr>
          <p:cNvSpPr>
            <a:spLocks noGrp="1"/>
          </p:cNvSpPr>
          <p:nvPr>
            <p:ph type="title"/>
          </p:nvPr>
        </p:nvSpPr>
        <p:spPr>
          <a:xfrm>
            <a:off x="471900" y="317244"/>
            <a:ext cx="8222100" cy="767700"/>
          </a:xfrm>
        </p:spPr>
        <p:txBody>
          <a:bodyPr/>
          <a:lstStyle/>
          <a:p>
            <a:r>
              <a:rPr lang="en-US" sz="4000" dirty="0">
                <a:solidFill>
                  <a:schemeClr val="accent5"/>
                </a:solidFill>
              </a:rPr>
              <a:t>Where do I go from here?</a:t>
            </a:r>
          </a:p>
        </p:txBody>
      </p:sp>
      <p:sp>
        <p:nvSpPr>
          <p:cNvPr id="6" name="Text Placeholder 5">
            <a:extLst>
              <a:ext uri="{FF2B5EF4-FFF2-40B4-BE49-F238E27FC236}">
                <a16:creationId xmlns:a16="http://schemas.microsoft.com/office/drawing/2014/main" id="{3E678421-5043-4BCC-A7C8-99872D90CD0D}"/>
              </a:ext>
            </a:extLst>
          </p:cNvPr>
          <p:cNvSpPr>
            <a:spLocks noGrp="1"/>
          </p:cNvSpPr>
          <p:nvPr>
            <p:ph type="body" idx="1"/>
          </p:nvPr>
        </p:nvSpPr>
        <p:spPr>
          <a:xfrm>
            <a:off x="460950" y="1084944"/>
            <a:ext cx="8222100" cy="3748256"/>
          </a:xfrm>
        </p:spPr>
        <p:txBody>
          <a:bodyPr/>
          <a:lstStyle/>
          <a:p>
            <a:pPr>
              <a:lnSpc>
                <a:spcPct val="100000"/>
              </a:lnSpc>
              <a:spcAft>
                <a:spcPts val="600"/>
              </a:spcAft>
            </a:pPr>
            <a:r>
              <a:rPr lang="en-US" sz="2800" dirty="0"/>
              <a:t>Learn more about SQL and Postman</a:t>
            </a:r>
          </a:p>
          <a:p>
            <a:pPr>
              <a:lnSpc>
                <a:spcPct val="100000"/>
              </a:lnSpc>
              <a:spcAft>
                <a:spcPts val="600"/>
              </a:spcAft>
            </a:pPr>
            <a:r>
              <a:rPr lang="en-US" sz="2800" dirty="0"/>
              <a:t>Learn more about REST APIs / HTTPS standards</a:t>
            </a:r>
          </a:p>
          <a:p>
            <a:pPr>
              <a:lnSpc>
                <a:spcPct val="100000"/>
              </a:lnSpc>
              <a:spcAft>
                <a:spcPts val="600"/>
              </a:spcAft>
            </a:pPr>
            <a:r>
              <a:rPr lang="en-US" sz="2800" dirty="0"/>
              <a:t>Learn JavaScript and Node</a:t>
            </a:r>
          </a:p>
          <a:p>
            <a:pPr lvl="1">
              <a:lnSpc>
                <a:spcPct val="100000"/>
              </a:lnSpc>
              <a:spcBef>
                <a:spcPts val="0"/>
              </a:spcBef>
              <a:spcAft>
                <a:spcPts val="600"/>
              </a:spcAft>
            </a:pPr>
            <a:r>
              <a:rPr lang="en-US" sz="2500" dirty="0">
                <a:solidFill>
                  <a:schemeClr val="accent3"/>
                </a:solidFill>
              </a:rPr>
              <a:t>Just a suggestion, there are alt ways to build a backend</a:t>
            </a:r>
          </a:p>
          <a:p>
            <a:pPr>
              <a:lnSpc>
                <a:spcPct val="100000"/>
              </a:lnSpc>
            </a:pPr>
            <a:r>
              <a:rPr lang="en-US" sz="2800" dirty="0"/>
              <a:t>Try scaling what we made today!</a:t>
            </a:r>
          </a:p>
          <a:p>
            <a:pPr lvl="1">
              <a:lnSpc>
                <a:spcPct val="100000"/>
              </a:lnSpc>
              <a:spcBef>
                <a:spcPts val="0"/>
              </a:spcBef>
            </a:pPr>
            <a:r>
              <a:rPr lang="en-US" sz="2500" dirty="0">
                <a:solidFill>
                  <a:schemeClr val="accent3"/>
                </a:solidFill>
              </a:rPr>
              <a:t>MS Azure, AWS Educate for database hosting</a:t>
            </a:r>
          </a:p>
          <a:p>
            <a:pPr lvl="1">
              <a:lnSpc>
                <a:spcPct val="100000"/>
              </a:lnSpc>
              <a:spcBef>
                <a:spcPts val="0"/>
              </a:spcBef>
            </a:pPr>
            <a:r>
              <a:rPr lang="en-US" sz="2500" dirty="0">
                <a:solidFill>
                  <a:schemeClr val="accent3"/>
                </a:solidFill>
              </a:rPr>
              <a:t>Heroku for API hosting</a:t>
            </a:r>
          </a:p>
        </p:txBody>
      </p:sp>
    </p:spTree>
    <p:extLst>
      <p:ext uri="{BB962C8B-B14F-4D97-AF65-F5344CB8AC3E}">
        <p14:creationId xmlns:p14="http://schemas.microsoft.com/office/powerpoint/2010/main" val="272413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fade">
                                      <p:cBhvr>
                                        <p:cTn id="25" dur="500"/>
                                        <p:tgtEl>
                                          <p:spTgt spid="6">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fade">
                                      <p:cBhvr>
                                        <p:cTn id="28" dur="500"/>
                                        <p:tgtEl>
                                          <p:spTgt spid="6">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fade">
                                      <p:cBhvr>
                                        <p:cTn id="31"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177</TotalTime>
  <Words>525</Words>
  <Application>Microsoft Office PowerPoint</Application>
  <PresentationFormat>On-screen Show (16:9)</PresentationFormat>
  <Paragraphs>156</Paragraphs>
  <Slides>10</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Comic Sans MS</vt:lpstr>
      <vt:lpstr>Calibri Light</vt:lpstr>
      <vt:lpstr>Consolas</vt:lpstr>
      <vt:lpstr>Roboto</vt:lpstr>
      <vt:lpstr>Calibri</vt:lpstr>
      <vt:lpstr>Office Theme</vt:lpstr>
      <vt:lpstr>Introduction to Backend Engineering</vt:lpstr>
      <vt:lpstr>What is backend engineering?</vt:lpstr>
      <vt:lpstr>Let’s talk databases!</vt:lpstr>
      <vt:lpstr>Let’s talk databases! (cont’d)</vt:lpstr>
      <vt:lpstr>PowerPoint Presentation</vt:lpstr>
      <vt:lpstr>Example SQL Syntax</vt:lpstr>
      <vt:lpstr>Questions?</vt:lpstr>
      <vt:lpstr>Let’s go to the code now!</vt:lpstr>
      <vt:lpstr>Where do I go from here?</vt:lpstr>
      <vt:lpstr>Contact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Backend Engineering</dc:title>
  <dc:creator>Jason Jewik</dc:creator>
  <cp:lastModifiedBy>Jason Jewik</cp:lastModifiedBy>
  <cp:revision>47</cp:revision>
  <dcterms:created xsi:type="dcterms:W3CDTF">2020-02-15T17:38:18Z</dcterms:created>
  <dcterms:modified xsi:type="dcterms:W3CDTF">2020-02-17T19:40:59Z</dcterms:modified>
</cp:coreProperties>
</file>