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notesMasterIdLst>
    <p:notesMasterId r:id="rId35"/>
  </p:notesMasterIdLst>
  <p:sldIdLst>
    <p:sldId id="256" r:id="rId2"/>
    <p:sldId id="379" r:id="rId3"/>
    <p:sldId id="488" r:id="rId4"/>
    <p:sldId id="456" r:id="rId5"/>
    <p:sldId id="457" r:id="rId6"/>
    <p:sldId id="458" r:id="rId7"/>
    <p:sldId id="459" r:id="rId8"/>
    <p:sldId id="460" r:id="rId9"/>
    <p:sldId id="405" r:id="rId10"/>
    <p:sldId id="472" r:id="rId11"/>
    <p:sldId id="467" r:id="rId12"/>
    <p:sldId id="444" r:id="rId13"/>
    <p:sldId id="469" r:id="rId14"/>
    <p:sldId id="468" r:id="rId15"/>
    <p:sldId id="466" r:id="rId16"/>
    <p:sldId id="463" r:id="rId17"/>
    <p:sldId id="470" r:id="rId18"/>
    <p:sldId id="474" r:id="rId19"/>
    <p:sldId id="473" r:id="rId20"/>
    <p:sldId id="475" r:id="rId21"/>
    <p:sldId id="476" r:id="rId22"/>
    <p:sldId id="477" r:id="rId23"/>
    <p:sldId id="478" r:id="rId24"/>
    <p:sldId id="480" r:id="rId25"/>
    <p:sldId id="482" r:id="rId26"/>
    <p:sldId id="481" r:id="rId27"/>
    <p:sldId id="483" r:id="rId28"/>
    <p:sldId id="484" r:id="rId29"/>
    <p:sldId id="486" r:id="rId30"/>
    <p:sldId id="485" r:id="rId31"/>
    <p:sldId id="487" r:id="rId32"/>
    <p:sldId id="420" r:id="rId33"/>
    <p:sldId id="437" r:id="rId34"/>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FFFFCC"/>
    <a:srgbClr val="DFE7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9" autoAdjust="0"/>
    <p:restoredTop sz="86894" autoAdjust="0"/>
  </p:normalViewPr>
  <p:slideViewPr>
    <p:cSldViewPr snapToGrid="0">
      <p:cViewPr varScale="1">
        <p:scale>
          <a:sx n="115" d="100"/>
          <a:sy n="115" d="100"/>
        </p:scale>
        <p:origin x="1362"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835D6CBB-E2B6-4759-9A9F-B613DFBCB6BE}" type="datetimeFigureOut">
              <a:rPr lang="en-US" smtClean="0"/>
              <a:t>8/30/2021</a:t>
            </a:fld>
            <a:endParaRPr lang="en-US" dirty="0"/>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369AA66E-49A6-4B80-8BB7-A521F084C151}" type="slidenum">
              <a:rPr lang="en-US" smtClean="0"/>
              <a:t>‹#›</a:t>
            </a:fld>
            <a:endParaRPr lang="en-US" dirty="0"/>
          </a:p>
        </p:txBody>
      </p:sp>
    </p:spTree>
    <p:extLst>
      <p:ext uri="{BB962C8B-B14F-4D97-AF65-F5344CB8AC3E}">
        <p14:creationId xmlns:p14="http://schemas.microsoft.com/office/powerpoint/2010/main" val="35673747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9AA66E-49A6-4B80-8BB7-A521F084C151}" type="slidenum">
              <a:rPr lang="en-US" smtClean="0"/>
              <a:t>9</a:t>
            </a:fld>
            <a:endParaRPr lang="en-US" dirty="0"/>
          </a:p>
        </p:txBody>
      </p:sp>
    </p:spTree>
    <p:extLst>
      <p:ext uri="{BB962C8B-B14F-4D97-AF65-F5344CB8AC3E}">
        <p14:creationId xmlns:p14="http://schemas.microsoft.com/office/powerpoint/2010/main" val="26713075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B8BCC4-9B94-4BEF-91A3-495F4E4A73E7}" type="datetimeFigureOut">
              <a:rPr lang="en-US" smtClean="0"/>
              <a:t>8/30/2021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7D657CA-DE46-4F37-9012-4185F813808C}" type="slidenum">
              <a:rPr lang="en-US" smtClean="0"/>
              <a:t>‹#›</a:t>
            </a:fld>
            <a:endParaRPr lang="en-US" dirty="0"/>
          </a:p>
        </p:txBody>
      </p:sp>
    </p:spTree>
    <p:extLst>
      <p:ext uri="{BB962C8B-B14F-4D97-AF65-F5344CB8AC3E}">
        <p14:creationId xmlns:p14="http://schemas.microsoft.com/office/powerpoint/2010/main" val="2306741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B8BCC4-9B94-4BEF-91A3-495F4E4A73E7}" type="datetimeFigureOut">
              <a:rPr lang="en-US" smtClean="0"/>
              <a:t>8/30/2021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7D657CA-DE46-4F37-9012-4185F813808C}" type="slidenum">
              <a:rPr lang="en-US" smtClean="0"/>
              <a:t>‹#›</a:t>
            </a:fld>
            <a:endParaRPr lang="en-US" dirty="0"/>
          </a:p>
        </p:txBody>
      </p:sp>
    </p:spTree>
    <p:extLst>
      <p:ext uri="{BB962C8B-B14F-4D97-AF65-F5344CB8AC3E}">
        <p14:creationId xmlns:p14="http://schemas.microsoft.com/office/powerpoint/2010/main" val="2725446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B8BCC4-9B94-4BEF-91A3-495F4E4A73E7}" type="datetimeFigureOut">
              <a:rPr lang="en-US" smtClean="0"/>
              <a:t>8/30/2021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7D657CA-DE46-4F37-9012-4185F813808C}" type="slidenum">
              <a:rPr lang="en-US" smtClean="0"/>
              <a:t>‹#›</a:t>
            </a:fld>
            <a:endParaRPr lang="en-US" dirty="0"/>
          </a:p>
        </p:txBody>
      </p:sp>
    </p:spTree>
    <p:extLst>
      <p:ext uri="{BB962C8B-B14F-4D97-AF65-F5344CB8AC3E}">
        <p14:creationId xmlns:p14="http://schemas.microsoft.com/office/powerpoint/2010/main" val="19343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B8BCC4-9B94-4BEF-91A3-495F4E4A73E7}" type="datetimeFigureOut">
              <a:rPr lang="en-US" smtClean="0"/>
              <a:t>8/30/2021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7D657CA-DE46-4F37-9012-4185F813808C}" type="slidenum">
              <a:rPr lang="en-US" smtClean="0"/>
              <a:t>‹#›</a:t>
            </a:fld>
            <a:endParaRPr lang="en-US" dirty="0"/>
          </a:p>
        </p:txBody>
      </p:sp>
    </p:spTree>
    <p:extLst>
      <p:ext uri="{BB962C8B-B14F-4D97-AF65-F5344CB8AC3E}">
        <p14:creationId xmlns:p14="http://schemas.microsoft.com/office/powerpoint/2010/main" val="2839768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B8BCC4-9B94-4BEF-91A3-495F4E4A73E7}" type="datetimeFigureOut">
              <a:rPr lang="en-US" smtClean="0"/>
              <a:t>8/30/2021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7D657CA-DE46-4F37-9012-4185F813808C}" type="slidenum">
              <a:rPr lang="en-US" smtClean="0"/>
              <a:t>‹#›</a:t>
            </a:fld>
            <a:endParaRPr lang="en-US" dirty="0"/>
          </a:p>
        </p:txBody>
      </p:sp>
    </p:spTree>
    <p:extLst>
      <p:ext uri="{BB962C8B-B14F-4D97-AF65-F5344CB8AC3E}">
        <p14:creationId xmlns:p14="http://schemas.microsoft.com/office/powerpoint/2010/main" val="677648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B8BCC4-9B94-4BEF-91A3-495F4E4A73E7}" type="datetimeFigureOut">
              <a:rPr lang="en-US" smtClean="0"/>
              <a:t>8/30/2021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7D657CA-DE46-4F37-9012-4185F813808C}" type="slidenum">
              <a:rPr lang="en-US" smtClean="0"/>
              <a:t>‹#›</a:t>
            </a:fld>
            <a:endParaRPr lang="en-US" dirty="0"/>
          </a:p>
        </p:txBody>
      </p:sp>
    </p:spTree>
    <p:extLst>
      <p:ext uri="{BB962C8B-B14F-4D97-AF65-F5344CB8AC3E}">
        <p14:creationId xmlns:p14="http://schemas.microsoft.com/office/powerpoint/2010/main" val="3726625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B8BCC4-9B94-4BEF-91A3-495F4E4A73E7}" type="datetimeFigureOut">
              <a:rPr lang="en-US" smtClean="0"/>
              <a:t>8/30/2021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7D657CA-DE46-4F37-9012-4185F813808C}" type="slidenum">
              <a:rPr lang="en-US" smtClean="0"/>
              <a:t>‹#›</a:t>
            </a:fld>
            <a:endParaRPr lang="en-US" dirty="0"/>
          </a:p>
        </p:txBody>
      </p:sp>
    </p:spTree>
    <p:extLst>
      <p:ext uri="{BB962C8B-B14F-4D97-AF65-F5344CB8AC3E}">
        <p14:creationId xmlns:p14="http://schemas.microsoft.com/office/powerpoint/2010/main" val="2449032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B8BCC4-9B94-4BEF-91A3-495F4E4A73E7}" type="datetimeFigureOut">
              <a:rPr lang="en-US" smtClean="0"/>
              <a:t>8/30/2021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7D657CA-DE46-4F37-9012-4185F813808C}" type="slidenum">
              <a:rPr lang="en-US" smtClean="0"/>
              <a:t>‹#›</a:t>
            </a:fld>
            <a:endParaRPr lang="en-US" dirty="0"/>
          </a:p>
        </p:txBody>
      </p:sp>
    </p:spTree>
    <p:extLst>
      <p:ext uri="{BB962C8B-B14F-4D97-AF65-F5344CB8AC3E}">
        <p14:creationId xmlns:p14="http://schemas.microsoft.com/office/powerpoint/2010/main" val="2256968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B8BCC4-9B94-4BEF-91A3-495F4E4A73E7}" type="datetimeFigureOut">
              <a:rPr lang="en-US" smtClean="0"/>
              <a:t>8/30/2021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7D657CA-DE46-4F37-9012-4185F813808C}" type="slidenum">
              <a:rPr lang="en-US" smtClean="0"/>
              <a:t>‹#›</a:t>
            </a:fld>
            <a:endParaRPr lang="en-US" dirty="0"/>
          </a:p>
        </p:txBody>
      </p:sp>
    </p:spTree>
    <p:extLst>
      <p:ext uri="{BB962C8B-B14F-4D97-AF65-F5344CB8AC3E}">
        <p14:creationId xmlns:p14="http://schemas.microsoft.com/office/powerpoint/2010/main" val="340011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B8BCC4-9B94-4BEF-91A3-495F4E4A73E7}" type="datetimeFigureOut">
              <a:rPr lang="en-US" smtClean="0"/>
              <a:t>8/30/2021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7D657CA-DE46-4F37-9012-4185F813808C}" type="slidenum">
              <a:rPr lang="en-US" smtClean="0"/>
              <a:t>‹#›</a:t>
            </a:fld>
            <a:endParaRPr lang="en-US" dirty="0"/>
          </a:p>
        </p:txBody>
      </p:sp>
    </p:spTree>
    <p:extLst>
      <p:ext uri="{BB962C8B-B14F-4D97-AF65-F5344CB8AC3E}">
        <p14:creationId xmlns:p14="http://schemas.microsoft.com/office/powerpoint/2010/main" val="1335267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B8BCC4-9B94-4BEF-91A3-495F4E4A73E7}" type="datetimeFigureOut">
              <a:rPr lang="en-US" smtClean="0"/>
              <a:t>8/30/2021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7D657CA-DE46-4F37-9012-4185F813808C}" type="slidenum">
              <a:rPr lang="en-US" smtClean="0"/>
              <a:t>‹#›</a:t>
            </a:fld>
            <a:endParaRPr lang="en-US" dirty="0"/>
          </a:p>
        </p:txBody>
      </p:sp>
    </p:spTree>
    <p:extLst>
      <p:ext uri="{BB962C8B-B14F-4D97-AF65-F5344CB8AC3E}">
        <p14:creationId xmlns:p14="http://schemas.microsoft.com/office/powerpoint/2010/main" val="1665122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B8BCC4-9B94-4BEF-91A3-495F4E4A73E7}" type="datetimeFigureOut">
              <a:rPr lang="en-US" smtClean="0"/>
              <a:t>8/30/2021</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D657CA-DE46-4F37-9012-4185F813808C}" type="slidenum">
              <a:rPr lang="en-US" smtClean="0"/>
              <a:t>‹#›</a:t>
            </a:fld>
            <a:endParaRPr lang="en-US" dirty="0"/>
          </a:p>
        </p:txBody>
      </p:sp>
    </p:spTree>
    <p:extLst>
      <p:ext uri="{BB962C8B-B14F-4D97-AF65-F5344CB8AC3E}">
        <p14:creationId xmlns:p14="http://schemas.microsoft.com/office/powerpoint/2010/main" val="9099079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rds-www.wharton.upenn.edu/pages/support/manuals-and-overviews/compustat/execucomp/modified-black-scholes-option-valuation-methodology/" TargetMode="Externa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rds-www.wharton.upenn.edu/pages/get-data/compustat-capital-iq-standard-poors/compustat/execucomp/annual-compensation/" TargetMode="Externa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xeccomp.org/Basics/Basic/What-Is-Executive-Compensation" TargetMode="Externa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rds-www.wharton.upenn.edu/pages/support/support-articles/compustat/execucomp/" TargetMode="Externa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7" name="Title 6"/>
          <p:cNvSpPr>
            <a:spLocks noGrp="1"/>
          </p:cNvSpPr>
          <p:nvPr>
            <p:ph type="ctrTitle"/>
          </p:nvPr>
        </p:nvSpPr>
        <p:spPr/>
        <p:txBody>
          <a:bodyPr>
            <a:normAutofit fontScale="90000"/>
          </a:bodyPr>
          <a:lstStyle/>
          <a:p>
            <a:br>
              <a:rPr lang="en-US" b="1" dirty="0"/>
            </a:br>
            <a:r>
              <a:rPr lang="en-US" b="1" dirty="0"/>
              <a:t>Introduction to ExecuComp</a:t>
            </a:r>
          </a:p>
        </p:txBody>
      </p:sp>
    </p:spTree>
    <p:extLst>
      <p:ext uri="{BB962C8B-B14F-4D97-AF65-F5344CB8AC3E}">
        <p14:creationId xmlns:p14="http://schemas.microsoft.com/office/powerpoint/2010/main" val="3717743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2" name="Title 1"/>
          <p:cNvSpPr>
            <a:spLocks noGrp="1"/>
          </p:cNvSpPr>
          <p:nvPr>
            <p:ph type="title"/>
          </p:nvPr>
        </p:nvSpPr>
        <p:spPr>
          <a:xfrm>
            <a:off x="413384" y="-64004"/>
            <a:ext cx="8608695" cy="1325563"/>
          </a:xfrm>
        </p:spPr>
        <p:txBody>
          <a:bodyPr/>
          <a:lstStyle/>
          <a:p>
            <a:r>
              <a:rPr lang="en-US" b="1" dirty="0"/>
              <a:t>Defining Fiscal Year in ExecuComp</a:t>
            </a:r>
          </a:p>
        </p:txBody>
      </p:sp>
      <p:sp>
        <p:nvSpPr>
          <p:cNvPr id="3" name="Content Placeholder 2"/>
          <p:cNvSpPr>
            <a:spLocks noGrp="1"/>
          </p:cNvSpPr>
          <p:nvPr>
            <p:ph idx="1"/>
          </p:nvPr>
        </p:nvSpPr>
        <p:spPr>
          <a:xfrm>
            <a:off x="628650" y="1487202"/>
            <a:ext cx="7886700" cy="3984625"/>
          </a:xfrm>
        </p:spPr>
        <p:txBody>
          <a:bodyPr>
            <a:noAutofit/>
          </a:bodyPr>
          <a:lstStyle/>
          <a:p>
            <a:pPr marL="0" indent="0">
              <a:buNone/>
            </a:pPr>
            <a:br>
              <a:rPr lang="en-US" dirty="0"/>
            </a:br>
            <a:endParaRPr lang="en-US" dirty="0"/>
          </a:p>
        </p:txBody>
      </p:sp>
      <p:sp>
        <p:nvSpPr>
          <p:cNvPr id="5" name="TextBox 4">
            <a:extLst>
              <a:ext uri="{FF2B5EF4-FFF2-40B4-BE49-F238E27FC236}">
                <a16:creationId xmlns:a16="http://schemas.microsoft.com/office/drawing/2014/main" id="{78647C99-2A2E-4681-B8D1-0BA597B033AC}"/>
              </a:ext>
            </a:extLst>
          </p:cNvPr>
          <p:cNvSpPr txBox="1"/>
          <p:nvPr/>
        </p:nvSpPr>
        <p:spPr>
          <a:xfrm>
            <a:off x="474346" y="598777"/>
            <a:ext cx="8608694" cy="5386090"/>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z="2700" dirty="0"/>
              <a:t>When a firm has a fiscal year ending in the months of January through May, ExecuComp assigns the fiscal year as one year less than the year in which the company’s fiscal year ends. </a:t>
            </a:r>
          </a:p>
          <a:p>
            <a:pPr marL="285750" indent="-285750">
              <a:buFont typeface="Arial" panose="020B0604020202020204" pitchFamily="34" charset="0"/>
              <a:buChar char="•"/>
            </a:pPr>
            <a:endParaRPr lang="en-US" sz="2700" dirty="0"/>
          </a:p>
          <a:p>
            <a:pPr marL="285750" indent="-285750">
              <a:buFont typeface="Arial" panose="020B0604020202020204" pitchFamily="34" charset="0"/>
              <a:buChar char="•"/>
            </a:pPr>
            <a:r>
              <a:rPr lang="en-US" sz="2700" dirty="0"/>
              <a:t>For example, for a fiscal year ending May 31</a:t>
            </a:r>
            <a:r>
              <a:rPr lang="en-US" sz="2700" baseline="30000" dirty="0"/>
              <a:t>st</a:t>
            </a:r>
            <a:r>
              <a:rPr lang="en-US" sz="2700" dirty="0"/>
              <a:t>  2019, the fiscal year assigned would be 2018. </a:t>
            </a:r>
          </a:p>
          <a:p>
            <a:pPr marL="285750" indent="-285750">
              <a:buFont typeface="Arial" panose="020B0604020202020204" pitchFamily="34" charset="0"/>
              <a:buChar char="•"/>
            </a:pPr>
            <a:endParaRPr lang="en-US" sz="2700" dirty="0"/>
          </a:p>
          <a:p>
            <a:pPr marL="285750" indent="-285750">
              <a:buFont typeface="Arial" panose="020B0604020202020204" pitchFamily="34" charset="0"/>
              <a:buChar char="•"/>
            </a:pPr>
            <a:r>
              <a:rPr lang="en-US" sz="2700" dirty="0"/>
              <a:t>Therefore, in ExecuComp, FY2019 data would include only the companies whose fiscal year ended anytime from June 1, 2019 through May 31, 2020. </a:t>
            </a:r>
          </a:p>
        </p:txBody>
      </p:sp>
    </p:spTree>
    <p:extLst>
      <p:ext uri="{BB962C8B-B14F-4D97-AF65-F5344CB8AC3E}">
        <p14:creationId xmlns:p14="http://schemas.microsoft.com/office/powerpoint/2010/main" val="2466848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76164"/>
            <a:ext cx="9144000" cy="6415100"/>
          </a:xfrm>
          <a:prstGeom prst="rect">
            <a:avLst/>
          </a:prstGeom>
        </p:spPr>
      </p:pic>
      <p:sp>
        <p:nvSpPr>
          <p:cNvPr id="2" name="Title 1"/>
          <p:cNvSpPr>
            <a:spLocks noGrp="1"/>
          </p:cNvSpPr>
          <p:nvPr>
            <p:ph type="title"/>
          </p:nvPr>
        </p:nvSpPr>
        <p:spPr>
          <a:xfrm>
            <a:off x="628650" y="-111838"/>
            <a:ext cx="7886700" cy="1325563"/>
          </a:xfrm>
        </p:spPr>
        <p:txBody>
          <a:bodyPr/>
          <a:lstStyle/>
          <a:p>
            <a:r>
              <a:rPr lang="en-US" b="1" dirty="0"/>
              <a:t>How is the Data Organized?</a:t>
            </a:r>
          </a:p>
        </p:txBody>
      </p:sp>
      <p:sp>
        <p:nvSpPr>
          <p:cNvPr id="3" name="Content Placeholder 2"/>
          <p:cNvSpPr>
            <a:spLocks noGrp="1"/>
          </p:cNvSpPr>
          <p:nvPr>
            <p:ph idx="1"/>
          </p:nvPr>
        </p:nvSpPr>
        <p:spPr>
          <a:xfrm>
            <a:off x="628650" y="1490774"/>
            <a:ext cx="7886700" cy="3984625"/>
          </a:xfrm>
        </p:spPr>
        <p:txBody>
          <a:bodyPr>
            <a:noAutofit/>
          </a:bodyPr>
          <a:lstStyle/>
          <a:p>
            <a:pPr marL="0" indent="0">
              <a:buNone/>
            </a:pPr>
            <a:br>
              <a:rPr lang="en-US" dirty="0"/>
            </a:br>
            <a:endParaRPr lang="en-US" dirty="0"/>
          </a:p>
        </p:txBody>
      </p:sp>
      <p:sp>
        <p:nvSpPr>
          <p:cNvPr id="5" name="TextBox 4"/>
          <p:cNvSpPr txBox="1"/>
          <p:nvPr/>
        </p:nvSpPr>
        <p:spPr>
          <a:xfrm>
            <a:off x="213360" y="936677"/>
            <a:ext cx="8930640" cy="3816429"/>
          </a:xfrm>
          <a:prstGeom prst="rect">
            <a:avLst/>
          </a:prstGeom>
          <a:noFill/>
        </p:spPr>
        <p:txBody>
          <a:bodyPr wrap="square" rtlCol="0">
            <a:spAutoFit/>
          </a:bodyPr>
          <a:lstStyle/>
          <a:p>
            <a:pPr marL="457200" indent="-457200">
              <a:buFont typeface="Arial" panose="020B0604020202020204" pitchFamily="34" charset="0"/>
              <a:buChar char="•"/>
            </a:pPr>
            <a:endParaRPr lang="en-US" sz="2700" dirty="0"/>
          </a:p>
          <a:p>
            <a:pPr marL="457200" indent="-457200">
              <a:buFont typeface="Arial" panose="020B0604020202020204" pitchFamily="34" charset="0"/>
              <a:buChar char="•"/>
            </a:pPr>
            <a:r>
              <a:rPr lang="en-US" sz="2700" dirty="0"/>
              <a:t>Since 2006, ExecuComp data has been organized into six main categories:</a:t>
            </a:r>
          </a:p>
          <a:p>
            <a:endParaRPr lang="en-US" sz="2700" dirty="0"/>
          </a:p>
          <a:p>
            <a:endParaRPr lang="en-US" sz="2700" dirty="0"/>
          </a:p>
          <a:p>
            <a:endParaRPr lang="en-US" sz="2700" dirty="0"/>
          </a:p>
          <a:p>
            <a:endParaRPr lang="en-US" sz="2700" dirty="0"/>
          </a:p>
          <a:p>
            <a:endParaRPr lang="en-US" sz="2700" dirty="0"/>
          </a:p>
          <a:p>
            <a:endParaRPr lang="en-US" sz="2600" dirty="0"/>
          </a:p>
        </p:txBody>
      </p:sp>
      <p:sp>
        <p:nvSpPr>
          <p:cNvPr id="7" name="TextBox 6">
            <a:extLst>
              <a:ext uri="{FF2B5EF4-FFF2-40B4-BE49-F238E27FC236}">
                <a16:creationId xmlns:a16="http://schemas.microsoft.com/office/drawing/2014/main" id="{059E2529-A0F5-4ADA-8809-465F2353FD15}"/>
              </a:ext>
            </a:extLst>
          </p:cNvPr>
          <p:cNvSpPr txBox="1"/>
          <p:nvPr/>
        </p:nvSpPr>
        <p:spPr>
          <a:xfrm>
            <a:off x="894397" y="2851484"/>
            <a:ext cx="3505200" cy="492443"/>
          </a:xfrm>
          <a:prstGeom prst="rect">
            <a:avLst/>
          </a:prstGeom>
          <a:solidFill>
            <a:schemeClr val="accent1">
              <a:lumMod val="20000"/>
              <a:lumOff val="80000"/>
            </a:schemeClr>
          </a:solidFill>
          <a:ln>
            <a:noFill/>
          </a:ln>
        </p:spPr>
        <p:txBody>
          <a:bodyPr wrap="square" rtlCol="0">
            <a:spAutoFit/>
          </a:bodyPr>
          <a:lstStyle/>
          <a:p>
            <a:r>
              <a:rPr lang="en-US" sz="2200" dirty="0">
                <a:solidFill>
                  <a:srgbClr val="0070C0"/>
                </a:solidFill>
              </a:rPr>
              <a:t>   </a:t>
            </a:r>
            <a:r>
              <a:rPr lang="en-US" sz="2600" dirty="0">
                <a:solidFill>
                  <a:srgbClr val="0070C0"/>
                </a:solidFill>
              </a:rPr>
              <a:t>Annual Compensation            </a:t>
            </a:r>
          </a:p>
        </p:txBody>
      </p:sp>
      <p:sp>
        <p:nvSpPr>
          <p:cNvPr id="8" name="TextBox 7">
            <a:extLst>
              <a:ext uri="{FF2B5EF4-FFF2-40B4-BE49-F238E27FC236}">
                <a16:creationId xmlns:a16="http://schemas.microsoft.com/office/drawing/2014/main" id="{0E1F25A4-86CB-44DF-A9E0-4DF22F27A936}"/>
              </a:ext>
            </a:extLst>
          </p:cNvPr>
          <p:cNvSpPr txBox="1"/>
          <p:nvPr/>
        </p:nvSpPr>
        <p:spPr>
          <a:xfrm>
            <a:off x="894397" y="3827200"/>
            <a:ext cx="3505200" cy="492443"/>
          </a:xfrm>
          <a:prstGeom prst="rect">
            <a:avLst/>
          </a:prstGeom>
          <a:solidFill>
            <a:schemeClr val="accent1">
              <a:lumMod val="20000"/>
              <a:lumOff val="80000"/>
            </a:schemeClr>
          </a:solidFill>
        </p:spPr>
        <p:txBody>
          <a:bodyPr wrap="square" rtlCol="0">
            <a:spAutoFit/>
          </a:bodyPr>
          <a:lstStyle/>
          <a:p>
            <a:r>
              <a:rPr lang="en-US" sz="2600" dirty="0">
                <a:solidFill>
                  <a:srgbClr val="0070C0"/>
                </a:solidFill>
              </a:rPr>
              <a:t>   Pension Benefits               </a:t>
            </a:r>
          </a:p>
        </p:txBody>
      </p:sp>
      <p:sp>
        <p:nvSpPr>
          <p:cNvPr id="9" name="TextBox 8">
            <a:extLst>
              <a:ext uri="{FF2B5EF4-FFF2-40B4-BE49-F238E27FC236}">
                <a16:creationId xmlns:a16="http://schemas.microsoft.com/office/drawing/2014/main" id="{016A87BB-EB99-4D2B-91CB-11AFCB591656}"/>
              </a:ext>
            </a:extLst>
          </p:cNvPr>
          <p:cNvSpPr txBox="1"/>
          <p:nvPr/>
        </p:nvSpPr>
        <p:spPr>
          <a:xfrm>
            <a:off x="834390" y="4804653"/>
            <a:ext cx="3547110" cy="492443"/>
          </a:xfrm>
          <a:prstGeom prst="rect">
            <a:avLst/>
          </a:prstGeom>
          <a:solidFill>
            <a:schemeClr val="accent1">
              <a:lumMod val="20000"/>
              <a:lumOff val="80000"/>
            </a:schemeClr>
          </a:solidFill>
        </p:spPr>
        <p:txBody>
          <a:bodyPr wrap="square" rtlCol="0">
            <a:spAutoFit/>
          </a:bodyPr>
          <a:lstStyle/>
          <a:p>
            <a:r>
              <a:rPr lang="en-US" sz="2600" dirty="0">
                <a:solidFill>
                  <a:srgbClr val="0070C0"/>
                </a:solidFill>
              </a:rPr>
              <a:t>   Plan Based Awards </a:t>
            </a:r>
          </a:p>
        </p:txBody>
      </p:sp>
      <p:sp>
        <p:nvSpPr>
          <p:cNvPr id="10" name="TextBox 9">
            <a:extLst>
              <a:ext uri="{FF2B5EF4-FFF2-40B4-BE49-F238E27FC236}">
                <a16:creationId xmlns:a16="http://schemas.microsoft.com/office/drawing/2014/main" id="{001CA866-0543-47BF-A4CE-6483BC5C11F5}"/>
              </a:ext>
            </a:extLst>
          </p:cNvPr>
          <p:cNvSpPr txBox="1"/>
          <p:nvPr/>
        </p:nvSpPr>
        <p:spPr>
          <a:xfrm>
            <a:off x="4783455" y="2851484"/>
            <a:ext cx="4168138" cy="492443"/>
          </a:xfrm>
          <a:prstGeom prst="rect">
            <a:avLst/>
          </a:prstGeom>
          <a:solidFill>
            <a:schemeClr val="accent1">
              <a:lumMod val="20000"/>
              <a:lumOff val="80000"/>
            </a:schemeClr>
          </a:solidFill>
        </p:spPr>
        <p:txBody>
          <a:bodyPr wrap="square" rtlCol="0">
            <a:spAutoFit/>
          </a:bodyPr>
          <a:lstStyle/>
          <a:p>
            <a:r>
              <a:rPr lang="en-US" sz="2600" dirty="0">
                <a:solidFill>
                  <a:srgbClr val="0070C0"/>
                </a:solidFill>
              </a:rPr>
              <a:t>   Outstanding Equity Awards</a:t>
            </a:r>
          </a:p>
        </p:txBody>
      </p:sp>
      <p:sp>
        <p:nvSpPr>
          <p:cNvPr id="11" name="TextBox 10">
            <a:extLst>
              <a:ext uri="{FF2B5EF4-FFF2-40B4-BE49-F238E27FC236}">
                <a16:creationId xmlns:a16="http://schemas.microsoft.com/office/drawing/2014/main" id="{8E94FB77-7525-4612-AF2F-6C20AF1834D5}"/>
              </a:ext>
            </a:extLst>
          </p:cNvPr>
          <p:cNvSpPr txBox="1"/>
          <p:nvPr/>
        </p:nvSpPr>
        <p:spPr>
          <a:xfrm>
            <a:off x="4762502" y="3860554"/>
            <a:ext cx="4147185" cy="492443"/>
          </a:xfrm>
          <a:prstGeom prst="rect">
            <a:avLst/>
          </a:prstGeom>
          <a:solidFill>
            <a:schemeClr val="accent1">
              <a:lumMod val="20000"/>
              <a:lumOff val="80000"/>
            </a:schemeClr>
          </a:solidFill>
        </p:spPr>
        <p:txBody>
          <a:bodyPr wrap="square" rtlCol="0">
            <a:spAutoFit/>
          </a:bodyPr>
          <a:lstStyle/>
          <a:p>
            <a:r>
              <a:rPr lang="en-US" sz="2200" dirty="0">
                <a:solidFill>
                  <a:srgbClr val="0070C0"/>
                </a:solidFill>
              </a:rPr>
              <a:t>   </a:t>
            </a:r>
            <a:r>
              <a:rPr lang="en-US" sz="2600" dirty="0">
                <a:solidFill>
                  <a:srgbClr val="0070C0"/>
                </a:solidFill>
              </a:rPr>
              <a:t>Deferred Compensation</a:t>
            </a:r>
          </a:p>
        </p:txBody>
      </p:sp>
      <p:sp>
        <p:nvSpPr>
          <p:cNvPr id="12" name="TextBox 11">
            <a:extLst>
              <a:ext uri="{FF2B5EF4-FFF2-40B4-BE49-F238E27FC236}">
                <a16:creationId xmlns:a16="http://schemas.microsoft.com/office/drawing/2014/main" id="{EA3D6E41-C4F9-460E-AA9D-709861E42706}"/>
              </a:ext>
            </a:extLst>
          </p:cNvPr>
          <p:cNvSpPr txBox="1"/>
          <p:nvPr/>
        </p:nvSpPr>
        <p:spPr>
          <a:xfrm>
            <a:off x="4783455" y="4813510"/>
            <a:ext cx="4147185" cy="492443"/>
          </a:xfrm>
          <a:prstGeom prst="rect">
            <a:avLst/>
          </a:prstGeom>
          <a:solidFill>
            <a:schemeClr val="accent1">
              <a:lumMod val="20000"/>
              <a:lumOff val="80000"/>
            </a:schemeClr>
          </a:solidFill>
        </p:spPr>
        <p:txBody>
          <a:bodyPr wrap="square" rtlCol="0">
            <a:spAutoFit/>
          </a:bodyPr>
          <a:lstStyle/>
          <a:p>
            <a:r>
              <a:rPr lang="en-US" sz="2600" dirty="0">
                <a:solidFill>
                  <a:srgbClr val="0070C0"/>
                </a:solidFill>
              </a:rPr>
              <a:t>   Director Compensation</a:t>
            </a:r>
          </a:p>
        </p:txBody>
      </p:sp>
    </p:spTree>
    <p:extLst>
      <p:ext uri="{BB962C8B-B14F-4D97-AF65-F5344CB8AC3E}">
        <p14:creationId xmlns:p14="http://schemas.microsoft.com/office/powerpoint/2010/main" val="36614176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2" name="Title 1"/>
          <p:cNvSpPr>
            <a:spLocks noGrp="1"/>
          </p:cNvSpPr>
          <p:nvPr>
            <p:ph type="title"/>
          </p:nvPr>
        </p:nvSpPr>
        <p:spPr>
          <a:xfrm>
            <a:off x="628650" y="-286445"/>
            <a:ext cx="7886700" cy="1325563"/>
          </a:xfrm>
        </p:spPr>
        <p:txBody>
          <a:bodyPr/>
          <a:lstStyle/>
          <a:p>
            <a:r>
              <a:rPr lang="en-US" b="1" dirty="0"/>
              <a:t>How is the Data Organized? (cont.)</a:t>
            </a:r>
          </a:p>
        </p:txBody>
      </p:sp>
      <p:sp>
        <p:nvSpPr>
          <p:cNvPr id="3" name="Content Placeholder 2"/>
          <p:cNvSpPr>
            <a:spLocks noGrp="1"/>
          </p:cNvSpPr>
          <p:nvPr>
            <p:ph idx="1"/>
          </p:nvPr>
        </p:nvSpPr>
        <p:spPr>
          <a:xfrm>
            <a:off x="628650" y="1490774"/>
            <a:ext cx="7886700" cy="3984625"/>
          </a:xfrm>
        </p:spPr>
        <p:txBody>
          <a:bodyPr>
            <a:noAutofit/>
          </a:bodyPr>
          <a:lstStyle/>
          <a:p>
            <a:pPr marL="0" indent="0">
              <a:buNone/>
            </a:pPr>
            <a:br>
              <a:rPr lang="en-US" dirty="0"/>
            </a:br>
            <a:endParaRPr lang="en-US" dirty="0"/>
          </a:p>
        </p:txBody>
      </p:sp>
      <p:sp>
        <p:nvSpPr>
          <p:cNvPr id="5" name="TextBox 4"/>
          <p:cNvSpPr txBox="1"/>
          <p:nvPr/>
        </p:nvSpPr>
        <p:spPr>
          <a:xfrm>
            <a:off x="213360" y="774075"/>
            <a:ext cx="8930640" cy="5078313"/>
          </a:xfrm>
          <a:prstGeom prst="rect">
            <a:avLst/>
          </a:prstGeom>
          <a:noFill/>
        </p:spPr>
        <p:txBody>
          <a:bodyPr wrap="square" rtlCol="0">
            <a:spAutoFit/>
          </a:bodyPr>
          <a:lstStyle/>
          <a:p>
            <a:pPr marL="457200" indent="-457200">
              <a:buFont typeface="Arial" panose="020B0604020202020204" pitchFamily="34" charset="0"/>
              <a:buChar char="•"/>
            </a:pPr>
            <a:r>
              <a:rPr lang="en-US" sz="2700" dirty="0"/>
              <a:t>In 2006, SEC guidelines changed, affecting the definitions of executive pay in proxy statements. </a:t>
            </a:r>
          </a:p>
          <a:p>
            <a:pPr marL="457200" indent="-457200">
              <a:buFont typeface="Arial" panose="020B0604020202020204" pitchFamily="34" charset="0"/>
              <a:buChar char="•"/>
            </a:pPr>
            <a:endParaRPr lang="en-US" sz="2700" dirty="0"/>
          </a:p>
          <a:p>
            <a:pPr marL="457200" indent="-457200">
              <a:buFont typeface="Arial" panose="020B0604020202020204" pitchFamily="34" charset="0"/>
              <a:buChar char="•"/>
            </a:pPr>
            <a:r>
              <a:rPr lang="en-US" sz="2700" dirty="0"/>
              <a:t>From 2006 onward, the cost of all employee stock options, as well as other equity-based compensation arrangements, had to be reported in the company’s financial statements based on an estimated fair value of the awards. </a:t>
            </a:r>
            <a:br>
              <a:rPr lang="en-US" sz="2700" dirty="0"/>
            </a:br>
            <a:endParaRPr lang="en-US" sz="2700" dirty="0"/>
          </a:p>
          <a:p>
            <a:pPr marL="457200" indent="-457200">
              <a:buFont typeface="Arial" panose="020B0604020202020204" pitchFamily="34" charset="0"/>
              <a:buChar char="•"/>
            </a:pPr>
            <a:r>
              <a:rPr lang="en-US" sz="2700" dirty="0"/>
              <a:t>These 2006 changes can make it difficult to compare post-2006 ExecuComp data to data collected in previous years; however, the main compensation data points have continuity.  </a:t>
            </a:r>
            <a:endParaRPr lang="en-US" sz="2800" dirty="0"/>
          </a:p>
        </p:txBody>
      </p:sp>
    </p:spTree>
    <p:extLst>
      <p:ext uri="{BB962C8B-B14F-4D97-AF65-F5344CB8AC3E}">
        <p14:creationId xmlns:p14="http://schemas.microsoft.com/office/powerpoint/2010/main" val="3026493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2" name="Title 1"/>
          <p:cNvSpPr>
            <a:spLocks noGrp="1"/>
          </p:cNvSpPr>
          <p:nvPr>
            <p:ph type="title"/>
          </p:nvPr>
        </p:nvSpPr>
        <p:spPr>
          <a:xfrm>
            <a:off x="628650" y="-286445"/>
            <a:ext cx="7886700" cy="1325563"/>
          </a:xfrm>
        </p:spPr>
        <p:txBody>
          <a:bodyPr/>
          <a:lstStyle/>
          <a:p>
            <a:r>
              <a:rPr lang="en-US" b="1" dirty="0"/>
              <a:t>How is the Data Organized? (cont.)</a:t>
            </a:r>
          </a:p>
        </p:txBody>
      </p:sp>
      <p:sp>
        <p:nvSpPr>
          <p:cNvPr id="3" name="Content Placeholder 2"/>
          <p:cNvSpPr>
            <a:spLocks noGrp="1"/>
          </p:cNvSpPr>
          <p:nvPr>
            <p:ph idx="1"/>
          </p:nvPr>
        </p:nvSpPr>
        <p:spPr>
          <a:xfrm>
            <a:off x="628650" y="1490774"/>
            <a:ext cx="7886700" cy="3984625"/>
          </a:xfrm>
        </p:spPr>
        <p:txBody>
          <a:bodyPr>
            <a:noAutofit/>
          </a:bodyPr>
          <a:lstStyle/>
          <a:p>
            <a:pPr marL="0" indent="0">
              <a:buNone/>
            </a:pPr>
            <a:br>
              <a:rPr lang="en-US" dirty="0"/>
            </a:br>
            <a:endParaRPr lang="en-US" dirty="0"/>
          </a:p>
        </p:txBody>
      </p:sp>
      <p:sp>
        <p:nvSpPr>
          <p:cNvPr id="5" name="TextBox 4"/>
          <p:cNvSpPr txBox="1"/>
          <p:nvPr/>
        </p:nvSpPr>
        <p:spPr>
          <a:xfrm>
            <a:off x="213360" y="936677"/>
            <a:ext cx="8930640" cy="3539430"/>
          </a:xfrm>
          <a:prstGeom prst="rect">
            <a:avLst/>
          </a:prstGeom>
          <a:noFill/>
        </p:spPr>
        <p:txBody>
          <a:bodyPr wrap="square" rtlCol="0">
            <a:spAutoFit/>
          </a:bodyPr>
          <a:lstStyle/>
          <a:p>
            <a:pPr marL="457200" indent="-457200">
              <a:buFont typeface="Arial" panose="020B0604020202020204" pitchFamily="34" charset="0"/>
              <a:buChar char="•"/>
            </a:pPr>
            <a:r>
              <a:rPr lang="en-US" sz="2800" dirty="0"/>
              <a:t>In addition to the six main categories of data since 2006, ExecuComp also provides compensation data under the old reporting rules for those who are researching historical compensation trends. </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The following three sections of ExecuComp contain data using the 1992 format, prior to the adoption of the new FASB 158 standard:</a:t>
            </a:r>
          </a:p>
        </p:txBody>
      </p:sp>
      <p:sp>
        <p:nvSpPr>
          <p:cNvPr id="13" name="TextBox 12">
            <a:extLst>
              <a:ext uri="{FF2B5EF4-FFF2-40B4-BE49-F238E27FC236}">
                <a16:creationId xmlns:a16="http://schemas.microsoft.com/office/drawing/2014/main" id="{BE344B44-CBBC-4A0B-B344-67B4F81077B9}"/>
              </a:ext>
            </a:extLst>
          </p:cNvPr>
          <p:cNvSpPr txBox="1"/>
          <p:nvPr/>
        </p:nvSpPr>
        <p:spPr>
          <a:xfrm>
            <a:off x="374333" y="4651454"/>
            <a:ext cx="3337560" cy="1107996"/>
          </a:xfrm>
          <a:prstGeom prst="rect">
            <a:avLst/>
          </a:prstGeom>
          <a:solidFill>
            <a:schemeClr val="accent1">
              <a:lumMod val="20000"/>
              <a:lumOff val="80000"/>
            </a:schemeClr>
          </a:solidFill>
        </p:spPr>
        <p:txBody>
          <a:bodyPr wrap="square" rtlCol="0">
            <a:spAutoFit/>
          </a:bodyPr>
          <a:lstStyle/>
          <a:p>
            <a:r>
              <a:rPr lang="en-US" sz="2200" dirty="0">
                <a:solidFill>
                  <a:srgbClr val="0070C0"/>
                </a:solidFill>
              </a:rPr>
              <a:t>Company Financial and Director Compensation for 2005 and Prior</a:t>
            </a:r>
          </a:p>
        </p:txBody>
      </p:sp>
      <p:sp>
        <p:nvSpPr>
          <p:cNvPr id="14" name="TextBox 13">
            <a:extLst>
              <a:ext uri="{FF2B5EF4-FFF2-40B4-BE49-F238E27FC236}">
                <a16:creationId xmlns:a16="http://schemas.microsoft.com/office/drawing/2014/main" id="{C7BFA96D-8FA9-4F4A-A2EE-8919563003D9}"/>
              </a:ext>
            </a:extLst>
          </p:cNvPr>
          <p:cNvSpPr txBox="1"/>
          <p:nvPr/>
        </p:nvSpPr>
        <p:spPr>
          <a:xfrm>
            <a:off x="3998596" y="4613409"/>
            <a:ext cx="2346960" cy="1107996"/>
          </a:xfrm>
          <a:prstGeom prst="rect">
            <a:avLst/>
          </a:prstGeom>
          <a:solidFill>
            <a:schemeClr val="accent1">
              <a:lumMod val="20000"/>
              <a:lumOff val="80000"/>
            </a:schemeClr>
          </a:solidFill>
        </p:spPr>
        <p:txBody>
          <a:bodyPr wrap="square" rtlCol="0">
            <a:spAutoFit/>
          </a:bodyPr>
          <a:lstStyle/>
          <a:p>
            <a:r>
              <a:rPr lang="en-US" sz="2200" dirty="0">
                <a:solidFill>
                  <a:srgbClr val="0070C0"/>
                </a:solidFill>
              </a:rPr>
              <a:t>Long Term Incentive Awards – 1992 Format</a:t>
            </a:r>
          </a:p>
        </p:txBody>
      </p:sp>
      <p:sp>
        <p:nvSpPr>
          <p:cNvPr id="15" name="TextBox 14">
            <a:extLst>
              <a:ext uri="{FF2B5EF4-FFF2-40B4-BE49-F238E27FC236}">
                <a16:creationId xmlns:a16="http://schemas.microsoft.com/office/drawing/2014/main" id="{B843D1E6-00B2-43AC-B44E-456F07A587C1}"/>
              </a:ext>
            </a:extLst>
          </p:cNvPr>
          <p:cNvSpPr txBox="1"/>
          <p:nvPr/>
        </p:nvSpPr>
        <p:spPr>
          <a:xfrm>
            <a:off x="6708459" y="4619814"/>
            <a:ext cx="2346959" cy="1107996"/>
          </a:xfrm>
          <a:prstGeom prst="rect">
            <a:avLst/>
          </a:prstGeom>
          <a:solidFill>
            <a:schemeClr val="accent1">
              <a:lumMod val="20000"/>
              <a:lumOff val="80000"/>
            </a:schemeClr>
          </a:solidFill>
        </p:spPr>
        <p:txBody>
          <a:bodyPr wrap="square" rtlCol="0">
            <a:spAutoFit/>
          </a:bodyPr>
          <a:lstStyle/>
          <a:p>
            <a:r>
              <a:rPr lang="en-US" sz="2200" dirty="0">
                <a:solidFill>
                  <a:srgbClr val="0070C0"/>
                </a:solidFill>
              </a:rPr>
              <a:t>Stock Options Grants – 1992 Format </a:t>
            </a:r>
          </a:p>
        </p:txBody>
      </p:sp>
    </p:spTree>
    <p:extLst>
      <p:ext uri="{BB962C8B-B14F-4D97-AF65-F5344CB8AC3E}">
        <p14:creationId xmlns:p14="http://schemas.microsoft.com/office/powerpoint/2010/main" val="748291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2" name="Title 1"/>
          <p:cNvSpPr>
            <a:spLocks noGrp="1"/>
          </p:cNvSpPr>
          <p:nvPr>
            <p:ph type="title"/>
          </p:nvPr>
        </p:nvSpPr>
        <p:spPr>
          <a:xfrm>
            <a:off x="1847850" y="-219882"/>
            <a:ext cx="7886700" cy="1325563"/>
          </a:xfrm>
        </p:spPr>
        <p:txBody>
          <a:bodyPr/>
          <a:lstStyle/>
          <a:p>
            <a:r>
              <a:rPr lang="en-US" b="1" dirty="0"/>
              <a:t>Main Types of Data</a:t>
            </a:r>
          </a:p>
        </p:txBody>
      </p:sp>
      <p:sp>
        <p:nvSpPr>
          <p:cNvPr id="3" name="Content Placeholder 2"/>
          <p:cNvSpPr>
            <a:spLocks noGrp="1"/>
          </p:cNvSpPr>
          <p:nvPr>
            <p:ph idx="1"/>
          </p:nvPr>
        </p:nvSpPr>
        <p:spPr>
          <a:xfrm>
            <a:off x="628650" y="1490774"/>
            <a:ext cx="7886700" cy="3984625"/>
          </a:xfrm>
        </p:spPr>
        <p:txBody>
          <a:bodyPr>
            <a:noAutofit/>
          </a:bodyPr>
          <a:lstStyle/>
          <a:p>
            <a:pPr marL="0" indent="0">
              <a:buNone/>
            </a:pPr>
            <a:br>
              <a:rPr lang="en-US" dirty="0"/>
            </a:br>
            <a:endParaRPr lang="en-US" dirty="0"/>
          </a:p>
        </p:txBody>
      </p:sp>
      <p:sp>
        <p:nvSpPr>
          <p:cNvPr id="5" name="TextBox 4"/>
          <p:cNvSpPr txBox="1"/>
          <p:nvPr/>
        </p:nvSpPr>
        <p:spPr>
          <a:xfrm>
            <a:off x="213360" y="576605"/>
            <a:ext cx="8930640" cy="5432256"/>
          </a:xfrm>
          <a:prstGeom prst="rect">
            <a:avLst/>
          </a:prstGeom>
          <a:noFill/>
        </p:spPr>
        <p:txBody>
          <a:bodyPr wrap="square" rtlCol="0">
            <a:spAutoFit/>
          </a:bodyPr>
          <a:lstStyle/>
          <a:p>
            <a:endParaRPr lang="en-US" sz="2700" dirty="0"/>
          </a:p>
          <a:p>
            <a:pPr marL="514350" indent="-514350">
              <a:buFont typeface="+mj-lt"/>
              <a:buAutoNum type="arabicPeriod"/>
            </a:pPr>
            <a:r>
              <a:rPr lang="en-US" sz="2700" b="1" dirty="0"/>
              <a:t>Annual Compensation</a:t>
            </a:r>
            <a:r>
              <a:rPr lang="en-US" sz="2700" dirty="0"/>
              <a:t>: yearly data summarizing executive financial compensation. This summary is typically the most commonly used data in ExecuComp. </a:t>
            </a:r>
            <a:br>
              <a:rPr lang="en-US" sz="2700" dirty="0"/>
            </a:br>
            <a:endParaRPr lang="en-US" sz="2700" dirty="0"/>
          </a:p>
          <a:p>
            <a:pPr marL="914400" lvl="1" indent="-457200">
              <a:buFont typeface="Courier New" panose="02070309020205020404" pitchFamily="49" charset="0"/>
              <a:buChar char="o"/>
            </a:pPr>
            <a:r>
              <a:rPr lang="en-US" sz="2700" dirty="0"/>
              <a:t>One frequently used variable is “Total Compensation Including Option Grants” (TDC1) comprised of salary, bonus, total value of restricted stock granted, total value of stock options granted (using Black-Scholes</a:t>
            </a:r>
            <a:r>
              <a:rPr lang="en-US" sz="2700" baseline="30000" dirty="0"/>
              <a:t>1</a:t>
            </a:r>
            <a:r>
              <a:rPr lang="en-US" sz="2700" dirty="0"/>
              <a:t> method for valuation), and long term incentive payouts.</a:t>
            </a:r>
          </a:p>
          <a:p>
            <a:pPr marL="914400" lvl="1" indent="-457200">
              <a:buFont typeface="Courier New" panose="02070309020205020404" pitchFamily="49" charset="0"/>
              <a:buChar char="o"/>
            </a:pPr>
            <a:endParaRPr lang="en-US" sz="2600" dirty="0"/>
          </a:p>
          <a:p>
            <a:pPr lvl="1"/>
            <a:r>
              <a:rPr lang="en-US" sz="2200" baseline="30000" dirty="0"/>
              <a:t>1</a:t>
            </a:r>
            <a:r>
              <a:rPr lang="en-US" sz="2200" dirty="0"/>
              <a:t>A detailed description of the </a:t>
            </a:r>
            <a:r>
              <a:rPr lang="en-US" sz="2200" dirty="0">
                <a:hlinkClick r:id="rId3"/>
              </a:rPr>
              <a:t>modified Black-Scholes methodology</a:t>
            </a:r>
            <a:r>
              <a:rPr lang="en-US" sz="2200" dirty="0"/>
              <a:t> is in the WRDS ExecuComp documentation. </a:t>
            </a:r>
          </a:p>
        </p:txBody>
      </p:sp>
    </p:spTree>
    <p:extLst>
      <p:ext uri="{BB962C8B-B14F-4D97-AF65-F5344CB8AC3E}">
        <p14:creationId xmlns:p14="http://schemas.microsoft.com/office/powerpoint/2010/main" val="1642539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2" name="Title 1"/>
          <p:cNvSpPr>
            <a:spLocks noGrp="1"/>
          </p:cNvSpPr>
          <p:nvPr>
            <p:ph type="title"/>
          </p:nvPr>
        </p:nvSpPr>
        <p:spPr>
          <a:xfrm>
            <a:off x="1257300" y="-219882"/>
            <a:ext cx="7886700" cy="1325563"/>
          </a:xfrm>
        </p:spPr>
        <p:txBody>
          <a:bodyPr/>
          <a:lstStyle/>
          <a:p>
            <a:r>
              <a:rPr lang="en-US" b="1" dirty="0"/>
              <a:t>Main Types of Data (cont.)</a:t>
            </a:r>
          </a:p>
        </p:txBody>
      </p:sp>
      <p:sp>
        <p:nvSpPr>
          <p:cNvPr id="3" name="Content Placeholder 2"/>
          <p:cNvSpPr>
            <a:spLocks noGrp="1"/>
          </p:cNvSpPr>
          <p:nvPr>
            <p:ph idx="1"/>
          </p:nvPr>
        </p:nvSpPr>
        <p:spPr>
          <a:xfrm>
            <a:off x="628650" y="1490774"/>
            <a:ext cx="7886700" cy="3984625"/>
          </a:xfrm>
        </p:spPr>
        <p:txBody>
          <a:bodyPr>
            <a:noAutofit/>
          </a:bodyPr>
          <a:lstStyle/>
          <a:p>
            <a:pPr marL="0" indent="0">
              <a:buNone/>
            </a:pPr>
            <a:br>
              <a:rPr lang="en-US" dirty="0"/>
            </a:br>
            <a:endParaRPr lang="en-US" dirty="0"/>
          </a:p>
        </p:txBody>
      </p:sp>
      <p:sp>
        <p:nvSpPr>
          <p:cNvPr id="5" name="TextBox 4"/>
          <p:cNvSpPr txBox="1"/>
          <p:nvPr/>
        </p:nvSpPr>
        <p:spPr>
          <a:xfrm>
            <a:off x="411480" y="658696"/>
            <a:ext cx="8442960" cy="5232202"/>
          </a:xfrm>
          <a:prstGeom prst="rect">
            <a:avLst/>
          </a:prstGeom>
          <a:noFill/>
        </p:spPr>
        <p:txBody>
          <a:bodyPr wrap="square" rtlCol="0">
            <a:spAutoFit/>
          </a:bodyPr>
          <a:lstStyle/>
          <a:p>
            <a:pPr marL="514350" indent="-514350">
              <a:buFont typeface="+mj-lt"/>
              <a:buAutoNum type="arabicPeriod"/>
            </a:pPr>
            <a:endParaRPr lang="en-US" sz="2800" dirty="0"/>
          </a:p>
          <a:p>
            <a:pPr marL="514350" indent="-514350">
              <a:buFont typeface="+mj-lt"/>
              <a:buAutoNum type="arabicPeriod" startAt="2"/>
            </a:pPr>
            <a:r>
              <a:rPr lang="en-US" sz="2800" b="1" dirty="0"/>
              <a:t>Pension Benefits</a:t>
            </a:r>
            <a:r>
              <a:rPr lang="en-US" sz="2800" dirty="0"/>
              <a:t>: data about executive pensions, including total pension payments that have been made in a specific year, the discounted value of the pension assets and the number of years that a specific executive has contributed to a pension plan. </a:t>
            </a:r>
            <a:br>
              <a:rPr lang="en-US" sz="2800" dirty="0"/>
            </a:br>
            <a:endParaRPr lang="en-US" sz="2800" dirty="0"/>
          </a:p>
          <a:p>
            <a:pPr marL="514350" indent="-514350">
              <a:buFont typeface="+mj-lt"/>
              <a:buAutoNum type="arabicPeriod" startAt="2"/>
            </a:pPr>
            <a:r>
              <a:rPr lang="en-US" sz="2800" b="1" dirty="0"/>
              <a:t>Plan Based Awards</a:t>
            </a:r>
            <a:r>
              <a:rPr lang="en-US" sz="2800" dirty="0"/>
              <a:t>: similar to Pension Benefits, but  providing more detailed information on rewards other than pensions, such as options and stock grants awarded during the fiscal year.</a:t>
            </a:r>
          </a:p>
          <a:p>
            <a:pPr marL="514350" indent="-514350">
              <a:buFont typeface="+mj-lt"/>
              <a:buAutoNum type="arabicPeriod" startAt="2"/>
            </a:pPr>
            <a:endParaRPr lang="en-US" sz="2600" dirty="0"/>
          </a:p>
        </p:txBody>
      </p:sp>
    </p:spTree>
    <p:extLst>
      <p:ext uri="{BB962C8B-B14F-4D97-AF65-F5344CB8AC3E}">
        <p14:creationId xmlns:p14="http://schemas.microsoft.com/office/powerpoint/2010/main" val="3518310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2" name="Title 1"/>
          <p:cNvSpPr>
            <a:spLocks noGrp="1"/>
          </p:cNvSpPr>
          <p:nvPr>
            <p:ph type="title"/>
          </p:nvPr>
        </p:nvSpPr>
        <p:spPr>
          <a:xfrm>
            <a:off x="1318260" y="-191011"/>
            <a:ext cx="7886700" cy="1325563"/>
          </a:xfrm>
        </p:spPr>
        <p:txBody>
          <a:bodyPr/>
          <a:lstStyle/>
          <a:p>
            <a:r>
              <a:rPr lang="en-US" b="1" dirty="0"/>
              <a:t>Main Types of Data (cont.)</a:t>
            </a:r>
          </a:p>
        </p:txBody>
      </p:sp>
      <p:sp>
        <p:nvSpPr>
          <p:cNvPr id="3" name="Content Placeholder 2"/>
          <p:cNvSpPr>
            <a:spLocks noGrp="1"/>
          </p:cNvSpPr>
          <p:nvPr>
            <p:ph idx="1"/>
          </p:nvPr>
        </p:nvSpPr>
        <p:spPr>
          <a:xfrm>
            <a:off x="628650" y="1490774"/>
            <a:ext cx="7886700" cy="3984625"/>
          </a:xfrm>
        </p:spPr>
        <p:txBody>
          <a:bodyPr>
            <a:noAutofit/>
          </a:bodyPr>
          <a:lstStyle/>
          <a:p>
            <a:pPr marL="0" indent="0">
              <a:buNone/>
            </a:pPr>
            <a:br>
              <a:rPr lang="en-US" dirty="0"/>
            </a:br>
            <a:endParaRPr lang="en-US" dirty="0"/>
          </a:p>
        </p:txBody>
      </p:sp>
      <p:sp>
        <p:nvSpPr>
          <p:cNvPr id="5" name="TextBox 4"/>
          <p:cNvSpPr txBox="1"/>
          <p:nvPr/>
        </p:nvSpPr>
        <p:spPr>
          <a:xfrm>
            <a:off x="274320" y="1459230"/>
            <a:ext cx="8930640" cy="3939540"/>
          </a:xfrm>
          <a:prstGeom prst="rect">
            <a:avLst/>
          </a:prstGeom>
          <a:noFill/>
        </p:spPr>
        <p:txBody>
          <a:bodyPr wrap="square" rtlCol="0">
            <a:spAutoFit/>
          </a:bodyPr>
          <a:lstStyle/>
          <a:p>
            <a:pPr marL="514350" indent="-514350">
              <a:buFont typeface="+mj-lt"/>
              <a:buAutoNum type="arabicPeriod" startAt="4"/>
            </a:pPr>
            <a:r>
              <a:rPr lang="en-US" sz="2800" b="1" dirty="0"/>
              <a:t>Outstanding Equity Awards</a:t>
            </a:r>
            <a:r>
              <a:rPr lang="en-US" sz="2800" dirty="0"/>
              <a:t>: detailed information about outstanding option and restricted stock awards.</a:t>
            </a:r>
          </a:p>
          <a:p>
            <a:pPr marL="514350" indent="-514350">
              <a:buFont typeface="+mj-lt"/>
              <a:buAutoNum type="arabicPeriod" startAt="4"/>
            </a:pPr>
            <a:endParaRPr lang="en-US" sz="2800" dirty="0"/>
          </a:p>
          <a:p>
            <a:pPr marL="514350" indent="-514350">
              <a:buFont typeface="+mj-lt"/>
              <a:buAutoNum type="arabicPeriod" startAt="4"/>
            </a:pPr>
            <a:r>
              <a:rPr lang="en-US" sz="2800" b="1" dirty="0"/>
              <a:t>Deferred Compensation</a:t>
            </a:r>
            <a:r>
              <a:rPr lang="en-US" sz="2800" dirty="0"/>
              <a:t>: compensation that is deferred until a later date, primarily for tax purposes. Information about deferred compensation plans includes contribution information and individual plan balances.</a:t>
            </a:r>
          </a:p>
          <a:p>
            <a:pPr marL="514350" indent="-514350">
              <a:buFont typeface="+mj-lt"/>
              <a:buAutoNum type="arabicPeriod" startAt="4"/>
            </a:pPr>
            <a:endParaRPr lang="en-US" sz="2800" dirty="0"/>
          </a:p>
          <a:p>
            <a:endParaRPr lang="en-US" sz="2600" dirty="0"/>
          </a:p>
        </p:txBody>
      </p:sp>
    </p:spTree>
    <p:extLst>
      <p:ext uri="{BB962C8B-B14F-4D97-AF65-F5344CB8AC3E}">
        <p14:creationId xmlns:p14="http://schemas.microsoft.com/office/powerpoint/2010/main" val="10260041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2" name="Title 1"/>
          <p:cNvSpPr>
            <a:spLocks noGrp="1"/>
          </p:cNvSpPr>
          <p:nvPr>
            <p:ph type="title"/>
          </p:nvPr>
        </p:nvSpPr>
        <p:spPr>
          <a:xfrm>
            <a:off x="1257300" y="-286445"/>
            <a:ext cx="7886700" cy="1325563"/>
          </a:xfrm>
        </p:spPr>
        <p:txBody>
          <a:bodyPr/>
          <a:lstStyle/>
          <a:p>
            <a:r>
              <a:rPr lang="en-US" b="1" dirty="0"/>
              <a:t>Main Types of Data (cont.)</a:t>
            </a:r>
          </a:p>
        </p:txBody>
      </p:sp>
      <p:sp>
        <p:nvSpPr>
          <p:cNvPr id="3" name="Content Placeholder 2"/>
          <p:cNvSpPr>
            <a:spLocks noGrp="1"/>
          </p:cNvSpPr>
          <p:nvPr>
            <p:ph idx="1"/>
          </p:nvPr>
        </p:nvSpPr>
        <p:spPr>
          <a:xfrm>
            <a:off x="628650" y="1490774"/>
            <a:ext cx="7886700" cy="3984625"/>
          </a:xfrm>
        </p:spPr>
        <p:txBody>
          <a:bodyPr>
            <a:noAutofit/>
          </a:bodyPr>
          <a:lstStyle/>
          <a:p>
            <a:pPr marL="0" indent="0">
              <a:buNone/>
            </a:pPr>
            <a:br>
              <a:rPr lang="en-US" dirty="0"/>
            </a:br>
            <a:endParaRPr lang="en-US" dirty="0"/>
          </a:p>
        </p:txBody>
      </p:sp>
      <p:sp>
        <p:nvSpPr>
          <p:cNvPr id="5" name="TextBox 4"/>
          <p:cNvSpPr txBox="1"/>
          <p:nvPr/>
        </p:nvSpPr>
        <p:spPr>
          <a:xfrm>
            <a:off x="213360" y="1039118"/>
            <a:ext cx="8930640" cy="5232202"/>
          </a:xfrm>
          <a:prstGeom prst="rect">
            <a:avLst/>
          </a:prstGeom>
          <a:noFill/>
        </p:spPr>
        <p:txBody>
          <a:bodyPr wrap="square" rtlCol="0">
            <a:spAutoFit/>
          </a:bodyPr>
          <a:lstStyle/>
          <a:p>
            <a:pPr marL="514350" indent="-514350">
              <a:buFont typeface="+mj-lt"/>
              <a:buAutoNum type="arabicPeriod" startAt="6"/>
            </a:pPr>
            <a:r>
              <a:rPr lang="en-US" sz="2800" b="1" dirty="0"/>
              <a:t>Director Compensation</a:t>
            </a:r>
            <a:r>
              <a:rPr lang="en-US" sz="2800" dirty="0"/>
              <a:t>: similar to Annual Compensation, except that this category only provides data on directors (instead of also including other executives). </a:t>
            </a:r>
          </a:p>
          <a:p>
            <a:pPr marL="514350" indent="-514350">
              <a:buFont typeface="+mj-lt"/>
              <a:buAutoNum type="arabicPeriod" startAt="6"/>
            </a:pPr>
            <a:endParaRPr lang="en-US" sz="2800" dirty="0"/>
          </a:p>
          <a:p>
            <a:pPr marL="914400" lvl="1" indent="-457200">
              <a:buSzPct val="75000"/>
              <a:buFont typeface="Courier New" panose="02070309020205020404" pitchFamily="49" charset="0"/>
              <a:buChar char="o"/>
            </a:pPr>
            <a:r>
              <a:rPr lang="en-US" sz="2800" dirty="0"/>
              <a:t>In general, when compared to Annual Compensation, less data is available in this category. However you can use Director Compensation to find the total compensation as reported in SEC filings for each director, as well as a breakdown of cash fees and other types of compensation.  </a:t>
            </a:r>
          </a:p>
          <a:p>
            <a:endParaRPr lang="en-US" sz="2600" dirty="0"/>
          </a:p>
        </p:txBody>
      </p:sp>
    </p:spTree>
    <p:extLst>
      <p:ext uri="{BB962C8B-B14F-4D97-AF65-F5344CB8AC3E}">
        <p14:creationId xmlns:p14="http://schemas.microsoft.com/office/powerpoint/2010/main" val="28888367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80053"/>
            <a:ext cx="9144000" cy="6415100"/>
          </a:xfrm>
          <a:prstGeom prst="rect">
            <a:avLst/>
          </a:prstGeom>
        </p:spPr>
      </p:pic>
      <p:sp>
        <p:nvSpPr>
          <p:cNvPr id="2" name="Title 1"/>
          <p:cNvSpPr>
            <a:spLocks noGrp="1"/>
          </p:cNvSpPr>
          <p:nvPr>
            <p:ph type="title"/>
          </p:nvPr>
        </p:nvSpPr>
        <p:spPr>
          <a:xfrm>
            <a:off x="735330" y="-168724"/>
            <a:ext cx="7886700" cy="1325563"/>
          </a:xfrm>
        </p:spPr>
        <p:txBody>
          <a:bodyPr/>
          <a:lstStyle/>
          <a:p>
            <a:r>
              <a:rPr lang="en-US" b="1" dirty="0"/>
              <a:t>Assignment Instructions</a:t>
            </a:r>
          </a:p>
        </p:txBody>
      </p:sp>
      <p:sp>
        <p:nvSpPr>
          <p:cNvPr id="3" name="Content Placeholder 2"/>
          <p:cNvSpPr>
            <a:spLocks noGrp="1"/>
          </p:cNvSpPr>
          <p:nvPr>
            <p:ph idx="1"/>
          </p:nvPr>
        </p:nvSpPr>
        <p:spPr>
          <a:xfrm>
            <a:off x="628650" y="1490774"/>
            <a:ext cx="7886700" cy="3984625"/>
          </a:xfrm>
        </p:spPr>
        <p:txBody>
          <a:bodyPr>
            <a:noAutofit/>
          </a:bodyPr>
          <a:lstStyle/>
          <a:p>
            <a:pPr marL="0" indent="0">
              <a:buNone/>
            </a:pPr>
            <a:br>
              <a:rPr lang="en-US" dirty="0"/>
            </a:br>
            <a:endParaRPr lang="en-US" dirty="0"/>
          </a:p>
        </p:txBody>
      </p:sp>
      <p:sp>
        <p:nvSpPr>
          <p:cNvPr id="6" name="TextBox 5">
            <a:extLst>
              <a:ext uri="{FF2B5EF4-FFF2-40B4-BE49-F238E27FC236}">
                <a16:creationId xmlns:a16="http://schemas.microsoft.com/office/drawing/2014/main" id="{E4F82830-EAA6-4873-B78F-C44E83F7761C}"/>
              </a:ext>
            </a:extLst>
          </p:cNvPr>
          <p:cNvSpPr txBox="1"/>
          <p:nvPr/>
        </p:nvSpPr>
        <p:spPr>
          <a:xfrm>
            <a:off x="504245" y="1156839"/>
            <a:ext cx="8348869" cy="4370427"/>
          </a:xfrm>
          <a:prstGeom prst="rect">
            <a:avLst/>
          </a:prstGeom>
          <a:noFill/>
        </p:spPr>
        <p:txBody>
          <a:bodyPr wrap="square" rtlCol="0">
            <a:spAutoFit/>
          </a:bodyPr>
          <a:lstStyle/>
          <a:p>
            <a:pPr marL="457200" indent="-457200">
              <a:buFont typeface="Arial" panose="020B0604020202020204" pitchFamily="34" charset="0"/>
              <a:buChar char="•"/>
            </a:pPr>
            <a:r>
              <a:rPr lang="en-US" sz="2800" dirty="0"/>
              <a:t>Find the total compensation (including option grants) for all CEOs in the ExecuComp database for fiscal year 2018. </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In addition to total compensation, your results should include the company name and the CEO’s full name. </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Download this information to Excel. </a:t>
            </a:r>
          </a:p>
          <a:p>
            <a:endParaRPr lang="en-US" sz="2600" dirty="0"/>
          </a:p>
        </p:txBody>
      </p:sp>
    </p:spTree>
    <p:extLst>
      <p:ext uri="{BB962C8B-B14F-4D97-AF65-F5344CB8AC3E}">
        <p14:creationId xmlns:p14="http://schemas.microsoft.com/office/powerpoint/2010/main" val="17326426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4057"/>
            <a:ext cx="9144000" cy="6415100"/>
          </a:xfrm>
          <a:prstGeom prst="rect">
            <a:avLst/>
          </a:prstGeom>
        </p:spPr>
      </p:pic>
      <p:sp>
        <p:nvSpPr>
          <p:cNvPr id="2" name="Title 1"/>
          <p:cNvSpPr>
            <a:spLocks noGrp="1"/>
          </p:cNvSpPr>
          <p:nvPr>
            <p:ph type="title"/>
          </p:nvPr>
        </p:nvSpPr>
        <p:spPr>
          <a:xfrm>
            <a:off x="735330" y="-168724"/>
            <a:ext cx="7886700" cy="1325563"/>
          </a:xfrm>
        </p:spPr>
        <p:txBody>
          <a:bodyPr/>
          <a:lstStyle/>
          <a:p>
            <a:r>
              <a:rPr lang="en-US" b="1" dirty="0"/>
              <a:t>Link to Assignment </a:t>
            </a:r>
          </a:p>
        </p:txBody>
      </p:sp>
      <p:sp>
        <p:nvSpPr>
          <p:cNvPr id="3" name="Content Placeholder 2"/>
          <p:cNvSpPr>
            <a:spLocks noGrp="1"/>
          </p:cNvSpPr>
          <p:nvPr>
            <p:ph idx="1"/>
          </p:nvPr>
        </p:nvSpPr>
        <p:spPr>
          <a:xfrm>
            <a:off x="628650" y="1490774"/>
            <a:ext cx="7886700" cy="3984625"/>
          </a:xfrm>
        </p:spPr>
        <p:txBody>
          <a:bodyPr>
            <a:noAutofit/>
          </a:bodyPr>
          <a:lstStyle/>
          <a:p>
            <a:pPr marL="0" indent="0">
              <a:buNone/>
            </a:pPr>
            <a:br>
              <a:rPr lang="en-US" dirty="0"/>
            </a:br>
            <a:endParaRPr lang="en-US" dirty="0"/>
          </a:p>
        </p:txBody>
      </p:sp>
      <p:sp>
        <p:nvSpPr>
          <p:cNvPr id="6" name="TextBox 5">
            <a:extLst>
              <a:ext uri="{FF2B5EF4-FFF2-40B4-BE49-F238E27FC236}">
                <a16:creationId xmlns:a16="http://schemas.microsoft.com/office/drawing/2014/main" id="{E4F82830-EAA6-4873-B78F-C44E83F7761C}"/>
              </a:ext>
            </a:extLst>
          </p:cNvPr>
          <p:cNvSpPr txBox="1"/>
          <p:nvPr/>
        </p:nvSpPr>
        <p:spPr>
          <a:xfrm>
            <a:off x="466392" y="1282878"/>
            <a:ext cx="8155638" cy="4678204"/>
          </a:xfrm>
          <a:prstGeom prst="rect">
            <a:avLst/>
          </a:prstGeom>
          <a:noFill/>
        </p:spPr>
        <p:txBody>
          <a:bodyPr wrap="square" rtlCol="0">
            <a:spAutoFit/>
          </a:bodyPr>
          <a:lstStyle/>
          <a:p>
            <a:pPr marL="285750" indent="-285750">
              <a:buFont typeface="Arial" panose="020B0604020202020204" pitchFamily="34" charset="0"/>
              <a:buChar char="•"/>
            </a:pPr>
            <a:r>
              <a:rPr lang="en-US" sz="2800" dirty="0"/>
              <a:t>From the WRDS main menu, go to Get Data &gt; Compustat - Capital IQ &gt; </a:t>
            </a:r>
            <a:r>
              <a:rPr lang="en-US" sz="2800" dirty="0" err="1"/>
              <a:t>ExecuComp</a:t>
            </a:r>
            <a:r>
              <a:rPr lang="en-US" sz="2800" dirty="0"/>
              <a:t> &gt; Annual Compensation.</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Or, use the link below to directly access </a:t>
            </a:r>
            <a:r>
              <a:rPr lang="en-US" sz="2800" dirty="0" err="1"/>
              <a:t>ExecuComp</a:t>
            </a:r>
            <a:r>
              <a:rPr lang="en-US" sz="2800" dirty="0"/>
              <a:t> Annual Compensation:</a:t>
            </a:r>
          </a:p>
          <a:p>
            <a:pPr marL="285750" indent="-285750">
              <a:buFont typeface="Arial" panose="020B0604020202020204" pitchFamily="34" charset="0"/>
              <a:buChar char="•"/>
            </a:pPr>
            <a:endParaRPr lang="en-US" sz="2800" dirty="0"/>
          </a:p>
          <a:p>
            <a:r>
              <a:rPr lang="en-US" sz="2800" dirty="0">
                <a:hlinkClick r:id="rId3"/>
              </a:rPr>
              <a:t>https://wrds-www.wharton.upenn.edu/pages/get-data/compustat-capital-iq-standard-poors/compustat/execucomp/annual-compensation/</a:t>
            </a:r>
            <a:endParaRPr lang="en-US" sz="2800" dirty="0"/>
          </a:p>
          <a:p>
            <a:endParaRPr lang="en-US" dirty="0"/>
          </a:p>
        </p:txBody>
      </p:sp>
    </p:spTree>
    <p:extLst>
      <p:ext uri="{BB962C8B-B14F-4D97-AF65-F5344CB8AC3E}">
        <p14:creationId xmlns:p14="http://schemas.microsoft.com/office/powerpoint/2010/main" val="1023475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2" name="Title 1"/>
          <p:cNvSpPr>
            <a:spLocks noGrp="1"/>
          </p:cNvSpPr>
          <p:nvPr>
            <p:ph type="title"/>
          </p:nvPr>
        </p:nvSpPr>
        <p:spPr>
          <a:xfrm>
            <a:off x="628650" y="-113041"/>
            <a:ext cx="7886700" cy="1325563"/>
          </a:xfrm>
        </p:spPr>
        <p:txBody>
          <a:bodyPr/>
          <a:lstStyle/>
          <a:p>
            <a:r>
              <a:rPr lang="en-US" b="1" dirty="0"/>
              <a:t>Learning Objectives</a:t>
            </a:r>
          </a:p>
        </p:txBody>
      </p:sp>
      <p:sp>
        <p:nvSpPr>
          <p:cNvPr id="3" name="Content Placeholder 2"/>
          <p:cNvSpPr>
            <a:spLocks noGrp="1"/>
          </p:cNvSpPr>
          <p:nvPr>
            <p:ph idx="1"/>
          </p:nvPr>
        </p:nvSpPr>
        <p:spPr>
          <a:xfrm>
            <a:off x="628650" y="1490774"/>
            <a:ext cx="7886700" cy="3984625"/>
          </a:xfrm>
        </p:spPr>
        <p:txBody>
          <a:bodyPr>
            <a:noAutofit/>
          </a:bodyPr>
          <a:lstStyle/>
          <a:p>
            <a:pPr marL="0" indent="0">
              <a:buNone/>
            </a:pPr>
            <a:br>
              <a:rPr lang="en-US" dirty="0"/>
            </a:br>
            <a:endParaRPr lang="en-US" dirty="0"/>
          </a:p>
        </p:txBody>
      </p:sp>
      <p:sp>
        <p:nvSpPr>
          <p:cNvPr id="5" name="TextBox 4"/>
          <p:cNvSpPr txBox="1"/>
          <p:nvPr/>
        </p:nvSpPr>
        <p:spPr>
          <a:xfrm>
            <a:off x="1003300" y="1436883"/>
            <a:ext cx="7664450" cy="3539430"/>
          </a:xfrm>
          <a:prstGeom prst="rect">
            <a:avLst/>
          </a:prstGeom>
          <a:noFill/>
        </p:spPr>
        <p:txBody>
          <a:bodyPr wrap="square" rtlCol="0">
            <a:spAutoFit/>
          </a:bodyPr>
          <a:lstStyle/>
          <a:p>
            <a:r>
              <a:rPr lang="en-US" sz="2800" dirty="0"/>
              <a:t>Upon completing this assignment, students will:</a:t>
            </a:r>
          </a:p>
          <a:p>
            <a:endParaRPr lang="en-US" sz="2800" dirty="0"/>
          </a:p>
          <a:p>
            <a:pPr marL="457200" indent="-457200">
              <a:buFont typeface="Arial" panose="020B0604020202020204" pitchFamily="34" charset="0"/>
              <a:buChar char="•"/>
            </a:pPr>
            <a:r>
              <a:rPr lang="en-US" sz="2800" dirty="0"/>
              <a:t>Become familiar with Compustat’s </a:t>
            </a:r>
            <a:r>
              <a:rPr lang="en-US" sz="2800" dirty="0" err="1"/>
              <a:t>ExecuComp</a:t>
            </a:r>
            <a:r>
              <a:rPr lang="en-US" sz="2800" dirty="0"/>
              <a:t> dataset</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Execute a query and download ExecuComp data to Excel</a:t>
            </a:r>
          </a:p>
          <a:p>
            <a:pPr marL="457200" indent="-457200">
              <a:buFont typeface="Arial" panose="020B0604020202020204" pitchFamily="34" charset="0"/>
              <a:buChar char="•"/>
            </a:pPr>
            <a:endParaRPr lang="en-US" sz="2800" dirty="0"/>
          </a:p>
        </p:txBody>
      </p:sp>
    </p:spTree>
    <p:extLst>
      <p:ext uri="{BB962C8B-B14F-4D97-AF65-F5344CB8AC3E}">
        <p14:creationId xmlns:p14="http://schemas.microsoft.com/office/powerpoint/2010/main" val="14433672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80053"/>
            <a:ext cx="9144000" cy="6415100"/>
          </a:xfrm>
          <a:prstGeom prst="rect">
            <a:avLst/>
          </a:prstGeom>
        </p:spPr>
      </p:pic>
      <p:sp>
        <p:nvSpPr>
          <p:cNvPr id="2" name="Title 1"/>
          <p:cNvSpPr>
            <a:spLocks noGrp="1"/>
          </p:cNvSpPr>
          <p:nvPr>
            <p:ph type="title"/>
          </p:nvPr>
        </p:nvSpPr>
        <p:spPr>
          <a:xfrm>
            <a:off x="735330" y="-168724"/>
            <a:ext cx="7886700" cy="1325563"/>
          </a:xfrm>
        </p:spPr>
        <p:txBody>
          <a:bodyPr/>
          <a:lstStyle/>
          <a:p>
            <a:r>
              <a:rPr lang="en-US" b="1" dirty="0"/>
              <a:t>Assignment Instructions</a:t>
            </a:r>
          </a:p>
        </p:txBody>
      </p:sp>
      <p:sp>
        <p:nvSpPr>
          <p:cNvPr id="3" name="Content Placeholder 2"/>
          <p:cNvSpPr>
            <a:spLocks noGrp="1"/>
          </p:cNvSpPr>
          <p:nvPr>
            <p:ph idx="1"/>
          </p:nvPr>
        </p:nvSpPr>
        <p:spPr>
          <a:xfrm>
            <a:off x="628650" y="1490774"/>
            <a:ext cx="7886700" cy="3984625"/>
          </a:xfrm>
        </p:spPr>
        <p:txBody>
          <a:bodyPr>
            <a:noAutofit/>
          </a:bodyPr>
          <a:lstStyle/>
          <a:p>
            <a:pPr marL="0" indent="0">
              <a:buNone/>
            </a:pPr>
            <a:br>
              <a:rPr lang="en-US" dirty="0"/>
            </a:br>
            <a:endParaRPr lang="en-US" dirty="0"/>
          </a:p>
        </p:txBody>
      </p:sp>
      <p:sp>
        <p:nvSpPr>
          <p:cNvPr id="6" name="TextBox 5">
            <a:extLst>
              <a:ext uri="{FF2B5EF4-FFF2-40B4-BE49-F238E27FC236}">
                <a16:creationId xmlns:a16="http://schemas.microsoft.com/office/drawing/2014/main" id="{E4F82830-EAA6-4873-B78F-C44E83F7761C}"/>
              </a:ext>
            </a:extLst>
          </p:cNvPr>
          <p:cNvSpPr txBox="1"/>
          <p:nvPr/>
        </p:nvSpPr>
        <p:spPr>
          <a:xfrm>
            <a:off x="424069" y="950873"/>
            <a:ext cx="8348869" cy="892552"/>
          </a:xfrm>
          <a:prstGeom prst="rect">
            <a:avLst/>
          </a:prstGeom>
          <a:noFill/>
        </p:spPr>
        <p:txBody>
          <a:bodyPr wrap="square" rtlCol="0">
            <a:spAutoFit/>
          </a:bodyPr>
          <a:lstStyle/>
          <a:p>
            <a:pPr marL="514350" indent="-514350">
              <a:buFont typeface="+mj-lt"/>
              <a:buAutoNum type="arabicPeriod"/>
            </a:pPr>
            <a:r>
              <a:rPr lang="en-US" sz="2600" dirty="0"/>
              <a:t>From the ExecuComp screen, click on Annual Compensation.</a:t>
            </a:r>
          </a:p>
        </p:txBody>
      </p:sp>
      <p:pic>
        <p:nvPicPr>
          <p:cNvPr id="7" name="Picture 6">
            <a:extLst>
              <a:ext uri="{FF2B5EF4-FFF2-40B4-BE49-F238E27FC236}">
                <a16:creationId xmlns:a16="http://schemas.microsoft.com/office/drawing/2014/main" id="{165B802A-D7BC-45EA-BB51-3EB2FC8654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156" y="2492202"/>
            <a:ext cx="8419048" cy="3142857"/>
          </a:xfrm>
          <a:prstGeom prst="rect">
            <a:avLst/>
          </a:prstGeom>
        </p:spPr>
      </p:pic>
      <p:cxnSp>
        <p:nvCxnSpPr>
          <p:cNvPr id="8" name="Straight Arrow Connector 7">
            <a:extLst>
              <a:ext uri="{FF2B5EF4-FFF2-40B4-BE49-F238E27FC236}">
                <a16:creationId xmlns:a16="http://schemas.microsoft.com/office/drawing/2014/main" id="{9D99311E-DA65-43F3-BC90-E4367954769E}"/>
              </a:ext>
            </a:extLst>
          </p:cNvPr>
          <p:cNvCxnSpPr>
            <a:cxnSpLocks/>
          </p:cNvCxnSpPr>
          <p:nvPr/>
        </p:nvCxnSpPr>
        <p:spPr>
          <a:xfrm flipH="1">
            <a:off x="2464904" y="1843425"/>
            <a:ext cx="609600" cy="2105723"/>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6972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80053"/>
            <a:ext cx="9144000" cy="6415100"/>
          </a:xfrm>
          <a:prstGeom prst="rect">
            <a:avLst/>
          </a:prstGeom>
        </p:spPr>
      </p:pic>
      <p:sp>
        <p:nvSpPr>
          <p:cNvPr id="2" name="Title 1"/>
          <p:cNvSpPr>
            <a:spLocks noGrp="1"/>
          </p:cNvSpPr>
          <p:nvPr>
            <p:ph type="title"/>
          </p:nvPr>
        </p:nvSpPr>
        <p:spPr>
          <a:xfrm>
            <a:off x="735330" y="-168724"/>
            <a:ext cx="7886700" cy="1325563"/>
          </a:xfrm>
        </p:spPr>
        <p:txBody>
          <a:bodyPr/>
          <a:lstStyle/>
          <a:p>
            <a:r>
              <a:rPr lang="en-US" b="1" dirty="0"/>
              <a:t>Assignment Instructions (cont.)</a:t>
            </a:r>
          </a:p>
        </p:txBody>
      </p:sp>
      <p:sp>
        <p:nvSpPr>
          <p:cNvPr id="3" name="Content Placeholder 2"/>
          <p:cNvSpPr>
            <a:spLocks noGrp="1"/>
          </p:cNvSpPr>
          <p:nvPr>
            <p:ph idx="1"/>
          </p:nvPr>
        </p:nvSpPr>
        <p:spPr>
          <a:xfrm>
            <a:off x="628650" y="1490774"/>
            <a:ext cx="7886700" cy="3984625"/>
          </a:xfrm>
        </p:spPr>
        <p:txBody>
          <a:bodyPr>
            <a:noAutofit/>
          </a:bodyPr>
          <a:lstStyle/>
          <a:p>
            <a:pPr marL="0" indent="0">
              <a:buNone/>
            </a:pPr>
            <a:br>
              <a:rPr lang="en-US" dirty="0"/>
            </a:br>
            <a:endParaRPr lang="en-US" dirty="0"/>
          </a:p>
        </p:txBody>
      </p:sp>
      <p:sp>
        <p:nvSpPr>
          <p:cNvPr id="6" name="TextBox 5">
            <a:extLst>
              <a:ext uri="{FF2B5EF4-FFF2-40B4-BE49-F238E27FC236}">
                <a16:creationId xmlns:a16="http://schemas.microsoft.com/office/drawing/2014/main" id="{E4F82830-EAA6-4873-B78F-C44E83F7761C}"/>
              </a:ext>
            </a:extLst>
          </p:cNvPr>
          <p:cNvSpPr txBox="1"/>
          <p:nvPr/>
        </p:nvSpPr>
        <p:spPr>
          <a:xfrm>
            <a:off x="516835" y="1275008"/>
            <a:ext cx="6798365" cy="892552"/>
          </a:xfrm>
          <a:prstGeom prst="rect">
            <a:avLst/>
          </a:prstGeom>
          <a:noFill/>
        </p:spPr>
        <p:txBody>
          <a:bodyPr wrap="square" rtlCol="0">
            <a:spAutoFit/>
          </a:bodyPr>
          <a:lstStyle/>
          <a:p>
            <a:pPr marL="514350" indent="-514350">
              <a:buFont typeface="+mj-lt"/>
              <a:buAutoNum type="arabicPeriod" startAt="2"/>
            </a:pPr>
            <a:r>
              <a:rPr lang="en-US" sz="2600" dirty="0"/>
              <a:t>Enter 2018 as both the start and end of the Date range.  </a:t>
            </a:r>
          </a:p>
        </p:txBody>
      </p:sp>
      <p:pic>
        <p:nvPicPr>
          <p:cNvPr id="9" name="Picture 8">
            <a:extLst>
              <a:ext uri="{FF2B5EF4-FFF2-40B4-BE49-F238E27FC236}">
                <a16:creationId xmlns:a16="http://schemas.microsoft.com/office/drawing/2014/main" id="{0D7F9626-DC36-4789-900E-437F216E8C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879" y="2707785"/>
            <a:ext cx="7616241" cy="2659441"/>
          </a:xfrm>
          <a:prstGeom prst="rect">
            <a:avLst/>
          </a:prstGeom>
        </p:spPr>
      </p:pic>
    </p:spTree>
    <p:extLst>
      <p:ext uri="{BB962C8B-B14F-4D97-AF65-F5344CB8AC3E}">
        <p14:creationId xmlns:p14="http://schemas.microsoft.com/office/powerpoint/2010/main" val="83297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80053"/>
            <a:ext cx="9144000" cy="6415100"/>
          </a:xfrm>
          <a:prstGeom prst="rect">
            <a:avLst/>
          </a:prstGeom>
        </p:spPr>
      </p:pic>
      <p:sp>
        <p:nvSpPr>
          <p:cNvPr id="2" name="Title 1"/>
          <p:cNvSpPr>
            <a:spLocks noGrp="1"/>
          </p:cNvSpPr>
          <p:nvPr>
            <p:ph type="title"/>
          </p:nvPr>
        </p:nvSpPr>
        <p:spPr>
          <a:xfrm>
            <a:off x="735330" y="-168724"/>
            <a:ext cx="7886700" cy="1325563"/>
          </a:xfrm>
        </p:spPr>
        <p:txBody>
          <a:bodyPr/>
          <a:lstStyle/>
          <a:p>
            <a:r>
              <a:rPr lang="en-US" b="1" dirty="0"/>
              <a:t>Assignment Instructions (cont.)</a:t>
            </a:r>
          </a:p>
        </p:txBody>
      </p:sp>
      <p:sp>
        <p:nvSpPr>
          <p:cNvPr id="3" name="Content Placeholder 2"/>
          <p:cNvSpPr>
            <a:spLocks noGrp="1"/>
          </p:cNvSpPr>
          <p:nvPr>
            <p:ph idx="1"/>
          </p:nvPr>
        </p:nvSpPr>
        <p:spPr>
          <a:xfrm>
            <a:off x="628650" y="1490774"/>
            <a:ext cx="7886700" cy="3984625"/>
          </a:xfrm>
        </p:spPr>
        <p:txBody>
          <a:bodyPr>
            <a:noAutofit/>
          </a:bodyPr>
          <a:lstStyle/>
          <a:p>
            <a:pPr marL="0" indent="0">
              <a:buNone/>
            </a:pPr>
            <a:br>
              <a:rPr lang="en-US" dirty="0"/>
            </a:br>
            <a:endParaRPr lang="en-US" dirty="0"/>
          </a:p>
        </p:txBody>
      </p:sp>
      <p:sp>
        <p:nvSpPr>
          <p:cNvPr id="6" name="TextBox 5">
            <a:extLst>
              <a:ext uri="{FF2B5EF4-FFF2-40B4-BE49-F238E27FC236}">
                <a16:creationId xmlns:a16="http://schemas.microsoft.com/office/drawing/2014/main" id="{E4F82830-EAA6-4873-B78F-C44E83F7761C}"/>
              </a:ext>
            </a:extLst>
          </p:cNvPr>
          <p:cNvSpPr txBox="1"/>
          <p:nvPr/>
        </p:nvSpPr>
        <p:spPr>
          <a:xfrm>
            <a:off x="282023" y="1382601"/>
            <a:ext cx="4174435" cy="5293757"/>
          </a:xfrm>
          <a:prstGeom prst="rect">
            <a:avLst/>
          </a:prstGeom>
          <a:noFill/>
        </p:spPr>
        <p:txBody>
          <a:bodyPr wrap="square" rtlCol="0">
            <a:spAutoFit/>
          </a:bodyPr>
          <a:lstStyle/>
          <a:p>
            <a:pPr marL="514350" indent="-514350">
              <a:buFont typeface="+mj-lt"/>
              <a:buAutoNum type="arabicPeriod" startAt="2"/>
            </a:pPr>
            <a:r>
              <a:rPr lang="en-US" sz="2600" dirty="0"/>
              <a:t>Recall, you are searching for </a:t>
            </a:r>
            <a:r>
              <a:rPr lang="en-US" sz="2600" i="1" dirty="0"/>
              <a:t>all </a:t>
            </a:r>
            <a:r>
              <a:rPr lang="en-US" sz="2600" dirty="0"/>
              <a:t>CEOs in the database, rather than a particular company’s CEO. Therefore, leave the Company Codes field blank.</a:t>
            </a:r>
          </a:p>
          <a:p>
            <a:pPr marL="514350" indent="-514350">
              <a:buFont typeface="+mj-lt"/>
              <a:buAutoNum type="arabicPeriod" startAt="2"/>
            </a:pPr>
            <a:endParaRPr lang="en-US" sz="2600" dirty="0"/>
          </a:p>
          <a:p>
            <a:pPr marL="514350" indent="-514350">
              <a:buFont typeface="+mj-lt"/>
              <a:buAutoNum type="arabicPeriod" startAt="2"/>
            </a:pPr>
            <a:r>
              <a:rPr lang="en-US" sz="2600" dirty="0"/>
              <a:t>Select Search the entire database. </a:t>
            </a:r>
          </a:p>
          <a:p>
            <a:pPr marL="514350" indent="-514350">
              <a:buFont typeface="+mj-lt"/>
              <a:buAutoNum type="arabicPeriod" startAt="2"/>
            </a:pPr>
            <a:endParaRPr lang="en-US" sz="2600" dirty="0"/>
          </a:p>
          <a:p>
            <a:pPr marL="514350" indent="-514350">
              <a:buFont typeface="+mj-lt"/>
              <a:buAutoNum type="arabicPeriod" startAt="2"/>
            </a:pPr>
            <a:endParaRPr lang="en-US" sz="2600" dirty="0"/>
          </a:p>
          <a:p>
            <a:r>
              <a:rPr lang="en-US" sz="2600" dirty="0"/>
              <a:t>  </a:t>
            </a:r>
          </a:p>
        </p:txBody>
      </p:sp>
      <p:pic>
        <p:nvPicPr>
          <p:cNvPr id="7" name="Picture 6">
            <a:extLst>
              <a:ext uri="{FF2B5EF4-FFF2-40B4-BE49-F238E27FC236}">
                <a16:creationId xmlns:a16="http://schemas.microsoft.com/office/drawing/2014/main" id="{C1A00983-4D3E-49F9-8A99-8CB3A7C1E4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5378" y="1490774"/>
            <a:ext cx="4568307" cy="4151654"/>
          </a:xfrm>
          <a:prstGeom prst="rect">
            <a:avLst/>
          </a:prstGeom>
        </p:spPr>
      </p:pic>
      <p:cxnSp>
        <p:nvCxnSpPr>
          <p:cNvPr id="10" name="Straight Arrow Connector 9">
            <a:extLst>
              <a:ext uri="{FF2B5EF4-FFF2-40B4-BE49-F238E27FC236}">
                <a16:creationId xmlns:a16="http://schemas.microsoft.com/office/drawing/2014/main" id="{AEFE0531-7FC4-4997-99A8-CAB5E3788888}"/>
              </a:ext>
            </a:extLst>
          </p:cNvPr>
          <p:cNvCxnSpPr>
            <a:cxnSpLocks/>
          </p:cNvCxnSpPr>
          <p:nvPr/>
        </p:nvCxnSpPr>
        <p:spPr>
          <a:xfrm flipV="1">
            <a:off x="2769704" y="4903304"/>
            <a:ext cx="1802296" cy="318054"/>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18874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80053"/>
            <a:ext cx="9144000" cy="6415100"/>
          </a:xfrm>
          <a:prstGeom prst="rect">
            <a:avLst/>
          </a:prstGeom>
        </p:spPr>
      </p:pic>
      <p:sp>
        <p:nvSpPr>
          <p:cNvPr id="2" name="Title 1"/>
          <p:cNvSpPr>
            <a:spLocks noGrp="1"/>
          </p:cNvSpPr>
          <p:nvPr>
            <p:ph type="title"/>
          </p:nvPr>
        </p:nvSpPr>
        <p:spPr>
          <a:xfrm>
            <a:off x="735330" y="-168724"/>
            <a:ext cx="7886700" cy="1325563"/>
          </a:xfrm>
        </p:spPr>
        <p:txBody>
          <a:bodyPr/>
          <a:lstStyle/>
          <a:p>
            <a:r>
              <a:rPr lang="en-US" b="1" dirty="0"/>
              <a:t>Assignment Instructions (cont.)</a:t>
            </a:r>
          </a:p>
        </p:txBody>
      </p:sp>
      <p:sp>
        <p:nvSpPr>
          <p:cNvPr id="3" name="Content Placeholder 2"/>
          <p:cNvSpPr>
            <a:spLocks noGrp="1"/>
          </p:cNvSpPr>
          <p:nvPr>
            <p:ph idx="1"/>
          </p:nvPr>
        </p:nvSpPr>
        <p:spPr>
          <a:xfrm>
            <a:off x="628650" y="1490774"/>
            <a:ext cx="7886700" cy="3984625"/>
          </a:xfrm>
        </p:spPr>
        <p:txBody>
          <a:bodyPr>
            <a:noAutofit/>
          </a:bodyPr>
          <a:lstStyle/>
          <a:p>
            <a:pPr marL="0" indent="0">
              <a:buNone/>
            </a:pPr>
            <a:br>
              <a:rPr lang="en-US" dirty="0"/>
            </a:br>
            <a:endParaRPr lang="en-US" dirty="0"/>
          </a:p>
        </p:txBody>
      </p:sp>
      <p:sp>
        <p:nvSpPr>
          <p:cNvPr id="6" name="TextBox 5">
            <a:extLst>
              <a:ext uri="{FF2B5EF4-FFF2-40B4-BE49-F238E27FC236}">
                <a16:creationId xmlns:a16="http://schemas.microsoft.com/office/drawing/2014/main" id="{E4F82830-EAA6-4873-B78F-C44E83F7761C}"/>
              </a:ext>
            </a:extLst>
          </p:cNvPr>
          <p:cNvSpPr txBox="1"/>
          <p:nvPr/>
        </p:nvSpPr>
        <p:spPr>
          <a:xfrm>
            <a:off x="5981880" y="1382601"/>
            <a:ext cx="3044010" cy="3554819"/>
          </a:xfrm>
          <a:prstGeom prst="rect">
            <a:avLst/>
          </a:prstGeom>
          <a:solidFill>
            <a:schemeClr val="bg1"/>
          </a:solidFill>
        </p:spPr>
        <p:txBody>
          <a:bodyPr wrap="square" rtlCol="0">
            <a:spAutoFit/>
          </a:bodyPr>
          <a:lstStyle/>
          <a:p>
            <a:pPr marL="514350" indent="-514350">
              <a:buFont typeface="+mj-lt"/>
              <a:buAutoNum type="arabicPeriod" startAt="4"/>
            </a:pPr>
            <a:r>
              <a:rPr lang="en-US" sz="2500" dirty="0"/>
              <a:t>In the Query Variables window, click the Company Information tab. </a:t>
            </a:r>
            <a:br>
              <a:rPr lang="en-US" sz="2500" dirty="0"/>
            </a:br>
            <a:endParaRPr lang="en-US" sz="2500" dirty="0"/>
          </a:p>
          <a:p>
            <a:pPr marL="514350" indent="-514350">
              <a:buFont typeface="+mj-lt"/>
              <a:buAutoNum type="arabicPeriod" startAt="4"/>
            </a:pPr>
            <a:r>
              <a:rPr lang="en-US" sz="2500" dirty="0"/>
              <a:t>Select the Company Name variable.</a:t>
            </a:r>
          </a:p>
        </p:txBody>
      </p:sp>
      <p:pic>
        <p:nvPicPr>
          <p:cNvPr id="11" name="Picture 10">
            <a:extLst>
              <a:ext uri="{FF2B5EF4-FFF2-40B4-BE49-F238E27FC236}">
                <a16:creationId xmlns:a16="http://schemas.microsoft.com/office/drawing/2014/main" id="{F7AB7FCB-B255-4FD1-B6B0-F44BB8C111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750" y="1102764"/>
            <a:ext cx="5528490" cy="4760644"/>
          </a:xfrm>
          <a:prstGeom prst="rect">
            <a:avLst/>
          </a:prstGeom>
        </p:spPr>
      </p:pic>
      <p:cxnSp>
        <p:nvCxnSpPr>
          <p:cNvPr id="13" name="Straight Arrow Connector 12">
            <a:extLst>
              <a:ext uri="{FF2B5EF4-FFF2-40B4-BE49-F238E27FC236}">
                <a16:creationId xmlns:a16="http://schemas.microsoft.com/office/drawing/2014/main" id="{89CBD458-D50D-4CEA-B5E7-75E548EB8694}"/>
              </a:ext>
            </a:extLst>
          </p:cNvPr>
          <p:cNvCxnSpPr>
            <a:cxnSpLocks/>
          </p:cNvCxnSpPr>
          <p:nvPr/>
        </p:nvCxnSpPr>
        <p:spPr>
          <a:xfrm flipH="1" flipV="1">
            <a:off x="4863548" y="2756452"/>
            <a:ext cx="1463476" cy="1926498"/>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41682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80053"/>
            <a:ext cx="9144000" cy="6415100"/>
          </a:xfrm>
          <a:prstGeom prst="rect">
            <a:avLst/>
          </a:prstGeom>
        </p:spPr>
      </p:pic>
      <p:sp>
        <p:nvSpPr>
          <p:cNvPr id="2" name="Title 1"/>
          <p:cNvSpPr>
            <a:spLocks noGrp="1"/>
          </p:cNvSpPr>
          <p:nvPr>
            <p:ph type="title"/>
          </p:nvPr>
        </p:nvSpPr>
        <p:spPr>
          <a:xfrm>
            <a:off x="735330" y="-168724"/>
            <a:ext cx="7886700" cy="1325563"/>
          </a:xfrm>
        </p:spPr>
        <p:txBody>
          <a:bodyPr/>
          <a:lstStyle/>
          <a:p>
            <a:r>
              <a:rPr lang="en-US" b="1" dirty="0"/>
              <a:t>Assignment Instructions (cont.)</a:t>
            </a:r>
          </a:p>
        </p:txBody>
      </p:sp>
      <p:sp>
        <p:nvSpPr>
          <p:cNvPr id="3" name="Content Placeholder 2"/>
          <p:cNvSpPr>
            <a:spLocks noGrp="1"/>
          </p:cNvSpPr>
          <p:nvPr>
            <p:ph idx="1"/>
          </p:nvPr>
        </p:nvSpPr>
        <p:spPr>
          <a:xfrm>
            <a:off x="628650" y="1490774"/>
            <a:ext cx="7886700" cy="3984625"/>
          </a:xfrm>
        </p:spPr>
        <p:txBody>
          <a:bodyPr>
            <a:noAutofit/>
          </a:bodyPr>
          <a:lstStyle/>
          <a:p>
            <a:pPr marL="0" indent="0">
              <a:buNone/>
            </a:pPr>
            <a:br>
              <a:rPr lang="en-US" dirty="0"/>
            </a:br>
            <a:endParaRPr lang="en-US" dirty="0"/>
          </a:p>
        </p:txBody>
      </p:sp>
      <p:sp>
        <p:nvSpPr>
          <p:cNvPr id="6" name="TextBox 5">
            <a:extLst>
              <a:ext uri="{FF2B5EF4-FFF2-40B4-BE49-F238E27FC236}">
                <a16:creationId xmlns:a16="http://schemas.microsoft.com/office/drawing/2014/main" id="{E4F82830-EAA6-4873-B78F-C44E83F7761C}"/>
              </a:ext>
            </a:extLst>
          </p:cNvPr>
          <p:cNvSpPr txBox="1"/>
          <p:nvPr/>
        </p:nvSpPr>
        <p:spPr>
          <a:xfrm>
            <a:off x="5746338" y="1221567"/>
            <a:ext cx="3254787" cy="2400657"/>
          </a:xfrm>
          <a:prstGeom prst="rect">
            <a:avLst/>
          </a:prstGeom>
          <a:solidFill>
            <a:schemeClr val="bg1"/>
          </a:solidFill>
        </p:spPr>
        <p:txBody>
          <a:bodyPr wrap="square" rtlCol="0">
            <a:spAutoFit/>
          </a:bodyPr>
          <a:lstStyle/>
          <a:p>
            <a:pPr marL="514350" indent="-514350">
              <a:buFont typeface="+mj-lt"/>
              <a:buAutoNum type="arabicPeriod" startAt="4"/>
            </a:pPr>
            <a:r>
              <a:rPr lang="en-US" sz="2500" dirty="0"/>
              <a:t>Click the Executive Information tab. </a:t>
            </a:r>
            <a:br>
              <a:rPr lang="en-US" sz="2500" dirty="0"/>
            </a:br>
            <a:endParaRPr lang="en-US" sz="2500" dirty="0"/>
          </a:p>
          <a:p>
            <a:pPr marL="514350" indent="-514350">
              <a:buFont typeface="+mj-lt"/>
              <a:buAutoNum type="arabicPeriod" startAt="4"/>
            </a:pPr>
            <a:r>
              <a:rPr lang="en-US" sz="2500" dirty="0"/>
              <a:t>Select the EXEC_FULLNAME variable.</a:t>
            </a:r>
          </a:p>
        </p:txBody>
      </p:sp>
      <p:pic>
        <p:nvPicPr>
          <p:cNvPr id="7" name="Picture 6">
            <a:extLst>
              <a:ext uri="{FF2B5EF4-FFF2-40B4-BE49-F238E27FC236}">
                <a16:creationId xmlns:a16="http://schemas.microsoft.com/office/drawing/2014/main" id="{FE102788-7CCA-417C-B381-CAE1FCD474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875" y="935997"/>
            <a:ext cx="5460588" cy="4752584"/>
          </a:xfrm>
          <a:prstGeom prst="rect">
            <a:avLst/>
          </a:prstGeom>
        </p:spPr>
      </p:pic>
      <p:cxnSp>
        <p:nvCxnSpPr>
          <p:cNvPr id="13" name="Straight Arrow Connector 12">
            <a:extLst>
              <a:ext uri="{FF2B5EF4-FFF2-40B4-BE49-F238E27FC236}">
                <a16:creationId xmlns:a16="http://schemas.microsoft.com/office/drawing/2014/main" id="{89CBD458-D50D-4CEA-B5E7-75E548EB8694}"/>
              </a:ext>
            </a:extLst>
          </p:cNvPr>
          <p:cNvCxnSpPr>
            <a:cxnSpLocks/>
          </p:cNvCxnSpPr>
          <p:nvPr/>
        </p:nvCxnSpPr>
        <p:spPr>
          <a:xfrm flipH="1" flipV="1">
            <a:off x="5186050" y="2797883"/>
            <a:ext cx="903188" cy="462152"/>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55663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80053"/>
            <a:ext cx="9144000" cy="6415100"/>
          </a:xfrm>
          <a:prstGeom prst="rect">
            <a:avLst/>
          </a:prstGeom>
        </p:spPr>
      </p:pic>
      <p:sp>
        <p:nvSpPr>
          <p:cNvPr id="2" name="Title 1"/>
          <p:cNvSpPr>
            <a:spLocks noGrp="1"/>
          </p:cNvSpPr>
          <p:nvPr>
            <p:ph type="title"/>
          </p:nvPr>
        </p:nvSpPr>
        <p:spPr>
          <a:xfrm>
            <a:off x="735330" y="-168724"/>
            <a:ext cx="7886700" cy="1325563"/>
          </a:xfrm>
        </p:spPr>
        <p:txBody>
          <a:bodyPr/>
          <a:lstStyle/>
          <a:p>
            <a:r>
              <a:rPr lang="en-US" b="1" dirty="0"/>
              <a:t>Assignment Instructions (cont.)</a:t>
            </a:r>
          </a:p>
        </p:txBody>
      </p:sp>
      <p:sp>
        <p:nvSpPr>
          <p:cNvPr id="3" name="Content Placeholder 2"/>
          <p:cNvSpPr>
            <a:spLocks noGrp="1"/>
          </p:cNvSpPr>
          <p:nvPr>
            <p:ph idx="1"/>
          </p:nvPr>
        </p:nvSpPr>
        <p:spPr>
          <a:xfrm>
            <a:off x="628650" y="1490774"/>
            <a:ext cx="7886700" cy="3984625"/>
          </a:xfrm>
        </p:spPr>
        <p:txBody>
          <a:bodyPr>
            <a:noAutofit/>
          </a:bodyPr>
          <a:lstStyle/>
          <a:p>
            <a:pPr marL="0" indent="0">
              <a:buNone/>
            </a:pPr>
            <a:br>
              <a:rPr lang="en-US" dirty="0"/>
            </a:br>
            <a:endParaRPr lang="en-US" dirty="0"/>
          </a:p>
        </p:txBody>
      </p:sp>
      <p:sp>
        <p:nvSpPr>
          <p:cNvPr id="6" name="TextBox 5">
            <a:extLst>
              <a:ext uri="{FF2B5EF4-FFF2-40B4-BE49-F238E27FC236}">
                <a16:creationId xmlns:a16="http://schemas.microsoft.com/office/drawing/2014/main" id="{E4F82830-EAA6-4873-B78F-C44E83F7761C}"/>
              </a:ext>
            </a:extLst>
          </p:cNvPr>
          <p:cNvSpPr txBox="1"/>
          <p:nvPr/>
        </p:nvSpPr>
        <p:spPr>
          <a:xfrm>
            <a:off x="4016236" y="1251481"/>
            <a:ext cx="4853196" cy="4355038"/>
          </a:xfrm>
          <a:prstGeom prst="rect">
            <a:avLst/>
          </a:prstGeom>
          <a:solidFill>
            <a:schemeClr val="bg1"/>
          </a:solidFill>
        </p:spPr>
        <p:txBody>
          <a:bodyPr wrap="square" rtlCol="0">
            <a:spAutoFit/>
          </a:bodyPr>
          <a:lstStyle/>
          <a:p>
            <a:pPr marL="514350" indent="-514350">
              <a:buFont typeface="+mj-lt"/>
              <a:buAutoNum type="arabicPeriod" startAt="6"/>
            </a:pPr>
            <a:r>
              <a:rPr lang="en-US" sz="2800" dirty="0"/>
              <a:t>Click the Compensation Data tab. </a:t>
            </a:r>
            <a:br>
              <a:rPr lang="en-US" sz="2800" dirty="0"/>
            </a:br>
            <a:endParaRPr lang="en-US" sz="2800" dirty="0"/>
          </a:p>
          <a:p>
            <a:pPr marL="514350" indent="-514350">
              <a:buFont typeface="+mj-lt"/>
              <a:buAutoNum type="arabicPeriod" startAt="6"/>
            </a:pPr>
            <a:r>
              <a:rPr lang="en-US" sz="2800" dirty="0"/>
              <a:t>Select the CEOANN – Annual CEO Flag variable.</a:t>
            </a:r>
          </a:p>
          <a:p>
            <a:pPr marL="514350" indent="-514350">
              <a:buFont typeface="+mj-lt"/>
              <a:buAutoNum type="arabicPeriod" startAt="6"/>
            </a:pPr>
            <a:endParaRPr lang="en-US" sz="2500" dirty="0"/>
          </a:p>
          <a:p>
            <a:pPr marL="457200" indent="-457200">
              <a:buFont typeface="Arial" panose="020B0604020202020204" pitchFamily="34" charset="0"/>
              <a:buChar char="•"/>
            </a:pPr>
            <a:r>
              <a:rPr lang="en-US" sz="2800" dirty="0"/>
              <a:t>CEOANN is a flag indicating  that this executive served as CEO for all or most of the specified fiscal year. </a:t>
            </a:r>
            <a:endParaRPr lang="en-US" sz="2500" dirty="0"/>
          </a:p>
        </p:txBody>
      </p:sp>
      <p:pic>
        <p:nvPicPr>
          <p:cNvPr id="10" name="Picture 9">
            <a:extLst>
              <a:ext uri="{FF2B5EF4-FFF2-40B4-BE49-F238E27FC236}">
                <a16:creationId xmlns:a16="http://schemas.microsoft.com/office/drawing/2014/main" id="{41035E4B-F90A-4913-A71B-5AA62FE104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325" y="912198"/>
            <a:ext cx="3663628" cy="5141775"/>
          </a:xfrm>
          <a:prstGeom prst="rect">
            <a:avLst/>
          </a:prstGeom>
        </p:spPr>
      </p:pic>
    </p:spTree>
    <p:extLst>
      <p:ext uri="{BB962C8B-B14F-4D97-AF65-F5344CB8AC3E}">
        <p14:creationId xmlns:p14="http://schemas.microsoft.com/office/powerpoint/2010/main" val="31669724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80053"/>
            <a:ext cx="9144000" cy="6415100"/>
          </a:xfrm>
          <a:prstGeom prst="rect">
            <a:avLst/>
          </a:prstGeom>
        </p:spPr>
      </p:pic>
      <p:sp>
        <p:nvSpPr>
          <p:cNvPr id="2" name="Title 1"/>
          <p:cNvSpPr>
            <a:spLocks noGrp="1"/>
          </p:cNvSpPr>
          <p:nvPr>
            <p:ph type="title"/>
          </p:nvPr>
        </p:nvSpPr>
        <p:spPr>
          <a:xfrm>
            <a:off x="735330" y="-168724"/>
            <a:ext cx="7886700" cy="1325563"/>
          </a:xfrm>
        </p:spPr>
        <p:txBody>
          <a:bodyPr/>
          <a:lstStyle/>
          <a:p>
            <a:r>
              <a:rPr lang="en-US" b="1" dirty="0"/>
              <a:t>Assignment Instructions (cont.)</a:t>
            </a:r>
          </a:p>
        </p:txBody>
      </p:sp>
      <p:sp>
        <p:nvSpPr>
          <p:cNvPr id="3" name="Content Placeholder 2"/>
          <p:cNvSpPr>
            <a:spLocks noGrp="1"/>
          </p:cNvSpPr>
          <p:nvPr>
            <p:ph idx="1"/>
          </p:nvPr>
        </p:nvSpPr>
        <p:spPr>
          <a:xfrm>
            <a:off x="628650" y="1490774"/>
            <a:ext cx="7886700" cy="3984625"/>
          </a:xfrm>
        </p:spPr>
        <p:txBody>
          <a:bodyPr>
            <a:noAutofit/>
          </a:bodyPr>
          <a:lstStyle/>
          <a:p>
            <a:pPr marL="0" indent="0">
              <a:buNone/>
            </a:pPr>
            <a:br>
              <a:rPr lang="en-US" dirty="0"/>
            </a:br>
            <a:endParaRPr lang="en-US" dirty="0"/>
          </a:p>
        </p:txBody>
      </p:sp>
      <p:sp>
        <p:nvSpPr>
          <p:cNvPr id="6" name="TextBox 5">
            <a:extLst>
              <a:ext uri="{FF2B5EF4-FFF2-40B4-BE49-F238E27FC236}">
                <a16:creationId xmlns:a16="http://schemas.microsoft.com/office/drawing/2014/main" id="{E4F82830-EAA6-4873-B78F-C44E83F7761C}"/>
              </a:ext>
            </a:extLst>
          </p:cNvPr>
          <p:cNvSpPr txBox="1"/>
          <p:nvPr/>
        </p:nvSpPr>
        <p:spPr>
          <a:xfrm>
            <a:off x="4537659" y="2256280"/>
            <a:ext cx="4427273" cy="1769715"/>
          </a:xfrm>
          <a:prstGeom prst="rect">
            <a:avLst/>
          </a:prstGeom>
          <a:solidFill>
            <a:schemeClr val="bg1"/>
          </a:solidFill>
        </p:spPr>
        <p:txBody>
          <a:bodyPr wrap="square" rtlCol="0">
            <a:spAutoFit/>
          </a:bodyPr>
          <a:lstStyle/>
          <a:p>
            <a:pPr marL="457200" indent="-457200">
              <a:buFont typeface="+mj-lt"/>
              <a:buAutoNum type="arabicPeriod" startAt="8"/>
            </a:pPr>
            <a:r>
              <a:rPr lang="en-US" sz="2800" dirty="0"/>
              <a:t>Select the TDC1 – Total Compensation (Salary + Bonus + Other) variable. </a:t>
            </a:r>
          </a:p>
          <a:p>
            <a:endParaRPr lang="en-US" sz="2500" dirty="0"/>
          </a:p>
        </p:txBody>
      </p:sp>
      <p:pic>
        <p:nvPicPr>
          <p:cNvPr id="14" name="Picture 13">
            <a:extLst>
              <a:ext uri="{FF2B5EF4-FFF2-40B4-BE49-F238E27FC236}">
                <a16:creationId xmlns:a16="http://schemas.microsoft.com/office/drawing/2014/main" id="{5B792EB2-6E85-4A2F-913F-0E5739460E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874" y="892393"/>
            <a:ext cx="3909009" cy="5073214"/>
          </a:xfrm>
          <a:prstGeom prst="rect">
            <a:avLst/>
          </a:prstGeom>
        </p:spPr>
      </p:pic>
      <p:cxnSp>
        <p:nvCxnSpPr>
          <p:cNvPr id="18" name="Straight Arrow Connector 17">
            <a:extLst>
              <a:ext uri="{FF2B5EF4-FFF2-40B4-BE49-F238E27FC236}">
                <a16:creationId xmlns:a16="http://schemas.microsoft.com/office/drawing/2014/main" id="{D091F64C-3CE5-46AE-B483-3C074EF755A5}"/>
              </a:ext>
            </a:extLst>
          </p:cNvPr>
          <p:cNvCxnSpPr/>
          <p:nvPr/>
        </p:nvCxnSpPr>
        <p:spPr>
          <a:xfrm flipH="1">
            <a:off x="3551583" y="3429000"/>
            <a:ext cx="1245704" cy="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71288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80053"/>
            <a:ext cx="9144000" cy="6415100"/>
          </a:xfrm>
          <a:prstGeom prst="rect">
            <a:avLst/>
          </a:prstGeom>
        </p:spPr>
      </p:pic>
      <p:sp>
        <p:nvSpPr>
          <p:cNvPr id="2" name="Title 1"/>
          <p:cNvSpPr>
            <a:spLocks noGrp="1"/>
          </p:cNvSpPr>
          <p:nvPr>
            <p:ph type="title"/>
          </p:nvPr>
        </p:nvSpPr>
        <p:spPr>
          <a:xfrm>
            <a:off x="735330" y="-168724"/>
            <a:ext cx="7886700" cy="1325563"/>
          </a:xfrm>
        </p:spPr>
        <p:txBody>
          <a:bodyPr/>
          <a:lstStyle/>
          <a:p>
            <a:r>
              <a:rPr lang="en-US" b="1" dirty="0"/>
              <a:t>Assignment Instructions (cont.)</a:t>
            </a:r>
          </a:p>
        </p:txBody>
      </p:sp>
      <p:sp>
        <p:nvSpPr>
          <p:cNvPr id="3" name="Content Placeholder 2"/>
          <p:cNvSpPr>
            <a:spLocks noGrp="1"/>
          </p:cNvSpPr>
          <p:nvPr>
            <p:ph idx="1"/>
          </p:nvPr>
        </p:nvSpPr>
        <p:spPr>
          <a:xfrm>
            <a:off x="628650" y="1490774"/>
            <a:ext cx="7886700" cy="3984625"/>
          </a:xfrm>
        </p:spPr>
        <p:txBody>
          <a:bodyPr>
            <a:noAutofit/>
          </a:bodyPr>
          <a:lstStyle/>
          <a:p>
            <a:pPr marL="0" indent="0">
              <a:buNone/>
            </a:pPr>
            <a:br>
              <a:rPr lang="en-US" dirty="0"/>
            </a:br>
            <a:endParaRPr lang="en-US" dirty="0"/>
          </a:p>
        </p:txBody>
      </p:sp>
      <p:sp>
        <p:nvSpPr>
          <p:cNvPr id="5" name="TextBox 4">
            <a:extLst>
              <a:ext uri="{FF2B5EF4-FFF2-40B4-BE49-F238E27FC236}">
                <a16:creationId xmlns:a16="http://schemas.microsoft.com/office/drawing/2014/main" id="{B703394D-DC89-41F8-B930-6030E63A9C84}"/>
              </a:ext>
            </a:extLst>
          </p:cNvPr>
          <p:cNvSpPr txBox="1"/>
          <p:nvPr/>
        </p:nvSpPr>
        <p:spPr>
          <a:xfrm>
            <a:off x="735330" y="1272209"/>
            <a:ext cx="8262896" cy="1384995"/>
          </a:xfrm>
          <a:prstGeom prst="rect">
            <a:avLst/>
          </a:prstGeom>
          <a:noFill/>
        </p:spPr>
        <p:txBody>
          <a:bodyPr wrap="square" rtlCol="0">
            <a:spAutoFit/>
          </a:bodyPr>
          <a:lstStyle/>
          <a:p>
            <a:pPr marL="457200" indent="-457200">
              <a:buFont typeface="Arial" panose="020B0604020202020204" pitchFamily="34" charset="0"/>
              <a:buChar char="•"/>
            </a:pPr>
            <a:r>
              <a:rPr lang="en-US" sz="2800" dirty="0"/>
              <a:t>Note there are several total compensation variables. TDC1 is defined by ExecuComp as follows:</a:t>
            </a:r>
          </a:p>
          <a:p>
            <a:pPr marL="457200" indent="-457200">
              <a:buFont typeface="Arial" panose="020B0604020202020204" pitchFamily="34" charset="0"/>
              <a:buChar char="•"/>
            </a:pPr>
            <a:endParaRPr lang="en-US" sz="2800" dirty="0"/>
          </a:p>
        </p:txBody>
      </p:sp>
      <p:pic>
        <p:nvPicPr>
          <p:cNvPr id="8" name="Picture 7">
            <a:extLst>
              <a:ext uri="{FF2B5EF4-FFF2-40B4-BE49-F238E27FC236}">
                <a16:creationId xmlns:a16="http://schemas.microsoft.com/office/drawing/2014/main" id="{FCEC8001-1487-459C-89CE-344040593B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50" y="2319214"/>
            <a:ext cx="7570717" cy="3156185"/>
          </a:xfrm>
          <a:prstGeom prst="rect">
            <a:avLst/>
          </a:prstGeom>
        </p:spPr>
      </p:pic>
    </p:spTree>
    <p:extLst>
      <p:ext uri="{BB962C8B-B14F-4D97-AF65-F5344CB8AC3E}">
        <p14:creationId xmlns:p14="http://schemas.microsoft.com/office/powerpoint/2010/main" val="37042018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80053"/>
            <a:ext cx="9144000" cy="6415100"/>
          </a:xfrm>
          <a:prstGeom prst="rect">
            <a:avLst/>
          </a:prstGeom>
        </p:spPr>
      </p:pic>
      <p:sp>
        <p:nvSpPr>
          <p:cNvPr id="2" name="Title 1"/>
          <p:cNvSpPr>
            <a:spLocks noGrp="1"/>
          </p:cNvSpPr>
          <p:nvPr>
            <p:ph type="title"/>
          </p:nvPr>
        </p:nvSpPr>
        <p:spPr>
          <a:xfrm>
            <a:off x="735330" y="-168724"/>
            <a:ext cx="7886700" cy="1325563"/>
          </a:xfrm>
        </p:spPr>
        <p:txBody>
          <a:bodyPr/>
          <a:lstStyle/>
          <a:p>
            <a:r>
              <a:rPr lang="en-US" b="1" dirty="0"/>
              <a:t>Assignment Instructions (cont.)</a:t>
            </a:r>
          </a:p>
        </p:txBody>
      </p:sp>
      <p:sp>
        <p:nvSpPr>
          <p:cNvPr id="3" name="Content Placeholder 2"/>
          <p:cNvSpPr>
            <a:spLocks noGrp="1"/>
          </p:cNvSpPr>
          <p:nvPr>
            <p:ph idx="1"/>
          </p:nvPr>
        </p:nvSpPr>
        <p:spPr>
          <a:xfrm>
            <a:off x="628650" y="1490774"/>
            <a:ext cx="7886700" cy="3984625"/>
          </a:xfrm>
        </p:spPr>
        <p:txBody>
          <a:bodyPr>
            <a:noAutofit/>
          </a:bodyPr>
          <a:lstStyle/>
          <a:p>
            <a:pPr marL="0" indent="0">
              <a:buNone/>
            </a:pPr>
            <a:br>
              <a:rPr lang="en-US" dirty="0"/>
            </a:br>
            <a:endParaRPr lang="en-US" dirty="0"/>
          </a:p>
        </p:txBody>
      </p:sp>
      <p:sp>
        <p:nvSpPr>
          <p:cNvPr id="6" name="TextBox 5">
            <a:extLst>
              <a:ext uri="{FF2B5EF4-FFF2-40B4-BE49-F238E27FC236}">
                <a16:creationId xmlns:a16="http://schemas.microsoft.com/office/drawing/2014/main" id="{E4F82830-EAA6-4873-B78F-C44E83F7761C}"/>
              </a:ext>
            </a:extLst>
          </p:cNvPr>
          <p:cNvSpPr txBox="1"/>
          <p:nvPr/>
        </p:nvSpPr>
        <p:spPr>
          <a:xfrm>
            <a:off x="326792" y="3890635"/>
            <a:ext cx="8817208" cy="2092881"/>
          </a:xfrm>
          <a:prstGeom prst="rect">
            <a:avLst/>
          </a:prstGeom>
          <a:solidFill>
            <a:schemeClr val="bg1"/>
          </a:solidFill>
        </p:spPr>
        <p:txBody>
          <a:bodyPr wrap="square" rtlCol="0">
            <a:spAutoFit/>
          </a:bodyPr>
          <a:lstStyle/>
          <a:p>
            <a:pPr marL="514350" indent="-514350">
              <a:buFont typeface="+mj-lt"/>
              <a:buAutoNum type="arabicPeriod" startAt="9"/>
            </a:pPr>
            <a:r>
              <a:rPr lang="en-US" sz="2600" dirty="0"/>
              <a:t>Using the drop-down menu in the Conditional Statements builder, select CEOANN – Annual CEO Flag. </a:t>
            </a:r>
          </a:p>
          <a:p>
            <a:endParaRPr lang="en-US" sz="2600" dirty="0"/>
          </a:p>
          <a:p>
            <a:pPr marL="457200" indent="-457200">
              <a:buFont typeface="Arial" panose="020B0604020202020204" pitchFamily="34" charset="0"/>
              <a:buChar char="•"/>
            </a:pPr>
            <a:r>
              <a:rPr lang="en-US" sz="2600" dirty="0"/>
              <a:t>This variable must be set to CEO to limit your results to only the executives flagged as annual CEOs.  </a:t>
            </a:r>
            <a:endParaRPr lang="en-US" sz="2500" dirty="0"/>
          </a:p>
        </p:txBody>
      </p:sp>
      <p:pic>
        <p:nvPicPr>
          <p:cNvPr id="7" name="Picture 6">
            <a:extLst>
              <a:ext uri="{FF2B5EF4-FFF2-40B4-BE49-F238E27FC236}">
                <a16:creationId xmlns:a16="http://schemas.microsoft.com/office/drawing/2014/main" id="{72EE9567-F7BA-4E9B-BEBB-D206FA915A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1459" y="1046544"/>
            <a:ext cx="7667873" cy="2641059"/>
          </a:xfrm>
          <a:prstGeom prst="rect">
            <a:avLst/>
          </a:prstGeom>
        </p:spPr>
      </p:pic>
    </p:spTree>
    <p:extLst>
      <p:ext uri="{BB962C8B-B14F-4D97-AF65-F5344CB8AC3E}">
        <p14:creationId xmlns:p14="http://schemas.microsoft.com/office/powerpoint/2010/main" val="3829867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80053"/>
            <a:ext cx="9144000" cy="6415100"/>
          </a:xfrm>
          <a:prstGeom prst="rect">
            <a:avLst/>
          </a:prstGeom>
        </p:spPr>
      </p:pic>
      <p:sp>
        <p:nvSpPr>
          <p:cNvPr id="2" name="Title 1"/>
          <p:cNvSpPr>
            <a:spLocks noGrp="1"/>
          </p:cNvSpPr>
          <p:nvPr>
            <p:ph type="title"/>
          </p:nvPr>
        </p:nvSpPr>
        <p:spPr>
          <a:xfrm>
            <a:off x="735330" y="-168724"/>
            <a:ext cx="7886700" cy="1325563"/>
          </a:xfrm>
        </p:spPr>
        <p:txBody>
          <a:bodyPr/>
          <a:lstStyle/>
          <a:p>
            <a:r>
              <a:rPr lang="en-US" b="1" dirty="0"/>
              <a:t>Assignment Instructions (cont.)</a:t>
            </a:r>
          </a:p>
        </p:txBody>
      </p:sp>
      <p:sp>
        <p:nvSpPr>
          <p:cNvPr id="3" name="Content Placeholder 2"/>
          <p:cNvSpPr>
            <a:spLocks noGrp="1"/>
          </p:cNvSpPr>
          <p:nvPr>
            <p:ph idx="1"/>
          </p:nvPr>
        </p:nvSpPr>
        <p:spPr>
          <a:xfrm>
            <a:off x="628650" y="1490774"/>
            <a:ext cx="7886700" cy="3984625"/>
          </a:xfrm>
        </p:spPr>
        <p:txBody>
          <a:bodyPr>
            <a:noAutofit/>
          </a:bodyPr>
          <a:lstStyle/>
          <a:p>
            <a:pPr marL="0" indent="0">
              <a:buNone/>
            </a:pPr>
            <a:br>
              <a:rPr lang="en-US" dirty="0"/>
            </a:br>
            <a:endParaRPr lang="en-US" dirty="0"/>
          </a:p>
        </p:txBody>
      </p:sp>
      <p:sp>
        <p:nvSpPr>
          <p:cNvPr id="6" name="TextBox 5">
            <a:extLst>
              <a:ext uri="{FF2B5EF4-FFF2-40B4-BE49-F238E27FC236}">
                <a16:creationId xmlns:a16="http://schemas.microsoft.com/office/drawing/2014/main" id="{E4F82830-EAA6-4873-B78F-C44E83F7761C}"/>
              </a:ext>
            </a:extLst>
          </p:cNvPr>
          <p:cNvSpPr txBox="1"/>
          <p:nvPr/>
        </p:nvSpPr>
        <p:spPr>
          <a:xfrm>
            <a:off x="163396" y="4116563"/>
            <a:ext cx="8817208" cy="1692771"/>
          </a:xfrm>
          <a:prstGeom prst="rect">
            <a:avLst/>
          </a:prstGeom>
          <a:solidFill>
            <a:schemeClr val="bg1"/>
          </a:solidFill>
        </p:spPr>
        <p:txBody>
          <a:bodyPr wrap="square" rtlCol="0">
            <a:spAutoFit/>
          </a:bodyPr>
          <a:lstStyle/>
          <a:p>
            <a:pPr marL="514350" indent="-514350">
              <a:buFont typeface="+mj-lt"/>
              <a:buAutoNum type="arabicPeriod" startAt="11"/>
            </a:pPr>
            <a:r>
              <a:rPr lang="en-US" sz="2600" dirty="0"/>
              <a:t>Type </a:t>
            </a:r>
            <a:r>
              <a:rPr lang="en-US" sz="2600" b="1" dirty="0"/>
              <a:t>CEO</a:t>
            </a:r>
            <a:r>
              <a:rPr lang="en-US" sz="2600" dirty="0"/>
              <a:t> in the conditional statement builder field. The Query Preview now displays the condition: </a:t>
            </a:r>
            <a:br>
              <a:rPr lang="en-US" sz="2600" dirty="0"/>
            </a:br>
            <a:endParaRPr lang="en-US" sz="2600" dirty="0"/>
          </a:p>
          <a:p>
            <a:r>
              <a:rPr lang="en-US" sz="2600" dirty="0"/>
              <a:t>                          WHERE CEOANN = ‘CEO’</a:t>
            </a:r>
          </a:p>
        </p:txBody>
      </p:sp>
      <p:pic>
        <p:nvPicPr>
          <p:cNvPr id="7" name="Picture 6">
            <a:extLst>
              <a:ext uri="{FF2B5EF4-FFF2-40B4-BE49-F238E27FC236}">
                <a16:creationId xmlns:a16="http://schemas.microsoft.com/office/drawing/2014/main" id="{7402B01C-C59C-44F6-B97B-B140191558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438" y="869751"/>
            <a:ext cx="8780689" cy="3091792"/>
          </a:xfrm>
          <a:prstGeom prst="rect">
            <a:avLst/>
          </a:prstGeom>
        </p:spPr>
      </p:pic>
    </p:spTree>
    <p:extLst>
      <p:ext uri="{BB962C8B-B14F-4D97-AF65-F5344CB8AC3E}">
        <p14:creationId xmlns:p14="http://schemas.microsoft.com/office/powerpoint/2010/main" val="1943001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2" name="Title 1"/>
          <p:cNvSpPr>
            <a:spLocks noGrp="1"/>
          </p:cNvSpPr>
          <p:nvPr>
            <p:ph type="title"/>
          </p:nvPr>
        </p:nvSpPr>
        <p:spPr>
          <a:xfrm>
            <a:off x="1121069" y="-138406"/>
            <a:ext cx="7886700" cy="1325563"/>
          </a:xfrm>
        </p:spPr>
        <p:txBody>
          <a:bodyPr>
            <a:normAutofit/>
          </a:bodyPr>
          <a:lstStyle/>
          <a:p>
            <a:r>
              <a:rPr lang="en-US" b="1" dirty="0"/>
              <a:t>Executive Compensation</a:t>
            </a:r>
          </a:p>
        </p:txBody>
      </p:sp>
      <p:sp>
        <p:nvSpPr>
          <p:cNvPr id="3" name="Content Placeholder 2"/>
          <p:cNvSpPr>
            <a:spLocks noGrp="1"/>
          </p:cNvSpPr>
          <p:nvPr>
            <p:ph idx="1"/>
          </p:nvPr>
        </p:nvSpPr>
        <p:spPr>
          <a:xfrm>
            <a:off x="628650" y="1487202"/>
            <a:ext cx="7886700" cy="3984625"/>
          </a:xfrm>
        </p:spPr>
        <p:txBody>
          <a:bodyPr>
            <a:noAutofit/>
          </a:bodyPr>
          <a:lstStyle/>
          <a:p>
            <a:pPr marL="0" indent="0">
              <a:buNone/>
            </a:pPr>
            <a:br>
              <a:rPr lang="en-US" dirty="0"/>
            </a:br>
            <a:endParaRPr lang="en-US" dirty="0"/>
          </a:p>
        </p:txBody>
      </p:sp>
      <p:sp>
        <p:nvSpPr>
          <p:cNvPr id="5" name="TextBox 4"/>
          <p:cNvSpPr txBox="1"/>
          <p:nvPr/>
        </p:nvSpPr>
        <p:spPr>
          <a:xfrm>
            <a:off x="68115" y="874454"/>
            <a:ext cx="9007769" cy="5109091"/>
          </a:xfrm>
          <a:prstGeom prst="rect">
            <a:avLst/>
          </a:prstGeom>
          <a:noFill/>
        </p:spPr>
        <p:txBody>
          <a:bodyPr wrap="square" rtlCol="0">
            <a:spAutoFit/>
          </a:bodyPr>
          <a:lstStyle/>
          <a:p>
            <a:r>
              <a:rPr lang="en-US" dirty="0"/>
              <a:t> </a:t>
            </a:r>
          </a:p>
          <a:p>
            <a:pPr marL="457200" indent="-457200" fontAlgn="base">
              <a:buFont typeface="Arial" panose="020B0604020202020204" pitchFamily="34" charset="0"/>
              <a:buChar char="•"/>
            </a:pPr>
            <a:r>
              <a:rPr lang="en-US" sz="2700" dirty="0"/>
              <a:t>According to the </a:t>
            </a:r>
            <a:r>
              <a:rPr lang="en-US" sz="2700" dirty="0">
                <a:hlinkClick r:id="rId3"/>
              </a:rPr>
              <a:t>Center on Executive Compensation </a:t>
            </a:r>
            <a:r>
              <a:rPr lang="en-US" sz="2700" dirty="0"/>
              <a:t>there are typically six components that make up executive compensation: salary, annual incentives (bonuses), long-term incentives, benefits, perquisites, and severance agreements.</a:t>
            </a:r>
            <a:br>
              <a:rPr lang="en-US" sz="2700" dirty="0"/>
            </a:br>
            <a:endParaRPr lang="en-US" sz="2700" dirty="0"/>
          </a:p>
          <a:p>
            <a:pPr marL="457200" indent="-457200" fontAlgn="base">
              <a:buFont typeface="Arial" panose="020B0604020202020204" pitchFamily="34" charset="0"/>
              <a:buChar char="•"/>
            </a:pPr>
            <a:r>
              <a:rPr lang="en-US" sz="2700" dirty="0"/>
              <a:t>What makes executive compensation unique is the role of both short and long-term incentives for positive performance. In other words, a significant portion of an executive’s compensation can be contingent upon meeting company performance goals.</a:t>
            </a:r>
            <a:endParaRPr lang="en-US" sz="2700" baseline="30000" dirty="0"/>
          </a:p>
        </p:txBody>
      </p:sp>
    </p:spTree>
    <p:extLst>
      <p:ext uri="{BB962C8B-B14F-4D97-AF65-F5344CB8AC3E}">
        <p14:creationId xmlns:p14="http://schemas.microsoft.com/office/powerpoint/2010/main" val="7221348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80053"/>
            <a:ext cx="9144000" cy="6415100"/>
          </a:xfrm>
          <a:prstGeom prst="rect">
            <a:avLst/>
          </a:prstGeom>
        </p:spPr>
      </p:pic>
      <p:sp>
        <p:nvSpPr>
          <p:cNvPr id="2" name="Title 1"/>
          <p:cNvSpPr>
            <a:spLocks noGrp="1"/>
          </p:cNvSpPr>
          <p:nvPr>
            <p:ph type="title"/>
          </p:nvPr>
        </p:nvSpPr>
        <p:spPr>
          <a:xfrm>
            <a:off x="735330" y="-168724"/>
            <a:ext cx="7886700" cy="1325563"/>
          </a:xfrm>
        </p:spPr>
        <p:txBody>
          <a:bodyPr/>
          <a:lstStyle/>
          <a:p>
            <a:r>
              <a:rPr lang="en-US" b="1" dirty="0"/>
              <a:t>Assignment Instructions (cont.)</a:t>
            </a:r>
          </a:p>
        </p:txBody>
      </p:sp>
      <p:sp>
        <p:nvSpPr>
          <p:cNvPr id="3" name="Content Placeholder 2"/>
          <p:cNvSpPr>
            <a:spLocks noGrp="1"/>
          </p:cNvSpPr>
          <p:nvPr>
            <p:ph idx="1"/>
          </p:nvPr>
        </p:nvSpPr>
        <p:spPr>
          <a:xfrm>
            <a:off x="628650" y="1490774"/>
            <a:ext cx="7886700" cy="3984625"/>
          </a:xfrm>
        </p:spPr>
        <p:txBody>
          <a:bodyPr>
            <a:noAutofit/>
          </a:bodyPr>
          <a:lstStyle/>
          <a:p>
            <a:pPr marL="0" indent="0">
              <a:buNone/>
            </a:pPr>
            <a:br>
              <a:rPr lang="en-US" dirty="0"/>
            </a:br>
            <a:endParaRPr lang="en-US" dirty="0"/>
          </a:p>
        </p:txBody>
      </p:sp>
      <p:sp>
        <p:nvSpPr>
          <p:cNvPr id="6" name="TextBox 5">
            <a:extLst>
              <a:ext uri="{FF2B5EF4-FFF2-40B4-BE49-F238E27FC236}">
                <a16:creationId xmlns:a16="http://schemas.microsoft.com/office/drawing/2014/main" id="{E4F82830-EAA6-4873-B78F-C44E83F7761C}"/>
              </a:ext>
            </a:extLst>
          </p:cNvPr>
          <p:cNvSpPr txBox="1"/>
          <p:nvPr/>
        </p:nvSpPr>
        <p:spPr>
          <a:xfrm>
            <a:off x="376093" y="1194613"/>
            <a:ext cx="4779002" cy="3693319"/>
          </a:xfrm>
          <a:prstGeom prst="rect">
            <a:avLst/>
          </a:prstGeom>
          <a:solidFill>
            <a:schemeClr val="bg1"/>
          </a:solidFill>
        </p:spPr>
        <p:txBody>
          <a:bodyPr wrap="square" rtlCol="0">
            <a:spAutoFit/>
          </a:bodyPr>
          <a:lstStyle/>
          <a:p>
            <a:pPr marL="514350" indent="-514350">
              <a:buFont typeface="+mj-lt"/>
              <a:buAutoNum type="arabicPeriod" startAt="12"/>
            </a:pPr>
            <a:r>
              <a:rPr lang="en-US" sz="2600" dirty="0"/>
              <a:t>Select Excel spreadsheet (*.xlsx) as the output format.  </a:t>
            </a:r>
          </a:p>
          <a:p>
            <a:pPr marL="514350" indent="-514350">
              <a:buFont typeface="+mj-lt"/>
              <a:buAutoNum type="arabicPeriod" startAt="12"/>
            </a:pPr>
            <a:endParaRPr lang="en-US" sz="2600" dirty="0"/>
          </a:p>
          <a:p>
            <a:pPr marL="514350" indent="-514350">
              <a:buFont typeface="+mj-lt"/>
              <a:buAutoNum type="arabicPeriod" startAt="12"/>
            </a:pPr>
            <a:endParaRPr lang="en-US" sz="2600" dirty="0"/>
          </a:p>
          <a:p>
            <a:pPr marL="514350" indent="-514350">
              <a:buFont typeface="+mj-lt"/>
              <a:buAutoNum type="arabicPeriod" startAt="12"/>
            </a:pPr>
            <a:endParaRPr lang="en-US" sz="2600" dirty="0"/>
          </a:p>
          <a:p>
            <a:pPr marL="514350" indent="-514350">
              <a:buFont typeface="+mj-lt"/>
              <a:buAutoNum type="arabicPeriod" startAt="12"/>
            </a:pPr>
            <a:endParaRPr lang="en-US" sz="2600" dirty="0"/>
          </a:p>
          <a:p>
            <a:pPr marL="514350" indent="-514350">
              <a:buFont typeface="+mj-lt"/>
              <a:buAutoNum type="arabicPeriod" startAt="12"/>
            </a:pPr>
            <a:endParaRPr lang="en-US" sz="2600" dirty="0"/>
          </a:p>
          <a:p>
            <a:pPr marL="514350" indent="-514350">
              <a:buFont typeface="+mj-lt"/>
              <a:buAutoNum type="arabicPeriod" startAt="12"/>
            </a:pPr>
            <a:r>
              <a:rPr lang="en-US" sz="2600" dirty="0"/>
              <a:t>Click the Submit Query button. </a:t>
            </a:r>
          </a:p>
        </p:txBody>
      </p:sp>
      <p:pic>
        <p:nvPicPr>
          <p:cNvPr id="10" name="Picture 9">
            <a:extLst>
              <a:ext uri="{FF2B5EF4-FFF2-40B4-BE49-F238E27FC236}">
                <a16:creationId xmlns:a16="http://schemas.microsoft.com/office/drawing/2014/main" id="{DE52FB9A-6674-4CB9-A700-904AD55A89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5681" y="1194613"/>
            <a:ext cx="3246350" cy="1959404"/>
          </a:xfrm>
          <a:prstGeom prst="rect">
            <a:avLst/>
          </a:prstGeom>
        </p:spPr>
      </p:pic>
      <p:pic>
        <p:nvPicPr>
          <p:cNvPr id="14" name="Picture 13">
            <a:extLst>
              <a:ext uri="{FF2B5EF4-FFF2-40B4-BE49-F238E27FC236}">
                <a16:creationId xmlns:a16="http://schemas.microsoft.com/office/drawing/2014/main" id="{7B7BC7D8-E4EF-4331-980B-BECAEFCA47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55095" y="3792171"/>
            <a:ext cx="3178679" cy="1555451"/>
          </a:xfrm>
          <a:prstGeom prst="rect">
            <a:avLst/>
          </a:prstGeom>
        </p:spPr>
      </p:pic>
    </p:spTree>
    <p:extLst>
      <p:ext uri="{BB962C8B-B14F-4D97-AF65-F5344CB8AC3E}">
        <p14:creationId xmlns:p14="http://schemas.microsoft.com/office/powerpoint/2010/main" val="3744765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2" name="Title 1"/>
          <p:cNvSpPr>
            <a:spLocks noGrp="1"/>
          </p:cNvSpPr>
          <p:nvPr>
            <p:ph type="title"/>
          </p:nvPr>
        </p:nvSpPr>
        <p:spPr>
          <a:xfrm>
            <a:off x="735330" y="-168724"/>
            <a:ext cx="7886700" cy="1325563"/>
          </a:xfrm>
        </p:spPr>
        <p:txBody>
          <a:bodyPr/>
          <a:lstStyle/>
          <a:p>
            <a:r>
              <a:rPr lang="en-US" b="1" dirty="0"/>
              <a:t>Assignment Instructions (cont.)</a:t>
            </a:r>
          </a:p>
        </p:txBody>
      </p:sp>
      <p:sp>
        <p:nvSpPr>
          <p:cNvPr id="3" name="Content Placeholder 2"/>
          <p:cNvSpPr>
            <a:spLocks noGrp="1"/>
          </p:cNvSpPr>
          <p:nvPr>
            <p:ph idx="1"/>
          </p:nvPr>
        </p:nvSpPr>
        <p:spPr>
          <a:xfrm>
            <a:off x="628650" y="1490774"/>
            <a:ext cx="7886700" cy="3984625"/>
          </a:xfrm>
        </p:spPr>
        <p:txBody>
          <a:bodyPr>
            <a:noAutofit/>
          </a:bodyPr>
          <a:lstStyle/>
          <a:p>
            <a:pPr marL="0" indent="0">
              <a:buNone/>
            </a:pPr>
            <a:br>
              <a:rPr lang="en-US" dirty="0"/>
            </a:br>
            <a:endParaRPr lang="en-US" dirty="0"/>
          </a:p>
        </p:txBody>
      </p:sp>
      <p:sp>
        <p:nvSpPr>
          <p:cNvPr id="6" name="TextBox 5">
            <a:extLst>
              <a:ext uri="{FF2B5EF4-FFF2-40B4-BE49-F238E27FC236}">
                <a16:creationId xmlns:a16="http://schemas.microsoft.com/office/drawing/2014/main" id="{E4F82830-EAA6-4873-B78F-C44E83F7761C}"/>
              </a:ext>
            </a:extLst>
          </p:cNvPr>
          <p:cNvSpPr txBox="1"/>
          <p:nvPr/>
        </p:nvSpPr>
        <p:spPr>
          <a:xfrm>
            <a:off x="735330" y="4612271"/>
            <a:ext cx="7997853" cy="1292662"/>
          </a:xfrm>
          <a:prstGeom prst="rect">
            <a:avLst/>
          </a:prstGeom>
          <a:solidFill>
            <a:schemeClr val="bg1"/>
          </a:solidFill>
        </p:spPr>
        <p:txBody>
          <a:bodyPr wrap="square" rtlCol="0">
            <a:spAutoFit/>
          </a:bodyPr>
          <a:lstStyle/>
          <a:p>
            <a:pPr marL="514350" indent="-514350">
              <a:buFont typeface="+mj-lt"/>
              <a:buAutoNum type="arabicPeriod" startAt="12"/>
            </a:pPr>
            <a:endParaRPr lang="en-US" sz="2600" dirty="0"/>
          </a:p>
          <a:p>
            <a:pPr marL="514350" indent="-514350">
              <a:buFont typeface="+mj-lt"/>
              <a:buAutoNum type="arabicPeriod" startAt="12"/>
            </a:pPr>
            <a:r>
              <a:rPr lang="en-US" sz="2600" dirty="0"/>
              <a:t>Review results. Note that annual compensation data is reported in units of thousands.  </a:t>
            </a:r>
          </a:p>
        </p:txBody>
      </p:sp>
      <p:pic>
        <p:nvPicPr>
          <p:cNvPr id="7" name="Picture 6">
            <a:extLst>
              <a:ext uri="{FF2B5EF4-FFF2-40B4-BE49-F238E27FC236}">
                <a16:creationId xmlns:a16="http://schemas.microsoft.com/office/drawing/2014/main" id="{4DB2FB03-2F28-4AAF-8DB4-67B5D1668A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3273" y="903890"/>
            <a:ext cx="5779504" cy="3961331"/>
          </a:xfrm>
          <a:prstGeom prst="rect">
            <a:avLst/>
          </a:prstGeom>
        </p:spPr>
      </p:pic>
    </p:spTree>
    <p:extLst>
      <p:ext uri="{BB962C8B-B14F-4D97-AF65-F5344CB8AC3E}">
        <p14:creationId xmlns:p14="http://schemas.microsoft.com/office/powerpoint/2010/main" val="39879158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2" name="Title 1"/>
          <p:cNvSpPr>
            <a:spLocks noGrp="1"/>
          </p:cNvSpPr>
          <p:nvPr>
            <p:ph type="title"/>
          </p:nvPr>
        </p:nvSpPr>
        <p:spPr>
          <a:xfrm>
            <a:off x="628650" y="0"/>
            <a:ext cx="7886700" cy="1325563"/>
          </a:xfrm>
        </p:spPr>
        <p:txBody>
          <a:bodyPr/>
          <a:lstStyle/>
          <a:p>
            <a:r>
              <a:rPr lang="en-US" b="1" dirty="0"/>
              <a:t>Conclusion</a:t>
            </a:r>
          </a:p>
        </p:txBody>
      </p:sp>
      <p:sp>
        <p:nvSpPr>
          <p:cNvPr id="3" name="Content Placeholder 2"/>
          <p:cNvSpPr>
            <a:spLocks noGrp="1"/>
          </p:cNvSpPr>
          <p:nvPr>
            <p:ph idx="1"/>
          </p:nvPr>
        </p:nvSpPr>
        <p:spPr>
          <a:xfrm>
            <a:off x="628650" y="1325563"/>
            <a:ext cx="8027670" cy="4788861"/>
          </a:xfrm>
        </p:spPr>
        <p:txBody>
          <a:bodyPr>
            <a:noAutofit/>
          </a:bodyPr>
          <a:lstStyle/>
          <a:p>
            <a:r>
              <a:rPr lang="en-US" dirty="0"/>
              <a:t>Compustat ExecuComp contains executive compensation data for over 3460 firms, including the S&amp;P 1500. Most of these are U.S. firms. </a:t>
            </a:r>
            <a:br>
              <a:rPr lang="en-US" dirty="0"/>
            </a:br>
            <a:endParaRPr lang="en-US" dirty="0"/>
          </a:p>
          <a:p>
            <a:r>
              <a:rPr lang="en-US" dirty="0"/>
              <a:t>In general, the top five executives whose compensation is reported in ExecuComp include: (1) the CEO, CFO, or anyone acting in those capacities at any time during the fiscal year, regardless of compensation level; (2) the three highest paid executive officers, other than the CEO and CFO.</a:t>
            </a:r>
          </a:p>
          <a:p>
            <a:endParaRPr lang="en-US" sz="2700" dirty="0"/>
          </a:p>
        </p:txBody>
      </p:sp>
    </p:spTree>
    <p:extLst>
      <p:ext uri="{BB962C8B-B14F-4D97-AF65-F5344CB8AC3E}">
        <p14:creationId xmlns:p14="http://schemas.microsoft.com/office/powerpoint/2010/main" val="32386329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2" name="Title 1"/>
          <p:cNvSpPr>
            <a:spLocks noGrp="1"/>
          </p:cNvSpPr>
          <p:nvPr>
            <p:ph type="title"/>
          </p:nvPr>
        </p:nvSpPr>
        <p:spPr>
          <a:xfrm>
            <a:off x="628650" y="0"/>
            <a:ext cx="7886700" cy="1325563"/>
          </a:xfrm>
        </p:spPr>
        <p:txBody>
          <a:bodyPr/>
          <a:lstStyle/>
          <a:p>
            <a:r>
              <a:rPr lang="en-US" b="1" dirty="0"/>
              <a:t>Conclusion (cont.)</a:t>
            </a:r>
          </a:p>
        </p:txBody>
      </p:sp>
      <p:sp>
        <p:nvSpPr>
          <p:cNvPr id="3" name="Content Placeholder 2"/>
          <p:cNvSpPr>
            <a:spLocks noGrp="1"/>
          </p:cNvSpPr>
          <p:nvPr>
            <p:ph idx="1"/>
          </p:nvPr>
        </p:nvSpPr>
        <p:spPr>
          <a:xfrm>
            <a:off x="628650" y="1336466"/>
            <a:ext cx="7886700" cy="4185067"/>
          </a:xfrm>
        </p:spPr>
        <p:txBody>
          <a:bodyPr>
            <a:noAutofit/>
          </a:bodyPr>
          <a:lstStyle/>
          <a:p>
            <a:r>
              <a:rPr lang="en-US" sz="2600" dirty="0"/>
              <a:t>Since 2006, the data has been organized into six main categories: annual compensation, pension benefits, plan based awards, outstanding equity awards, deferred compensation, and director compensation. </a:t>
            </a:r>
            <a:br>
              <a:rPr lang="en-US" sz="2600" dirty="0"/>
            </a:br>
            <a:endParaRPr lang="en-US" sz="2600" dirty="0"/>
          </a:p>
          <a:p>
            <a:r>
              <a:rPr lang="en-US" sz="2600" dirty="0"/>
              <a:t>Data using the 1992 format, prior to the adoption of the 2006 FASB 158 standard, is also available in ExecuComp. </a:t>
            </a:r>
          </a:p>
          <a:p>
            <a:endParaRPr lang="en-US" sz="2600" dirty="0"/>
          </a:p>
          <a:p>
            <a:r>
              <a:rPr lang="en-US" sz="2600" dirty="0"/>
              <a:t>Additional information is available at </a:t>
            </a:r>
            <a:r>
              <a:rPr lang="en-US" sz="2600" dirty="0">
                <a:hlinkClick r:id="rId3"/>
              </a:rPr>
              <a:t>WRDS ExecuComp Support</a:t>
            </a:r>
            <a:r>
              <a:rPr lang="en-US" sz="2600" dirty="0"/>
              <a:t>. </a:t>
            </a:r>
          </a:p>
          <a:p>
            <a:endParaRPr lang="en-US" sz="2600" dirty="0"/>
          </a:p>
          <a:p>
            <a:endParaRPr lang="en-US" dirty="0"/>
          </a:p>
          <a:p>
            <a:endParaRPr lang="en-US" dirty="0"/>
          </a:p>
        </p:txBody>
      </p:sp>
    </p:spTree>
    <p:extLst>
      <p:ext uri="{BB962C8B-B14F-4D97-AF65-F5344CB8AC3E}">
        <p14:creationId xmlns:p14="http://schemas.microsoft.com/office/powerpoint/2010/main" val="4209250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2" name="Title 1"/>
          <p:cNvSpPr>
            <a:spLocks noGrp="1"/>
          </p:cNvSpPr>
          <p:nvPr>
            <p:ph type="title"/>
          </p:nvPr>
        </p:nvSpPr>
        <p:spPr>
          <a:xfrm>
            <a:off x="1059180" y="0"/>
            <a:ext cx="7886700" cy="1325563"/>
          </a:xfrm>
        </p:spPr>
        <p:txBody>
          <a:bodyPr/>
          <a:lstStyle/>
          <a:p>
            <a:r>
              <a:rPr lang="en-US" b="1" dirty="0"/>
              <a:t>What Data is in ExecuComp?</a:t>
            </a:r>
          </a:p>
        </p:txBody>
      </p:sp>
      <p:sp>
        <p:nvSpPr>
          <p:cNvPr id="3" name="Content Placeholder 2"/>
          <p:cNvSpPr>
            <a:spLocks noGrp="1"/>
          </p:cNvSpPr>
          <p:nvPr>
            <p:ph idx="1"/>
          </p:nvPr>
        </p:nvSpPr>
        <p:spPr>
          <a:xfrm>
            <a:off x="628650" y="1487202"/>
            <a:ext cx="7886700" cy="3984625"/>
          </a:xfrm>
        </p:spPr>
        <p:txBody>
          <a:bodyPr>
            <a:noAutofit/>
          </a:bodyPr>
          <a:lstStyle/>
          <a:p>
            <a:pPr marL="0" indent="0">
              <a:buNone/>
            </a:pPr>
            <a:br>
              <a:rPr lang="en-US" dirty="0"/>
            </a:br>
            <a:endParaRPr lang="en-US" dirty="0"/>
          </a:p>
        </p:txBody>
      </p:sp>
      <p:sp>
        <p:nvSpPr>
          <p:cNvPr id="5" name="TextBox 4"/>
          <p:cNvSpPr txBox="1"/>
          <p:nvPr/>
        </p:nvSpPr>
        <p:spPr>
          <a:xfrm>
            <a:off x="187116" y="1266272"/>
            <a:ext cx="8328234" cy="2800767"/>
          </a:xfrm>
          <a:prstGeom prst="rect">
            <a:avLst/>
          </a:prstGeom>
          <a:noFill/>
        </p:spPr>
        <p:txBody>
          <a:bodyPr wrap="square" rtlCol="0">
            <a:spAutoFit/>
          </a:bodyPr>
          <a:lstStyle/>
          <a:p>
            <a:pPr marL="457200" indent="-457200">
              <a:buFont typeface="Arial" panose="020B0604020202020204" pitchFamily="34" charset="0"/>
              <a:buChar char="•"/>
            </a:pPr>
            <a:r>
              <a:rPr lang="en-US" sz="2800" dirty="0" err="1"/>
              <a:t>Compustat</a:t>
            </a:r>
            <a:r>
              <a:rPr lang="en-US" sz="2800" dirty="0"/>
              <a:t> ExecuComp from S&amp;P contains extensive information about executive compensation.</a:t>
            </a:r>
            <a:br>
              <a:rPr lang="en-US" sz="2800" dirty="0"/>
            </a:br>
            <a:r>
              <a:rPr lang="en-US" sz="2800" dirty="0"/>
              <a:t> </a:t>
            </a:r>
          </a:p>
          <a:p>
            <a:pPr marL="457200" indent="-457200">
              <a:buFont typeface="Arial" panose="020B0604020202020204" pitchFamily="34" charset="0"/>
              <a:buChar char="•"/>
            </a:pPr>
            <a:r>
              <a:rPr lang="en-US" sz="2800" dirty="0"/>
              <a:t>This compensation data includes: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457200" indent="-457200">
              <a:buFont typeface="Arial" panose="020B0604020202020204" pitchFamily="34" charset="0"/>
              <a:buChar char="•"/>
            </a:pPr>
            <a:endParaRPr lang="en-US" sz="2800" dirty="0"/>
          </a:p>
        </p:txBody>
      </p:sp>
      <p:sp>
        <p:nvSpPr>
          <p:cNvPr id="6" name="TextBox 5">
            <a:extLst>
              <a:ext uri="{FF2B5EF4-FFF2-40B4-BE49-F238E27FC236}">
                <a16:creationId xmlns:a16="http://schemas.microsoft.com/office/drawing/2014/main" id="{65DE3AC1-B2A5-439D-92BE-FA571E964E10}"/>
              </a:ext>
            </a:extLst>
          </p:cNvPr>
          <p:cNvSpPr txBox="1"/>
          <p:nvPr/>
        </p:nvSpPr>
        <p:spPr>
          <a:xfrm>
            <a:off x="628650" y="3292317"/>
            <a:ext cx="7782018" cy="2677656"/>
          </a:xfrm>
          <a:prstGeom prst="rect">
            <a:avLst/>
          </a:prstGeom>
          <a:noFill/>
        </p:spPr>
        <p:txBody>
          <a:bodyPr wrap="square" numCol="2" rtlCol="0">
            <a:spAutoFit/>
          </a:bodyPr>
          <a:lstStyle/>
          <a:p>
            <a:pPr marL="457200" indent="-457200">
              <a:buSzPct val="70000"/>
              <a:buFont typeface="Courier New" panose="02070309020205020404" pitchFamily="49" charset="0"/>
              <a:buChar char="o"/>
            </a:pPr>
            <a:r>
              <a:rPr lang="en-US" sz="2800" dirty="0"/>
              <a:t>Salary</a:t>
            </a:r>
          </a:p>
          <a:p>
            <a:pPr marL="457200" indent="-457200">
              <a:buSzPct val="70000"/>
              <a:buFont typeface="Courier New" panose="02070309020205020404" pitchFamily="49" charset="0"/>
              <a:buChar char="o"/>
            </a:pPr>
            <a:r>
              <a:rPr lang="en-US" sz="2800" dirty="0"/>
              <a:t>Bonus</a:t>
            </a:r>
          </a:p>
          <a:p>
            <a:pPr marL="457200" indent="-457200">
              <a:buSzPct val="70000"/>
              <a:buFont typeface="Courier New" panose="02070309020205020404" pitchFamily="49" charset="0"/>
              <a:buChar char="o"/>
            </a:pPr>
            <a:r>
              <a:rPr lang="en-US" sz="2800" dirty="0"/>
              <a:t>Options</a:t>
            </a:r>
          </a:p>
          <a:p>
            <a:pPr marL="457200" indent="-457200">
              <a:buSzPct val="70000"/>
              <a:buFont typeface="Courier New" panose="02070309020205020404" pitchFamily="49" charset="0"/>
              <a:buChar char="o"/>
            </a:pPr>
            <a:r>
              <a:rPr lang="en-US" sz="2800" dirty="0"/>
              <a:t>Stock awards</a:t>
            </a:r>
          </a:p>
          <a:p>
            <a:pPr marL="457200" indent="-457200">
              <a:buSzPct val="70000"/>
              <a:buFont typeface="Courier New" panose="02070309020205020404" pitchFamily="49" charset="0"/>
              <a:buChar char="o"/>
            </a:pPr>
            <a:endParaRPr lang="en-US" sz="2800" dirty="0"/>
          </a:p>
          <a:p>
            <a:pPr marL="457200" indent="-457200">
              <a:buSzPct val="70000"/>
              <a:buFont typeface="Courier New" panose="02070309020205020404" pitchFamily="49" charset="0"/>
              <a:buChar char="o"/>
            </a:pPr>
            <a:endParaRPr lang="en-US" sz="2800" dirty="0"/>
          </a:p>
          <a:p>
            <a:pPr marL="457200" indent="-457200">
              <a:buSzPct val="70000"/>
              <a:buFont typeface="Courier New" panose="02070309020205020404" pitchFamily="49" charset="0"/>
              <a:buChar char="o"/>
            </a:pPr>
            <a:r>
              <a:rPr lang="en-US" sz="2800" dirty="0"/>
              <a:t>Non-equity incentive plans</a:t>
            </a:r>
          </a:p>
          <a:p>
            <a:pPr marL="457200" indent="-457200">
              <a:buSzPct val="70000"/>
              <a:buFont typeface="Courier New" panose="02070309020205020404" pitchFamily="49" charset="0"/>
              <a:buChar char="o"/>
            </a:pPr>
            <a:r>
              <a:rPr lang="en-US" sz="2800" dirty="0"/>
              <a:t>Pensions</a:t>
            </a:r>
          </a:p>
          <a:p>
            <a:pPr marL="457200" indent="-457200">
              <a:buSzPct val="70000"/>
              <a:buFont typeface="Courier New" panose="02070309020205020404" pitchFamily="49" charset="0"/>
              <a:buChar char="o"/>
            </a:pPr>
            <a:r>
              <a:rPr lang="en-US" sz="2800" dirty="0"/>
              <a:t>Other non-salary compensation</a:t>
            </a:r>
          </a:p>
        </p:txBody>
      </p:sp>
    </p:spTree>
    <p:extLst>
      <p:ext uri="{BB962C8B-B14F-4D97-AF65-F5344CB8AC3E}">
        <p14:creationId xmlns:p14="http://schemas.microsoft.com/office/powerpoint/2010/main" val="3975798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2" name="Title 1"/>
          <p:cNvSpPr>
            <a:spLocks noGrp="1"/>
          </p:cNvSpPr>
          <p:nvPr>
            <p:ph type="title"/>
          </p:nvPr>
        </p:nvSpPr>
        <p:spPr>
          <a:xfrm>
            <a:off x="413385" y="0"/>
            <a:ext cx="8317230" cy="1325563"/>
          </a:xfrm>
        </p:spPr>
        <p:txBody>
          <a:bodyPr/>
          <a:lstStyle/>
          <a:p>
            <a:r>
              <a:rPr lang="en-US" b="1" dirty="0"/>
              <a:t>What Companies are in ExecuComp?</a:t>
            </a:r>
          </a:p>
        </p:txBody>
      </p:sp>
      <p:sp>
        <p:nvSpPr>
          <p:cNvPr id="3" name="Content Placeholder 2"/>
          <p:cNvSpPr>
            <a:spLocks noGrp="1"/>
          </p:cNvSpPr>
          <p:nvPr>
            <p:ph idx="1"/>
          </p:nvPr>
        </p:nvSpPr>
        <p:spPr>
          <a:xfrm>
            <a:off x="628650" y="1487202"/>
            <a:ext cx="7886700" cy="3984625"/>
          </a:xfrm>
        </p:spPr>
        <p:txBody>
          <a:bodyPr>
            <a:noAutofit/>
          </a:bodyPr>
          <a:lstStyle/>
          <a:p>
            <a:pPr marL="0" indent="0">
              <a:buNone/>
            </a:pPr>
            <a:br>
              <a:rPr lang="en-US" dirty="0"/>
            </a:br>
            <a:endParaRPr lang="en-US" dirty="0"/>
          </a:p>
        </p:txBody>
      </p:sp>
      <p:sp>
        <p:nvSpPr>
          <p:cNvPr id="5" name="TextBox 4"/>
          <p:cNvSpPr txBox="1"/>
          <p:nvPr/>
        </p:nvSpPr>
        <p:spPr>
          <a:xfrm>
            <a:off x="413385" y="1325563"/>
            <a:ext cx="8519160" cy="4939814"/>
          </a:xfrm>
          <a:prstGeom prst="rect">
            <a:avLst/>
          </a:prstGeom>
          <a:noFill/>
        </p:spPr>
        <p:txBody>
          <a:bodyPr wrap="square" rtlCol="0">
            <a:spAutoFit/>
          </a:bodyPr>
          <a:lstStyle/>
          <a:p>
            <a:r>
              <a:rPr lang="en-US" sz="2700" dirty="0"/>
              <a:t>Almost entirely made up of U.S. companies, ExecuComp contains over 3460 firms, including:</a:t>
            </a:r>
          </a:p>
          <a:p>
            <a:endParaRPr lang="en-US" sz="2700" dirty="0"/>
          </a:p>
          <a:p>
            <a:pPr algn="ctr"/>
            <a:r>
              <a:rPr lang="en-US" sz="2700" dirty="0"/>
              <a:t>S&amp;P 1500</a:t>
            </a:r>
          </a:p>
          <a:p>
            <a:pPr algn="ctr"/>
            <a:r>
              <a:rPr lang="en-US" sz="2700" b="1" dirty="0"/>
              <a:t>+</a:t>
            </a:r>
          </a:p>
          <a:p>
            <a:pPr algn="ctr"/>
            <a:r>
              <a:rPr lang="en-US" sz="2700" dirty="0"/>
              <a:t>Companies that were once part of the S&amp;P 1500 </a:t>
            </a:r>
          </a:p>
          <a:p>
            <a:pPr algn="ctr"/>
            <a:r>
              <a:rPr lang="en-US" sz="2700" b="1" dirty="0"/>
              <a:t>+</a:t>
            </a:r>
          </a:p>
          <a:p>
            <a:pPr algn="ctr"/>
            <a:r>
              <a:rPr lang="en-US" sz="2700" dirty="0"/>
              <a:t>Companies removed from the index, but still trading</a:t>
            </a:r>
          </a:p>
          <a:p>
            <a:pPr algn="ctr"/>
            <a:r>
              <a:rPr lang="en-US" sz="2700" b="1" dirty="0"/>
              <a:t>+</a:t>
            </a:r>
            <a:r>
              <a:rPr lang="en-US" sz="2700" dirty="0"/>
              <a:t> </a:t>
            </a:r>
          </a:p>
          <a:p>
            <a:pPr algn="ctr"/>
            <a:r>
              <a:rPr lang="en-US" sz="2700" dirty="0"/>
              <a:t>Additional companies included specifically due to client request</a:t>
            </a:r>
          </a:p>
          <a:p>
            <a:endParaRPr lang="en-US" dirty="0"/>
          </a:p>
        </p:txBody>
      </p:sp>
    </p:spTree>
    <p:extLst>
      <p:ext uri="{BB962C8B-B14F-4D97-AF65-F5344CB8AC3E}">
        <p14:creationId xmlns:p14="http://schemas.microsoft.com/office/powerpoint/2010/main" val="4247111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15932"/>
            <a:ext cx="9144000" cy="6415100"/>
          </a:xfrm>
          <a:prstGeom prst="rect">
            <a:avLst/>
          </a:prstGeom>
        </p:spPr>
      </p:pic>
      <p:sp>
        <p:nvSpPr>
          <p:cNvPr id="2" name="Title 1"/>
          <p:cNvSpPr>
            <a:spLocks noGrp="1"/>
          </p:cNvSpPr>
          <p:nvPr>
            <p:ph type="title"/>
          </p:nvPr>
        </p:nvSpPr>
        <p:spPr>
          <a:xfrm>
            <a:off x="413385" y="221450"/>
            <a:ext cx="8317230" cy="1325563"/>
          </a:xfrm>
        </p:spPr>
        <p:txBody>
          <a:bodyPr/>
          <a:lstStyle/>
          <a:p>
            <a:r>
              <a:rPr lang="en-US" b="1" dirty="0"/>
              <a:t>What Companies are in ExecuComp? (cont.)</a:t>
            </a:r>
          </a:p>
        </p:txBody>
      </p:sp>
      <p:sp>
        <p:nvSpPr>
          <p:cNvPr id="3" name="Content Placeholder 2"/>
          <p:cNvSpPr>
            <a:spLocks noGrp="1"/>
          </p:cNvSpPr>
          <p:nvPr>
            <p:ph idx="1"/>
          </p:nvPr>
        </p:nvSpPr>
        <p:spPr>
          <a:xfrm>
            <a:off x="628650" y="1487202"/>
            <a:ext cx="7886700" cy="3984625"/>
          </a:xfrm>
        </p:spPr>
        <p:txBody>
          <a:bodyPr>
            <a:noAutofit/>
          </a:bodyPr>
          <a:lstStyle/>
          <a:p>
            <a:pPr marL="0" indent="0">
              <a:buNone/>
            </a:pPr>
            <a:br>
              <a:rPr lang="en-US" dirty="0"/>
            </a:br>
            <a:endParaRPr lang="en-US" dirty="0"/>
          </a:p>
        </p:txBody>
      </p:sp>
      <p:sp>
        <p:nvSpPr>
          <p:cNvPr id="5" name="TextBox 4"/>
          <p:cNvSpPr txBox="1"/>
          <p:nvPr/>
        </p:nvSpPr>
        <p:spPr>
          <a:xfrm>
            <a:off x="418148" y="1330149"/>
            <a:ext cx="8519160" cy="2246769"/>
          </a:xfrm>
          <a:prstGeom prst="rect">
            <a:avLst/>
          </a:prstGeom>
          <a:noFill/>
        </p:spPr>
        <p:txBody>
          <a:bodyPr wrap="square" rtlCol="0">
            <a:spAutoFit/>
          </a:bodyPr>
          <a:lstStyle/>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ExecuComp only began including the full S&amp;P 1500 in 1994. In 1992-1993, the data was primarily comprised of the S&amp;P 500. </a:t>
            </a:r>
          </a:p>
          <a:p>
            <a:pPr marL="457200" indent="-457200">
              <a:buFont typeface="Arial" panose="020B0604020202020204" pitchFamily="34" charset="0"/>
              <a:buChar char="•"/>
            </a:pPr>
            <a:endParaRPr lang="en-US" sz="2800" dirty="0"/>
          </a:p>
        </p:txBody>
      </p:sp>
      <p:cxnSp>
        <p:nvCxnSpPr>
          <p:cNvPr id="7" name="Straight Arrow Connector 6">
            <a:extLst>
              <a:ext uri="{FF2B5EF4-FFF2-40B4-BE49-F238E27FC236}">
                <a16:creationId xmlns:a16="http://schemas.microsoft.com/office/drawing/2014/main" id="{4A74C701-73CD-4984-AA6F-5180F456B2E4}"/>
              </a:ext>
            </a:extLst>
          </p:cNvPr>
          <p:cNvCxnSpPr>
            <a:cxnSpLocks/>
          </p:cNvCxnSpPr>
          <p:nvPr/>
        </p:nvCxnSpPr>
        <p:spPr>
          <a:xfrm>
            <a:off x="1248251" y="5193791"/>
            <a:ext cx="7267099" cy="343"/>
          </a:xfrm>
          <a:prstGeom prst="straightConnector1">
            <a:avLst/>
          </a:prstGeom>
          <a:ln w="50800">
            <a:solidFill>
              <a:srgbClr val="00206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068AFB6F-331F-475F-89E8-3ECAD8B906A9}"/>
              </a:ext>
            </a:extLst>
          </p:cNvPr>
          <p:cNvSpPr txBox="1"/>
          <p:nvPr/>
        </p:nvSpPr>
        <p:spPr>
          <a:xfrm>
            <a:off x="749141" y="5209887"/>
            <a:ext cx="998220" cy="461665"/>
          </a:xfrm>
          <a:prstGeom prst="rect">
            <a:avLst/>
          </a:prstGeom>
          <a:noFill/>
        </p:spPr>
        <p:txBody>
          <a:bodyPr wrap="square" rtlCol="0">
            <a:spAutoFit/>
          </a:bodyPr>
          <a:lstStyle/>
          <a:p>
            <a:r>
              <a:rPr lang="en-US" sz="2400" dirty="0"/>
              <a:t>1992</a:t>
            </a:r>
          </a:p>
        </p:txBody>
      </p:sp>
      <p:sp>
        <p:nvSpPr>
          <p:cNvPr id="9" name="TextBox 8">
            <a:extLst>
              <a:ext uri="{FF2B5EF4-FFF2-40B4-BE49-F238E27FC236}">
                <a16:creationId xmlns:a16="http://schemas.microsoft.com/office/drawing/2014/main" id="{8170B727-2140-49E0-B56B-FF87C9F4D201}"/>
              </a:ext>
            </a:extLst>
          </p:cNvPr>
          <p:cNvSpPr txBox="1"/>
          <p:nvPr/>
        </p:nvSpPr>
        <p:spPr>
          <a:xfrm>
            <a:off x="2725103" y="5231611"/>
            <a:ext cx="914400" cy="461665"/>
          </a:xfrm>
          <a:prstGeom prst="rect">
            <a:avLst/>
          </a:prstGeom>
          <a:noFill/>
        </p:spPr>
        <p:txBody>
          <a:bodyPr wrap="square" rtlCol="0">
            <a:spAutoFit/>
          </a:bodyPr>
          <a:lstStyle/>
          <a:p>
            <a:r>
              <a:rPr lang="en-US" sz="2400" dirty="0"/>
              <a:t>1993</a:t>
            </a:r>
          </a:p>
        </p:txBody>
      </p:sp>
      <p:sp>
        <p:nvSpPr>
          <p:cNvPr id="10" name="TextBox 9">
            <a:extLst>
              <a:ext uri="{FF2B5EF4-FFF2-40B4-BE49-F238E27FC236}">
                <a16:creationId xmlns:a16="http://schemas.microsoft.com/office/drawing/2014/main" id="{C48E9E19-8588-43A1-89CE-EA464196BD16}"/>
              </a:ext>
            </a:extLst>
          </p:cNvPr>
          <p:cNvSpPr txBox="1"/>
          <p:nvPr/>
        </p:nvSpPr>
        <p:spPr>
          <a:xfrm>
            <a:off x="4427220" y="5231612"/>
            <a:ext cx="914400" cy="461665"/>
          </a:xfrm>
          <a:prstGeom prst="rect">
            <a:avLst/>
          </a:prstGeom>
          <a:noFill/>
        </p:spPr>
        <p:txBody>
          <a:bodyPr wrap="square" rtlCol="0">
            <a:spAutoFit/>
          </a:bodyPr>
          <a:lstStyle/>
          <a:p>
            <a:r>
              <a:rPr lang="en-US" sz="2400" dirty="0"/>
              <a:t>1994</a:t>
            </a:r>
          </a:p>
        </p:txBody>
      </p:sp>
      <p:sp>
        <p:nvSpPr>
          <p:cNvPr id="14" name="Arrow: Right 13">
            <a:extLst>
              <a:ext uri="{FF2B5EF4-FFF2-40B4-BE49-F238E27FC236}">
                <a16:creationId xmlns:a16="http://schemas.microsoft.com/office/drawing/2014/main" id="{F00AEE7D-B9D3-4105-BA61-AB18E0598311}"/>
              </a:ext>
            </a:extLst>
          </p:cNvPr>
          <p:cNvSpPr/>
          <p:nvPr/>
        </p:nvSpPr>
        <p:spPr>
          <a:xfrm>
            <a:off x="1202526" y="3918464"/>
            <a:ext cx="3636169" cy="1130902"/>
          </a:xfrm>
          <a:prstGeom prst="rightArrow">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D5EAE7EB-C255-412C-88CB-8D67E893006D}"/>
              </a:ext>
            </a:extLst>
          </p:cNvPr>
          <p:cNvSpPr txBox="1"/>
          <p:nvPr/>
        </p:nvSpPr>
        <p:spPr>
          <a:xfrm>
            <a:off x="2275524" y="4207530"/>
            <a:ext cx="1799272" cy="523220"/>
          </a:xfrm>
          <a:prstGeom prst="rect">
            <a:avLst/>
          </a:prstGeom>
          <a:noFill/>
        </p:spPr>
        <p:txBody>
          <a:bodyPr wrap="square" rtlCol="0">
            <a:spAutoFit/>
          </a:bodyPr>
          <a:lstStyle/>
          <a:p>
            <a:r>
              <a:rPr lang="en-US" sz="2800" b="1" dirty="0"/>
              <a:t>S&amp;P 500</a:t>
            </a:r>
          </a:p>
        </p:txBody>
      </p:sp>
      <p:cxnSp>
        <p:nvCxnSpPr>
          <p:cNvPr id="16" name="Straight Connector 15">
            <a:extLst>
              <a:ext uri="{FF2B5EF4-FFF2-40B4-BE49-F238E27FC236}">
                <a16:creationId xmlns:a16="http://schemas.microsoft.com/office/drawing/2014/main" id="{5686524B-E823-4113-A51B-BD21297BEE4D}"/>
              </a:ext>
            </a:extLst>
          </p:cNvPr>
          <p:cNvCxnSpPr/>
          <p:nvPr/>
        </p:nvCxnSpPr>
        <p:spPr>
          <a:xfrm>
            <a:off x="1248251" y="4922520"/>
            <a:ext cx="0" cy="271614"/>
          </a:xfrm>
          <a:prstGeom prst="line">
            <a:avLst/>
          </a:prstGeom>
          <a:ln w="508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8AC9A1-415F-4976-968F-316C58D59C1C}"/>
              </a:ext>
            </a:extLst>
          </p:cNvPr>
          <p:cNvCxnSpPr/>
          <p:nvPr/>
        </p:nvCxnSpPr>
        <p:spPr>
          <a:xfrm>
            <a:off x="3175160" y="4938273"/>
            <a:ext cx="0" cy="271614"/>
          </a:xfrm>
          <a:prstGeom prst="line">
            <a:avLst/>
          </a:prstGeom>
          <a:ln w="508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F158BB3-C34E-4FF2-B044-62FFABCBB48C}"/>
              </a:ext>
            </a:extLst>
          </p:cNvPr>
          <p:cNvCxnSpPr/>
          <p:nvPr/>
        </p:nvCxnSpPr>
        <p:spPr>
          <a:xfrm>
            <a:off x="4884420" y="4914301"/>
            <a:ext cx="0" cy="271614"/>
          </a:xfrm>
          <a:prstGeom prst="line">
            <a:avLst/>
          </a:prstGeom>
          <a:ln w="50800">
            <a:solidFill>
              <a:srgbClr val="002060"/>
            </a:solidFill>
          </a:ln>
        </p:spPr>
        <p:style>
          <a:lnRef idx="1">
            <a:schemeClr val="accent1"/>
          </a:lnRef>
          <a:fillRef idx="0">
            <a:schemeClr val="accent1"/>
          </a:fillRef>
          <a:effectRef idx="0">
            <a:schemeClr val="accent1"/>
          </a:effectRef>
          <a:fontRef idx="minor">
            <a:schemeClr val="tx1"/>
          </a:fontRef>
        </p:style>
      </p:cxnSp>
      <p:sp>
        <p:nvSpPr>
          <p:cNvPr id="21" name="Arrow: Right 20">
            <a:extLst>
              <a:ext uri="{FF2B5EF4-FFF2-40B4-BE49-F238E27FC236}">
                <a16:creationId xmlns:a16="http://schemas.microsoft.com/office/drawing/2014/main" id="{43CF2E57-AE0E-428F-9F8C-65C587E63494}"/>
              </a:ext>
            </a:extLst>
          </p:cNvPr>
          <p:cNvSpPr/>
          <p:nvPr/>
        </p:nvSpPr>
        <p:spPr>
          <a:xfrm>
            <a:off x="4830142" y="2631306"/>
            <a:ext cx="3895705" cy="2519981"/>
          </a:xfrm>
          <a:prstGeom prst="rightArrow">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AE2C5140-F32C-4BED-9FE0-1F48A5685B28}"/>
              </a:ext>
            </a:extLst>
          </p:cNvPr>
          <p:cNvSpPr txBox="1"/>
          <p:nvPr/>
        </p:nvSpPr>
        <p:spPr>
          <a:xfrm>
            <a:off x="5736452" y="3684310"/>
            <a:ext cx="1965960" cy="523220"/>
          </a:xfrm>
          <a:prstGeom prst="rect">
            <a:avLst/>
          </a:prstGeom>
          <a:noFill/>
        </p:spPr>
        <p:txBody>
          <a:bodyPr wrap="square" rtlCol="0">
            <a:spAutoFit/>
          </a:bodyPr>
          <a:lstStyle/>
          <a:p>
            <a:r>
              <a:rPr lang="en-US" sz="2800" b="1" dirty="0"/>
              <a:t>S&amp;P 1500</a:t>
            </a:r>
          </a:p>
        </p:txBody>
      </p:sp>
    </p:spTree>
    <p:extLst>
      <p:ext uri="{BB962C8B-B14F-4D97-AF65-F5344CB8AC3E}">
        <p14:creationId xmlns:p14="http://schemas.microsoft.com/office/powerpoint/2010/main" val="899512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2" name="Title 1"/>
          <p:cNvSpPr>
            <a:spLocks noGrp="1"/>
          </p:cNvSpPr>
          <p:nvPr>
            <p:ph type="title"/>
          </p:nvPr>
        </p:nvSpPr>
        <p:spPr>
          <a:xfrm>
            <a:off x="413385" y="0"/>
            <a:ext cx="8317230" cy="1325563"/>
          </a:xfrm>
        </p:spPr>
        <p:txBody>
          <a:bodyPr/>
          <a:lstStyle/>
          <a:p>
            <a:r>
              <a:rPr lang="en-US" b="1" dirty="0"/>
              <a:t>How Many Executives per Company? </a:t>
            </a:r>
          </a:p>
        </p:txBody>
      </p:sp>
      <p:sp>
        <p:nvSpPr>
          <p:cNvPr id="3" name="Content Placeholder 2"/>
          <p:cNvSpPr>
            <a:spLocks noGrp="1"/>
          </p:cNvSpPr>
          <p:nvPr>
            <p:ph idx="1"/>
          </p:nvPr>
        </p:nvSpPr>
        <p:spPr>
          <a:xfrm>
            <a:off x="628650" y="1414125"/>
            <a:ext cx="7886700" cy="2677656"/>
          </a:xfrm>
        </p:spPr>
        <p:txBody>
          <a:bodyPr>
            <a:noAutofit/>
          </a:bodyPr>
          <a:lstStyle/>
          <a:p>
            <a:pPr marL="0" indent="0">
              <a:buNone/>
            </a:pPr>
            <a:br>
              <a:rPr lang="en-US" dirty="0"/>
            </a:br>
            <a:endParaRPr lang="en-US" dirty="0"/>
          </a:p>
        </p:txBody>
      </p:sp>
      <p:sp>
        <p:nvSpPr>
          <p:cNvPr id="5" name="TextBox 4"/>
          <p:cNvSpPr txBox="1"/>
          <p:nvPr/>
        </p:nvSpPr>
        <p:spPr>
          <a:xfrm>
            <a:off x="413385" y="822942"/>
            <a:ext cx="8519160" cy="2677656"/>
          </a:xfrm>
          <a:prstGeom prst="rect">
            <a:avLst/>
          </a:prstGeom>
          <a:noFill/>
        </p:spPr>
        <p:txBody>
          <a:bodyPr wrap="square" rtlCol="0">
            <a:spAutoFit/>
          </a:bodyPr>
          <a:lstStyle/>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Data can be reported for up to nine executives per company each year. </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However, as in this example from American Airlines, most companies only report data on five executives. </a:t>
            </a:r>
          </a:p>
        </p:txBody>
      </p:sp>
      <p:pic>
        <p:nvPicPr>
          <p:cNvPr id="7" name="Picture 6">
            <a:extLst>
              <a:ext uri="{FF2B5EF4-FFF2-40B4-BE49-F238E27FC236}">
                <a16:creationId xmlns:a16="http://schemas.microsoft.com/office/drawing/2014/main" id="{C7082889-9874-416B-9EE5-47703F111D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984" y="3675053"/>
            <a:ext cx="8365561" cy="2154418"/>
          </a:xfrm>
          <a:prstGeom prst="rect">
            <a:avLst/>
          </a:prstGeom>
        </p:spPr>
      </p:pic>
    </p:spTree>
    <p:extLst>
      <p:ext uri="{BB962C8B-B14F-4D97-AF65-F5344CB8AC3E}">
        <p14:creationId xmlns:p14="http://schemas.microsoft.com/office/powerpoint/2010/main" val="982322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2" name="Title 1"/>
          <p:cNvSpPr>
            <a:spLocks noGrp="1"/>
          </p:cNvSpPr>
          <p:nvPr>
            <p:ph type="title"/>
          </p:nvPr>
        </p:nvSpPr>
        <p:spPr>
          <a:xfrm>
            <a:off x="413384" y="80819"/>
            <a:ext cx="8730615" cy="1325563"/>
          </a:xfrm>
        </p:spPr>
        <p:txBody>
          <a:bodyPr/>
          <a:lstStyle/>
          <a:p>
            <a:r>
              <a:rPr lang="en-US" b="1" dirty="0"/>
              <a:t>Who are the Executives in ExecuComp? </a:t>
            </a:r>
          </a:p>
        </p:txBody>
      </p:sp>
      <p:sp>
        <p:nvSpPr>
          <p:cNvPr id="3" name="Content Placeholder 2"/>
          <p:cNvSpPr>
            <a:spLocks noGrp="1"/>
          </p:cNvSpPr>
          <p:nvPr>
            <p:ph idx="1"/>
          </p:nvPr>
        </p:nvSpPr>
        <p:spPr>
          <a:xfrm>
            <a:off x="628650" y="1487202"/>
            <a:ext cx="7886700" cy="3984625"/>
          </a:xfrm>
        </p:spPr>
        <p:txBody>
          <a:bodyPr>
            <a:noAutofit/>
          </a:bodyPr>
          <a:lstStyle/>
          <a:p>
            <a:pPr marL="0" indent="0">
              <a:buNone/>
            </a:pPr>
            <a:br>
              <a:rPr lang="en-US" dirty="0"/>
            </a:br>
            <a:endParaRPr lang="en-US" dirty="0"/>
          </a:p>
        </p:txBody>
      </p:sp>
      <p:sp>
        <p:nvSpPr>
          <p:cNvPr id="5" name="TextBox 4"/>
          <p:cNvSpPr txBox="1"/>
          <p:nvPr/>
        </p:nvSpPr>
        <p:spPr>
          <a:xfrm>
            <a:off x="413385" y="1325563"/>
            <a:ext cx="8519160" cy="4524315"/>
          </a:xfrm>
          <a:prstGeom prst="rect">
            <a:avLst/>
          </a:prstGeom>
          <a:noFill/>
        </p:spPr>
        <p:txBody>
          <a:bodyPr wrap="square" rtlCol="0">
            <a:spAutoFit/>
          </a:bodyPr>
          <a:lstStyle/>
          <a:p>
            <a:pPr marL="457200" indent="-457200">
              <a:buFont typeface="Arial" panose="020B0604020202020204" pitchFamily="34" charset="0"/>
              <a:buChar char="•"/>
            </a:pPr>
            <a:endParaRPr lang="en-US" sz="2800" dirty="0"/>
          </a:p>
          <a:p>
            <a:r>
              <a:rPr lang="en-US" sz="2600" dirty="0"/>
              <a:t>Titles can vary widely. In general, the top five executives whose compensation is reported include: </a:t>
            </a:r>
          </a:p>
          <a:p>
            <a:endParaRPr lang="en-US" sz="2600" dirty="0"/>
          </a:p>
          <a:p>
            <a:pPr marL="514350" indent="-514350">
              <a:buFont typeface="+mj-lt"/>
              <a:buAutoNum type="arabicPeriod"/>
            </a:pPr>
            <a:r>
              <a:rPr lang="en-US" sz="2600" dirty="0"/>
              <a:t>The company’s executive officer (CEO) and principal financial officer (CFO), or anyone acting in those capacities at any time during the fiscal year, regardless of compensation level.</a:t>
            </a:r>
          </a:p>
          <a:p>
            <a:pPr marL="514350" indent="-514350">
              <a:buFont typeface="+mj-lt"/>
              <a:buAutoNum type="arabicPeriod"/>
            </a:pPr>
            <a:endParaRPr lang="en-US" sz="2600" dirty="0"/>
          </a:p>
          <a:p>
            <a:pPr marL="514350" indent="-514350">
              <a:buFont typeface="+mj-lt"/>
              <a:buAutoNum type="arabicPeriod"/>
            </a:pPr>
            <a:r>
              <a:rPr lang="en-US" sz="2600" dirty="0"/>
              <a:t>The company’s three highest paid executive officers, other than the CEO and CFO.</a:t>
            </a:r>
          </a:p>
        </p:txBody>
      </p:sp>
    </p:spTree>
    <p:extLst>
      <p:ext uri="{BB962C8B-B14F-4D97-AF65-F5344CB8AC3E}">
        <p14:creationId xmlns:p14="http://schemas.microsoft.com/office/powerpoint/2010/main" val="1284522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14861"/>
            <a:ext cx="9144000" cy="6415100"/>
          </a:xfrm>
          <a:prstGeom prst="rect">
            <a:avLst/>
          </a:prstGeom>
          <a:solidFill>
            <a:schemeClr val="bg1">
              <a:lumMod val="85000"/>
            </a:schemeClr>
          </a:solidFill>
        </p:spPr>
      </p:pic>
      <p:sp>
        <p:nvSpPr>
          <p:cNvPr id="2" name="Title 1"/>
          <p:cNvSpPr>
            <a:spLocks noGrp="1"/>
          </p:cNvSpPr>
          <p:nvPr>
            <p:ph type="title"/>
          </p:nvPr>
        </p:nvSpPr>
        <p:spPr>
          <a:xfrm>
            <a:off x="628650" y="-201102"/>
            <a:ext cx="7886700" cy="1325563"/>
          </a:xfrm>
        </p:spPr>
        <p:txBody>
          <a:bodyPr/>
          <a:lstStyle/>
          <a:p>
            <a:r>
              <a:rPr lang="en-US" b="1" dirty="0"/>
              <a:t>Where Does the Data Come From? </a:t>
            </a:r>
          </a:p>
        </p:txBody>
      </p:sp>
      <p:sp>
        <p:nvSpPr>
          <p:cNvPr id="3" name="Content Placeholder 2"/>
          <p:cNvSpPr>
            <a:spLocks noGrp="1"/>
          </p:cNvSpPr>
          <p:nvPr>
            <p:ph idx="1"/>
          </p:nvPr>
        </p:nvSpPr>
        <p:spPr>
          <a:xfrm>
            <a:off x="628650" y="1490774"/>
            <a:ext cx="7886700" cy="3984625"/>
          </a:xfrm>
        </p:spPr>
        <p:txBody>
          <a:bodyPr>
            <a:noAutofit/>
          </a:bodyPr>
          <a:lstStyle/>
          <a:p>
            <a:pPr marL="0" indent="0">
              <a:buNone/>
            </a:pPr>
            <a:br>
              <a:rPr lang="en-US" dirty="0"/>
            </a:br>
            <a:endParaRPr lang="en-US" dirty="0"/>
          </a:p>
        </p:txBody>
      </p:sp>
      <p:sp>
        <p:nvSpPr>
          <p:cNvPr id="5" name="TextBox 4"/>
          <p:cNvSpPr txBox="1"/>
          <p:nvPr/>
        </p:nvSpPr>
        <p:spPr>
          <a:xfrm>
            <a:off x="168286" y="834901"/>
            <a:ext cx="4643744" cy="6986528"/>
          </a:xfrm>
          <a:prstGeom prst="rect">
            <a:avLst/>
          </a:prstGeom>
          <a:noFill/>
        </p:spPr>
        <p:txBody>
          <a:bodyPr wrap="square" rtlCol="0">
            <a:spAutoFit/>
          </a:bodyPr>
          <a:lstStyle/>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Data comes from the SEC. </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Specifically, the data comes from the company’s “definitive proxy statement“ known as DEF 14A, which is filed by the company 120 days after the company’s fiscal year ends.</a:t>
            </a:r>
          </a:p>
          <a:p>
            <a:endParaRPr lang="en-US" sz="2800" dirty="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p:txBody>
      </p:sp>
      <p:sp>
        <p:nvSpPr>
          <p:cNvPr id="6" name="TextBox 5">
            <a:extLst>
              <a:ext uri="{FF2B5EF4-FFF2-40B4-BE49-F238E27FC236}">
                <a16:creationId xmlns:a16="http://schemas.microsoft.com/office/drawing/2014/main" id="{3360518D-AF40-4C6F-A9CA-6E088103F98D}"/>
              </a:ext>
            </a:extLst>
          </p:cNvPr>
          <p:cNvSpPr txBox="1"/>
          <p:nvPr/>
        </p:nvSpPr>
        <p:spPr>
          <a:xfrm>
            <a:off x="4812030" y="1843950"/>
            <a:ext cx="4185931" cy="3170099"/>
          </a:xfrm>
          <a:prstGeom prst="rect">
            <a:avLst/>
          </a:prstGeom>
          <a:solidFill>
            <a:schemeClr val="bg1">
              <a:lumMod val="95000"/>
            </a:schemeClr>
          </a:solidFill>
          <a:ln>
            <a:solidFill>
              <a:schemeClr val="tx1"/>
            </a:solidFill>
          </a:ln>
        </p:spPr>
        <p:txBody>
          <a:bodyPr wrap="square" rtlCol="0">
            <a:spAutoFit/>
          </a:bodyPr>
          <a:lstStyle/>
          <a:p>
            <a:pPr algn="ctr"/>
            <a:r>
              <a:rPr lang="en-US" sz="2800" b="1" dirty="0">
                <a:latin typeface="Adobe Devanagari" panose="02040503050201020203" pitchFamily="18" charset="0"/>
                <a:cs typeface="Adobe Devanagari" panose="02040503050201020203" pitchFamily="18" charset="0"/>
              </a:rPr>
              <a:t>SEC Form DEF 14A</a:t>
            </a:r>
          </a:p>
          <a:p>
            <a:endParaRPr lang="en-US" dirty="0"/>
          </a:p>
          <a:p>
            <a:pPr algn="ctr"/>
            <a:r>
              <a:rPr lang="en-US" sz="2200" dirty="0"/>
              <a:t>- Items up for shareholder vote are listed, including re-election of directors and approval of executive compensation. </a:t>
            </a:r>
          </a:p>
          <a:p>
            <a:pPr algn="ctr"/>
            <a:endParaRPr lang="en-US" sz="2200" dirty="0"/>
          </a:p>
          <a:p>
            <a:pPr algn="ctr"/>
            <a:r>
              <a:rPr lang="en-US" sz="2200" dirty="0"/>
              <a:t>-  Includes executives’ and directors’ compensation. </a:t>
            </a:r>
          </a:p>
        </p:txBody>
      </p:sp>
    </p:spTree>
    <p:extLst>
      <p:ext uri="{BB962C8B-B14F-4D97-AF65-F5344CB8AC3E}">
        <p14:creationId xmlns:p14="http://schemas.microsoft.com/office/powerpoint/2010/main" val="398955411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38902</TotalTime>
  <Words>1667</Words>
  <Application>Microsoft Office PowerPoint</Application>
  <PresentationFormat>On-screen Show (4:3)</PresentationFormat>
  <Paragraphs>214</Paragraphs>
  <Slides>33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Adobe Devanagari</vt:lpstr>
      <vt:lpstr>Arial</vt:lpstr>
      <vt:lpstr>Calibri</vt:lpstr>
      <vt:lpstr>Calibri Light</vt:lpstr>
      <vt:lpstr>Courier New</vt:lpstr>
      <vt:lpstr>Office Theme</vt:lpstr>
      <vt:lpstr> Introduction to ExecuComp</vt:lpstr>
      <vt:lpstr>Learning Objectives</vt:lpstr>
      <vt:lpstr>Executive Compensation</vt:lpstr>
      <vt:lpstr>What Data is in ExecuComp?</vt:lpstr>
      <vt:lpstr>What Companies are in ExecuComp?</vt:lpstr>
      <vt:lpstr>What Companies are in ExecuComp? (cont.)</vt:lpstr>
      <vt:lpstr>How Many Executives per Company? </vt:lpstr>
      <vt:lpstr>Who are the Executives in ExecuComp? </vt:lpstr>
      <vt:lpstr>Where Does the Data Come From? </vt:lpstr>
      <vt:lpstr>Defining Fiscal Year in ExecuComp</vt:lpstr>
      <vt:lpstr>How is the Data Organized?</vt:lpstr>
      <vt:lpstr>How is the Data Organized? (cont.)</vt:lpstr>
      <vt:lpstr>How is the Data Organized? (cont.)</vt:lpstr>
      <vt:lpstr>Main Types of Data</vt:lpstr>
      <vt:lpstr>Main Types of Data (cont.)</vt:lpstr>
      <vt:lpstr>Main Types of Data (cont.)</vt:lpstr>
      <vt:lpstr>Main Types of Data (cont.)</vt:lpstr>
      <vt:lpstr>Assignment Instructions</vt:lpstr>
      <vt:lpstr>Link to Assignment </vt:lpstr>
      <vt:lpstr>Assignment Instructions</vt:lpstr>
      <vt:lpstr>Assignment Instructions (cont.)</vt:lpstr>
      <vt:lpstr>Assignment Instructions (cont.)</vt:lpstr>
      <vt:lpstr>Assignment Instructions (cont.)</vt:lpstr>
      <vt:lpstr>Assignment Instructions (cont.)</vt:lpstr>
      <vt:lpstr>Assignment Instructions (cont.)</vt:lpstr>
      <vt:lpstr>Assignment Instructions (cont.)</vt:lpstr>
      <vt:lpstr>Assignment Instructions (cont.)</vt:lpstr>
      <vt:lpstr>Assignment Instructions (cont.)</vt:lpstr>
      <vt:lpstr>Assignment Instructions (cont.)</vt:lpstr>
      <vt:lpstr>Assignment Instructions (cont.)</vt:lpstr>
      <vt:lpstr>Assignment Instructions (cont.)</vt:lpstr>
      <vt:lpstr>Conclusion</vt:lpstr>
      <vt:lpstr>Conclusion (cont.)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Identifiers</dc:title>
  <dc:creator>Flores, Yadira</dc:creator>
  <cp:lastModifiedBy>Allen (he/him), Tim</cp:lastModifiedBy>
  <cp:revision>1051</cp:revision>
  <cp:lastPrinted>2016-09-06T15:45:13Z</cp:lastPrinted>
  <dcterms:created xsi:type="dcterms:W3CDTF">2015-09-17T18:26:36Z</dcterms:created>
  <dcterms:modified xsi:type="dcterms:W3CDTF">2021-08-30T16:42:51Z</dcterms:modified>
</cp:coreProperties>
</file>