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2"/>
  </p:notesMasterIdLst>
  <p:sldIdLst>
    <p:sldId id="256" r:id="rId2"/>
    <p:sldId id="379" r:id="rId3"/>
    <p:sldId id="489" r:id="rId4"/>
    <p:sldId id="488" r:id="rId5"/>
    <p:sldId id="490" r:id="rId6"/>
    <p:sldId id="456" r:id="rId7"/>
    <p:sldId id="505" r:id="rId8"/>
    <p:sldId id="457" r:id="rId9"/>
    <p:sldId id="405" r:id="rId10"/>
    <p:sldId id="506" r:id="rId11"/>
    <p:sldId id="467" r:id="rId12"/>
    <p:sldId id="504" r:id="rId13"/>
    <p:sldId id="491" r:id="rId14"/>
    <p:sldId id="444" r:id="rId15"/>
    <p:sldId id="496" r:id="rId16"/>
    <p:sldId id="492" r:id="rId17"/>
    <p:sldId id="493" r:id="rId18"/>
    <p:sldId id="494" r:id="rId19"/>
    <p:sldId id="495" r:id="rId20"/>
    <p:sldId id="497" r:id="rId21"/>
    <p:sldId id="473" r:id="rId22"/>
    <p:sldId id="475" r:id="rId23"/>
    <p:sldId id="476" r:id="rId24"/>
    <p:sldId id="498" r:id="rId25"/>
    <p:sldId id="499" r:id="rId26"/>
    <p:sldId id="500" r:id="rId27"/>
    <p:sldId id="501" r:id="rId28"/>
    <p:sldId id="502" r:id="rId29"/>
    <p:sldId id="503" r:id="rId30"/>
    <p:sldId id="420" r:id="rId3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DFE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86894" autoAdjust="0"/>
  </p:normalViewPr>
  <p:slideViewPr>
    <p:cSldViewPr snapToGrid="0">
      <p:cViewPr varScale="1">
        <p:scale>
          <a:sx n="115" d="100"/>
          <a:sy n="115" d="100"/>
        </p:scale>
        <p:origin x="1362"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35D6CBB-E2B6-4759-9A9F-B613DFBCB6BE}" type="datetimeFigureOut">
              <a:rPr lang="en-US" smtClean="0"/>
              <a:t>8/31/2021</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69AA66E-49A6-4B80-8BB7-A521F084C151}" type="slidenum">
              <a:rPr lang="en-US" smtClean="0"/>
              <a:t>‹#›</a:t>
            </a:fld>
            <a:endParaRPr lang="en-US" dirty="0"/>
          </a:p>
        </p:txBody>
      </p:sp>
    </p:spTree>
    <p:extLst>
      <p:ext uri="{BB962C8B-B14F-4D97-AF65-F5344CB8AC3E}">
        <p14:creationId xmlns:p14="http://schemas.microsoft.com/office/powerpoint/2010/main" val="356737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9AA66E-49A6-4B80-8BB7-A521F084C151}" type="slidenum">
              <a:rPr lang="en-US" smtClean="0"/>
              <a:t>9</a:t>
            </a:fld>
            <a:endParaRPr lang="en-US" dirty="0"/>
          </a:p>
        </p:txBody>
      </p:sp>
    </p:spTree>
    <p:extLst>
      <p:ext uri="{BB962C8B-B14F-4D97-AF65-F5344CB8AC3E}">
        <p14:creationId xmlns:p14="http://schemas.microsoft.com/office/powerpoint/2010/main" val="2671307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9AA66E-49A6-4B80-8BB7-A521F084C151}" type="slidenum">
              <a:rPr lang="en-US" smtClean="0"/>
              <a:t>10</a:t>
            </a:fld>
            <a:endParaRPr lang="en-US" dirty="0"/>
          </a:p>
        </p:txBody>
      </p:sp>
    </p:spTree>
    <p:extLst>
      <p:ext uri="{BB962C8B-B14F-4D97-AF65-F5344CB8AC3E}">
        <p14:creationId xmlns:p14="http://schemas.microsoft.com/office/powerpoint/2010/main" val="237668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8/31/2021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8/31/2021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dirty="0"/>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rds-www.wharton.upenn.edu/pages/support/manuals-and-overviews/boardex/wrds-overview-boardex-data/how-companies-and-individuals-are-divided-regions/"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rds-www.wharton.upenn.edu/pages/get-data/boardex/"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7" name="Title 6"/>
          <p:cNvSpPr>
            <a:spLocks noGrp="1"/>
          </p:cNvSpPr>
          <p:nvPr>
            <p:ph type="ctrTitle"/>
          </p:nvPr>
        </p:nvSpPr>
        <p:spPr/>
        <p:txBody>
          <a:bodyPr>
            <a:normAutofit/>
          </a:bodyPr>
          <a:lstStyle/>
          <a:p>
            <a:br>
              <a:rPr lang="en-US" b="1" dirty="0"/>
            </a:br>
            <a:r>
              <a:rPr lang="en-US" b="1" dirty="0"/>
              <a:t>Introduction to BoardEx</a:t>
            </a:r>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861"/>
            <a:ext cx="9144000" cy="6415100"/>
          </a:xfrm>
          <a:prstGeom prst="rect">
            <a:avLst/>
          </a:prstGeom>
          <a:solidFill>
            <a:schemeClr val="bg1">
              <a:lumMod val="85000"/>
            </a:schemeClr>
          </a:solidFill>
        </p:spPr>
      </p:pic>
      <p:sp>
        <p:nvSpPr>
          <p:cNvPr id="2" name="Title 1"/>
          <p:cNvSpPr>
            <a:spLocks noGrp="1"/>
          </p:cNvSpPr>
          <p:nvPr>
            <p:ph type="title"/>
          </p:nvPr>
        </p:nvSpPr>
        <p:spPr>
          <a:xfrm>
            <a:off x="628650" y="-201102"/>
            <a:ext cx="7886700" cy="1325563"/>
          </a:xfrm>
        </p:spPr>
        <p:txBody>
          <a:bodyPr/>
          <a:lstStyle/>
          <a:p>
            <a:r>
              <a:rPr lang="en-US" b="1" dirty="0"/>
              <a:t>Note About BoardEx Identifiers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263536" y="951084"/>
            <a:ext cx="8347064" cy="4524315"/>
          </a:xfrm>
          <a:prstGeom prst="rect">
            <a:avLst/>
          </a:prstGeom>
          <a:noFill/>
        </p:spPr>
        <p:txBody>
          <a:bodyPr wrap="square" rtlCol="0">
            <a:spAutoFit/>
          </a:bodyPr>
          <a:lstStyle/>
          <a:p>
            <a:pPr marL="457200" indent="-457200">
              <a:buFont typeface="Arial" panose="020B0604020202020204" pitchFamily="34" charset="0"/>
              <a:buChar char="•"/>
            </a:pPr>
            <a:r>
              <a:rPr lang="en-US" sz="2400" dirty="0"/>
              <a:t>The three primary BoardEx-specific identifiers are </a:t>
            </a:r>
            <a:r>
              <a:rPr lang="en-US" sz="2400" b="1" dirty="0"/>
              <a:t>BoardID</a:t>
            </a:r>
            <a:r>
              <a:rPr lang="en-US" sz="2400" dirty="0"/>
              <a:t>, </a:t>
            </a:r>
            <a:r>
              <a:rPr lang="en-US" sz="2400" b="1" dirty="0"/>
              <a:t>CompanyID</a:t>
            </a:r>
            <a:r>
              <a:rPr lang="en-US" sz="2400" dirty="0"/>
              <a:t>, and </a:t>
            </a:r>
            <a:r>
              <a:rPr lang="en-US" sz="2400" b="1" dirty="0"/>
              <a:t>DirectorID</a:t>
            </a:r>
            <a:r>
              <a:rPr lang="en-US" sz="2400" dirty="0"/>
              <a:t>.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BoardID and CompanyID pertain to company-level data, while DirectorID pertains to individual-level data.</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Note:  BoardID is the same as CompanyID. </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In other words, BoardID and CompanyID can be used interchangeably. BoardEx provides the data in some tables using BoardID and others using CompanyID, but the values are equivalent.</a:t>
            </a:r>
          </a:p>
        </p:txBody>
      </p:sp>
    </p:spTree>
    <p:extLst>
      <p:ext uri="{BB962C8B-B14F-4D97-AF65-F5344CB8AC3E}">
        <p14:creationId xmlns:p14="http://schemas.microsoft.com/office/powerpoint/2010/main" val="107149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11838"/>
            <a:ext cx="7886700" cy="1325563"/>
          </a:xfrm>
        </p:spPr>
        <p:txBody>
          <a:bodyPr/>
          <a:lstStyle/>
          <a:p>
            <a:r>
              <a:rPr lang="en-US" b="1" dirty="0"/>
              <a:t>Data Organization: By Region</a:t>
            </a:r>
          </a:p>
        </p:txBody>
      </p:sp>
      <p:sp>
        <p:nvSpPr>
          <p:cNvPr id="5" name="TextBox 4"/>
          <p:cNvSpPr txBox="1"/>
          <p:nvPr/>
        </p:nvSpPr>
        <p:spPr>
          <a:xfrm>
            <a:off x="1169496" y="1897396"/>
            <a:ext cx="6927619" cy="3852530"/>
          </a:xfrm>
          <a:prstGeom prst="rect">
            <a:avLst/>
          </a:prstGeom>
          <a:noFill/>
        </p:spPr>
        <p:txBody>
          <a:bodyPr wrap="square" numCol="2" rtlCol="0">
            <a:spAutoFit/>
          </a:bodyPr>
          <a:lstStyle/>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a:p>
            <a:pPr marL="457200" indent="-457200">
              <a:buSzPct val="56000"/>
              <a:buFont typeface="Courier New" panose="02070309020205020404" pitchFamily="49" charset="0"/>
              <a:buChar char="o"/>
            </a:pPr>
            <a:r>
              <a:rPr lang="en-US" sz="2700" dirty="0"/>
              <a:t>North America</a:t>
            </a:r>
            <a:br>
              <a:rPr lang="en-US" sz="2700" dirty="0"/>
            </a:br>
            <a:endParaRPr lang="en-US" sz="2700" dirty="0"/>
          </a:p>
          <a:p>
            <a:pPr marL="457200" indent="-457200">
              <a:buSzPct val="56000"/>
              <a:buFont typeface="Courier New" panose="02070309020205020404" pitchFamily="49" charset="0"/>
              <a:buChar char="o"/>
            </a:pPr>
            <a:r>
              <a:rPr lang="en-US" sz="2700" dirty="0"/>
              <a:t>Europe</a:t>
            </a:r>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endParaRPr lang="en-US" sz="2700" dirty="0"/>
          </a:p>
          <a:p>
            <a:pPr marL="457200" indent="-457200">
              <a:buSzPct val="56000"/>
              <a:buFont typeface="Courier New" panose="02070309020205020404" pitchFamily="49" charset="0"/>
              <a:buChar char="o"/>
            </a:pPr>
            <a:r>
              <a:rPr lang="en-US" sz="2700" dirty="0"/>
              <a:t>United Kingdom</a:t>
            </a:r>
            <a:br>
              <a:rPr lang="en-US" sz="2700" dirty="0"/>
            </a:br>
            <a:endParaRPr lang="en-US" sz="2700" dirty="0"/>
          </a:p>
          <a:p>
            <a:pPr marL="457200" indent="-457200">
              <a:buSzPct val="56000"/>
              <a:buFont typeface="Courier New" panose="02070309020205020404" pitchFamily="49" charset="0"/>
              <a:buChar char="o"/>
            </a:pPr>
            <a:r>
              <a:rPr lang="en-US" sz="2700" dirty="0"/>
              <a:t>Rest of World</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p:txBody>
      </p:sp>
      <p:sp>
        <p:nvSpPr>
          <p:cNvPr id="6" name="TextBox 5">
            <a:extLst>
              <a:ext uri="{FF2B5EF4-FFF2-40B4-BE49-F238E27FC236}">
                <a16:creationId xmlns:a16="http://schemas.microsoft.com/office/drawing/2014/main" id="{A1462901-D4E5-460C-A35F-7798C380077B}"/>
              </a:ext>
            </a:extLst>
          </p:cNvPr>
          <p:cNvSpPr txBox="1"/>
          <p:nvPr/>
        </p:nvSpPr>
        <p:spPr>
          <a:xfrm>
            <a:off x="689956" y="1635786"/>
            <a:ext cx="78867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BoardEx data is first divided into four regions: </a:t>
            </a:r>
          </a:p>
        </p:txBody>
      </p:sp>
    </p:spTree>
    <p:extLst>
      <p:ext uri="{BB962C8B-B14F-4D97-AF65-F5344CB8AC3E}">
        <p14:creationId xmlns:p14="http://schemas.microsoft.com/office/powerpoint/2010/main" val="366141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44110"/>
            <a:ext cx="7886700" cy="1325563"/>
          </a:xfrm>
        </p:spPr>
        <p:txBody>
          <a:bodyPr/>
          <a:lstStyle/>
          <a:p>
            <a:r>
              <a:rPr lang="en-US" b="1" dirty="0"/>
              <a:t>Data Organization: By Region (cont.)</a:t>
            </a:r>
          </a:p>
        </p:txBody>
      </p:sp>
      <p:sp>
        <p:nvSpPr>
          <p:cNvPr id="3" name="Content Placeholder 2"/>
          <p:cNvSpPr>
            <a:spLocks noGrp="1"/>
          </p:cNvSpPr>
          <p:nvPr>
            <p:ph idx="1"/>
          </p:nvPr>
        </p:nvSpPr>
        <p:spPr>
          <a:xfrm>
            <a:off x="628650" y="1953015"/>
            <a:ext cx="7886700" cy="2076060"/>
          </a:xfrm>
        </p:spPr>
        <p:txBody>
          <a:bodyPr>
            <a:noAutofit/>
          </a:bodyPr>
          <a:lstStyle/>
          <a:p>
            <a:pPr marL="457200" indent="-457200"/>
            <a:r>
              <a:rPr lang="en-US" dirty="0"/>
              <a:t>Company regions are based on the country of the company’s headquarters, or the company’s inclusion in certain indices. Details can be found in the </a:t>
            </a:r>
            <a:r>
              <a:rPr lang="en-US" dirty="0">
                <a:hlinkClick r:id="rId3"/>
              </a:rPr>
              <a:t>WRDS documentation on regional division</a:t>
            </a:r>
            <a:r>
              <a:rPr lang="en-US" dirty="0"/>
              <a:t>.  </a:t>
            </a:r>
          </a:p>
          <a:p>
            <a:pPr marL="457200" indent="-457200"/>
            <a:endParaRPr lang="en-US" dirty="0"/>
          </a:p>
          <a:p>
            <a:pPr marL="457200" indent="-457200"/>
            <a:r>
              <a:rPr lang="en-US" dirty="0"/>
              <a:t>Note that both companies and individuals can exist in more than one region. </a:t>
            </a:r>
          </a:p>
        </p:txBody>
      </p:sp>
    </p:spTree>
    <p:extLst>
      <p:ext uri="{BB962C8B-B14F-4D97-AF65-F5344CB8AC3E}">
        <p14:creationId xmlns:p14="http://schemas.microsoft.com/office/powerpoint/2010/main" val="240053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35240"/>
            <a:ext cx="7886700" cy="1325563"/>
          </a:xfrm>
        </p:spPr>
        <p:txBody>
          <a:bodyPr/>
          <a:lstStyle/>
          <a:p>
            <a:r>
              <a:rPr lang="en-US" b="1" dirty="0"/>
              <a:t>Data Organization: By Region (cont.)</a:t>
            </a:r>
          </a:p>
        </p:txBody>
      </p:sp>
      <p:sp>
        <p:nvSpPr>
          <p:cNvPr id="8" name="Content Placeholder 7">
            <a:extLst>
              <a:ext uri="{FF2B5EF4-FFF2-40B4-BE49-F238E27FC236}">
                <a16:creationId xmlns:a16="http://schemas.microsoft.com/office/drawing/2014/main" id="{6BFE1107-2D47-424B-A7AC-C3823281325F}"/>
              </a:ext>
            </a:extLst>
          </p:cNvPr>
          <p:cNvSpPr>
            <a:spLocks noGrp="1"/>
          </p:cNvSpPr>
          <p:nvPr>
            <p:ph idx="1"/>
          </p:nvPr>
        </p:nvSpPr>
        <p:spPr>
          <a:xfrm>
            <a:off x="570461" y="1652342"/>
            <a:ext cx="7886700" cy="4351338"/>
          </a:xfrm>
        </p:spPr>
        <p:txBody>
          <a:bodyPr/>
          <a:lstStyle/>
          <a:p>
            <a:r>
              <a:rPr lang="en-US" dirty="0"/>
              <a:t>Director profiles are divided into regions based on the director's </a:t>
            </a:r>
            <a:r>
              <a:rPr lang="en-US" b="1" dirty="0"/>
              <a:t>employment</a:t>
            </a:r>
            <a:r>
              <a:rPr lang="en-US" dirty="0"/>
              <a:t> records. If a director is currently employed, they are included in the same region(s) as the company(ies) where they are employed. </a:t>
            </a:r>
            <a:br>
              <a:rPr lang="en-US" dirty="0"/>
            </a:br>
            <a:endParaRPr lang="en-US" dirty="0"/>
          </a:p>
          <a:p>
            <a:r>
              <a:rPr lang="en-US" dirty="0"/>
              <a:t>If the director is not currently employed, the most recent employment records are used.</a:t>
            </a:r>
          </a:p>
        </p:txBody>
      </p:sp>
    </p:spTree>
    <p:extLst>
      <p:ext uri="{BB962C8B-B14F-4D97-AF65-F5344CB8AC3E}">
        <p14:creationId xmlns:p14="http://schemas.microsoft.com/office/powerpoint/2010/main" val="1874697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286445"/>
            <a:ext cx="7886700" cy="1325563"/>
          </a:xfrm>
        </p:spPr>
        <p:txBody>
          <a:bodyPr/>
          <a:lstStyle/>
          <a:p>
            <a:r>
              <a:rPr lang="en-US" b="1" dirty="0"/>
              <a:t>Data Organization: By Section</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77127" y="2644527"/>
            <a:ext cx="8989745" cy="2815609"/>
          </a:xfrm>
          <a:prstGeom prst="rect">
            <a:avLst/>
          </a:prstGeom>
        </p:spPr>
      </p:pic>
      <p:sp>
        <p:nvSpPr>
          <p:cNvPr id="10" name="TextBox 9">
            <a:extLst>
              <a:ext uri="{FF2B5EF4-FFF2-40B4-BE49-F238E27FC236}">
                <a16:creationId xmlns:a16="http://schemas.microsoft.com/office/drawing/2014/main" id="{CB3E56A7-52E1-4E00-A34A-B3828B60F912}"/>
              </a:ext>
            </a:extLst>
          </p:cNvPr>
          <p:cNvSpPr txBox="1"/>
          <p:nvPr/>
        </p:nvSpPr>
        <p:spPr>
          <a:xfrm>
            <a:off x="628650" y="1039118"/>
            <a:ext cx="7348451"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t>Each region’s data is categorized into seven sections.</a:t>
            </a:r>
          </a:p>
        </p:txBody>
      </p:sp>
    </p:spTree>
    <p:extLst>
      <p:ext uri="{BB962C8B-B14F-4D97-AF65-F5344CB8AC3E}">
        <p14:creationId xmlns:p14="http://schemas.microsoft.com/office/powerpoint/2010/main" val="302649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534511" y="0"/>
            <a:ext cx="7886700" cy="1325563"/>
          </a:xfrm>
        </p:spPr>
        <p:txBody>
          <a:bodyPr/>
          <a:lstStyle/>
          <a:p>
            <a:r>
              <a:rPr lang="en-US" b="1" dirty="0"/>
              <a:t>Individual Profile</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440374" y="3383030"/>
            <a:ext cx="8074975" cy="2529101"/>
          </a:xfrm>
          <a:prstGeom prst="rect">
            <a:avLst/>
          </a:prstGeom>
        </p:spPr>
      </p:pic>
      <p:sp>
        <p:nvSpPr>
          <p:cNvPr id="11" name="TextBox 10">
            <a:extLst>
              <a:ext uri="{FF2B5EF4-FFF2-40B4-BE49-F238E27FC236}">
                <a16:creationId xmlns:a16="http://schemas.microsoft.com/office/drawing/2014/main" id="{F7EDF902-3EB3-4F31-826F-B4FF84D31087}"/>
              </a:ext>
            </a:extLst>
          </p:cNvPr>
          <p:cNvSpPr txBox="1"/>
          <p:nvPr/>
        </p:nvSpPr>
        <p:spPr>
          <a:xfrm>
            <a:off x="3214420" y="1257409"/>
            <a:ext cx="4443680" cy="1938992"/>
          </a:xfrm>
          <a:prstGeom prst="rect">
            <a:avLst/>
          </a:prstGeom>
          <a:solidFill>
            <a:srgbClr val="FFFF00">
              <a:alpha val="30000"/>
            </a:srgbClr>
          </a:solidFill>
        </p:spPr>
        <p:txBody>
          <a:bodyPr wrap="square" rtlCol="0">
            <a:spAutoFit/>
          </a:bodyPr>
          <a:lstStyle/>
          <a:p>
            <a:r>
              <a:rPr lang="en-US" sz="2000" b="1" dirty="0"/>
              <a:t>Individual Profile </a:t>
            </a:r>
            <a:r>
              <a:rPr lang="en-US" sz="2000" dirty="0"/>
              <a:t>includes biographical details, such as age, gender, and nationality; this section also contains information about the individual’s employment, education, achievements, and other “non-business” activities.</a:t>
            </a:r>
          </a:p>
        </p:txBody>
      </p:sp>
      <p:cxnSp>
        <p:nvCxnSpPr>
          <p:cNvPr id="14" name="Straight Connector 13">
            <a:extLst>
              <a:ext uri="{FF2B5EF4-FFF2-40B4-BE49-F238E27FC236}">
                <a16:creationId xmlns:a16="http://schemas.microsoft.com/office/drawing/2014/main" id="{3A1F062D-59A0-4D5F-A8C9-5257F108203F}"/>
              </a:ext>
            </a:extLst>
          </p:cNvPr>
          <p:cNvCxnSpPr>
            <a:cxnSpLocks/>
          </p:cNvCxnSpPr>
          <p:nvPr/>
        </p:nvCxnSpPr>
        <p:spPr>
          <a:xfrm flipV="1">
            <a:off x="3351232" y="3114675"/>
            <a:ext cx="1220768" cy="974637"/>
          </a:xfrm>
          <a:prstGeom prst="line">
            <a:avLst/>
          </a:prstGeom>
          <a:ln w="41275">
            <a:solidFill>
              <a:srgbClr val="FFFF00">
                <a:alpha val="46000"/>
              </a:srgb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2735EF-FD8D-4BA7-A5D0-9A7F74D9469B}"/>
              </a:ext>
            </a:extLst>
          </p:cNvPr>
          <p:cNvSpPr txBox="1"/>
          <p:nvPr/>
        </p:nvSpPr>
        <p:spPr>
          <a:xfrm>
            <a:off x="628649" y="4089311"/>
            <a:ext cx="2771373" cy="489774"/>
          </a:xfrm>
          <a:prstGeom prst="rect">
            <a:avLst/>
          </a:prstGeom>
          <a:solidFill>
            <a:srgbClr val="FFFF00">
              <a:alpha val="28000"/>
            </a:srgbClr>
          </a:solidFill>
        </p:spPr>
        <p:txBody>
          <a:bodyPr wrap="square" rtlCol="0">
            <a:spAutoFit/>
          </a:bodyPr>
          <a:lstStyle/>
          <a:p>
            <a:endParaRPr lang="en-US" dirty="0"/>
          </a:p>
        </p:txBody>
      </p:sp>
    </p:spTree>
    <p:extLst>
      <p:ext uri="{BB962C8B-B14F-4D97-AF65-F5344CB8AC3E}">
        <p14:creationId xmlns:p14="http://schemas.microsoft.com/office/powerpoint/2010/main" val="309417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94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561975" y="-199760"/>
            <a:ext cx="7886700" cy="1325563"/>
          </a:xfrm>
        </p:spPr>
        <p:txBody>
          <a:bodyPr/>
          <a:lstStyle/>
          <a:p>
            <a:r>
              <a:rPr lang="en-US" b="1" dirty="0"/>
              <a:t>Organization Summary </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140894" y="3429000"/>
            <a:ext cx="8074975" cy="2529101"/>
          </a:xfrm>
          <a:prstGeom prst="rect">
            <a:avLst/>
          </a:prstGeom>
        </p:spPr>
      </p:pic>
      <p:sp>
        <p:nvSpPr>
          <p:cNvPr id="11" name="TextBox 10">
            <a:extLst>
              <a:ext uri="{FF2B5EF4-FFF2-40B4-BE49-F238E27FC236}">
                <a16:creationId xmlns:a16="http://schemas.microsoft.com/office/drawing/2014/main" id="{F7EDF902-3EB3-4F31-826F-B4FF84D31087}"/>
              </a:ext>
            </a:extLst>
          </p:cNvPr>
          <p:cNvSpPr txBox="1"/>
          <p:nvPr/>
        </p:nvSpPr>
        <p:spPr>
          <a:xfrm>
            <a:off x="2408738" y="879827"/>
            <a:ext cx="5760845" cy="2246769"/>
          </a:xfrm>
          <a:prstGeom prst="rect">
            <a:avLst/>
          </a:prstGeom>
          <a:solidFill>
            <a:srgbClr val="FFFF00">
              <a:alpha val="30000"/>
            </a:srgbClr>
          </a:solidFill>
        </p:spPr>
        <p:txBody>
          <a:bodyPr wrap="square" rtlCol="0">
            <a:spAutoFit/>
          </a:bodyPr>
          <a:lstStyle/>
          <a:p>
            <a:r>
              <a:rPr lang="en-US" sz="2000" b="1" dirty="0"/>
              <a:t>Organization Summary </a:t>
            </a:r>
            <a:r>
              <a:rPr lang="en-US" sz="2000" dirty="0"/>
              <a:t>provides information about the board of directors. It includes the organization’s name, and its constituents’ names and roles. </a:t>
            </a:r>
          </a:p>
          <a:p>
            <a:endParaRPr lang="en-US" sz="2000" dirty="0"/>
          </a:p>
          <a:p>
            <a:r>
              <a:rPr lang="en-US" sz="2000" dirty="0"/>
              <a:t>This section also contains board-level summary statistics, such as the number of board members, its nationality mix, gender ratio, and attrition rate.</a:t>
            </a:r>
          </a:p>
        </p:txBody>
      </p:sp>
      <p:cxnSp>
        <p:nvCxnSpPr>
          <p:cNvPr id="14" name="Straight Connector 13">
            <a:extLst>
              <a:ext uri="{FF2B5EF4-FFF2-40B4-BE49-F238E27FC236}">
                <a16:creationId xmlns:a16="http://schemas.microsoft.com/office/drawing/2014/main" id="{3A1F062D-59A0-4D5F-A8C9-5257F108203F}"/>
              </a:ext>
            </a:extLst>
          </p:cNvPr>
          <p:cNvCxnSpPr>
            <a:cxnSpLocks/>
          </p:cNvCxnSpPr>
          <p:nvPr/>
        </p:nvCxnSpPr>
        <p:spPr>
          <a:xfrm flipV="1">
            <a:off x="3058148" y="3257405"/>
            <a:ext cx="739833" cy="1541930"/>
          </a:xfrm>
          <a:prstGeom prst="line">
            <a:avLst/>
          </a:prstGeom>
          <a:ln w="41275">
            <a:solidFill>
              <a:srgbClr val="FFFF00">
                <a:alpha val="42000"/>
              </a:srgb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CA406E-523B-4B27-87CD-3FC25F08BFEA}"/>
              </a:ext>
            </a:extLst>
          </p:cNvPr>
          <p:cNvSpPr txBox="1"/>
          <p:nvPr/>
        </p:nvSpPr>
        <p:spPr>
          <a:xfrm>
            <a:off x="309758" y="4700900"/>
            <a:ext cx="2748390" cy="508603"/>
          </a:xfrm>
          <a:prstGeom prst="rect">
            <a:avLst/>
          </a:prstGeom>
          <a:solidFill>
            <a:srgbClr val="FFFF00">
              <a:alpha val="34000"/>
            </a:srgbClr>
          </a:solidFill>
        </p:spPr>
        <p:txBody>
          <a:bodyPr wrap="square" rtlCol="0">
            <a:spAutoFit/>
          </a:bodyPr>
          <a:lstStyle/>
          <a:p>
            <a:endParaRPr lang="en-US" dirty="0"/>
          </a:p>
        </p:txBody>
      </p:sp>
    </p:spTree>
    <p:extLst>
      <p:ext uri="{BB962C8B-B14F-4D97-AF65-F5344CB8AC3E}">
        <p14:creationId xmlns:p14="http://schemas.microsoft.com/office/powerpoint/2010/main" val="3188139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11993"/>
            <a:ext cx="7886700" cy="1325563"/>
          </a:xfrm>
        </p:spPr>
        <p:txBody>
          <a:bodyPr/>
          <a:lstStyle/>
          <a:p>
            <a:r>
              <a:rPr lang="en-US" b="1" dirty="0"/>
              <a:t>Networks/Associations</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309759" y="3429000"/>
            <a:ext cx="8074975" cy="2529101"/>
          </a:xfrm>
          <a:prstGeom prst="rect">
            <a:avLst/>
          </a:prstGeom>
        </p:spPr>
      </p:pic>
      <p:sp>
        <p:nvSpPr>
          <p:cNvPr id="11" name="TextBox 10">
            <a:extLst>
              <a:ext uri="{FF2B5EF4-FFF2-40B4-BE49-F238E27FC236}">
                <a16:creationId xmlns:a16="http://schemas.microsoft.com/office/drawing/2014/main" id="{F7EDF902-3EB3-4F31-826F-B4FF84D31087}"/>
              </a:ext>
            </a:extLst>
          </p:cNvPr>
          <p:cNvSpPr txBox="1"/>
          <p:nvPr/>
        </p:nvSpPr>
        <p:spPr>
          <a:xfrm>
            <a:off x="1428750" y="1312311"/>
            <a:ext cx="6787119" cy="1631216"/>
          </a:xfrm>
          <a:prstGeom prst="rect">
            <a:avLst/>
          </a:prstGeom>
          <a:solidFill>
            <a:srgbClr val="FFFF00">
              <a:alpha val="32000"/>
            </a:srgbClr>
          </a:solidFill>
        </p:spPr>
        <p:txBody>
          <a:bodyPr wrap="square" rtlCol="0">
            <a:spAutoFit/>
          </a:bodyPr>
          <a:lstStyle/>
          <a:p>
            <a:r>
              <a:rPr lang="en-US" sz="2000" b="1" dirty="0"/>
              <a:t>Networks/Associations </a:t>
            </a:r>
            <a:r>
              <a:rPr lang="en-US" sz="2000" dirty="0"/>
              <a:t>contains: (1) “organizational network data,” which show linked organizations and the name and role of the individual that connects them; and (2) “individual networks,” with names of linked individuals, as well as the organization linking them.</a:t>
            </a:r>
          </a:p>
        </p:txBody>
      </p:sp>
      <p:cxnSp>
        <p:nvCxnSpPr>
          <p:cNvPr id="14" name="Straight Connector 13">
            <a:extLst>
              <a:ext uri="{FF2B5EF4-FFF2-40B4-BE49-F238E27FC236}">
                <a16:creationId xmlns:a16="http://schemas.microsoft.com/office/drawing/2014/main" id="{3A1F062D-59A0-4D5F-A8C9-5257F108203F}"/>
              </a:ext>
            </a:extLst>
          </p:cNvPr>
          <p:cNvCxnSpPr>
            <a:cxnSpLocks/>
          </p:cNvCxnSpPr>
          <p:nvPr/>
        </p:nvCxnSpPr>
        <p:spPr>
          <a:xfrm flipV="1">
            <a:off x="3265928" y="2943527"/>
            <a:ext cx="1039372" cy="2370870"/>
          </a:xfrm>
          <a:prstGeom prst="line">
            <a:avLst/>
          </a:prstGeom>
          <a:ln w="41275">
            <a:solidFill>
              <a:srgbClr val="FFFF00">
                <a:alpha val="42000"/>
              </a:srgb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CA406E-523B-4B27-87CD-3FC25F08BFEA}"/>
              </a:ext>
            </a:extLst>
          </p:cNvPr>
          <p:cNvSpPr txBox="1"/>
          <p:nvPr/>
        </p:nvSpPr>
        <p:spPr>
          <a:xfrm>
            <a:off x="517539" y="5314397"/>
            <a:ext cx="2748389" cy="462584"/>
          </a:xfrm>
          <a:prstGeom prst="rect">
            <a:avLst/>
          </a:prstGeom>
          <a:solidFill>
            <a:srgbClr val="FFFF00">
              <a:alpha val="34000"/>
            </a:srgbClr>
          </a:solidFill>
        </p:spPr>
        <p:txBody>
          <a:bodyPr wrap="square" rtlCol="0">
            <a:spAutoFit/>
          </a:bodyPr>
          <a:lstStyle/>
          <a:p>
            <a:endParaRPr lang="en-US" dirty="0"/>
          </a:p>
        </p:txBody>
      </p:sp>
    </p:spTree>
    <p:extLst>
      <p:ext uri="{BB962C8B-B14F-4D97-AF65-F5344CB8AC3E}">
        <p14:creationId xmlns:p14="http://schemas.microsoft.com/office/powerpoint/2010/main" val="263097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69"/>
            <a:ext cx="9144000" cy="6415100"/>
          </a:xfrm>
          <a:prstGeom prst="rect">
            <a:avLst/>
          </a:prstGeom>
        </p:spPr>
      </p:pic>
      <p:sp>
        <p:nvSpPr>
          <p:cNvPr id="2" name="Title 1"/>
          <p:cNvSpPr>
            <a:spLocks noGrp="1"/>
          </p:cNvSpPr>
          <p:nvPr>
            <p:ph type="title"/>
          </p:nvPr>
        </p:nvSpPr>
        <p:spPr>
          <a:xfrm>
            <a:off x="628650" y="-221125"/>
            <a:ext cx="7886700" cy="1325563"/>
          </a:xfrm>
        </p:spPr>
        <p:txBody>
          <a:bodyPr/>
          <a:lstStyle/>
          <a:p>
            <a:r>
              <a:rPr lang="en-US" b="1" dirty="0"/>
              <a:t> Compensation Analysis</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140894" y="3429000"/>
            <a:ext cx="8074975" cy="2529101"/>
          </a:xfrm>
          <a:prstGeom prst="rect">
            <a:avLst/>
          </a:prstGeom>
        </p:spPr>
      </p:pic>
      <p:sp>
        <p:nvSpPr>
          <p:cNvPr id="11" name="TextBox 10">
            <a:extLst>
              <a:ext uri="{FF2B5EF4-FFF2-40B4-BE49-F238E27FC236}">
                <a16:creationId xmlns:a16="http://schemas.microsoft.com/office/drawing/2014/main" id="{F7EDF902-3EB3-4F31-826F-B4FF84D31087}"/>
              </a:ext>
            </a:extLst>
          </p:cNvPr>
          <p:cNvSpPr txBox="1"/>
          <p:nvPr/>
        </p:nvSpPr>
        <p:spPr>
          <a:xfrm>
            <a:off x="1439252" y="861241"/>
            <a:ext cx="7076098" cy="2554545"/>
          </a:xfrm>
          <a:prstGeom prst="rect">
            <a:avLst/>
          </a:prstGeom>
          <a:solidFill>
            <a:srgbClr val="FFFF00">
              <a:alpha val="32000"/>
            </a:srgbClr>
          </a:solidFill>
        </p:spPr>
        <p:txBody>
          <a:bodyPr wrap="square" rtlCol="0">
            <a:spAutoFit/>
          </a:bodyPr>
          <a:lstStyle/>
          <a:p>
            <a:r>
              <a:rPr lang="en-US" sz="2000" b="1" dirty="0"/>
              <a:t>Compensation Analysis </a:t>
            </a:r>
            <a:r>
              <a:rPr lang="en-US" sz="2000" dirty="0"/>
              <a:t>includes a detailed  breakdown of the individual’s annual remuneration. </a:t>
            </a:r>
            <a:br>
              <a:rPr lang="en-US" sz="2000" dirty="0"/>
            </a:br>
            <a:br>
              <a:rPr lang="en-US" sz="2000" dirty="0"/>
            </a:br>
            <a:r>
              <a:rPr lang="en-US" sz="2000" dirty="0"/>
              <a:t>Total annual remuneration is the total financial compensation paid to an employee for that period. For executive employees, remuneration typically includes salary, options, bonuses, deferred compensation, and any other financial compensation. The data also includes the appropriate currency.</a:t>
            </a:r>
          </a:p>
        </p:txBody>
      </p:sp>
      <p:cxnSp>
        <p:nvCxnSpPr>
          <p:cNvPr id="14" name="Straight Connector 13">
            <a:extLst>
              <a:ext uri="{FF2B5EF4-FFF2-40B4-BE49-F238E27FC236}">
                <a16:creationId xmlns:a16="http://schemas.microsoft.com/office/drawing/2014/main" id="{3A1F062D-59A0-4D5F-A8C9-5257F108203F}"/>
              </a:ext>
            </a:extLst>
          </p:cNvPr>
          <p:cNvCxnSpPr>
            <a:cxnSpLocks/>
          </p:cNvCxnSpPr>
          <p:nvPr/>
        </p:nvCxnSpPr>
        <p:spPr>
          <a:xfrm flipV="1">
            <a:off x="4507605" y="3415786"/>
            <a:ext cx="64395" cy="790820"/>
          </a:xfrm>
          <a:prstGeom prst="line">
            <a:avLst/>
          </a:prstGeom>
          <a:ln w="41275">
            <a:solidFill>
              <a:srgbClr val="FFFF00">
                <a:alpha val="42000"/>
              </a:srgb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CA406E-523B-4B27-87CD-3FC25F08BFEA}"/>
              </a:ext>
            </a:extLst>
          </p:cNvPr>
          <p:cNvSpPr txBox="1"/>
          <p:nvPr/>
        </p:nvSpPr>
        <p:spPr>
          <a:xfrm>
            <a:off x="3381370" y="4121239"/>
            <a:ext cx="2433441" cy="450381"/>
          </a:xfrm>
          <a:prstGeom prst="rect">
            <a:avLst/>
          </a:prstGeom>
          <a:solidFill>
            <a:srgbClr val="FFFF00">
              <a:alpha val="34000"/>
            </a:srgbClr>
          </a:solidFill>
        </p:spPr>
        <p:txBody>
          <a:bodyPr wrap="square" rtlCol="0">
            <a:spAutoFit/>
          </a:bodyPr>
          <a:lstStyle/>
          <a:p>
            <a:endParaRPr lang="en-US" dirty="0"/>
          </a:p>
        </p:txBody>
      </p:sp>
    </p:spTree>
    <p:extLst>
      <p:ext uri="{BB962C8B-B14F-4D97-AF65-F5344CB8AC3E}">
        <p14:creationId xmlns:p14="http://schemas.microsoft.com/office/powerpoint/2010/main" val="4108157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11993"/>
            <a:ext cx="8229600" cy="1325563"/>
          </a:xfrm>
        </p:spPr>
        <p:txBody>
          <a:bodyPr/>
          <a:lstStyle/>
          <a:p>
            <a:r>
              <a:rPr lang="en-US" b="1" dirty="0"/>
              <a:t>Committee Details, Company Profile &amp; Announcements</a:t>
            </a:r>
          </a:p>
        </p:txBody>
      </p:sp>
      <p:sp>
        <p:nvSpPr>
          <p:cNvPr id="3" name="Content Placeholder 2"/>
          <p:cNvSpPr>
            <a:spLocks noGrp="1"/>
          </p:cNvSpPr>
          <p:nvPr>
            <p:ph idx="1"/>
          </p:nvPr>
        </p:nvSpPr>
        <p:spPr>
          <a:xfrm>
            <a:off x="188076" y="2893255"/>
            <a:ext cx="7886700" cy="3984625"/>
          </a:xfrm>
        </p:spPr>
        <p:txBody>
          <a:bodyPr>
            <a:noAutofit/>
          </a:bodyPr>
          <a:lstStyle/>
          <a:p>
            <a:pPr marL="0" indent="0">
              <a:buNone/>
            </a:pPr>
            <a:br>
              <a:rPr lang="en-US" dirty="0"/>
            </a:br>
            <a:endParaRPr lang="en-US" dirty="0"/>
          </a:p>
        </p:txBody>
      </p:sp>
      <p:pic>
        <p:nvPicPr>
          <p:cNvPr id="9" name="Picture 8">
            <a:extLst>
              <a:ext uri="{FF2B5EF4-FFF2-40B4-BE49-F238E27FC236}">
                <a16:creationId xmlns:a16="http://schemas.microsoft.com/office/drawing/2014/main" id="{F204B38D-9D34-41E4-A202-F67A77058443}"/>
              </a:ext>
            </a:extLst>
          </p:cNvPr>
          <p:cNvPicPr>
            <a:picLocks noChangeAspect="1"/>
          </p:cNvPicPr>
          <p:nvPr/>
        </p:nvPicPr>
        <p:blipFill>
          <a:blip r:embed="rId3"/>
          <a:stretch>
            <a:fillRect/>
          </a:stretch>
        </p:blipFill>
        <p:spPr>
          <a:xfrm>
            <a:off x="93938" y="2981865"/>
            <a:ext cx="8074975" cy="2529101"/>
          </a:xfrm>
          <a:prstGeom prst="rect">
            <a:avLst/>
          </a:prstGeom>
          <a:ln>
            <a:solidFill>
              <a:srgbClr val="FFFF00"/>
            </a:solidFill>
          </a:ln>
        </p:spPr>
      </p:pic>
      <p:sp>
        <p:nvSpPr>
          <p:cNvPr id="11" name="TextBox 10">
            <a:extLst>
              <a:ext uri="{FF2B5EF4-FFF2-40B4-BE49-F238E27FC236}">
                <a16:creationId xmlns:a16="http://schemas.microsoft.com/office/drawing/2014/main" id="{F7EDF902-3EB3-4F31-826F-B4FF84D31087}"/>
              </a:ext>
            </a:extLst>
          </p:cNvPr>
          <p:cNvSpPr txBox="1"/>
          <p:nvPr/>
        </p:nvSpPr>
        <p:spPr>
          <a:xfrm>
            <a:off x="812024" y="1619377"/>
            <a:ext cx="3496766" cy="1323439"/>
          </a:xfrm>
          <a:prstGeom prst="rect">
            <a:avLst/>
          </a:prstGeom>
          <a:solidFill>
            <a:srgbClr val="FFFF00">
              <a:alpha val="32000"/>
            </a:srgbClr>
          </a:solidFill>
        </p:spPr>
        <p:txBody>
          <a:bodyPr wrap="square" rtlCol="0">
            <a:spAutoFit/>
          </a:bodyPr>
          <a:lstStyle/>
          <a:p>
            <a:r>
              <a:rPr lang="en-US" sz="2000" b="1" dirty="0"/>
              <a:t>Committee Details </a:t>
            </a:r>
            <a:r>
              <a:rPr lang="en-US" sz="2000" dirty="0"/>
              <a:t>names the committee(s) upon which the individual sits. </a:t>
            </a:r>
          </a:p>
          <a:p>
            <a:endParaRPr lang="en-US" sz="2000" dirty="0"/>
          </a:p>
        </p:txBody>
      </p:sp>
      <p:sp>
        <p:nvSpPr>
          <p:cNvPr id="15" name="TextBox 14">
            <a:extLst>
              <a:ext uri="{FF2B5EF4-FFF2-40B4-BE49-F238E27FC236}">
                <a16:creationId xmlns:a16="http://schemas.microsoft.com/office/drawing/2014/main" id="{48CA406E-523B-4B27-87CD-3FC25F08BFEA}"/>
              </a:ext>
            </a:extLst>
          </p:cNvPr>
          <p:cNvSpPr txBox="1"/>
          <p:nvPr/>
        </p:nvSpPr>
        <p:spPr>
          <a:xfrm>
            <a:off x="3413568" y="4304542"/>
            <a:ext cx="2433441" cy="450381"/>
          </a:xfrm>
          <a:prstGeom prst="rect">
            <a:avLst/>
          </a:prstGeom>
          <a:solidFill>
            <a:srgbClr val="FFFF00">
              <a:alpha val="34000"/>
            </a:srgbClr>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BF41A0B3-B8F4-4030-A773-A93AEF6CFC29}"/>
              </a:ext>
            </a:extLst>
          </p:cNvPr>
          <p:cNvSpPr txBox="1"/>
          <p:nvPr/>
        </p:nvSpPr>
        <p:spPr>
          <a:xfrm>
            <a:off x="3413568" y="4948903"/>
            <a:ext cx="2430696" cy="456717"/>
          </a:xfrm>
          <a:prstGeom prst="rect">
            <a:avLst/>
          </a:prstGeom>
          <a:solidFill>
            <a:srgbClr val="FF0000">
              <a:alpha val="12000"/>
            </a:srgbClr>
          </a:solidFill>
        </p:spPr>
        <p:txBody>
          <a:bodyPr wrap="square" rtlCol="0">
            <a:spAutoFit/>
          </a:bodyPr>
          <a:lstStyle/>
          <a:p>
            <a:endParaRPr lang="en-US" dirty="0"/>
          </a:p>
        </p:txBody>
      </p:sp>
      <p:sp>
        <p:nvSpPr>
          <p:cNvPr id="16" name="TextBox 15">
            <a:extLst>
              <a:ext uri="{FF2B5EF4-FFF2-40B4-BE49-F238E27FC236}">
                <a16:creationId xmlns:a16="http://schemas.microsoft.com/office/drawing/2014/main" id="{C727356D-FAFE-4A5A-82C6-DF3CE2A789E7}"/>
              </a:ext>
            </a:extLst>
          </p:cNvPr>
          <p:cNvSpPr txBox="1"/>
          <p:nvPr/>
        </p:nvSpPr>
        <p:spPr>
          <a:xfrm>
            <a:off x="4888070" y="1611795"/>
            <a:ext cx="3676650" cy="1323439"/>
          </a:xfrm>
          <a:prstGeom prst="rect">
            <a:avLst/>
          </a:prstGeom>
          <a:solidFill>
            <a:srgbClr val="FF0000">
              <a:alpha val="15000"/>
            </a:srgbClr>
          </a:solidFill>
        </p:spPr>
        <p:txBody>
          <a:bodyPr wrap="square" rtlCol="0">
            <a:spAutoFit/>
          </a:bodyPr>
          <a:lstStyle/>
          <a:p>
            <a:r>
              <a:rPr lang="en-US" sz="2000" b="1" dirty="0"/>
              <a:t>Company Profile </a:t>
            </a:r>
            <a:r>
              <a:rPr lang="en-US" sz="2000" dirty="0"/>
              <a:t>includes contact information for the organization, as well as standardized company IDs, such as ISIN code. </a:t>
            </a:r>
          </a:p>
        </p:txBody>
      </p:sp>
      <p:sp>
        <p:nvSpPr>
          <p:cNvPr id="26" name="TextBox 25">
            <a:extLst>
              <a:ext uri="{FF2B5EF4-FFF2-40B4-BE49-F238E27FC236}">
                <a16:creationId xmlns:a16="http://schemas.microsoft.com/office/drawing/2014/main" id="{661C3FCD-6FDD-4E18-8906-E5ECF84B18E9}"/>
              </a:ext>
            </a:extLst>
          </p:cNvPr>
          <p:cNvSpPr txBox="1"/>
          <p:nvPr/>
        </p:nvSpPr>
        <p:spPr>
          <a:xfrm>
            <a:off x="6118394" y="3712137"/>
            <a:ext cx="2010187" cy="457200"/>
          </a:xfrm>
          <a:prstGeom prst="rect">
            <a:avLst/>
          </a:prstGeom>
          <a:solidFill>
            <a:schemeClr val="accent1">
              <a:lumMod val="60000"/>
              <a:lumOff val="40000"/>
              <a:alpha val="38000"/>
            </a:schemeClr>
          </a:solidFill>
        </p:spPr>
        <p:txBody>
          <a:bodyPr wrap="square" rtlCol="0">
            <a:spAutoFit/>
          </a:bodyPr>
          <a:lstStyle/>
          <a:p>
            <a:endParaRPr lang="en-US" dirty="0"/>
          </a:p>
        </p:txBody>
      </p:sp>
      <p:sp>
        <p:nvSpPr>
          <p:cNvPr id="27" name="TextBox 26">
            <a:extLst>
              <a:ext uri="{FF2B5EF4-FFF2-40B4-BE49-F238E27FC236}">
                <a16:creationId xmlns:a16="http://schemas.microsoft.com/office/drawing/2014/main" id="{056C69E8-FFBF-490C-BC18-BA0451A17B51}"/>
              </a:ext>
            </a:extLst>
          </p:cNvPr>
          <p:cNvSpPr txBox="1"/>
          <p:nvPr/>
        </p:nvSpPr>
        <p:spPr>
          <a:xfrm>
            <a:off x="6118394" y="4406809"/>
            <a:ext cx="2705100" cy="1200329"/>
          </a:xfrm>
          <a:prstGeom prst="rect">
            <a:avLst/>
          </a:prstGeom>
          <a:solidFill>
            <a:schemeClr val="accent1">
              <a:lumMod val="60000"/>
              <a:lumOff val="40000"/>
              <a:alpha val="28000"/>
            </a:schemeClr>
          </a:solidFill>
        </p:spPr>
        <p:txBody>
          <a:bodyPr wrap="square" rtlCol="0">
            <a:spAutoFit/>
          </a:bodyPr>
          <a:lstStyle/>
          <a:p>
            <a:r>
              <a:rPr lang="en-US" b="1" dirty="0"/>
              <a:t>Announcements</a:t>
            </a:r>
            <a:r>
              <a:rPr lang="en-US" dirty="0"/>
              <a:t> are changes to individuals’ positions as described by the organization. </a:t>
            </a:r>
          </a:p>
        </p:txBody>
      </p:sp>
    </p:spTree>
    <p:extLst>
      <p:ext uri="{BB962C8B-B14F-4D97-AF65-F5344CB8AC3E}">
        <p14:creationId xmlns:p14="http://schemas.microsoft.com/office/powerpoint/2010/main" val="231988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13041"/>
            <a:ext cx="7886700" cy="1325563"/>
          </a:xfrm>
        </p:spPr>
        <p:txBody>
          <a:bodyPr/>
          <a:lstStyle/>
          <a:p>
            <a:r>
              <a:rPr lang="en-US" b="1" dirty="0"/>
              <a:t>Learning Objectives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739775" y="1382601"/>
            <a:ext cx="7664450" cy="3108543"/>
          </a:xfrm>
          <a:prstGeom prst="rect">
            <a:avLst/>
          </a:prstGeom>
          <a:noFill/>
        </p:spPr>
        <p:txBody>
          <a:bodyPr wrap="square" rtlCol="0">
            <a:spAutoFit/>
          </a:bodyPr>
          <a:lstStyle/>
          <a:p>
            <a:r>
              <a:rPr lang="en-US" sz="2800" dirty="0"/>
              <a:t>Upon completing this assignment, students will:</a:t>
            </a:r>
          </a:p>
          <a:p>
            <a:endParaRPr lang="en-US" sz="2800" dirty="0"/>
          </a:p>
          <a:p>
            <a:pPr marL="457200" indent="-457200">
              <a:buFont typeface="Arial" panose="020B0604020202020204" pitchFamily="34" charset="0"/>
              <a:buChar char="•"/>
            </a:pPr>
            <a:r>
              <a:rPr lang="en-US" sz="2800" dirty="0"/>
              <a:t>Be familiar with the BoardEx dataset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Execute a query and download BoardEx data to Excel</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44336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Overview</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04245" y="1156839"/>
            <a:ext cx="8348869" cy="4370427"/>
          </a:xfrm>
          <a:prstGeom prst="rect">
            <a:avLst/>
          </a:prstGeom>
          <a:noFill/>
        </p:spPr>
        <p:txBody>
          <a:bodyPr wrap="square" rtlCol="0">
            <a:spAutoFit/>
          </a:bodyPr>
          <a:lstStyle/>
          <a:p>
            <a:pPr marL="457200" indent="-457200">
              <a:buFont typeface="Arial" panose="020B0604020202020204" pitchFamily="34" charset="0"/>
              <a:buChar char="•"/>
            </a:pPr>
            <a:r>
              <a:rPr lang="en-US" sz="2800" dirty="0"/>
              <a:t>Access BoardEx’s organizational summary for Tesla, Inc. Use the ticker </a:t>
            </a:r>
            <a:r>
              <a:rPr lang="en-US" sz="2800" b="1" dirty="0"/>
              <a:t>TSLA</a:t>
            </a:r>
            <a:r>
              <a:rPr lang="en-US" sz="2800" dirty="0"/>
              <a: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Download the board members, as well as the board’s gender ratio (male to female), for the fiscal year ending 12/2019.</a:t>
            </a:r>
            <a:br>
              <a:rPr lang="en-US" sz="2800" dirty="0"/>
            </a:br>
            <a:endParaRPr lang="en-US" sz="2800" dirty="0"/>
          </a:p>
          <a:p>
            <a:pPr marL="457200" indent="-457200">
              <a:buFont typeface="Arial" panose="020B0604020202020204" pitchFamily="34" charset="0"/>
              <a:buChar char="•"/>
            </a:pPr>
            <a:r>
              <a:rPr lang="en-US" sz="2800" dirty="0"/>
              <a:t>Your results should include each individual’s name and role on Tesla’s board. </a:t>
            </a:r>
          </a:p>
          <a:p>
            <a:endParaRPr lang="en-US" sz="2600" dirty="0"/>
          </a:p>
        </p:txBody>
      </p:sp>
    </p:spTree>
    <p:extLst>
      <p:ext uri="{BB962C8B-B14F-4D97-AF65-F5344CB8AC3E}">
        <p14:creationId xmlns:p14="http://schemas.microsoft.com/office/powerpoint/2010/main" val="571652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4057"/>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Link to Assignment </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66392" y="1282878"/>
            <a:ext cx="8155638"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From the WRDS main menu, go to Get Data &gt; BoardEx.</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Or, use the link below to access BoardEx directly:</a:t>
            </a:r>
            <a:br>
              <a:rPr lang="en-US" sz="2800" dirty="0"/>
            </a:br>
            <a:br>
              <a:rPr lang="en-US" sz="2800" dirty="0"/>
            </a:br>
            <a:r>
              <a:rPr lang="en-US" sz="2800" dirty="0">
                <a:hlinkClick r:id="rId3"/>
              </a:rPr>
              <a:t>https://wrds-www.wharton.upenn.edu/pages/get-data/boardex/</a:t>
            </a:r>
            <a:endParaRPr lang="en-US" sz="2800" dirty="0"/>
          </a:p>
        </p:txBody>
      </p:sp>
    </p:spTree>
    <p:extLst>
      <p:ext uri="{BB962C8B-B14F-4D97-AF65-F5344CB8AC3E}">
        <p14:creationId xmlns:p14="http://schemas.microsoft.com/office/powerpoint/2010/main" val="102347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0053"/>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24069" y="950873"/>
            <a:ext cx="8348869" cy="892552"/>
          </a:xfrm>
          <a:prstGeom prst="rect">
            <a:avLst/>
          </a:prstGeom>
          <a:noFill/>
        </p:spPr>
        <p:txBody>
          <a:bodyPr wrap="square" rtlCol="0">
            <a:spAutoFit/>
          </a:bodyPr>
          <a:lstStyle/>
          <a:p>
            <a:pPr marL="514350" indent="-514350">
              <a:buFont typeface="+mj-lt"/>
              <a:buAutoNum type="arabicPeriod"/>
            </a:pPr>
            <a:r>
              <a:rPr lang="en-US" sz="2600" dirty="0"/>
              <a:t>From the BoardEx screen, locate North America and click on Organization Summary.</a:t>
            </a:r>
          </a:p>
        </p:txBody>
      </p:sp>
      <p:pic>
        <p:nvPicPr>
          <p:cNvPr id="9" name="Picture 8">
            <a:extLst>
              <a:ext uri="{FF2B5EF4-FFF2-40B4-BE49-F238E27FC236}">
                <a16:creationId xmlns:a16="http://schemas.microsoft.com/office/drawing/2014/main" id="{6B63D2B2-40A5-42DD-B815-6CB585A0C132}"/>
              </a:ext>
            </a:extLst>
          </p:cNvPr>
          <p:cNvPicPr>
            <a:picLocks noChangeAspect="1"/>
          </p:cNvPicPr>
          <p:nvPr/>
        </p:nvPicPr>
        <p:blipFill>
          <a:blip r:embed="rId3"/>
          <a:stretch>
            <a:fillRect/>
          </a:stretch>
        </p:blipFill>
        <p:spPr>
          <a:xfrm>
            <a:off x="242245" y="2745601"/>
            <a:ext cx="8712515" cy="2728780"/>
          </a:xfrm>
          <a:prstGeom prst="rect">
            <a:avLst/>
          </a:prstGeom>
        </p:spPr>
      </p:pic>
      <p:cxnSp>
        <p:nvCxnSpPr>
          <p:cNvPr id="8" name="Straight Arrow Connector 7">
            <a:extLst>
              <a:ext uri="{FF2B5EF4-FFF2-40B4-BE49-F238E27FC236}">
                <a16:creationId xmlns:a16="http://schemas.microsoft.com/office/drawing/2014/main" id="{9D99311E-DA65-43F3-BC90-E4367954769E}"/>
              </a:ext>
            </a:extLst>
          </p:cNvPr>
          <p:cNvCxnSpPr>
            <a:cxnSpLocks/>
          </p:cNvCxnSpPr>
          <p:nvPr/>
        </p:nvCxnSpPr>
        <p:spPr>
          <a:xfrm flipH="1">
            <a:off x="3284054" y="1843425"/>
            <a:ext cx="1154596" cy="243965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9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2132"/>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16835" y="1275008"/>
            <a:ext cx="6798365" cy="492443"/>
          </a:xfrm>
          <a:prstGeom prst="rect">
            <a:avLst/>
          </a:prstGeom>
          <a:noFill/>
        </p:spPr>
        <p:txBody>
          <a:bodyPr wrap="square" rtlCol="0">
            <a:spAutoFit/>
          </a:bodyPr>
          <a:lstStyle/>
          <a:p>
            <a:pPr marL="514350" indent="-514350">
              <a:buFont typeface="+mj-lt"/>
              <a:buAutoNum type="arabicPeriod" startAt="2"/>
            </a:pPr>
            <a:r>
              <a:rPr lang="en-US" sz="2600" dirty="0"/>
              <a:t>Click on Organization Summary – Analytics. </a:t>
            </a:r>
          </a:p>
        </p:txBody>
      </p:sp>
      <p:pic>
        <p:nvPicPr>
          <p:cNvPr id="7" name="Picture 6">
            <a:extLst>
              <a:ext uri="{FF2B5EF4-FFF2-40B4-BE49-F238E27FC236}">
                <a16:creationId xmlns:a16="http://schemas.microsoft.com/office/drawing/2014/main" id="{51F87DAE-737B-4E9F-960B-6135348389C8}"/>
              </a:ext>
            </a:extLst>
          </p:cNvPr>
          <p:cNvPicPr>
            <a:picLocks noChangeAspect="1"/>
          </p:cNvPicPr>
          <p:nvPr/>
        </p:nvPicPr>
        <p:blipFill>
          <a:blip r:embed="rId3"/>
          <a:stretch>
            <a:fillRect/>
          </a:stretch>
        </p:blipFill>
        <p:spPr>
          <a:xfrm>
            <a:off x="235994" y="2418613"/>
            <a:ext cx="8869906" cy="2567001"/>
          </a:xfrm>
          <a:prstGeom prst="rect">
            <a:avLst/>
          </a:prstGeom>
        </p:spPr>
      </p:pic>
      <p:cxnSp>
        <p:nvCxnSpPr>
          <p:cNvPr id="10" name="Straight Arrow Connector 9">
            <a:extLst>
              <a:ext uri="{FF2B5EF4-FFF2-40B4-BE49-F238E27FC236}">
                <a16:creationId xmlns:a16="http://schemas.microsoft.com/office/drawing/2014/main" id="{FD902713-BAD8-4DC1-8D30-31CECF0ED7BB}"/>
              </a:ext>
            </a:extLst>
          </p:cNvPr>
          <p:cNvCxnSpPr>
            <a:cxnSpLocks/>
          </p:cNvCxnSpPr>
          <p:nvPr/>
        </p:nvCxnSpPr>
        <p:spPr>
          <a:xfrm flipH="1">
            <a:off x="3352801" y="1767451"/>
            <a:ext cx="85724" cy="224831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9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516835" y="1275008"/>
            <a:ext cx="7674665" cy="892552"/>
          </a:xfrm>
          <a:prstGeom prst="rect">
            <a:avLst/>
          </a:prstGeom>
          <a:noFill/>
        </p:spPr>
        <p:txBody>
          <a:bodyPr wrap="square" rtlCol="0">
            <a:spAutoFit/>
          </a:bodyPr>
          <a:lstStyle/>
          <a:p>
            <a:pPr marL="514350" indent="-514350">
              <a:buFont typeface="+mj-lt"/>
              <a:buAutoNum type="arabicPeriod" startAt="3"/>
            </a:pPr>
            <a:r>
              <a:rPr lang="en-US" sz="2600" dirty="0"/>
              <a:t>Enter </a:t>
            </a:r>
            <a:r>
              <a:rPr lang="en-US" sz="2600" b="1" dirty="0"/>
              <a:t>2019-12</a:t>
            </a:r>
            <a:r>
              <a:rPr lang="en-US" sz="2600" dirty="0"/>
              <a:t> to </a:t>
            </a:r>
            <a:r>
              <a:rPr lang="en-US" sz="2600" b="1" dirty="0"/>
              <a:t>2019-12</a:t>
            </a:r>
            <a:r>
              <a:rPr lang="en-US" sz="2600" dirty="0"/>
              <a:t> as the date of the annual report. </a:t>
            </a:r>
          </a:p>
        </p:txBody>
      </p:sp>
      <p:pic>
        <p:nvPicPr>
          <p:cNvPr id="1026" name="Picture 2">
            <a:extLst>
              <a:ext uri="{FF2B5EF4-FFF2-40B4-BE49-F238E27FC236}">
                <a16:creationId xmlns:a16="http://schemas.microsoft.com/office/drawing/2014/main" id="{3F5F9D10-E323-4CE3-8577-E84CC5DA4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370" y="2659632"/>
            <a:ext cx="6831094"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193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270131" y="1382601"/>
            <a:ext cx="3769415" cy="2492990"/>
          </a:xfrm>
          <a:prstGeom prst="rect">
            <a:avLst/>
          </a:prstGeom>
          <a:noFill/>
        </p:spPr>
        <p:txBody>
          <a:bodyPr wrap="square" rtlCol="0">
            <a:spAutoFit/>
          </a:bodyPr>
          <a:lstStyle/>
          <a:p>
            <a:pPr marL="514350" indent="-514350">
              <a:buFont typeface="+mj-lt"/>
              <a:buAutoNum type="arabicPeriod" startAt="4"/>
            </a:pPr>
            <a:r>
              <a:rPr lang="en-US" sz="2600" dirty="0"/>
              <a:t>Select the Ticker option for entering the company code.</a:t>
            </a:r>
          </a:p>
          <a:p>
            <a:pPr marL="514350" indent="-514350">
              <a:buFont typeface="+mj-lt"/>
              <a:buAutoNum type="arabicPeriod" startAt="4"/>
            </a:pPr>
            <a:endParaRPr lang="en-US" sz="2600" dirty="0"/>
          </a:p>
          <a:p>
            <a:pPr marL="514350" indent="-514350">
              <a:buFont typeface="+mj-lt"/>
              <a:buAutoNum type="arabicPeriod" startAt="4"/>
            </a:pPr>
            <a:r>
              <a:rPr lang="en-US" sz="2600" dirty="0"/>
              <a:t>Enter Tesla, Inc.’s ticker, </a:t>
            </a:r>
            <a:r>
              <a:rPr lang="en-US" sz="2600" b="1" dirty="0"/>
              <a:t>TSLA</a:t>
            </a:r>
            <a:r>
              <a:rPr lang="en-US" sz="2400" dirty="0"/>
              <a:t>.</a:t>
            </a:r>
            <a:endParaRPr lang="en-US" sz="2600" dirty="0"/>
          </a:p>
        </p:txBody>
      </p:sp>
      <p:pic>
        <p:nvPicPr>
          <p:cNvPr id="7" name="Picture 6">
            <a:extLst>
              <a:ext uri="{FF2B5EF4-FFF2-40B4-BE49-F238E27FC236}">
                <a16:creationId xmlns:a16="http://schemas.microsoft.com/office/drawing/2014/main" id="{587DEC73-F75B-423F-9CD8-AAFE4D5801AC}"/>
              </a:ext>
            </a:extLst>
          </p:cNvPr>
          <p:cNvPicPr>
            <a:picLocks noChangeAspect="1"/>
          </p:cNvPicPr>
          <p:nvPr/>
        </p:nvPicPr>
        <p:blipFill>
          <a:blip r:embed="rId3"/>
          <a:stretch>
            <a:fillRect/>
          </a:stretch>
        </p:blipFill>
        <p:spPr>
          <a:xfrm>
            <a:off x="4115472" y="1382601"/>
            <a:ext cx="4758397" cy="2917104"/>
          </a:xfrm>
          <a:prstGeom prst="rect">
            <a:avLst/>
          </a:prstGeom>
        </p:spPr>
      </p:pic>
    </p:spTree>
    <p:extLst>
      <p:ext uri="{BB962C8B-B14F-4D97-AF65-F5344CB8AC3E}">
        <p14:creationId xmlns:p14="http://schemas.microsoft.com/office/powerpoint/2010/main" val="370071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6" name="TextBox 5">
            <a:extLst>
              <a:ext uri="{FF2B5EF4-FFF2-40B4-BE49-F238E27FC236}">
                <a16:creationId xmlns:a16="http://schemas.microsoft.com/office/drawing/2014/main" id="{E4F82830-EAA6-4873-B78F-C44E83F7761C}"/>
              </a:ext>
            </a:extLst>
          </p:cNvPr>
          <p:cNvSpPr txBox="1"/>
          <p:nvPr/>
        </p:nvSpPr>
        <p:spPr>
          <a:xfrm>
            <a:off x="438294" y="1062472"/>
            <a:ext cx="8183736" cy="1969770"/>
          </a:xfrm>
          <a:prstGeom prst="rect">
            <a:avLst/>
          </a:prstGeom>
          <a:noFill/>
        </p:spPr>
        <p:txBody>
          <a:bodyPr wrap="square" rtlCol="0">
            <a:spAutoFit/>
          </a:bodyPr>
          <a:lstStyle/>
          <a:p>
            <a:pPr marL="514350" indent="-514350">
              <a:buFont typeface="+mj-lt"/>
              <a:buAutoNum type="arabicPeriod" startAt="2"/>
            </a:pPr>
            <a:endParaRPr lang="en-US" sz="2600" dirty="0"/>
          </a:p>
          <a:p>
            <a:pPr marL="514350" indent="-514350">
              <a:buFont typeface="+mj-lt"/>
              <a:buAutoNum type="arabicPeriod" startAt="6"/>
            </a:pPr>
            <a:r>
              <a:rPr lang="en-US" sz="2400" dirty="0"/>
              <a:t>For this query, we are only interested in the board members—not the other “Disclosed Earners” the company reports. Narrow the search by selecting </a:t>
            </a:r>
            <a:r>
              <a:rPr lang="en-US" sz="2400" b="1" dirty="0"/>
              <a:t>Board Members </a:t>
            </a:r>
            <a:r>
              <a:rPr lang="en-US" sz="2400" dirty="0"/>
              <a:t>in the query window. Deselect Disclosed Earners. </a:t>
            </a:r>
            <a:endParaRPr lang="en-US" sz="2600" dirty="0"/>
          </a:p>
        </p:txBody>
      </p:sp>
      <p:pic>
        <p:nvPicPr>
          <p:cNvPr id="8" name="Picture 7">
            <a:extLst>
              <a:ext uri="{FF2B5EF4-FFF2-40B4-BE49-F238E27FC236}">
                <a16:creationId xmlns:a16="http://schemas.microsoft.com/office/drawing/2014/main" id="{2D08A4AB-55FA-4CA2-9074-1ECDA7C8EB39}"/>
              </a:ext>
            </a:extLst>
          </p:cNvPr>
          <p:cNvPicPr>
            <a:picLocks noChangeAspect="1"/>
          </p:cNvPicPr>
          <p:nvPr/>
        </p:nvPicPr>
        <p:blipFill>
          <a:blip r:embed="rId3"/>
          <a:stretch>
            <a:fillRect/>
          </a:stretch>
        </p:blipFill>
        <p:spPr>
          <a:xfrm>
            <a:off x="364887" y="3199209"/>
            <a:ext cx="8257143" cy="2276190"/>
          </a:xfrm>
          <a:prstGeom prst="rect">
            <a:avLst/>
          </a:prstGeom>
        </p:spPr>
      </p:pic>
    </p:spTree>
    <p:extLst>
      <p:ext uri="{BB962C8B-B14F-4D97-AF65-F5344CB8AC3E}">
        <p14:creationId xmlns:p14="http://schemas.microsoft.com/office/powerpoint/2010/main" val="1342451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345B1E5D-D8DC-44B0-AEAE-0FB56E87FAF7}"/>
              </a:ext>
            </a:extLst>
          </p:cNvPr>
          <p:cNvPicPr>
            <a:picLocks noChangeAspect="1"/>
          </p:cNvPicPr>
          <p:nvPr/>
        </p:nvPicPr>
        <p:blipFill>
          <a:blip r:embed="rId3"/>
          <a:stretch>
            <a:fillRect/>
          </a:stretch>
        </p:blipFill>
        <p:spPr>
          <a:xfrm>
            <a:off x="3455687" y="1382601"/>
            <a:ext cx="5525759" cy="3731355"/>
          </a:xfrm>
          <a:prstGeom prst="rect">
            <a:avLst/>
          </a:prstGeom>
        </p:spPr>
      </p:pic>
      <p:sp>
        <p:nvSpPr>
          <p:cNvPr id="7" name="TextBox 6">
            <a:extLst>
              <a:ext uri="{FF2B5EF4-FFF2-40B4-BE49-F238E27FC236}">
                <a16:creationId xmlns:a16="http://schemas.microsoft.com/office/drawing/2014/main" id="{2E728AAC-0528-4829-8DB6-87F5C47630D8}"/>
              </a:ext>
            </a:extLst>
          </p:cNvPr>
          <p:cNvSpPr txBox="1"/>
          <p:nvPr/>
        </p:nvSpPr>
        <p:spPr>
          <a:xfrm>
            <a:off x="123834" y="1478563"/>
            <a:ext cx="3208020" cy="3539430"/>
          </a:xfrm>
          <a:prstGeom prst="rect">
            <a:avLst/>
          </a:prstGeom>
          <a:noFill/>
        </p:spPr>
        <p:txBody>
          <a:bodyPr wrap="square" rtlCol="0">
            <a:spAutoFit/>
          </a:bodyPr>
          <a:lstStyle/>
          <a:p>
            <a:pPr marL="514350" indent="-514350">
              <a:buFont typeface="+mj-lt"/>
              <a:buAutoNum type="arabicPeriod" startAt="8"/>
            </a:pPr>
            <a:r>
              <a:rPr lang="en-US" sz="2800" dirty="0"/>
              <a:t>Select the following query variables:</a:t>
            </a:r>
            <a:br>
              <a:rPr lang="en-US" sz="2800" dirty="0"/>
            </a:br>
            <a:endParaRPr lang="en-US" sz="2800" dirty="0"/>
          </a:p>
          <a:p>
            <a:pPr marL="457200" indent="-457200">
              <a:buFont typeface="Arial" panose="020B0604020202020204" pitchFamily="34" charset="0"/>
              <a:buChar char="•"/>
            </a:pPr>
            <a:r>
              <a:rPr lang="en-US" sz="2800" dirty="0"/>
              <a:t>Individual Name</a:t>
            </a:r>
          </a:p>
          <a:p>
            <a:pPr marL="457200" indent="-457200">
              <a:buFont typeface="Arial" panose="020B0604020202020204" pitchFamily="34" charset="0"/>
              <a:buChar char="•"/>
            </a:pPr>
            <a:r>
              <a:rPr lang="en-US" sz="2800" dirty="0"/>
              <a:t>Individual ID</a:t>
            </a:r>
          </a:p>
          <a:p>
            <a:pPr marL="457200" indent="-457200">
              <a:buFont typeface="Arial" panose="020B0604020202020204" pitchFamily="34" charset="0"/>
              <a:buChar char="•"/>
            </a:pPr>
            <a:r>
              <a:rPr lang="en-US" sz="2800" dirty="0"/>
              <a:t>Individual Role</a:t>
            </a:r>
          </a:p>
          <a:p>
            <a:pPr marL="457200" indent="-457200">
              <a:buFont typeface="Arial" panose="020B0604020202020204" pitchFamily="34" charset="0"/>
              <a:buChar char="•"/>
            </a:pPr>
            <a:r>
              <a:rPr lang="en-US" sz="2800" dirty="0"/>
              <a:t>Gender Ratio*</a:t>
            </a:r>
          </a:p>
        </p:txBody>
      </p:sp>
      <p:sp>
        <p:nvSpPr>
          <p:cNvPr id="9" name="TextBox 8">
            <a:extLst>
              <a:ext uri="{FF2B5EF4-FFF2-40B4-BE49-F238E27FC236}">
                <a16:creationId xmlns:a16="http://schemas.microsoft.com/office/drawing/2014/main" id="{68ADC97F-A52D-4F6E-B178-1B8AB239EE8F}"/>
              </a:ext>
            </a:extLst>
          </p:cNvPr>
          <p:cNvSpPr txBox="1"/>
          <p:nvPr/>
        </p:nvSpPr>
        <p:spPr>
          <a:xfrm>
            <a:off x="1727844" y="5426510"/>
            <a:ext cx="7183755" cy="461665"/>
          </a:xfrm>
          <a:prstGeom prst="rect">
            <a:avLst/>
          </a:prstGeom>
          <a:noFill/>
        </p:spPr>
        <p:txBody>
          <a:bodyPr wrap="square" rtlCol="0">
            <a:spAutoFit/>
          </a:bodyPr>
          <a:lstStyle/>
          <a:p>
            <a:r>
              <a:rPr lang="en-US" sz="2400" dirty="0"/>
              <a:t>*BoardEx calculates the gender ratio as male/total. </a:t>
            </a:r>
          </a:p>
        </p:txBody>
      </p:sp>
    </p:spTree>
    <p:extLst>
      <p:ext uri="{BB962C8B-B14F-4D97-AF65-F5344CB8AC3E}">
        <p14:creationId xmlns:p14="http://schemas.microsoft.com/office/powerpoint/2010/main" val="71821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7" name="TextBox 6">
            <a:extLst>
              <a:ext uri="{FF2B5EF4-FFF2-40B4-BE49-F238E27FC236}">
                <a16:creationId xmlns:a16="http://schemas.microsoft.com/office/drawing/2014/main" id="{2E728AAC-0528-4829-8DB6-87F5C47630D8}"/>
              </a:ext>
            </a:extLst>
          </p:cNvPr>
          <p:cNvSpPr txBox="1"/>
          <p:nvPr/>
        </p:nvSpPr>
        <p:spPr>
          <a:xfrm>
            <a:off x="575319" y="1342846"/>
            <a:ext cx="4610091" cy="2677656"/>
          </a:xfrm>
          <a:prstGeom prst="rect">
            <a:avLst/>
          </a:prstGeom>
          <a:noFill/>
        </p:spPr>
        <p:txBody>
          <a:bodyPr wrap="square" rtlCol="0">
            <a:spAutoFit/>
          </a:bodyPr>
          <a:lstStyle/>
          <a:p>
            <a:pPr marL="514350" indent="-514350">
              <a:buFont typeface="+mj-lt"/>
              <a:buAutoNum type="arabicPeriod" startAt="9"/>
            </a:pPr>
            <a:r>
              <a:rPr lang="en-US" sz="2800" dirty="0"/>
              <a:t>Select Excel spreadsheet (*.xlsx) as the query output. </a:t>
            </a:r>
          </a:p>
          <a:p>
            <a:pPr marL="514350" indent="-514350">
              <a:buFont typeface="+mj-lt"/>
              <a:buAutoNum type="arabicPeriod" startAt="9"/>
            </a:pPr>
            <a:endParaRPr lang="en-US" sz="2800" dirty="0"/>
          </a:p>
          <a:p>
            <a:pPr marL="514350" indent="-514350">
              <a:buFont typeface="+mj-lt"/>
              <a:buAutoNum type="arabicPeriod" startAt="9"/>
            </a:pPr>
            <a:r>
              <a:rPr lang="en-US" sz="2800" dirty="0"/>
              <a:t>Click the Submit Query button.</a:t>
            </a:r>
          </a:p>
        </p:txBody>
      </p:sp>
      <p:pic>
        <p:nvPicPr>
          <p:cNvPr id="6" name="Picture 5">
            <a:extLst>
              <a:ext uri="{FF2B5EF4-FFF2-40B4-BE49-F238E27FC236}">
                <a16:creationId xmlns:a16="http://schemas.microsoft.com/office/drawing/2014/main" id="{F4C015C9-853F-42A8-8720-F29FD0E4036E}"/>
              </a:ext>
            </a:extLst>
          </p:cNvPr>
          <p:cNvPicPr>
            <a:picLocks noChangeAspect="1"/>
          </p:cNvPicPr>
          <p:nvPr/>
        </p:nvPicPr>
        <p:blipFill>
          <a:blip r:embed="rId3"/>
          <a:stretch>
            <a:fillRect/>
          </a:stretch>
        </p:blipFill>
        <p:spPr>
          <a:xfrm>
            <a:off x="5400675" y="1220466"/>
            <a:ext cx="3329940" cy="3234798"/>
          </a:xfrm>
          <a:prstGeom prst="rect">
            <a:avLst/>
          </a:prstGeom>
        </p:spPr>
      </p:pic>
      <p:pic>
        <p:nvPicPr>
          <p:cNvPr id="9" name="Picture 8">
            <a:extLst>
              <a:ext uri="{FF2B5EF4-FFF2-40B4-BE49-F238E27FC236}">
                <a16:creationId xmlns:a16="http://schemas.microsoft.com/office/drawing/2014/main" id="{D410F48B-D28F-4FD0-BB5D-B0253437561E}"/>
              </a:ext>
            </a:extLst>
          </p:cNvPr>
          <p:cNvPicPr>
            <a:picLocks noChangeAspect="1"/>
          </p:cNvPicPr>
          <p:nvPr/>
        </p:nvPicPr>
        <p:blipFill>
          <a:blip r:embed="rId4"/>
          <a:stretch>
            <a:fillRect/>
          </a:stretch>
        </p:blipFill>
        <p:spPr>
          <a:xfrm>
            <a:off x="5400675" y="4622231"/>
            <a:ext cx="2176376" cy="954827"/>
          </a:xfrm>
          <a:prstGeom prst="rect">
            <a:avLst/>
          </a:prstGeom>
        </p:spPr>
      </p:pic>
    </p:spTree>
    <p:extLst>
      <p:ext uri="{BB962C8B-B14F-4D97-AF65-F5344CB8AC3E}">
        <p14:creationId xmlns:p14="http://schemas.microsoft.com/office/powerpoint/2010/main" val="353118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735330" y="-168724"/>
            <a:ext cx="7886700" cy="1325563"/>
          </a:xfrm>
        </p:spPr>
        <p:txBody>
          <a:bodyPr/>
          <a:lstStyle/>
          <a:p>
            <a:r>
              <a:rPr lang="en-US" b="1" dirty="0"/>
              <a:t>Assignment Instructions (cont.)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7" name="TextBox 6">
            <a:extLst>
              <a:ext uri="{FF2B5EF4-FFF2-40B4-BE49-F238E27FC236}">
                <a16:creationId xmlns:a16="http://schemas.microsoft.com/office/drawing/2014/main" id="{2E728AAC-0528-4829-8DB6-87F5C47630D8}"/>
              </a:ext>
            </a:extLst>
          </p:cNvPr>
          <p:cNvSpPr txBox="1"/>
          <p:nvPr/>
        </p:nvSpPr>
        <p:spPr>
          <a:xfrm>
            <a:off x="288028" y="1120096"/>
            <a:ext cx="7692381" cy="523220"/>
          </a:xfrm>
          <a:prstGeom prst="rect">
            <a:avLst/>
          </a:prstGeom>
          <a:noFill/>
        </p:spPr>
        <p:txBody>
          <a:bodyPr wrap="square" rtlCol="0">
            <a:spAutoFit/>
          </a:bodyPr>
          <a:lstStyle/>
          <a:p>
            <a:pPr marL="514350" indent="-514350">
              <a:buFont typeface="+mj-lt"/>
              <a:buAutoNum type="arabicPeriod" startAt="11"/>
            </a:pPr>
            <a:r>
              <a:rPr lang="en-US" sz="2800" dirty="0"/>
              <a:t>Review your results. </a:t>
            </a:r>
          </a:p>
        </p:txBody>
      </p:sp>
      <p:pic>
        <p:nvPicPr>
          <p:cNvPr id="5" name="Picture 4">
            <a:extLst>
              <a:ext uri="{FF2B5EF4-FFF2-40B4-BE49-F238E27FC236}">
                <a16:creationId xmlns:a16="http://schemas.microsoft.com/office/drawing/2014/main" id="{08BD9D8F-EF30-44C4-80AE-9496996DCCD9}"/>
              </a:ext>
            </a:extLst>
          </p:cNvPr>
          <p:cNvPicPr>
            <a:picLocks noChangeAspect="1"/>
          </p:cNvPicPr>
          <p:nvPr/>
        </p:nvPicPr>
        <p:blipFill>
          <a:blip r:embed="rId3"/>
          <a:stretch>
            <a:fillRect/>
          </a:stretch>
        </p:blipFill>
        <p:spPr>
          <a:xfrm>
            <a:off x="288028" y="1977251"/>
            <a:ext cx="8781302" cy="2994436"/>
          </a:xfrm>
          <a:prstGeom prst="rect">
            <a:avLst/>
          </a:prstGeom>
        </p:spPr>
      </p:pic>
    </p:spTree>
    <p:extLst>
      <p:ext uri="{BB962C8B-B14F-4D97-AF65-F5344CB8AC3E}">
        <p14:creationId xmlns:p14="http://schemas.microsoft.com/office/powerpoint/2010/main" val="1819582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57268"/>
            <a:ext cx="7886700" cy="1325563"/>
          </a:xfrm>
        </p:spPr>
        <p:txBody>
          <a:bodyPr>
            <a:normAutofit/>
          </a:bodyPr>
          <a:lstStyle/>
          <a:p>
            <a:pPr algn="ctr"/>
            <a:r>
              <a:rPr lang="en-US" b="1" dirty="0"/>
              <a:t>Background Information: </a:t>
            </a:r>
            <a:br>
              <a:rPr lang="en-US" b="1" dirty="0"/>
            </a:br>
            <a:r>
              <a:rPr lang="en-US" b="1" dirty="0"/>
              <a:t>What is a Board of Directors?</a:t>
            </a:r>
          </a:p>
        </p:txBody>
      </p:sp>
      <p:sp>
        <p:nvSpPr>
          <p:cNvPr id="3" name="Content Placeholder 2"/>
          <p:cNvSpPr>
            <a:spLocks noGrp="1"/>
          </p:cNvSpPr>
          <p:nvPr>
            <p:ph idx="1"/>
          </p:nvPr>
        </p:nvSpPr>
        <p:spPr>
          <a:xfrm>
            <a:off x="696765" y="1787980"/>
            <a:ext cx="7886700" cy="3984625"/>
          </a:xfrm>
        </p:spPr>
        <p:txBody>
          <a:bodyPr>
            <a:noAutofit/>
          </a:bodyPr>
          <a:lstStyle/>
          <a:p>
            <a:r>
              <a:rPr lang="en-US" dirty="0"/>
              <a:t>The </a:t>
            </a:r>
            <a:r>
              <a:rPr lang="en-US" b="1" dirty="0"/>
              <a:t>board of directors </a:t>
            </a:r>
            <a:r>
              <a:rPr lang="en-US" dirty="0"/>
              <a:t>is the governing body of a corporate entity. </a:t>
            </a:r>
            <a:br>
              <a:rPr lang="en-US" dirty="0"/>
            </a:br>
            <a:endParaRPr lang="en-US" dirty="0"/>
          </a:p>
          <a:p>
            <a:r>
              <a:rPr lang="en-US" dirty="0"/>
              <a:t>All public companies have a board of directors. </a:t>
            </a:r>
            <a:br>
              <a:rPr lang="en-US" dirty="0"/>
            </a:br>
            <a:endParaRPr lang="en-US" dirty="0"/>
          </a:p>
          <a:p>
            <a:r>
              <a:rPr lang="en-US" dirty="0"/>
              <a:t>In the context of a public company, the board of directors is the group of people elected by—and responsible to—the company’s shareholders. </a:t>
            </a:r>
            <a:br>
              <a:rPr lang="en-US" dirty="0"/>
            </a:br>
            <a:endParaRPr lang="en-US" dirty="0"/>
          </a:p>
          <a:p>
            <a:endParaRPr lang="en-US" dirty="0"/>
          </a:p>
        </p:txBody>
      </p:sp>
      <p:sp>
        <p:nvSpPr>
          <p:cNvPr id="5" name="TextBox 4"/>
          <p:cNvSpPr txBox="1"/>
          <p:nvPr/>
        </p:nvSpPr>
        <p:spPr>
          <a:xfrm>
            <a:off x="136231" y="1197198"/>
            <a:ext cx="9007769"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1424043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Conclusion</a:t>
            </a:r>
          </a:p>
        </p:txBody>
      </p:sp>
      <p:sp>
        <p:nvSpPr>
          <p:cNvPr id="3" name="Content Placeholder 2"/>
          <p:cNvSpPr>
            <a:spLocks noGrp="1"/>
          </p:cNvSpPr>
          <p:nvPr>
            <p:ph idx="1"/>
          </p:nvPr>
        </p:nvSpPr>
        <p:spPr>
          <a:xfrm>
            <a:off x="628650" y="1325563"/>
            <a:ext cx="8027670" cy="4788861"/>
          </a:xfrm>
        </p:spPr>
        <p:txBody>
          <a:bodyPr>
            <a:noAutofit/>
          </a:bodyPr>
          <a:lstStyle/>
          <a:p>
            <a:pPr>
              <a:buSzPct val="101000"/>
            </a:pPr>
            <a:r>
              <a:rPr lang="en-US" sz="2400" dirty="0"/>
              <a:t>BoardEx contains extensive information about board members and senior managers of publicly traded and large private companies. </a:t>
            </a:r>
            <a:br>
              <a:rPr lang="en-US" sz="2400" dirty="0"/>
            </a:br>
            <a:endParaRPr lang="en-US" sz="2400" dirty="0"/>
          </a:p>
          <a:p>
            <a:pPr>
              <a:buSzPct val="101000"/>
            </a:pPr>
            <a:r>
              <a:rPr lang="en-US" sz="2400" dirty="0"/>
              <a:t>This information includes biographical details, compensation data, board and committee membership, and connecting networks between individuals and companies and organizations. </a:t>
            </a:r>
          </a:p>
          <a:p>
            <a:pPr>
              <a:buSzPct val="101000"/>
            </a:pPr>
            <a:endParaRPr lang="en-US" sz="2400" dirty="0"/>
          </a:p>
          <a:p>
            <a:pPr>
              <a:buSzPct val="101000"/>
            </a:pPr>
            <a:r>
              <a:rPr lang="en-US" sz="2400" dirty="0"/>
              <a:t>Coverage includes over 25,000 firms in the United States, United Kingdom, Europe, and other parts of the world. Data coverage began in 1999.</a:t>
            </a:r>
            <a:br>
              <a:rPr lang="en-US" sz="2400" dirty="0"/>
            </a:br>
            <a:endParaRPr lang="en-US" sz="2400" dirty="0"/>
          </a:p>
          <a:p>
            <a:pPr marL="0" indent="0">
              <a:buNone/>
            </a:pPr>
            <a:endParaRPr lang="en-US" sz="2400" dirty="0"/>
          </a:p>
        </p:txBody>
      </p:sp>
    </p:spTree>
    <p:extLst>
      <p:ext uri="{BB962C8B-B14F-4D97-AF65-F5344CB8AC3E}">
        <p14:creationId xmlns:p14="http://schemas.microsoft.com/office/powerpoint/2010/main" val="323863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49" y="0"/>
            <a:ext cx="7886700" cy="1325563"/>
          </a:xfrm>
        </p:spPr>
        <p:txBody>
          <a:bodyPr>
            <a:normAutofit/>
          </a:bodyPr>
          <a:lstStyle/>
          <a:p>
            <a:pPr algn="ctr"/>
            <a:r>
              <a:rPr lang="en-US" b="1" dirty="0"/>
              <a:t>Role of the Board of Directors</a:t>
            </a:r>
          </a:p>
        </p:txBody>
      </p:sp>
      <p:sp>
        <p:nvSpPr>
          <p:cNvPr id="3" name="Content Placeholder 2"/>
          <p:cNvSpPr>
            <a:spLocks noGrp="1"/>
          </p:cNvSpPr>
          <p:nvPr>
            <p:ph idx="1"/>
          </p:nvPr>
        </p:nvSpPr>
        <p:spPr>
          <a:xfrm>
            <a:off x="479020" y="1325563"/>
            <a:ext cx="7886700" cy="3984625"/>
          </a:xfrm>
        </p:spPr>
        <p:txBody>
          <a:bodyPr>
            <a:noAutofit/>
          </a:bodyPr>
          <a:lstStyle/>
          <a:p>
            <a:r>
              <a:rPr lang="en-US" dirty="0"/>
              <a:t>The board meets regularly, providing oversight and setting policies and strategy for the corporate management of the organization. </a:t>
            </a:r>
            <a:br>
              <a:rPr lang="en-US" dirty="0"/>
            </a:br>
            <a:endParaRPr lang="en-US" dirty="0"/>
          </a:p>
          <a:p>
            <a:r>
              <a:rPr lang="en-US" dirty="0"/>
              <a:t>The board is responsible for appointing the chief executive officer (CEO). </a:t>
            </a:r>
          </a:p>
          <a:p>
            <a:endParaRPr lang="en-US" dirty="0"/>
          </a:p>
          <a:p>
            <a:r>
              <a:rPr lang="en-US" dirty="0"/>
              <a:t>The head of the board of directors is the “chairperson.”  In some cases, the CEO is also the chair of the board. This is known as “CEO duality.”  </a:t>
            </a:r>
            <a:br>
              <a:rPr lang="en-US" dirty="0"/>
            </a:br>
            <a:endParaRPr lang="en-US" dirty="0"/>
          </a:p>
        </p:txBody>
      </p:sp>
      <p:sp>
        <p:nvSpPr>
          <p:cNvPr id="5" name="TextBox 4"/>
          <p:cNvSpPr txBox="1"/>
          <p:nvPr/>
        </p:nvSpPr>
        <p:spPr>
          <a:xfrm>
            <a:off x="136231" y="1095904"/>
            <a:ext cx="9007769"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722134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49" y="0"/>
            <a:ext cx="7886700" cy="1325563"/>
          </a:xfrm>
        </p:spPr>
        <p:txBody>
          <a:bodyPr>
            <a:normAutofit/>
          </a:bodyPr>
          <a:lstStyle/>
          <a:p>
            <a:pPr algn="ctr"/>
            <a:r>
              <a:rPr lang="en-US" b="1" dirty="0"/>
              <a:t>Board of Directors: International Differences</a:t>
            </a:r>
          </a:p>
        </p:txBody>
      </p:sp>
      <p:sp>
        <p:nvSpPr>
          <p:cNvPr id="3" name="Content Placeholder 2"/>
          <p:cNvSpPr>
            <a:spLocks noGrp="1"/>
          </p:cNvSpPr>
          <p:nvPr>
            <p:ph idx="1"/>
          </p:nvPr>
        </p:nvSpPr>
        <p:spPr>
          <a:xfrm>
            <a:off x="437457" y="1533381"/>
            <a:ext cx="7886700" cy="3984625"/>
          </a:xfrm>
        </p:spPr>
        <p:txBody>
          <a:bodyPr>
            <a:noAutofit/>
          </a:bodyPr>
          <a:lstStyle/>
          <a:p>
            <a:r>
              <a:rPr lang="en-US" dirty="0"/>
              <a:t>In some European countries a portion of the board is elected by the company’s workers rather than the shareholders.</a:t>
            </a:r>
          </a:p>
          <a:p>
            <a:endParaRPr lang="en-US" dirty="0"/>
          </a:p>
          <a:p>
            <a:r>
              <a:rPr lang="en-US" dirty="0"/>
              <a:t>Several countries outside of the U.S. utilize “dual boards,” meaning their corporations have a two-tiered board structure: (1) one board of directors for management, and (2) a separate board of directors in a supervisory role.  </a:t>
            </a:r>
            <a:br>
              <a:rPr lang="en-US" dirty="0"/>
            </a:br>
            <a:endParaRPr lang="en-US" dirty="0"/>
          </a:p>
        </p:txBody>
      </p:sp>
      <p:sp>
        <p:nvSpPr>
          <p:cNvPr id="5" name="TextBox 4"/>
          <p:cNvSpPr txBox="1"/>
          <p:nvPr/>
        </p:nvSpPr>
        <p:spPr>
          <a:xfrm>
            <a:off x="136231" y="1095904"/>
            <a:ext cx="9007769" cy="369332"/>
          </a:xfrm>
          <a:prstGeom prst="rect">
            <a:avLst/>
          </a:prstGeom>
          <a:noFill/>
        </p:spPr>
        <p:txBody>
          <a:bodyPr wrap="square" rtlCol="0">
            <a:spAutoFit/>
          </a:bodyPr>
          <a:lstStyle/>
          <a:p>
            <a:r>
              <a:rPr lang="en-US" dirty="0"/>
              <a:t> </a:t>
            </a:r>
          </a:p>
        </p:txBody>
      </p:sp>
      <p:sp>
        <p:nvSpPr>
          <p:cNvPr id="6" name="AutoShape 1">
            <a:extLst>
              <a:ext uri="{FF2B5EF4-FFF2-40B4-BE49-F238E27FC236}">
                <a16:creationId xmlns:a16="http://schemas.microsoft.com/office/drawing/2014/main" id="{3EFD5297-3EE9-42F5-83BE-FF89DF818B89}"/>
              </a:ext>
            </a:extLst>
          </p:cNvPr>
          <p:cNvSpPr>
            <a:spLocks noChangeAspect="1" noChangeArrowheads="1"/>
          </p:cNvSpPr>
          <p:nvPr/>
        </p:nvSpPr>
        <p:spPr bwMode="auto">
          <a:xfrm>
            <a:off x="0" y="0"/>
            <a:ext cx="6858000" cy="3619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56812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067492" y="-131220"/>
            <a:ext cx="7886700" cy="1325563"/>
          </a:xfrm>
        </p:spPr>
        <p:txBody>
          <a:bodyPr/>
          <a:lstStyle/>
          <a:p>
            <a:r>
              <a:rPr lang="en-US" b="1" dirty="0"/>
              <a:t>What Data is in BoardEx?</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304013" y="1617831"/>
            <a:ext cx="8328234" cy="4770537"/>
          </a:xfrm>
          <a:prstGeom prst="rect">
            <a:avLst/>
          </a:prstGeom>
          <a:noFill/>
        </p:spPr>
        <p:txBody>
          <a:bodyPr wrap="square" rtlCol="0">
            <a:spAutoFit/>
          </a:bodyPr>
          <a:lstStyle/>
          <a:p>
            <a:pPr marL="457200" indent="-457200">
              <a:buFont typeface="Arial" panose="020B0604020202020204" pitchFamily="34" charset="0"/>
              <a:buChar char="•"/>
            </a:pPr>
            <a:r>
              <a:rPr lang="en-US" sz="2800" dirty="0"/>
              <a:t>BoardEx contains extensive information about board members of publicly traded and large private companies. Some not-for-profits are also included. </a:t>
            </a:r>
            <a:br>
              <a:rPr lang="en-US" sz="2800" dirty="0"/>
            </a:b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BoardEx also contains information about a company’s top or senior managers, known as “disclosed earners.”</a:t>
            </a:r>
            <a:br>
              <a:rPr lang="en-US" sz="2800" dirty="0"/>
            </a:br>
            <a:r>
              <a:rPr lang="en-US" sz="2600" dirty="0"/>
              <a:t> </a:t>
            </a:r>
          </a:p>
          <a:p>
            <a:pPr marL="285750" indent="-285750">
              <a:buFont typeface="Arial" panose="020B0604020202020204" pitchFamily="34" charset="0"/>
              <a:buChar char="•"/>
            </a:pPr>
            <a:endParaRPr lang="en-US" sz="26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397579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1067492" y="-131220"/>
            <a:ext cx="7886700" cy="1325563"/>
          </a:xfrm>
        </p:spPr>
        <p:txBody>
          <a:bodyPr/>
          <a:lstStyle/>
          <a:p>
            <a:r>
              <a:rPr lang="en-US" b="1" dirty="0"/>
              <a:t>What Data is in BoardEx? (cont.)</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103988" y="1141581"/>
            <a:ext cx="8328234" cy="1723549"/>
          </a:xfrm>
          <a:prstGeom prst="rect">
            <a:avLst/>
          </a:prstGeom>
          <a:noFill/>
        </p:spPr>
        <p:txBody>
          <a:bodyPr wrap="square" rtlCol="0">
            <a:spAutoFit/>
          </a:bodyPr>
          <a:lstStyle/>
          <a:p>
            <a:pPr marL="457200" indent="-457200">
              <a:buFont typeface="Arial" panose="020B0604020202020204" pitchFamily="34" charset="0"/>
              <a:buChar char="•"/>
            </a:pPr>
            <a:r>
              <a:rPr lang="en-US" sz="2600" dirty="0"/>
              <a:t>The data includes:</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endParaRPr lang="en-US" sz="26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65DE3AC1-B2A5-439D-92BE-FA571E964E10}"/>
              </a:ext>
            </a:extLst>
          </p:cNvPr>
          <p:cNvSpPr txBox="1"/>
          <p:nvPr/>
        </p:nvSpPr>
        <p:spPr>
          <a:xfrm>
            <a:off x="334186" y="2117261"/>
            <a:ext cx="8359021" cy="2893100"/>
          </a:xfrm>
          <a:prstGeom prst="rect">
            <a:avLst/>
          </a:prstGeom>
          <a:noFill/>
        </p:spPr>
        <p:txBody>
          <a:bodyPr wrap="square" numCol="2" rtlCol="0">
            <a:spAutoFit/>
          </a:bodyPr>
          <a:lstStyle/>
          <a:p>
            <a:pPr marL="457200" indent="-457200">
              <a:buSzPct val="70000"/>
              <a:buFont typeface="Courier New" panose="02070309020205020404" pitchFamily="49" charset="0"/>
              <a:buChar char="o"/>
            </a:pPr>
            <a:r>
              <a:rPr lang="en-US" sz="2600" dirty="0"/>
              <a:t>Biographical information</a:t>
            </a:r>
          </a:p>
          <a:p>
            <a:pPr marL="457200" indent="-457200">
              <a:buSzPct val="70000"/>
              <a:buFont typeface="Courier New" panose="02070309020205020404" pitchFamily="49" charset="0"/>
              <a:buChar char="o"/>
            </a:pPr>
            <a:endParaRPr lang="en-US" sz="2600" dirty="0"/>
          </a:p>
          <a:p>
            <a:pPr marL="457200" indent="-457200">
              <a:buSzPct val="70000"/>
              <a:buFont typeface="Courier New" panose="02070309020205020404" pitchFamily="49" charset="0"/>
              <a:buChar char="o"/>
            </a:pPr>
            <a:endParaRPr lang="en-US" sz="2600" dirty="0"/>
          </a:p>
          <a:p>
            <a:pPr marL="457200" indent="-457200">
              <a:buSzPct val="70000"/>
              <a:buFont typeface="Courier New" panose="02070309020205020404" pitchFamily="49" charset="0"/>
              <a:buChar char="o"/>
            </a:pPr>
            <a:r>
              <a:rPr lang="en-US" sz="2600" dirty="0"/>
              <a:t>Detailed compensation data</a:t>
            </a:r>
          </a:p>
          <a:p>
            <a:pPr marL="457200" indent="-457200">
              <a:buSzPct val="70000"/>
              <a:buFont typeface="Courier New" panose="02070309020205020404" pitchFamily="49" charset="0"/>
              <a:buChar char="o"/>
            </a:pPr>
            <a:endParaRPr lang="en-US" sz="2600" dirty="0"/>
          </a:p>
          <a:p>
            <a:pPr marL="457200" indent="-457200">
              <a:buSzPct val="70000"/>
              <a:buFont typeface="Courier New" panose="02070309020205020404" pitchFamily="49" charset="0"/>
              <a:buChar char="o"/>
            </a:pPr>
            <a:endParaRPr lang="en-US" sz="2600" dirty="0"/>
          </a:p>
          <a:p>
            <a:pPr marL="457200" indent="-457200">
              <a:buSzPct val="70000"/>
              <a:buFont typeface="Courier New" panose="02070309020205020404" pitchFamily="49" charset="0"/>
              <a:buChar char="o"/>
            </a:pPr>
            <a:r>
              <a:rPr lang="en-US" sz="2600" dirty="0"/>
              <a:t>Board and committee membership</a:t>
            </a:r>
          </a:p>
          <a:p>
            <a:pPr marL="457200" indent="-457200">
              <a:buSzPct val="70000"/>
              <a:buFont typeface="Courier New" panose="02070309020205020404" pitchFamily="49" charset="0"/>
              <a:buChar char="o"/>
            </a:pPr>
            <a:endParaRPr lang="en-US" sz="2600" dirty="0"/>
          </a:p>
          <a:p>
            <a:pPr marL="457200" indent="-457200">
              <a:buSzPct val="70000"/>
              <a:buFont typeface="Courier New" panose="02070309020205020404" pitchFamily="49" charset="0"/>
              <a:buChar char="o"/>
            </a:pPr>
            <a:r>
              <a:rPr lang="en-US" sz="2600" dirty="0"/>
              <a:t>Connecting networks between individuals and companies/associations</a:t>
            </a:r>
          </a:p>
        </p:txBody>
      </p:sp>
    </p:spTree>
    <p:extLst>
      <p:ext uri="{BB962C8B-B14F-4D97-AF65-F5344CB8AC3E}">
        <p14:creationId xmlns:p14="http://schemas.microsoft.com/office/powerpoint/2010/main" val="35928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413385" y="0"/>
            <a:ext cx="8317230" cy="1325563"/>
          </a:xfrm>
        </p:spPr>
        <p:txBody>
          <a:bodyPr/>
          <a:lstStyle/>
          <a:p>
            <a:r>
              <a:rPr lang="en-US" b="1" dirty="0"/>
              <a:t>BoardEx Coverage</a:t>
            </a:r>
          </a:p>
        </p:txBody>
      </p:sp>
      <p:sp>
        <p:nvSpPr>
          <p:cNvPr id="3" name="Content Placeholder 2"/>
          <p:cNvSpPr>
            <a:spLocks noGrp="1"/>
          </p:cNvSpPr>
          <p:nvPr>
            <p:ph idx="1"/>
          </p:nvPr>
        </p:nvSpPr>
        <p:spPr>
          <a:xfrm>
            <a:off x="628650" y="1487202"/>
            <a:ext cx="7886700" cy="3984625"/>
          </a:xfrm>
        </p:spPr>
        <p:txBody>
          <a:bodyPr>
            <a:noAutofit/>
          </a:bodyPr>
          <a:lstStyle/>
          <a:p>
            <a:pPr marL="0" indent="0">
              <a:buNone/>
            </a:pPr>
            <a:br>
              <a:rPr lang="en-US" dirty="0"/>
            </a:br>
            <a:endParaRPr lang="en-US" dirty="0"/>
          </a:p>
        </p:txBody>
      </p:sp>
      <p:sp>
        <p:nvSpPr>
          <p:cNvPr id="5" name="TextBox 4"/>
          <p:cNvSpPr txBox="1"/>
          <p:nvPr/>
        </p:nvSpPr>
        <p:spPr>
          <a:xfrm>
            <a:off x="413385" y="1325563"/>
            <a:ext cx="8519160" cy="5078313"/>
          </a:xfrm>
          <a:prstGeom prst="rect">
            <a:avLst/>
          </a:prstGeom>
          <a:noFill/>
        </p:spPr>
        <p:txBody>
          <a:bodyPr wrap="square" rtlCol="0">
            <a:spAutoFit/>
          </a:bodyPr>
          <a:lstStyle/>
          <a:p>
            <a:pPr marL="457200" indent="-457200">
              <a:buFont typeface="Arial" panose="020B0604020202020204" pitchFamily="34" charset="0"/>
              <a:buChar char="•"/>
            </a:pPr>
            <a:r>
              <a:rPr lang="en-US" sz="2700" dirty="0"/>
              <a:t>BoardEx contains information on over 25,000 firms in the United States, United Kingdom, Europe, and other parts of the world. </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BoardEx includes data on over a million senior managers and board members.</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Data coverage began in 1999. However, individual company records may contain a deeper history.</a:t>
            </a:r>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endParaRPr lang="en-US" sz="2700" dirty="0"/>
          </a:p>
        </p:txBody>
      </p:sp>
    </p:spTree>
    <p:extLst>
      <p:ext uri="{BB962C8B-B14F-4D97-AF65-F5344CB8AC3E}">
        <p14:creationId xmlns:p14="http://schemas.microsoft.com/office/powerpoint/2010/main" val="424711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4861"/>
            <a:ext cx="9144000" cy="6415100"/>
          </a:xfrm>
          <a:prstGeom prst="rect">
            <a:avLst/>
          </a:prstGeom>
          <a:solidFill>
            <a:schemeClr val="bg1">
              <a:lumMod val="85000"/>
            </a:schemeClr>
          </a:solidFill>
        </p:spPr>
      </p:pic>
      <p:sp>
        <p:nvSpPr>
          <p:cNvPr id="2" name="Title 1"/>
          <p:cNvSpPr>
            <a:spLocks noGrp="1"/>
          </p:cNvSpPr>
          <p:nvPr>
            <p:ph type="title"/>
          </p:nvPr>
        </p:nvSpPr>
        <p:spPr>
          <a:xfrm>
            <a:off x="628650" y="-201102"/>
            <a:ext cx="7886700" cy="1325563"/>
          </a:xfrm>
        </p:spPr>
        <p:txBody>
          <a:bodyPr/>
          <a:lstStyle/>
          <a:p>
            <a:r>
              <a:rPr lang="en-US" b="1" dirty="0"/>
              <a:t>Where Does the Data Come From? </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168286" y="834901"/>
            <a:ext cx="8347064" cy="4832092"/>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BoardEx collects its data from a wide variety of public domain sources.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For example in the United States, the major sources for BoardEx include:</a:t>
            </a:r>
            <a:br>
              <a:rPr lang="en-US" sz="2800" dirty="0"/>
            </a:br>
            <a:endParaRPr lang="en-US" sz="2800" dirty="0"/>
          </a:p>
          <a:p>
            <a:pPr marL="1371600" lvl="2" indent="-457200">
              <a:buSzPct val="60000"/>
              <a:buFont typeface="Courier New" panose="02070309020205020404" pitchFamily="49" charset="0"/>
              <a:buChar char="o"/>
            </a:pPr>
            <a:r>
              <a:rPr lang="en-US" sz="2800" dirty="0"/>
              <a:t>The Securities and Exchange Commission (SEC)</a:t>
            </a:r>
          </a:p>
          <a:p>
            <a:pPr marL="1371600" lvl="2" indent="-457200">
              <a:buSzPct val="60000"/>
              <a:buFont typeface="Courier New" panose="02070309020205020404" pitchFamily="49" charset="0"/>
              <a:buChar char="o"/>
            </a:pPr>
            <a:r>
              <a:rPr lang="en-US" sz="2800" dirty="0"/>
              <a:t>Press releases</a:t>
            </a:r>
          </a:p>
          <a:p>
            <a:pPr marL="1371600" lvl="2" indent="-457200">
              <a:buSzPct val="60000"/>
              <a:buFont typeface="Courier New" panose="02070309020205020404" pitchFamily="49" charset="0"/>
              <a:buChar char="o"/>
            </a:pPr>
            <a:r>
              <a:rPr lang="en-US" sz="2800" dirty="0"/>
              <a:t>Corporate websites</a:t>
            </a:r>
          </a:p>
          <a:p>
            <a:pPr marL="1371600" lvl="2" indent="-457200">
              <a:buSzPct val="60000"/>
              <a:buFont typeface="Courier New" panose="02070309020205020404" pitchFamily="49" charset="0"/>
              <a:buChar char="o"/>
            </a:pPr>
            <a:r>
              <a:rPr lang="en-US" sz="2800" dirty="0"/>
              <a:t>U.S. stock exchanges</a:t>
            </a:r>
          </a:p>
        </p:txBody>
      </p:sp>
    </p:spTree>
    <p:extLst>
      <p:ext uri="{BB962C8B-B14F-4D97-AF65-F5344CB8AC3E}">
        <p14:creationId xmlns:p14="http://schemas.microsoft.com/office/powerpoint/2010/main" val="3989554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44897</TotalTime>
  <Words>1300</Words>
  <Application>Microsoft Office PowerPoint</Application>
  <PresentationFormat>On-screen Show (4:3)</PresentationFormat>
  <Paragraphs>165</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Courier New</vt:lpstr>
      <vt:lpstr>Office Theme</vt:lpstr>
      <vt:lpstr> Introduction to BoardEx</vt:lpstr>
      <vt:lpstr>Learning Objectives</vt:lpstr>
      <vt:lpstr>Background Information:  What is a Board of Directors?</vt:lpstr>
      <vt:lpstr>Role of the Board of Directors</vt:lpstr>
      <vt:lpstr>Board of Directors: International Differences</vt:lpstr>
      <vt:lpstr>What Data is in BoardEx?</vt:lpstr>
      <vt:lpstr>What Data is in BoardEx? (cont.)</vt:lpstr>
      <vt:lpstr>BoardEx Coverage</vt:lpstr>
      <vt:lpstr>Where Does the Data Come From? </vt:lpstr>
      <vt:lpstr>Note About BoardEx Identifiers</vt:lpstr>
      <vt:lpstr>Data Organization: By Region</vt:lpstr>
      <vt:lpstr>Data Organization: By Region (cont.)</vt:lpstr>
      <vt:lpstr>Data Organization: By Region (cont.)</vt:lpstr>
      <vt:lpstr>Data Organization: By Section</vt:lpstr>
      <vt:lpstr>Individual Profile</vt:lpstr>
      <vt:lpstr>Organization Summary </vt:lpstr>
      <vt:lpstr>Networks/Associations</vt:lpstr>
      <vt:lpstr> Compensation Analysis</vt:lpstr>
      <vt:lpstr>Committee Details, Company Profile &amp; Announcements</vt:lpstr>
      <vt:lpstr>Assignment Overview</vt:lpstr>
      <vt:lpstr>Link to Assignment </vt:lpstr>
      <vt:lpstr>Assignment Instructions</vt:lpstr>
      <vt:lpstr>Assignment Instructions (cont.)</vt:lpstr>
      <vt:lpstr>Assignment Instructions (cont.)</vt:lpstr>
      <vt:lpstr>Assignment Instructions (cont.)</vt:lpstr>
      <vt:lpstr>Assignment Instructions (cont.)</vt:lpstr>
      <vt:lpstr>Assignment Instructions (cont.)</vt:lpstr>
      <vt:lpstr>Assignment Instructions (cont.)</vt:lpstr>
      <vt:lpstr>Assignment Instructions (cont.)</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Allen (he/him), Tim</cp:lastModifiedBy>
  <cp:revision>1108</cp:revision>
  <cp:lastPrinted>2016-09-06T15:45:13Z</cp:lastPrinted>
  <dcterms:created xsi:type="dcterms:W3CDTF">2015-09-17T18:26:36Z</dcterms:created>
  <dcterms:modified xsi:type="dcterms:W3CDTF">2021-08-31T08:34:56Z</dcterms:modified>
</cp:coreProperties>
</file>