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7" r:id="rId8"/>
    <p:sldId id="280" r:id="rId9"/>
    <p:sldId id="282" r:id="rId10"/>
    <p:sldId id="271" r:id="rId11"/>
    <p:sldId id="281" r:id="rId12"/>
    <p:sldId id="283" r:id="rId13"/>
    <p:sldId id="263" r:id="rId14"/>
    <p:sldId id="264" r:id="rId15"/>
    <p:sldId id="265" r:id="rId16"/>
    <p:sldId id="266" r:id="rId17"/>
    <p:sldId id="284" r:id="rId18"/>
    <p:sldId id="267" r:id="rId19"/>
    <p:sldId id="268" r:id="rId20"/>
    <p:sldId id="270" r:id="rId21"/>
    <p:sldId id="285" r:id="rId22"/>
    <p:sldId id="273" r:id="rId23"/>
    <p:sldId id="278" r:id="rId24"/>
    <p:sldId id="279" r:id="rId25"/>
    <p:sldId id="2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591"/>
  </p:normalViewPr>
  <p:slideViewPr>
    <p:cSldViewPr snapToGrid="0" snapToObjects="1">
      <p:cViewPr varScale="1">
        <p:scale>
          <a:sx n="118" d="100"/>
          <a:sy n="118" d="100"/>
        </p:scale>
        <p:origin x="-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3A875-DC8F-C047-9056-5436137F54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A3B1-46D9-8D41-837F-46901B1AF8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优雅</a:t>
            </a:r>
            <a:r>
              <a:rPr kumimoji="1" lang="en-US" altLang="zh-CN" dirty="0" smtClean="0">
                <a:solidFill>
                  <a:srgbClr val="0070C0"/>
                </a:solidFill>
              </a:rPr>
              <a:t>DSP</a:t>
            </a:r>
            <a:r>
              <a:rPr kumimoji="1" lang="zh-CN" altLang="en-US" dirty="0" smtClean="0">
                <a:solidFill>
                  <a:srgbClr val="0070C0"/>
                </a:solidFill>
              </a:rPr>
              <a:t>出价方案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实现逻辑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698"/>
            <a:ext cx="12192000" cy="65368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方案总结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209965"/>
            <a:ext cx="7534731" cy="283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、方案的难点在于前一次竞价是否成功的判断，由于赢得竞价消息会滞后一点，所以此方案的前一次竞价并不是真正的前一次竞价；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、此方案乍一看是符合市场规律，竞价成功后下次出价就低一些，竞不到那下次就高一些，然而实际的情况下每一次竞价的成败并不能给下一次出价提供指导，但却可以对之后的趋势作出指导；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、此方案除去市场因素，影响竞价成功率的因素就只有出价调整单位；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x-none" altLang="zh-CN" dirty="0" smtClean="0"/>
              <a:t>4</a:t>
            </a:r>
            <a:r>
              <a:rPr kumimoji="1" lang="zh-CN" altLang="en-US" dirty="0" smtClean="0"/>
              <a:t>、极端情况下市场价格一次高一次低可能会导致竞不到请求。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7859126" y="3921017"/>
            <a:ext cx="4181583" cy="2781813"/>
            <a:chOff x="340726" y="3545766"/>
            <a:chExt cx="4181583" cy="2781813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718457" y="6008915"/>
              <a:ext cx="3646714" cy="1"/>
            </a:xfrm>
            <a:prstGeom prst="line">
              <a:avLst/>
            </a:prstGeom>
            <a:ln w="31750" cap="rnd"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870859" y="3580779"/>
              <a:ext cx="5442" cy="2580538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92629" y="3853543"/>
              <a:ext cx="620486" cy="2144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13115" y="3853543"/>
              <a:ext cx="620486" cy="214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33600" y="3853544"/>
              <a:ext cx="620486" cy="2144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59528" y="3853543"/>
              <a:ext cx="620486" cy="2144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74570" y="3853543"/>
              <a:ext cx="620486" cy="2144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0726" y="35457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价格</a:t>
              </a:r>
              <a:endParaRPr kumimoji="1"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19498" y="601980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时间区间</a:t>
              </a:r>
              <a:endParaRPr kumimoji="1" lang="zh-CN" altLang="en-US" sz="14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117388" y="52075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出价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949213" y="4626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市场价</a:t>
            </a:r>
            <a:endParaRPr kumimoji="1" lang="zh-CN" altLang="en-US" sz="1400" dirty="0"/>
          </a:p>
        </p:txBody>
      </p:sp>
      <p:sp>
        <p:nvSpPr>
          <p:cNvPr id="20" name="任意形状 19"/>
          <p:cNvSpPr/>
          <p:nvPr/>
        </p:nvSpPr>
        <p:spPr>
          <a:xfrm>
            <a:off x="8349343" y="4903930"/>
            <a:ext cx="3233057" cy="408327"/>
          </a:xfrm>
          <a:custGeom>
            <a:avLst/>
            <a:gdLst>
              <a:gd name="connsiteX0" fmla="*/ 0 w 3233057"/>
              <a:gd name="connsiteY0" fmla="*/ 375641 h 408327"/>
              <a:gd name="connsiteX1" fmla="*/ 130628 w 3233057"/>
              <a:gd name="connsiteY1" fmla="*/ 59956 h 408327"/>
              <a:gd name="connsiteX2" fmla="*/ 293914 w 3233057"/>
              <a:gd name="connsiteY2" fmla="*/ 27299 h 408327"/>
              <a:gd name="connsiteX3" fmla="*/ 500743 w 3233057"/>
              <a:gd name="connsiteY3" fmla="*/ 364756 h 408327"/>
              <a:gd name="connsiteX4" fmla="*/ 740228 w 3233057"/>
              <a:gd name="connsiteY4" fmla="*/ 49070 h 408327"/>
              <a:gd name="connsiteX5" fmla="*/ 1012371 w 3233057"/>
              <a:gd name="connsiteY5" fmla="*/ 386527 h 408327"/>
              <a:gd name="connsiteX6" fmla="*/ 1251857 w 3233057"/>
              <a:gd name="connsiteY6" fmla="*/ 16413 h 408327"/>
              <a:gd name="connsiteX7" fmla="*/ 1556657 w 3233057"/>
              <a:gd name="connsiteY7" fmla="*/ 386527 h 408327"/>
              <a:gd name="connsiteX8" fmla="*/ 1817914 w 3233057"/>
              <a:gd name="connsiteY8" fmla="*/ 38184 h 408327"/>
              <a:gd name="connsiteX9" fmla="*/ 2002971 w 3233057"/>
              <a:gd name="connsiteY9" fmla="*/ 408299 h 408327"/>
              <a:gd name="connsiteX10" fmla="*/ 2220686 w 3233057"/>
              <a:gd name="connsiteY10" fmla="*/ 59956 h 408327"/>
              <a:gd name="connsiteX11" fmla="*/ 2394857 w 3233057"/>
              <a:gd name="connsiteY11" fmla="*/ 397413 h 408327"/>
              <a:gd name="connsiteX12" fmla="*/ 2579914 w 3233057"/>
              <a:gd name="connsiteY12" fmla="*/ 70841 h 408327"/>
              <a:gd name="connsiteX13" fmla="*/ 2754086 w 3233057"/>
              <a:gd name="connsiteY13" fmla="*/ 397413 h 408327"/>
              <a:gd name="connsiteX14" fmla="*/ 3026228 w 3233057"/>
              <a:gd name="connsiteY14" fmla="*/ 16413 h 408327"/>
              <a:gd name="connsiteX15" fmla="*/ 3233057 w 3233057"/>
              <a:gd name="connsiteY15" fmla="*/ 342984 h 408327"/>
              <a:gd name="connsiteX16" fmla="*/ 3233057 w 3233057"/>
              <a:gd name="connsiteY16" fmla="*/ 342984 h 40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3057" h="408327">
                <a:moveTo>
                  <a:pt x="0" y="375641"/>
                </a:moveTo>
                <a:cubicBezTo>
                  <a:pt x="40821" y="246827"/>
                  <a:pt x="81642" y="118013"/>
                  <a:pt x="130628" y="59956"/>
                </a:cubicBezTo>
                <a:cubicBezTo>
                  <a:pt x="179614" y="1899"/>
                  <a:pt x="232228" y="-23501"/>
                  <a:pt x="293914" y="27299"/>
                </a:cubicBezTo>
                <a:cubicBezTo>
                  <a:pt x="355600" y="78099"/>
                  <a:pt x="426357" y="361127"/>
                  <a:pt x="500743" y="364756"/>
                </a:cubicBezTo>
                <a:cubicBezTo>
                  <a:pt x="575129" y="368384"/>
                  <a:pt x="654957" y="45442"/>
                  <a:pt x="740228" y="49070"/>
                </a:cubicBezTo>
                <a:cubicBezTo>
                  <a:pt x="825499" y="52698"/>
                  <a:pt x="927100" y="391970"/>
                  <a:pt x="1012371" y="386527"/>
                </a:cubicBezTo>
                <a:cubicBezTo>
                  <a:pt x="1097643" y="381084"/>
                  <a:pt x="1161143" y="16413"/>
                  <a:pt x="1251857" y="16413"/>
                </a:cubicBezTo>
                <a:cubicBezTo>
                  <a:pt x="1342571" y="16413"/>
                  <a:pt x="1462314" y="382899"/>
                  <a:pt x="1556657" y="386527"/>
                </a:cubicBezTo>
                <a:cubicBezTo>
                  <a:pt x="1651000" y="390155"/>
                  <a:pt x="1743528" y="34555"/>
                  <a:pt x="1817914" y="38184"/>
                </a:cubicBezTo>
                <a:cubicBezTo>
                  <a:pt x="1892300" y="41813"/>
                  <a:pt x="1935842" y="404670"/>
                  <a:pt x="2002971" y="408299"/>
                </a:cubicBezTo>
                <a:cubicBezTo>
                  <a:pt x="2070100" y="411928"/>
                  <a:pt x="2155372" y="61770"/>
                  <a:pt x="2220686" y="59956"/>
                </a:cubicBezTo>
                <a:cubicBezTo>
                  <a:pt x="2286000" y="58142"/>
                  <a:pt x="2334986" y="395599"/>
                  <a:pt x="2394857" y="397413"/>
                </a:cubicBezTo>
                <a:cubicBezTo>
                  <a:pt x="2454728" y="399227"/>
                  <a:pt x="2520043" y="70841"/>
                  <a:pt x="2579914" y="70841"/>
                </a:cubicBezTo>
                <a:cubicBezTo>
                  <a:pt x="2639785" y="70841"/>
                  <a:pt x="2679700" y="406484"/>
                  <a:pt x="2754086" y="397413"/>
                </a:cubicBezTo>
                <a:cubicBezTo>
                  <a:pt x="2828472" y="388342"/>
                  <a:pt x="2946399" y="25485"/>
                  <a:pt x="3026228" y="16413"/>
                </a:cubicBezTo>
                <a:cubicBezTo>
                  <a:pt x="3106057" y="7341"/>
                  <a:pt x="3233057" y="342984"/>
                  <a:pt x="3233057" y="342984"/>
                </a:cubicBezTo>
                <a:lnTo>
                  <a:pt x="3233057" y="34298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8414657" y="4890892"/>
            <a:ext cx="3145972" cy="454147"/>
          </a:xfrm>
          <a:custGeom>
            <a:avLst/>
            <a:gdLst>
              <a:gd name="connsiteX0" fmla="*/ 0 w 3145972"/>
              <a:gd name="connsiteY0" fmla="*/ 323365 h 454147"/>
              <a:gd name="connsiteX1" fmla="*/ 195943 w 3145972"/>
              <a:gd name="connsiteY1" fmla="*/ 7679 h 454147"/>
              <a:gd name="connsiteX2" fmla="*/ 489857 w 3145972"/>
              <a:gd name="connsiteY2" fmla="*/ 388679 h 454147"/>
              <a:gd name="connsiteX3" fmla="*/ 718457 w 3145972"/>
              <a:gd name="connsiteY3" fmla="*/ 18565 h 454147"/>
              <a:gd name="connsiteX4" fmla="*/ 1012372 w 3145972"/>
              <a:gd name="connsiteY4" fmla="*/ 388679 h 454147"/>
              <a:gd name="connsiteX5" fmla="*/ 1262743 w 3145972"/>
              <a:gd name="connsiteY5" fmla="*/ 18565 h 454147"/>
              <a:gd name="connsiteX6" fmla="*/ 1556657 w 3145972"/>
              <a:gd name="connsiteY6" fmla="*/ 377794 h 454147"/>
              <a:gd name="connsiteX7" fmla="*/ 1828800 w 3145972"/>
              <a:gd name="connsiteY7" fmla="*/ 51222 h 454147"/>
              <a:gd name="connsiteX8" fmla="*/ 2002972 w 3145972"/>
              <a:gd name="connsiteY8" fmla="*/ 443108 h 454147"/>
              <a:gd name="connsiteX9" fmla="*/ 2198914 w 3145972"/>
              <a:gd name="connsiteY9" fmla="*/ 72994 h 454147"/>
              <a:gd name="connsiteX10" fmla="*/ 2405743 w 3145972"/>
              <a:gd name="connsiteY10" fmla="*/ 432222 h 454147"/>
              <a:gd name="connsiteX11" fmla="*/ 2579914 w 3145972"/>
              <a:gd name="connsiteY11" fmla="*/ 62108 h 454147"/>
              <a:gd name="connsiteX12" fmla="*/ 2743200 w 3145972"/>
              <a:gd name="connsiteY12" fmla="*/ 453994 h 454147"/>
              <a:gd name="connsiteX13" fmla="*/ 3037114 w 3145972"/>
              <a:gd name="connsiteY13" fmla="*/ 7679 h 454147"/>
              <a:gd name="connsiteX14" fmla="*/ 3145972 w 3145972"/>
              <a:gd name="connsiteY14" fmla="*/ 160079 h 4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972" h="454147">
                <a:moveTo>
                  <a:pt x="0" y="323365"/>
                </a:moveTo>
                <a:cubicBezTo>
                  <a:pt x="57150" y="160079"/>
                  <a:pt x="114300" y="-3207"/>
                  <a:pt x="195943" y="7679"/>
                </a:cubicBezTo>
                <a:cubicBezTo>
                  <a:pt x="277586" y="18565"/>
                  <a:pt x="402771" y="386865"/>
                  <a:pt x="489857" y="388679"/>
                </a:cubicBezTo>
                <a:cubicBezTo>
                  <a:pt x="576943" y="390493"/>
                  <a:pt x="631371" y="18565"/>
                  <a:pt x="718457" y="18565"/>
                </a:cubicBezTo>
                <a:cubicBezTo>
                  <a:pt x="805543" y="18565"/>
                  <a:pt x="921658" y="388679"/>
                  <a:pt x="1012372" y="388679"/>
                </a:cubicBezTo>
                <a:cubicBezTo>
                  <a:pt x="1103086" y="388679"/>
                  <a:pt x="1172029" y="20379"/>
                  <a:pt x="1262743" y="18565"/>
                </a:cubicBezTo>
                <a:cubicBezTo>
                  <a:pt x="1353457" y="16751"/>
                  <a:pt x="1462314" y="372351"/>
                  <a:pt x="1556657" y="377794"/>
                </a:cubicBezTo>
                <a:cubicBezTo>
                  <a:pt x="1651000" y="383237"/>
                  <a:pt x="1754414" y="40336"/>
                  <a:pt x="1828800" y="51222"/>
                </a:cubicBezTo>
                <a:cubicBezTo>
                  <a:pt x="1903186" y="62108"/>
                  <a:pt x="1941286" y="439479"/>
                  <a:pt x="2002972" y="443108"/>
                </a:cubicBezTo>
                <a:cubicBezTo>
                  <a:pt x="2064658" y="446737"/>
                  <a:pt x="2131786" y="74808"/>
                  <a:pt x="2198914" y="72994"/>
                </a:cubicBezTo>
                <a:cubicBezTo>
                  <a:pt x="2266042" y="71180"/>
                  <a:pt x="2342243" y="434036"/>
                  <a:pt x="2405743" y="432222"/>
                </a:cubicBezTo>
                <a:cubicBezTo>
                  <a:pt x="2469243" y="430408"/>
                  <a:pt x="2523671" y="58479"/>
                  <a:pt x="2579914" y="62108"/>
                </a:cubicBezTo>
                <a:cubicBezTo>
                  <a:pt x="2636157" y="65737"/>
                  <a:pt x="2667000" y="463066"/>
                  <a:pt x="2743200" y="453994"/>
                </a:cubicBezTo>
                <a:cubicBezTo>
                  <a:pt x="2819400" y="444923"/>
                  <a:pt x="2969985" y="56665"/>
                  <a:pt x="3037114" y="7679"/>
                </a:cubicBezTo>
                <a:cubicBezTo>
                  <a:pt x="3104243" y="-41307"/>
                  <a:pt x="3145972" y="160079"/>
                  <a:pt x="3145972" y="160079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基于历史数据的出价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波动系数出价方案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历史均价出价方案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波动系数出价方案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348343" y="3820886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 9"/>
          <p:cNvGrpSpPr/>
          <p:nvPr/>
        </p:nvGrpSpPr>
        <p:grpSpPr>
          <a:xfrm>
            <a:off x="1915886" y="3451044"/>
            <a:ext cx="707571" cy="707571"/>
            <a:chOff x="2819400" y="2982686"/>
            <a:chExt cx="707571" cy="707571"/>
          </a:xfrm>
        </p:grpSpPr>
        <p:sp>
          <p:nvSpPr>
            <p:cNvPr id="8" name="泪珠形 7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 rot="18818027">
            <a:off x="2007419" y="2027491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确定上一次未竞得，本次的加价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2699657" y="3831772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/>
        </p:nvGrpSpPr>
        <p:grpSpPr>
          <a:xfrm>
            <a:off x="4267200" y="3461930"/>
            <a:ext cx="707571" cy="707571"/>
            <a:chOff x="2819400" y="2982686"/>
            <a:chExt cx="707571" cy="707571"/>
          </a:xfrm>
        </p:grpSpPr>
        <p:sp>
          <p:nvSpPr>
            <p:cNvPr id="15" name="泪珠形 14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 rot="18787986">
            <a:off x="4463753" y="22288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查询上两次竞价竞得情况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5050971" y="3841159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 flipH="1" flipV="1">
            <a:off x="5693978" y="2219937"/>
            <a:ext cx="2480445" cy="783772"/>
          </a:xfrm>
          <a:prstGeom prst="bentConnector3">
            <a:avLst>
              <a:gd name="adj1" fmla="val 99152"/>
            </a:avLst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384336" y="2297332"/>
          <a:ext cx="1466164" cy="74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54509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49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晚一次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7384129" y="996647"/>
          <a:ext cx="1466164" cy="74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545096"/>
              </a:tblGrid>
              <a:tr h="3749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49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晚一次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线连接符 38"/>
          <p:cNvCxnSpPr/>
          <p:nvPr/>
        </p:nvCxnSpPr>
        <p:spPr>
          <a:xfrm>
            <a:off x="8908335" y="1371600"/>
            <a:ext cx="529579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 39"/>
          <p:cNvGrpSpPr/>
          <p:nvPr/>
        </p:nvGrpSpPr>
        <p:grpSpPr>
          <a:xfrm>
            <a:off x="9454450" y="996647"/>
            <a:ext cx="707571" cy="707571"/>
            <a:chOff x="2819400" y="2982686"/>
            <a:chExt cx="707571" cy="707571"/>
          </a:xfrm>
        </p:grpSpPr>
        <p:sp>
          <p:nvSpPr>
            <p:cNvPr id="41" name="泪珠形 40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0178557" y="116462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继续加价</a:t>
            </a:r>
            <a:endParaRPr kumimoji="1" lang="zh-CN" altLang="en-US" dirty="0"/>
          </a:p>
        </p:txBody>
      </p:sp>
      <p:cxnSp>
        <p:nvCxnSpPr>
          <p:cNvPr id="48" name="肘形连接符 47"/>
          <p:cNvCxnSpPr/>
          <p:nvPr/>
        </p:nvCxnSpPr>
        <p:spPr>
          <a:xfrm rot="5400000" flipH="1" flipV="1">
            <a:off x="6345832" y="2808306"/>
            <a:ext cx="1234779" cy="841815"/>
          </a:xfrm>
          <a:prstGeom prst="bentConnector3">
            <a:avLst>
              <a:gd name="adj1" fmla="val 97606"/>
            </a:avLst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8875471" y="2654193"/>
            <a:ext cx="529579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9421586" y="2279240"/>
            <a:ext cx="707571" cy="707571"/>
            <a:chOff x="2819400" y="2982686"/>
            <a:chExt cx="707571" cy="707571"/>
          </a:xfrm>
        </p:grpSpPr>
        <p:sp>
          <p:nvSpPr>
            <p:cNvPr id="52" name="泪珠形 51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0145693" y="244721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两次取平均值</a:t>
            </a:r>
            <a:endParaRPr kumimoji="1" lang="zh-CN" altLang="en-US" dirty="0"/>
          </a:p>
        </p:txBody>
      </p:sp>
      <p:cxnSp>
        <p:nvCxnSpPr>
          <p:cNvPr id="56" name="肘形连接符 55"/>
          <p:cNvCxnSpPr/>
          <p:nvPr/>
        </p:nvCxnSpPr>
        <p:spPr>
          <a:xfrm rot="16200000" flipH="1">
            <a:off x="6280308" y="4114051"/>
            <a:ext cx="1307788" cy="783774"/>
          </a:xfrm>
          <a:prstGeom prst="bentConnector3">
            <a:avLst>
              <a:gd name="adj1" fmla="val 99943"/>
            </a:avLst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384129" y="4798756"/>
          <a:ext cx="1466164" cy="74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54509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</a:t>
                      </a:r>
                      <a:endParaRPr lang="zh-CN" altLang="en-US" dirty="0"/>
                    </a:p>
                  </a:txBody>
                  <a:tcPr/>
                </a:tc>
              </a:tr>
              <a:tr h="3749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晚一次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线连接符 59"/>
          <p:cNvCxnSpPr/>
          <p:nvPr/>
        </p:nvCxnSpPr>
        <p:spPr>
          <a:xfrm>
            <a:off x="8908335" y="5159832"/>
            <a:ext cx="529579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9454450" y="4784879"/>
            <a:ext cx="707571" cy="707571"/>
            <a:chOff x="2819400" y="2982686"/>
            <a:chExt cx="707571" cy="707571"/>
          </a:xfrm>
        </p:grpSpPr>
        <p:sp>
          <p:nvSpPr>
            <p:cNvPr id="62" name="泪珠形 61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cxnSp>
        <p:nvCxnSpPr>
          <p:cNvPr id="68" name="肘形连接符 67"/>
          <p:cNvCxnSpPr/>
          <p:nvPr/>
        </p:nvCxnSpPr>
        <p:spPr>
          <a:xfrm rot="16200000" flipH="1">
            <a:off x="5797700" y="4596656"/>
            <a:ext cx="2331043" cy="841815"/>
          </a:xfrm>
          <a:prstGeom prst="bentConnector3">
            <a:avLst>
              <a:gd name="adj1" fmla="val 99501"/>
            </a:avLst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7384129" y="5823610"/>
          <a:ext cx="1466164" cy="74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54509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早一次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</a:t>
                      </a:r>
                      <a:endParaRPr lang="zh-CN" altLang="en-US" dirty="0"/>
                    </a:p>
                  </a:txBody>
                  <a:tcPr/>
                </a:tc>
              </a:tr>
              <a:tr h="3749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晚一次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直线连接符 76"/>
          <p:cNvCxnSpPr/>
          <p:nvPr/>
        </p:nvCxnSpPr>
        <p:spPr>
          <a:xfrm>
            <a:off x="8875264" y="6180471"/>
            <a:ext cx="529579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 77"/>
          <p:cNvGrpSpPr/>
          <p:nvPr/>
        </p:nvGrpSpPr>
        <p:grpSpPr>
          <a:xfrm>
            <a:off x="9421379" y="5805518"/>
            <a:ext cx="707571" cy="707571"/>
            <a:chOff x="2819400" y="2982686"/>
            <a:chExt cx="707571" cy="707571"/>
          </a:xfrm>
        </p:grpSpPr>
        <p:sp>
          <p:nvSpPr>
            <p:cNvPr id="79" name="泪珠形 78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0145486" y="597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减少出价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145485" y="49195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两次取平均值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200" y="2081305"/>
          <a:ext cx="9202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1"/>
                <a:gridCol w="1840411"/>
                <a:gridCol w="1840411"/>
                <a:gridCol w="1840411"/>
                <a:gridCol w="1840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举个例子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186543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、出价加价为</a:t>
            </a:r>
            <a:r>
              <a:rPr kumimoji="1" lang="en-US" altLang="zh-CN" dirty="0" smtClean="0"/>
              <a:t>10%</a:t>
            </a:r>
            <a:r>
              <a:rPr kumimoji="1" lang="zh-CN" altLang="en-US" dirty="0"/>
              <a:t>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1594809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、每次竞价历史按广告位、地域、操作系统、出价、竞得价格收集；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199" y="3310989"/>
            <a:ext cx="849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、每一次广告请求都按照广告位、地域、操作系统查看之前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次出价和竞得情况；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198" y="3803401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、在冷启动第一次竞价时候，查不到竞价历史，以（底价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加价）出价；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198" y="4289897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zh-CN" altLang="en-US" dirty="0" smtClean="0"/>
              <a:t>、在冷启动第二次竞价时候，只查到第一次竞价历史。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12372" y="4831836"/>
          <a:ext cx="4605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12372" y="5746123"/>
          <a:ext cx="46053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823855" y="4825546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如果竞价失败，则以（上次出价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加价）出价。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823854" y="5743181"/>
                <a:ext cx="5846472" cy="566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如果竞价成功，则以（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 smtClean="0">
                            <a:latin typeface="Cambria Math" charset="0"/>
                          </a:rPr>
                          <m:t>上次出价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底价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zh-CN" altLang="en-US" b="0" i="0" smtClean="0">
                        <a:latin typeface="Cambria Math" charset="0"/>
                      </a:rPr>
                      <m:t>∗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系数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</m:oMath>
                </a14:m>
                <a:r>
                  <a:rPr kumimoji="1" lang="zh-CN" altLang="en-US" dirty="0" smtClean="0"/>
                  <a:t>）出价。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54" y="5743181"/>
                <a:ext cx="5846472" cy="566822"/>
              </a:xfrm>
              <a:prstGeom prst="rect">
                <a:avLst/>
              </a:prstGeom>
              <a:blipFill rotWithShape="0">
                <a:blip r:embed="rId1"/>
                <a:stretch>
                  <a:fillRect l="-834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800" y="337457"/>
                <a:ext cx="3135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6</a:t>
                </a:r>
                <a:r>
                  <a:rPr kumimoji="1"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</a:rPr>
                      <m:t>系数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a:rPr kumimoji="1" lang="el-GR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zh-CN" altLang="en-US" dirty="0" smtClean="0"/>
                  <a:t>可以暂时设置为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；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337457"/>
                <a:ext cx="3135795" cy="369332"/>
              </a:xfrm>
              <a:prstGeom prst="rect">
                <a:avLst/>
              </a:prstGeom>
              <a:blipFill rotWithShape="0">
                <a:blip r:embed="rId1"/>
                <a:stretch>
                  <a:fillRect l="-1751" t="-93443" r="-1362" b="-1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38800" y="783772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、之后的竞价中，每一次广告请求查看上两次竞价历史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800" y="1230087"/>
          <a:ext cx="4605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800" y="2419590"/>
          <a:ext cx="4605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800" y="3609093"/>
          <a:ext cx="46053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800" y="4793516"/>
          <a:ext cx="4605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692468"/>
                <a:gridCol w="1149668"/>
                <a:gridCol w="692468"/>
                <a:gridCol w="1149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竞得价格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58540" y="12338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以（上次出价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加价）出价。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758540" y="2342607"/>
                <a:ext cx="4641014" cy="565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以（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 smtClean="0">
                            <a:latin typeface="Cambria Math" charset="0"/>
                          </a:rPr>
                          <m:t>上次出价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上上次出价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zh-CN" altLang="en-US" b="0" i="0" smtClean="0">
                        <a:latin typeface="Cambria Math" charset="0"/>
                      </a:rPr>
                      <m:t>∗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系数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</m:oMath>
                </a14:m>
                <a:r>
                  <a:rPr kumimoji="1" lang="zh-CN" altLang="en-US" dirty="0" smtClean="0"/>
                  <a:t>）出价。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0" y="2342607"/>
                <a:ext cx="4641014" cy="565924"/>
              </a:xfrm>
              <a:prstGeom prst="rect">
                <a:avLst/>
              </a:prstGeom>
              <a:blipFill rotWithShape="0">
                <a:blip r:embed="rId2"/>
                <a:stretch>
                  <a:fillRect l="-1183" r="-263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758539" y="475663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zh-CN" altLang="en-US" dirty="0"/>
              <a:t>（上次</a:t>
            </a:r>
            <a:r>
              <a:rPr kumimoji="1" lang="zh-CN" altLang="en-US" dirty="0" smtClean="0"/>
              <a:t>出价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加价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出价。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758540" y="3609093"/>
                <a:ext cx="4641014" cy="565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以（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zh-CN" altLang="en-US" i="1" smtClean="0">
                            <a:latin typeface="Cambria Math" charset="0"/>
                          </a:rPr>
                          <m:t>上次出价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上上次出价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zh-CN" altLang="en-US" b="0" i="0" smtClean="0">
                        <a:latin typeface="Cambria Math" charset="0"/>
                      </a:rPr>
                      <m:t>∗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系数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</m:oMath>
                </a14:m>
                <a:r>
                  <a:rPr kumimoji="1" lang="zh-CN" altLang="en-US" dirty="0" smtClean="0"/>
                  <a:t>）出价。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0" y="3609093"/>
                <a:ext cx="4641014" cy="565924"/>
              </a:xfrm>
              <a:prstGeom prst="rect">
                <a:avLst/>
              </a:prstGeom>
              <a:blipFill rotWithShape="0">
                <a:blip r:embed="rId3"/>
                <a:stretch>
                  <a:fillRect l="-1183" r="-263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实现逻辑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14641" y="-1616710"/>
            <a:ext cx="10752151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800" y="337456"/>
                <a:ext cx="10896000" cy="541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总结</a:t>
                </a:r>
                <a:r>
                  <a:rPr kumimoji="1" lang="zh-CN" altLang="en-US" dirty="0" smtClean="0">
                    <a:sym typeface="Wingdings"/>
                  </a:rPr>
                  <a:t>：</a:t>
                </a:r>
              </a:p>
              <a:p>
                <a:r>
                  <a:rPr kumimoji="1" lang="zh-CN" altLang="en-US" dirty="0" smtClean="0">
                    <a:sym typeface="Wingdings"/>
                  </a:rPr>
                  <a:t>（</a:t>
                </a:r>
                <a:r>
                  <a:rPr kumimoji="1" lang="en-US" altLang="zh-CN" dirty="0" smtClean="0">
                    <a:sym typeface="Wingdings"/>
                  </a:rPr>
                  <a:t>1</a:t>
                </a:r>
                <a:r>
                  <a:rPr kumimoji="1" lang="zh-CN" altLang="en-US" dirty="0" smtClean="0">
                    <a:sym typeface="Wingdings"/>
                  </a:rPr>
                  <a:t>）可以算出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系数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kumimoji="1" lang="zh-CN" altLang="en-US" dirty="0" smtClean="0">
                    <a:sym typeface="Wingdings"/>
                  </a:rPr>
                  <a:t>的范围，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系数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kumimoji="1" lang="zh-CN" altLang="en-US" dirty="0" smtClean="0">
                    <a:sym typeface="Wingdings"/>
                  </a:rPr>
                  <a:t>越大，表示波动出价倾向于出高一点的价格。可以定时计算一段时间的竞价成功率，并通过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系数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kumimoji="1" lang="zh-CN" altLang="en-US" dirty="0" smtClean="0">
                    <a:sym typeface="Wingdings"/>
                  </a:rPr>
                  <a:t>调节得到目标竞价成功率。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2</m:t>
                          </m:r>
                          <m:r>
                            <a:rPr kumimoji="1" lang="zh-CN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∗前两次最低出价</m:t>
                          </m:r>
                        </m:num>
                        <m:den>
                          <m:r>
                            <a:rPr kumimoji="1" lang="zh-CN" alt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前两次出价和</m:t>
                          </m:r>
                        </m:den>
                      </m:f>
                      <m:r>
                        <a:rPr kumimoji="1" lang="mr-IN" altLang="zh-CN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&lt;</m:t>
                      </m:r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系数</m:t>
                      </m:r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𝜇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&lt;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2</m:t>
                          </m:r>
                          <m:r>
                            <a:rPr kumimoji="1" lang="zh-CN" alt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∗前两次最高出价</m:t>
                          </m:r>
                        </m:num>
                        <m:den>
                          <m:r>
                            <a:rPr kumimoji="1" lang="zh-CN" altLang="en-US" i="1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前两次出价和</m:t>
                          </m:r>
                        </m:den>
                      </m:f>
                    </m:oMath>
                  </m:oMathPara>
                </a14:m>
                <a:endParaRPr kumimoji="1" lang="zh-CN" altLang="en-US" dirty="0" smtClean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系数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kumimoji="1" lang="zh-CN" altLang="en-US" dirty="0">
                    <a:sym typeface="Wingdings"/>
                  </a:rPr>
                  <a:t>可以不需要计算而设定一个</a:t>
                </a:r>
                <a:r>
                  <a:rPr kumimoji="1" lang="zh-CN" altLang="en-US" dirty="0" smtClean="0">
                    <a:sym typeface="Wingdings"/>
                  </a:rPr>
                  <a:t>固定值。</a:t>
                </a:r>
                <a:endParaRPr kumimoji="1" lang="zh-CN" altLang="en-US" dirty="0">
                  <a:sym typeface="Wingding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系数</m:t>
                      </m:r>
                      <m:r>
                        <a:rPr kumimoji="1" lang="zh-CN" altLang="en-US" i="1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=1±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kumimoji="1" lang="zh-CN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加价</m:t>
                          </m:r>
                        </m:num>
                        <m:den>
                          <m:r>
                            <a:rPr kumimoji="1" lang="zh-CN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Wingdings"/>
                            </a:rPr>
                            <m:t>底价</m:t>
                          </m:r>
                        </m:den>
                      </m:f>
                    </m:oMath>
                  </m:oMathPara>
                </a14:m>
                <a:endParaRPr kumimoji="1" lang="zh-CN" altLang="en-US" dirty="0" smtClean="0"/>
              </a:p>
              <a:p>
                <a:endParaRPr kumimoji="1" lang="zh-CN" altLang="en-US" dirty="0" smtClean="0"/>
              </a:p>
              <a:p>
                <a:r>
                  <a:rPr kumimoji="1" lang="zh-CN" altLang="en-US" dirty="0" smtClean="0"/>
                  <a:t>（</a:t>
                </a:r>
                <a:r>
                  <a:rPr kumimoji="1" lang="en-US" altLang="zh-CN" dirty="0" smtClean="0"/>
                  <a:t>2</a:t>
                </a:r>
                <a:r>
                  <a:rPr kumimoji="1" lang="zh-CN" altLang="en-US" dirty="0" smtClean="0"/>
                  <a:t>）虽然每次出价都是波动出价，但是当市场价格稳定时，出价也会越来越趋近于平稳的价格，当市场出现波动，出价也会随着波动在此再次调整。</a:t>
                </a:r>
              </a:p>
              <a:p>
                <a:endParaRPr kumimoji="1" lang="zh-CN" altLang="en-US" dirty="0" smtClean="0"/>
              </a:p>
              <a:p>
                <a:r>
                  <a:rPr kumimoji="1" lang="zh-CN" altLang="en-US" dirty="0" smtClean="0"/>
                  <a:t>（</a:t>
                </a:r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）对于取中值波动出价对加价并没有多精准的要求，加价可以设置大一些，最终都会因为取中值而回归稳定值。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（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）由于每次产生广告请求都需要查看前两次的竞价结果，较为实时，与系统架构存在不一致的</a:t>
                </a:r>
                <a:r>
                  <a:rPr kumimoji="1" lang="zh-CN" altLang="en-US" dirty="0" smtClean="0"/>
                  <a:t>矛盾，</a:t>
                </a:r>
                <a:r>
                  <a:rPr kumimoji="1" lang="zh-CN" altLang="en-US" dirty="0" smtClean="0"/>
                  <a:t>可以使用伪实时的两次竞价结果</a:t>
                </a:r>
                <a:r>
                  <a:rPr kumimoji="1" lang="zh-CN" altLang="en-US" dirty="0" smtClean="0"/>
                  <a:t>。</a:t>
                </a:r>
                <a:endParaRPr kumimoji="1" lang="zh-CN" altLang="en-US" dirty="0" smtClean="0"/>
              </a:p>
              <a:p>
                <a:endParaRPr kumimoji="1" lang="zh-CN" altLang="en-US" dirty="0" smtClean="0"/>
              </a:p>
              <a:p>
                <a:r>
                  <a:rPr kumimoji="1" lang="zh-CN" altLang="en-US" dirty="0" smtClean="0"/>
                  <a:t>（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 smtClean="0"/>
                  <a:t>）在考虑出价因素中忽略了时间和人的因素。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337456"/>
                <a:ext cx="10896000" cy="5417637"/>
              </a:xfrm>
              <a:prstGeom prst="rect">
                <a:avLst/>
              </a:prstGeom>
              <a:blipFill rotWithShape="0">
                <a:blip r:embed="rId1"/>
                <a:stretch>
                  <a:fillRect l="-504" t="-900" r="-280" b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历史均价出价方案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654628" y="4169228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3222171" y="3799386"/>
            <a:ext cx="707571" cy="707571"/>
            <a:chOff x="2819400" y="2982686"/>
            <a:chExt cx="707571" cy="707571"/>
          </a:xfrm>
        </p:grpSpPr>
        <p:sp>
          <p:nvSpPr>
            <p:cNvPr id="7" name="泪珠形 6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 rot="18818027">
            <a:off x="3588718" y="2970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已经有竞价历史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4005942" y="4180114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0"/>
          <p:cNvGrpSpPr/>
          <p:nvPr/>
        </p:nvGrpSpPr>
        <p:grpSpPr>
          <a:xfrm>
            <a:off x="5573485" y="3810272"/>
            <a:ext cx="707571" cy="707571"/>
            <a:chOff x="2819400" y="2982686"/>
            <a:chExt cx="707571" cy="707571"/>
          </a:xfrm>
        </p:grpSpPr>
        <p:sp>
          <p:nvSpPr>
            <p:cNvPr id="12" name="泪珠形 11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 rot="18787986">
            <a:off x="8153793" y="25773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累积时间区间内的竞价历史</a:t>
            </a:r>
            <a:endParaRPr kumimoji="1" lang="zh-CN" altLang="en-US" dirty="0"/>
          </a:p>
        </p:txBody>
      </p:sp>
      <p:cxnSp>
        <p:nvCxnSpPr>
          <p:cNvPr id="15" name="直线连接符 14"/>
          <p:cNvCxnSpPr/>
          <p:nvPr/>
        </p:nvCxnSpPr>
        <p:spPr>
          <a:xfrm>
            <a:off x="6357256" y="4189501"/>
            <a:ext cx="1491343" cy="1088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913456" y="3831771"/>
            <a:ext cx="707571" cy="707571"/>
            <a:chOff x="2819400" y="2982686"/>
            <a:chExt cx="707571" cy="707571"/>
          </a:xfrm>
        </p:grpSpPr>
        <p:sp>
          <p:nvSpPr>
            <p:cNvPr id="21" name="泪珠形 20"/>
            <p:cNvSpPr/>
            <p:nvPr/>
          </p:nvSpPr>
          <p:spPr>
            <a:xfrm>
              <a:off x="2819400" y="2982686"/>
              <a:ext cx="707571" cy="707571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54109" y="3117395"/>
              <a:ext cx="438151" cy="43815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Wawati SC" charset="-122"/>
                  <a:ea typeface="Wawati SC" charset="-122"/>
                  <a:cs typeface="Wawati SC" charset="-122"/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 rot="18787986">
            <a:off x="5607460" y="210110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根据竞价历史得出当前时间区间的出价</a:t>
            </a:r>
            <a:endParaRPr kumimoji="1" lang="zh-CN" altLang="en-US" dirty="0"/>
          </a:p>
        </p:txBody>
      </p:sp>
      <p:cxnSp>
        <p:nvCxnSpPr>
          <p:cNvPr id="54" name="肘形连接符 53"/>
          <p:cNvCxnSpPr>
            <a:stCxn id="21" idx="0"/>
            <a:endCxn id="7" idx="2"/>
          </p:cNvCxnSpPr>
          <p:nvPr/>
        </p:nvCxnSpPr>
        <p:spPr>
          <a:xfrm flipH="1">
            <a:off x="3575957" y="4185557"/>
            <a:ext cx="5045070" cy="321400"/>
          </a:xfrm>
          <a:prstGeom prst="bentConnector4">
            <a:avLst>
              <a:gd name="adj1" fmla="val -24598"/>
              <a:gd name="adj2" fmla="val 357325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举个例子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2572262"/>
          <a:ext cx="1083128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34"/>
                <a:gridCol w="684398"/>
                <a:gridCol w="684398"/>
                <a:gridCol w="684398"/>
                <a:gridCol w="1347214"/>
                <a:gridCol w="1001486"/>
                <a:gridCol w="1240971"/>
                <a:gridCol w="1502229"/>
                <a:gridCol w="1413655"/>
                <a:gridCol w="1362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媒体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用户收入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竞价成功消耗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竞价不成功消耗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竞价成功请求数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竞价不成功请求数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xtrader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8000-10000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20153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xtrader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5000-8000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102350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594809"/>
            <a:ext cx="1083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、每次竞价历史按</a:t>
            </a:r>
            <a:r>
              <a:rPr kumimoji="1" lang="en-US" altLang="zh-CN" dirty="0" smtClean="0"/>
              <a:t>ADX</a:t>
            </a:r>
            <a:r>
              <a:rPr kumimoji="1" lang="zh-CN" altLang="en-US" dirty="0" smtClean="0"/>
              <a:t>、媒体、广告位置、地域、用户收入、时间区间、竞价成功消耗（竞得价格和）、竞价不成功消耗（每次出价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竞价不成功消耗补权值，然后求和）、竞价成功请求数、竞价不成功请求数收集；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18654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、需要已有竞价历史；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8200" y="4090593"/>
                <a:ext cx="10831286" cy="12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、通过竞价历史统计，每个时间区间会按</a:t>
                </a:r>
                <a:r>
                  <a:rPr kumimoji="1" lang="en-US" altLang="zh-CN" dirty="0" smtClean="0"/>
                  <a:t>ADX</a:t>
                </a:r>
                <a:r>
                  <a:rPr kumimoji="1" lang="zh-CN" altLang="en-US" dirty="0" smtClean="0"/>
                  <a:t>、媒体、广告位置、地域产生一个基准价，即下一个时间区间的出价；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</a:rPr>
                        <m:t>基准价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zh-CN" altLang="en-US" b="0" i="1" smtClean="0">
                              <a:latin typeface="Cambria Math" charset="0"/>
                            </a:rPr>
                            <m:t>竞价成功消耗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zh-CN" altLang="en-US" b="0" i="1" smtClean="0">
                              <a:latin typeface="Cambria Math" charset="0"/>
                            </a:rPr>
                            <m:t>竞价不成功消耗</m:t>
                          </m:r>
                        </m:num>
                        <m:den>
                          <m:r>
                            <a:rPr kumimoji="1" lang="zh-CN" altLang="en-US" b="0" i="1" smtClean="0">
                              <a:latin typeface="Cambria Math" charset="0"/>
                            </a:rPr>
                            <m:t>竞价成功数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zh-CN" altLang="en-US" b="0" i="1" smtClean="0">
                              <a:latin typeface="Cambria Math" charset="0"/>
                            </a:rPr>
                            <m:t>竞价不成功数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0593"/>
                <a:ext cx="10831286" cy="1249381"/>
              </a:xfrm>
              <a:prstGeom prst="rect">
                <a:avLst/>
              </a:prstGeom>
              <a:blipFill rotWithShape="0">
                <a:blip r:embed="rId1"/>
                <a:stretch>
                  <a:fillRect l="-507" t="-3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出价的目标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探索竞得价格波动规律，找出影响竞价价格变动的因素或者关联因素。目前已知影响低价的因素有广告位、城市、操作系统。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在已知因素约束内，试探最低竞得价格。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保留出价历史，为后续出价做参考。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实现逻辑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67277" y="-1421130"/>
            <a:ext cx="7475054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800" y="337456"/>
            <a:ext cx="108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总结</a:t>
            </a:r>
            <a:r>
              <a:rPr kumimoji="1" lang="zh-CN" altLang="en-US" dirty="0" smtClean="0">
                <a:sym typeface="Wingdings" panose="05000000000000000000" charset="2"/>
              </a:rPr>
              <a:t>：</a:t>
            </a:r>
            <a:endParaRPr kumimoji="1" lang="zh-CN" altLang="en-US" dirty="0" smtClean="0">
              <a:sym typeface="Wingdings" panose="05000000000000000000" charset="2"/>
            </a:endParaRPr>
          </a:p>
          <a:p>
            <a:r>
              <a:rPr kumimoji="1" lang="zh-CN" altLang="en-US" dirty="0" smtClean="0">
                <a:sym typeface="Wingdings" panose="05000000000000000000" charset="2"/>
              </a:rPr>
              <a:t>（</a:t>
            </a:r>
            <a:r>
              <a:rPr kumimoji="1" lang="en-US" altLang="zh-CN" dirty="0" smtClean="0">
                <a:sym typeface="Wingdings" panose="05000000000000000000" charset="2"/>
              </a:rPr>
              <a:t>1</a:t>
            </a:r>
            <a:r>
              <a:rPr kumimoji="1" lang="zh-CN" altLang="en-US" dirty="0" smtClean="0">
                <a:sym typeface="Wingdings" panose="05000000000000000000" charset="2"/>
              </a:rPr>
              <a:t>）在运用此方案前必须至少有一个时间区间的竞价历史。</a:t>
            </a:r>
            <a:endParaRPr kumimoji="1" lang="zh-CN" altLang="en-US" dirty="0" smtClean="0">
              <a:sym typeface="Wingdings" panose="05000000000000000000" charset="2"/>
            </a:endParaRPr>
          </a:p>
          <a:p>
            <a:endParaRPr kumimoji="1" lang="zh-CN" altLang="en-US" dirty="0">
              <a:sym typeface="Wingdings" panose="05000000000000000000" charset="2"/>
            </a:endParaRPr>
          </a:p>
          <a:p>
            <a:r>
              <a:rPr kumimoji="1" lang="zh-CN" altLang="en-US" dirty="0" smtClean="0">
                <a:sym typeface="Wingdings" panose="05000000000000000000" charset="2"/>
              </a:rPr>
              <a:t>（</a:t>
            </a:r>
            <a:r>
              <a:rPr kumimoji="1" lang="en-US" altLang="zh-CN" dirty="0" smtClean="0">
                <a:sym typeface="Wingdings" panose="05000000000000000000" charset="2"/>
              </a:rPr>
              <a:t>2</a:t>
            </a:r>
            <a:r>
              <a:rPr kumimoji="1" lang="zh-CN" altLang="en-US" dirty="0" smtClean="0">
                <a:sym typeface="Wingdings" panose="05000000000000000000" charset="2"/>
              </a:rPr>
              <a:t>）竞价不成功消耗计算补权值需要测试。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）时间区间取值越小，价格指导越有价值。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）竞价不成功消耗补权值和时间区间是影响竞价成功率的因素。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）时间区间如果与市场价格波动会影响竞价。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340726" y="3545766"/>
            <a:ext cx="4181583" cy="2781813"/>
            <a:chOff x="340726" y="3545766"/>
            <a:chExt cx="4181583" cy="2781813"/>
          </a:xfrm>
        </p:grpSpPr>
        <p:cxnSp>
          <p:nvCxnSpPr>
            <p:cNvPr id="6" name="直线连接符 5"/>
            <p:cNvCxnSpPr/>
            <p:nvPr/>
          </p:nvCxnSpPr>
          <p:spPr>
            <a:xfrm flipV="1">
              <a:off x="718457" y="6008915"/>
              <a:ext cx="3646714" cy="1"/>
            </a:xfrm>
            <a:prstGeom prst="line">
              <a:avLst/>
            </a:prstGeom>
            <a:ln w="31750" cap="rnd"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870859" y="3580779"/>
              <a:ext cx="5442" cy="2580538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92629" y="3853543"/>
              <a:ext cx="620486" cy="2144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13115" y="3853543"/>
              <a:ext cx="620486" cy="214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33600" y="3853544"/>
              <a:ext cx="620486" cy="2144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9528" y="3853543"/>
              <a:ext cx="620486" cy="2144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74570" y="3853543"/>
              <a:ext cx="620486" cy="2144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0726" y="35457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价格</a:t>
              </a:r>
              <a:endParaRPr kumimoji="1"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19498" y="601980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时间区间</a:t>
              </a:r>
              <a:endParaRPr kumimoji="1" lang="zh-CN" altLang="en-US" sz="1400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260270" y="3580779"/>
            <a:ext cx="4181583" cy="2781813"/>
            <a:chOff x="340726" y="3545766"/>
            <a:chExt cx="4181583" cy="2781813"/>
          </a:xfrm>
        </p:grpSpPr>
        <p:cxnSp>
          <p:nvCxnSpPr>
            <p:cNvPr id="21" name="直线连接符 20"/>
            <p:cNvCxnSpPr/>
            <p:nvPr/>
          </p:nvCxnSpPr>
          <p:spPr>
            <a:xfrm flipV="1">
              <a:off x="718457" y="6008915"/>
              <a:ext cx="3646714" cy="1"/>
            </a:xfrm>
            <a:prstGeom prst="line">
              <a:avLst/>
            </a:prstGeom>
            <a:ln w="31750" cap="rnd"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 flipV="1">
              <a:off x="870859" y="3580779"/>
              <a:ext cx="5442" cy="2580538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92629" y="3853543"/>
              <a:ext cx="620486" cy="2144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13115" y="3853543"/>
              <a:ext cx="620486" cy="214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33600" y="3853544"/>
              <a:ext cx="620486" cy="2144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759528" y="3853543"/>
              <a:ext cx="620486" cy="2144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74570" y="3853543"/>
              <a:ext cx="620486" cy="2144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40726" y="35457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价格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19498" y="601980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时间区间</a:t>
              </a:r>
              <a:endParaRPr kumimoji="1" lang="zh-CN" altLang="en-US" sz="1400" dirty="0"/>
            </a:p>
          </p:txBody>
        </p:sp>
      </p:grpSp>
      <p:sp>
        <p:nvSpPr>
          <p:cNvPr id="35" name="任意形状 34"/>
          <p:cNvSpPr/>
          <p:nvPr/>
        </p:nvSpPr>
        <p:spPr>
          <a:xfrm>
            <a:off x="947057" y="4604657"/>
            <a:ext cx="2841172" cy="718457"/>
          </a:xfrm>
          <a:custGeom>
            <a:avLst/>
            <a:gdLst>
              <a:gd name="connsiteX0" fmla="*/ 0 w 2841172"/>
              <a:gd name="connsiteY0" fmla="*/ 718457 h 718457"/>
              <a:gd name="connsiteX1" fmla="*/ 250372 w 2841172"/>
              <a:gd name="connsiteY1" fmla="*/ 326572 h 718457"/>
              <a:gd name="connsiteX2" fmla="*/ 631372 w 2841172"/>
              <a:gd name="connsiteY2" fmla="*/ 576943 h 718457"/>
              <a:gd name="connsiteX3" fmla="*/ 914400 w 2841172"/>
              <a:gd name="connsiteY3" fmla="*/ 261257 h 718457"/>
              <a:gd name="connsiteX4" fmla="*/ 1143000 w 2841172"/>
              <a:gd name="connsiteY4" fmla="*/ 489857 h 718457"/>
              <a:gd name="connsiteX5" fmla="*/ 1382486 w 2841172"/>
              <a:gd name="connsiteY5" fmla="*/ 217714 h 718457"/>
              <a:gd name="connsiteX6" fmla="*/ 1665514 w 2841172"/>
              <a:gd name="connsiteY6" fmla="*/ 457200 h 718457"/>
              <a:gd name="connsiteX7" fmla="*/ 1915886 w 2841172"/>
              <a:gd name="connsiteY7" fmla="*/ 707572 h 718457"/>
              <a:gd name="connsiteX8" fmla="*/ 2188029 w 2841172"/>
              <a:gd name="connsiteY8" fmla="*/ 402772 h 718457"/>
              <a:gd name="connsiteX9" fmla="*/ 2351314 w 2841172"/>
              <a:gd name="connsiteY9" fmla="*/ 522514 h 718457"/>
              <a:gd name="connsiteX10" fmla="*/ 2841172 w 2841172"/>
              <a:gd name="connsiteY10" fmla="*/ 0 h 718457"/>
              <a:gd name="connsiteX11" fmla="*/ 2841172 w 2841172"/>
              <a:gd name="connsiteY11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41172" h="718457">
                <a:moveTo>
                  <a:pt x="0" y="718457"/>
                </a:moveTo>
                <a:cubicBezTo>
                  <a:pt x="72571" y="534307"/>
                  <a:pt x="145143" y="350158"/>
                  <a:pt x="250372" y="326572"/>
                </a:cubicBezTo>
                <a:cubicBezTo>
                  <a:pt x="355601" y="302986"/>
                  <a:pt x="520701" y="587829"/>
                  <a:pt x="631372" y="576943"/>
                </a:cubicBezTo>
                <a:cubicBezTo>
                  <a:pt x="742043" y="566057"/>
                  <a:pt x="829129" y="275771"/>
                  <a:pt x="914400" y="261257"/>
                </a:cubicBezTo>
                <a:cubicBezTo>
                  <a:pt x="999671" y="246743"/>
                  <a:pt x="1064986" y="497114"/>
                  <a:pt x="1143000" y="489857"/>
                </a:cubicBezTo>
                <a:cubicBezTo>
                  <a:pt x="1221014" y="482600"/>
                  <a:pt x="1295400" y="223157"/>
                  <a:pt x="1382486" y="217714"/>
                </a:cubicBezTo>
                <a:cubicBezTo>
                  <a:pt x="1469572" y="212271"/>
                  <a:pt x="1576614" y="375557"/>
                  <a:pt x="1665514" y="457200"/>
                </a:cubicBezTo>
                <a:cubicBezTo>
                  <a:pt x="1754414" y="538843"/>
                  <a:pt x="1828800" y="716643"/>
                  <a:pt x="1915886" y="707572"/>
                </a:cubicBezTo>
                <a:cubicBezTo>
                  <a:pt x="2002972" y="698501"/>
                  <a:pt x="2115458" y="433615"/>
                  <a:pt x="2188029" y="402772"/>
                </a:cubicBezTo>
                <a:cubicBezTo>
                  <a:pt x="2260600" y="371929"/>
                  <a:pt x="2242457" y="589643"/>
                  <a:pt x="2351314" y="522514"/>
                </a:cubicBezTo>
                <a:cubicBezTo>
                  <a:pt x="2460171" y="455385"/>
                  <a:pt x="2841172" y="0"/>
                  <a:pt x="2841172" y="0"/>
                </a:cubicBezTo>
                <a:lnTo>
                  <a:pt x="2841172" y="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任意形状 36"/>
          <p:cNvSpPr/>
          <p:nvPr/>
        </p:nvSpPr>
        <p:spPr>
          <a:xfrm>
            <a:off x="6989617" y="4229584"/>
            <a:ext cx="2862943" cy="1245930"/>
          </a:xfrm>
          <a:custGeom>
            <a:avLst/>
            <a:gdLst>
              <a:gd name="connsiteX0" fmla="*/ 0 w 2862943"/>
              <a:gd name="connsiteY0" fmla="*/ 1245930 h 1245930"/>
              <a:gd name="connsiteX1" fmla="*/ 892629 w 2862943"/>
              <a:gd name="connsiteY1" fmla="*/ 113816 h 1245930"/>
              <a:gd name="connsiteX2" fmla="*/ 1534886 w 2862943"/>
              <a:gd name="connsiteY2" fmla="*/ 821387 h 1245930"/>
              <a:gd name="connsiteX3" fmla="*/ 2405743 w 2862943"/>
              <a:gd name="connsiteY3" fmla="*/ 15845 h 1245930"/>
              <a:gd name="connsiteX4" fmla="*/ 2862943 w 2862943"/>
              <a:gd name="connsiteY4" fmla="*/ 266216 h 124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943" h="1245930">
                <a:moveTo>
                  <a:pt x="0" y="1245930"/>
                </a:moveTo>
                <a:cubicBezTo>
                  <a:pt x="318407" y="715251"/>
                  <a:pt x="636815" y="184573"/>
                  <a:pt x="892629" y="113816"/>
                </a:cubicBezTo>
                <a:cubicBezTo>
                  <a:pt x="1148443" y="43059"/>
                  <a:pt x="1282700" y="837715"/>
                  <a:pt x="1534886" y="821387"/>
                </a:cubicBezTo>
                <a:cubicBezTo>
                  <a:pt x="1787072" y="805058"/>
                  <a:pt x="2184400" y="108373"/>
                  <a:pt x="2405743" y="15845"/>
                </a:cubicBezTo>
                <a:cubicBezTo>
                  <a:pt x="2627086" y="-76683"/>
                  <a:pt x="2862943" y="266216"/>
                  <a:pt x="2862943" y="26621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228550" y="3853543"/>
            <a:ext cx="200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如果在时间区间内价格波动较为均匀，基准价更有意义，竞价</a:t>
            </a:r>
            <a:r>
              <a:rPr kumimoji="1" lang="zh-CN" altLang="en-US" smtClean="0"/>
              <a:t>成功数更均匀。</a:t>
            </a:r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076154" y="3822493"/>
            <a:ext cx="2005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如果在时间区间内价格波动成上升或下降趋势，则以基准价出价有可能在下个时间区间不能竞得或者是全都竞得。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冷启动要试探市场价格波动情况，那最好情况下就要在预算约束内全时段均匀竞得广告。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均匀竞得广告就表示竞价成功率要保持合理范围。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第一天绝对只能盲投，接下来就可以改变竞价的方案，或者调整出价以保证预估的竞价成功率。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通过竞价历史对竞价方案作出优劣评估。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关于优化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3221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尝试对无竞争力的请求进行竞价投放广告，查看投放效果与竞争力强的请求投放</a:t>
            </a:r>
            <a:r>
              <a:rPr kumimoji="1" lang="zh-CN" altLang="en-US" smtClean="0"/>
              <a:t>效果有多大差距。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试</a:t>
            </a:r>
            <a:r>
              <a:rPr kumimoji="1" lang="zh-CN" altLang="en-US" dirty="0"/>
              <a:t>投放过程需要设置出价上限。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567543" y="2581049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mtClean="0">
                <a:solidFill>
                  <a:srgbClr val="0070C0"/>
                </a:solidFill>
              </a:rPr>
              <a:t>结束</a:t>
            </a:r>
            <a:endParaRPr kumimoji="1" lang="zh-CN" altLang="en-US" smtClean="0">
              <a:solidFill>
                <a:srgbClr val="0070C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0070C0"/>
                </a:solidFill>
              </a:rPr>
              <a:t>谢谢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ADX</a:t>
            </a:r>
            <a:r>
              <a:rPr kumimoji="1" lang="zh-CN" altLang="en-US" dirty="0" smtClean="0">
                <a:solidFill>
                  <a:srgbClr val="0070C0"/>
                </a:solidFill>
              </a:rPr>
              <a:t>说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21164" y="1495521"/>
          <a:ext cx="8128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Xtrader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互众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只有一家</a:t>
                      </a:r>
                      <a:r>
                        <a:rPr lang="en-US" altLang="zh-CN" sz="1600" dirty="0" smtClean="0"/>
                        <a:t>DSP</a:t>
                      </a:r>
                      <a:r>
                        <a:rPr lang="zh-CN" altLang="en-US" sz="1600" dirty="0" smtClean="0"/>
                        <a:t>竞价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底价</a:t>
                      </a:r>
                      <a:r>
                        <a:rPr lang="en-US" altLang="zh-CN" sz="1600" dirty="0" smtClean="0"/>
                        <a:t>+1</a:t>
                      </a:r>
                      <a:r>
                        <a:rPr lang="zh-CN" altLang="en-US" sz="1600" dirty="0" smtClean="0"/>
                        <a:t>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底价</a:t>
                      </a:r>
                      <a:r>
                        <a:rPr lang="en-US" altLang="zh-CN" sz="1600" dirty="0" smtClean="0"/>
                        <a:t>+1</a:t>
                      </a:r>
                      <a:r>
                        <a:rPr lang="zh-CN" altLang="en-US" sz="1600" dirty="0" smtClean="0"/>
                        <a:t>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无</a:t>
                      </a:r>
                      <a:r>
                        <a:rPr lang="en-US" altLang="zh-CN" sz="1600" dirty="0" smtClean="0"/>
                        <a:t>DSP</a:t>
                      </a:r>
                      <a:r>
                        <a:rPr lang="zh-CN" altLang="en-US" sz="1600" dirty="0" smtClean="0"/>
                        <a:t>竞价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底层填充渠道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网盟、填充渠道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价格规律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城市竞价激烈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较小波动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基于底价竞得价格比例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几分到十几，</a:t>
                      </a:r>
                      <a:r>
                        <a:rPr lang="en-US" altLang="zh-CN" sz="1600" dirty="0" smtClean="0"/>
                        <a:t>30%-50%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出价指导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加价试，需要量就提价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竞不到就加价，还要询量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比低价高出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分就能竞到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38036" y="4996872"/>
            <a:ext cx="496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说到底还得自己试，</a:t>
            </a:r>
            <a:r>
              <a:rPr kumimoji="1" lang="en-US" altLang="zh-CN" dirty="0" smtClean="0"/>
              <a:t>ADX</a:t>
            </a:r>
            <a:r>
              <a:rPr kumimoji="1" lang="zh-CN" altLang="en-US" dirty="0" smtClean="0"/>
              <a:t>给出的参考意义不大。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我们关注的指标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（分时）竞价成功率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</a:rPr>
                        <m:t>竞价成功率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𝑏𝑖𝑑𝑟𝑎𝑡𝑒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zh-CN" alt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竞得数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𝑤𝑖𝑛𝑐𝑜𝑢𝑛𝑡</m:t>
                          </m:r>
                        </m:num>
                        <m:den>
                          <m:r>
                            <a:rPr kumimoji="1" lang="zh-CN" alt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出价</m:t>
                          </m:r>
                          <m:r>
                            <a:rPr kumimoji="1" lang="zh-CN" alt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数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bid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𝑐𝑜𝑢𝑛𝑡</m:t>
                          </m:r>
                        </m:den>
                      </m:f>
                      <m: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∗100%</m:t>
                      </m:r>
                    </m:oMath>
                  </m:oMathPara>
                </a14:m>
                <a:endParaRPr kumimoji="1" lang="en-US" altLang="zh-CN" sz="2000" dirty="0" smtClean="0"/>
              </a:p>
              <a:p>
                <a:r>
                  <a:rPr kumimoji="1" lang="zh-CN" altLang="en-US" dirty="0"/>
                  <a:t>（分时）</a:t>
                </a:r>
                <a:r>
                  <a:rPr kumimoji="1" lang="zh-CN" altLang="en-US" dirty="0" smtClean="0"/>
                  <a:t>点击率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</a:rPr>
                        <m:t>点击率</m:t>
                      </m:r>
                      <m:r>
                        <m:rPr>
                          <m:sty m:val="p"/>
                        </m:rPr>
                        <a:rPr kumimoji="1" lang="en-US" altLang="zh-CN" sz="2000" i="1" smtClean="0">
                          <a:latin typeface="Cambria Math" charset="0"/>
                        </a:rPr>
                        <m:t>CTR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zh-CN" alt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点击数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𝑐𝑙𝑖𝑐𝑘</m:t>
                          </m:r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𝑐𝑜𝑢𝑛𝑡</m:t>
                          </m:r>
                        </m:num>
                        <m:den>
                          <m:r>
                            <a:rPr kumimoji="1" lang="zh-CN" alt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曝光数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impression</m:t>
                          </m:r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𝑐𝑜𝑢𝑛𝑡</m:t>
                          </m:r>
                        </m:den>
                      </m:f>
                      <m:r>
                        <a:rPr kumimoji="1" lang="en-US" altLang="zh-CN" sz="20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∗100%</m:t>
                      </m:r>
                    </m:oMath>
                  </m:oMathPara>
                </a14:m>
                <a:endParaRPr kumimoji="1" lang="zh-CN" altLang="en-US" sz="200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kumimoji="1" lang="en-US" altLang="zh-CN" sz="200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</a:rPr>
                        <m:t>曝光数</m:t>
                      </m:r>
                      <m:r>
                        <m:rPr>
                          <m:sty m:val="p"/>
                        </m:rPr>
                        <a:rPr kumimoji="1" lang="en-US" altLang="zh-CN" sz="2000" i="1" smtClean="0">
                          <a:latin typeface="Cambria Math" charset="0"/>
                        </a:rPr>
                        <m:t>impressioncount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≈竞得数</m:t>
                      </m:r>
                      <m:r>
                        <m:rPr>
                          <m:sty m:val="p"/>
                        </m:rP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wincount</m:t>
                      </m:r>
                    </m:oMath>
                  </m:oMathPara>
                </a14:m>
                <a:endParaRPr kumimoji="1" lang="zh-CN" altLang="en-US" sz="2000" dirty="0" smtClean="0"/>
              </a:p>
              <a:p>
                <a:r>
                  <a:rPr kumimoji="1" lang="zh-CN" altLang="en-US" dirty="0" smtClean="0"/>
                  <a:t>（分时）平均出价（求期望）</a:t>
                </a:r>
              </a:p>
              <a:p>
                <a:r>
                  <a:rPr kumimoji="1" lang="zh-CN" altLang="en-US" dirty="0" smtClean="0"/>
                  <a:t>（分时）波动（求方差）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基于底价的出价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基于底价恒值出价方案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基于底价调整出价方案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基于底价的恒值出价方案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86706" y="2793147"/>
            <a:ext cx="1847273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出价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465834"/>
            <a:ext cx="3995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、设定出价价格；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出价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底价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加价；</a:t>
            </a:r>
            <a:endParaRPr kumimoji="1" lang="zh-CN" altLang="en-US" dirty="0" smtClean="0"/>
          </a:p>
          <a:p>
            <a:r>
              <a:rPr kumimoji="1" lang="en-US" altLang="zh-CN" dirty="0" smtClean="0"/>
              <a:t>B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出价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底价*（</a:t>
            </a:r>
            <a:r>
              <a:rPr kumimoji="1" lang="en-US" altLang="zh-CN" dirty="0" smtClean="0"/>
              <a:t>100%+x%</a:t>
            </a:r>
            <a:r>
              <a:rPr kumimoji="1" lang="zh-CN" altLang="en-US" dirty="0" smtClean="0"/>
              <a:t>）；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、需要实际情况定期调整出价价格；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5" idx="0"/>
          </p:cNvCxnSpPr>
          <p:nvPr/>
        </p:nvCxnSpPr>
        <p:spPr>
          <a:xfrm>
            <a:off x="7210343" y="1377096"/>
            <a:ext cx="0" cy="1416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10343" y="1675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广告请求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0342" y="4036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响应请求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5" idx="2"/>
          </p:cNvCxnSpPr>
          <p:nvPr/>
        </p:nvCxnSpPr>
        <p:spPr>
          <a:xfrm flipH="1">
            <a:off x="7210342" y="3513583"/>
            <a:ext cx="1" cy="1416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实现逻辑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1727"/>
            <a:ext cx="12192000" cy="453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rgbClr val="0070C0"/>
                </a:solidFill>
              </a:rPr>
              <a:t>方案总结</a:t>
            </a:r>
            <a:endParaRPr kumimoji="1"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209965"/>
            <a:ext cx="7534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、方案简单易行；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、没有历史数据支撑，仅仅是恒值出价，能否竞价全凭“一刀切”；</a:t>
            </a:r>
            <a:endParaRPr kumimoji="1" lang="zh-CN" altLang="en-US" dirty="0" smtClean="0"/>
          </a:p>
          <a:p>
            <a:r>
              <a:rPr kumimoji="1" lang="zh-CN" altLang="en-US" dirty="0" smtClean="0"/>
              <a:t>会出现一段时间竞价成功率为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的情况。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、需要定时检查一段时间的竞价成功率，修正出价，才能保持竞价均匀；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、无法探寻底价；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、适合冷启动第一天竞价，能够获取市场对一个价格的变动情况；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、没有考虑城市、广告位等因素；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7859126" y="742388"/>
            <a:ext cx="4181583" cy="2781813"/>
            <a:chOff x="340726" y="3545766"/>
            <a:chExt cx="4181583" cy="2781813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718457" y="6008915"/>
              <a:ext cx="3646714" cy="1"/>
            </a:xfrm>
            <a:prstGeom prst="line">
              <a:avLst/>
            </a:prstGeom>
            <a:ln w="31750" cap="rnd"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870859" y="3580779"/>
              <a:ext cx="5442" cy="2580538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92629" y="3853543"/>
              <a:ext cx="620486" cy="2144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13115" y="3853543"/>
              <a:ext cx="620486" cy="214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33600" y="3853544"/>
              <a:ext cx="620486" cy="2144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59528" y="3853543"/>
              <a:ext cx="620486" cy="2144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74570" y="3853543"/>
              <a:ext cx="620486" cy="2144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0726" y="35457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价格</a:t>
              </a:r>
              <a:endParaRPr kumimoji="1"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19498" y="601980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时间区间</a:t>
              </a:r>
              <a:endParaRPr kumimoji="1" lang="zh-CN" altLang="en-US" sz="1400" dirty="0"/>
            </a:p>
          </p:txBody>
        </p:sp>
      </p:grpSp>
      <p:cxnSp>
        <p:nvCxnSpPr>
          <p:cNvPr id="17" name="直线连接符 16"/>
          <p:cNvCxnSpPr/>
          <p:nvPr/>
        </p:nvCxnSpPr>
        <p:spPr>
          <a:xfrm>
            <a:off x="8130995" y="2067670"/>
            <a:ext cx="345830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59126" y="17015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出价</a:t>
            </a:r>
            <a:endParaRPr kumimoji="1" lang="zh-CN" altLang="en-US" sz="1400" dirty="0"/>
          </a:p>
        </p:txBody>
      </p:sp>
      <p:sp>
        <p:nvSpPr>
          <p:cNvPr id="19" name="任意形状 18"/>
          <p:cNvSpPr/>
          <p:nvPr/>
        </p:nvSpPr>
        <p:spPr>
          <a:xfrm>
            <a:off x="8556171" y="1543333"/>
            <a:ext cx="2960915" cy="840638"/>
          </a:xfrm>
          <a:custGeom>
            <a:avLst/>
            <a:gdLst>
              <a:gd name="connsiteX0" fmla="*/ 0 w 2960915"/>
              <a:gd name="connsiteY0" fmla="*/ 840638 h 840638"/>
              <a:gd name="connsiteX1" fmla="*/ 185058 w 2960915"/>
              <a:gd name="connsiteY1" fmla="*/ 405210 h 840638"/>
              <a:gd name="connsiteX2" fmla="*/ 370115 w 2960915"/>
              <a:gd name="connsiteY2" fmla="*/ 622924 h 840638"/>
              <a:gd name="connsiteX3" fmla="*/ 609600 w 2960915"/>
              <a:gd name="connsiteY3" fmla="*/ 394324 h 840638"/>
              <a:gd name="connsiteX4" fmla="*/ 816429 w 2960915"/>
              <a:gd name="connsiteY4" fmla="*/ 699124 h 840638"/>
              <a:gd name="connsiteX5" fmla="*/ 1121229 w 2960915"/>
              <a:gd name="connsiteY5" fmla="*/ 56867 h 840638"/>
              <a:gd name="connsiteX6" fmla="*/ 1338943 w 2960915"/>
              <a:gd name="connsiteY6" fmla="*/ 394324 h 840638"/>
              <a:gd name="connsiteX7" fmla="*/ 1621972 w 2960915"/>
              <a:gd name="connsiteY7" fmla="*/ 2438 h 840638"/>
              <a:gd name="connsiteX8" fmla="*/ 1817915 w 2960915"/>
              <a:gd name="connsiteY8" fmla="*/ 622924 h 840638"/>
              <a:gd name="connsiteX9" fmla="*/ 2068286 w 2960915"/>
              <a:gd name="connsiteY9" fmla="*/ 111296 h 840638"/>
              <a:gd name="connsiteX10" fmla="*/ 2579915 w 2960915"/>
              <a:gd name="connsiteY10" fmla="*/ 644696 h 840638"/>
              <a:gd name="connsiteX11" fmla="*/ 2960915 w 2960915"/>
              <a:gd name="connsiteY11" fmla="*/ 263696 h 840638"/>
              <a:gd name="connsiteX12" fmla="*/ 2960915 w 2960915"/>
              <a:gd name="connsiteY12" fmla="*/ 263696 h 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0915" h="840638">
                <a:moveTo>
                  <a:pt x="0" y="840638"/>
                </a:moveTo>
                <a:cubicBezTo>
                  <a:pt x="61686" y="641067"/>
                  <a:pt x="123372" y="441496"/>
                  <a:pt x="185058" y="405210"/>
                </a:cubicBezTo>
                <a:cubicBezTo>
                  <a:pt x="246744" y="368924"/>
                  <a:pt x="299358" y="624738"/>
                  <a:pt x="370115" y="622924"/>
                </a:cubicBezTo>
                <a:cubicBezTo>
                  <a:pt x="440872" y="621110"/>
                  <a:pt x="535214" y="381624"/>
                  <a:pt x="609600" y="394324"/>
                </a:cubicBezTo>
                <a:cubicBezTo>
                  <a:pt x="683986" y="407024"/>
                  <a:pt x="731158" y="755367"/>
                  <a:pt x="816429" y="699124"/>
                </a:cubicBezTo>
                <a:cubicBezTo>
                  <a:pt x="901700" y="642881"/>
                  <a:pt x="1034143" y="107667"/>
                  <a:pt x="1121229" y="56867"/>
                </a:cubicBezTo>
                <a:cubicBezTo>
                  <a:pt x="1208315" y="6067"/>
                  <a:pt x="1255486" y="403395"/>
                  <a:pt x="1338943" y="394324"/>
                </a:cubicBezTo>
                <a:cubicBezTo>
                  <a:pt x="1422400" y="385252"/>
                  <a:pt x="1542143" y="-35662"/>
                  <a:pt x="1621972" y="2438"/>
                </a:cubicBezTo>
                <a:cubicBezTo>
                  <a:pt x="1701801" y="40538"/>
                  <a:pt x="1743529" y="604781"/>
                  <a:pt x="1817915" y="622924"/>
                </a:cubicBezTo>
                <a:cubicBezTo>
                  <a:pt x="1892301" y="641067"/>
                  <a:pt x="1941286" y="107667"/>
                  <a:pt x="2068286" y="111296"/>
                </a:cubicBezTo>
                <a:cubicBezTo>
                  <a:pt x="2195286" y="114925"/>
                  <a:pt x="2431143" y="619296"/>
                  <a:pt x="2579915" y="644696"/>
                </a:cubicBezTo>
                <a:cubicBezTo>
                  <a:pt x="2728687" y="670096"/>
                  <a:pt x="2960915" y="263696"/>
                  <a:pt x="2960915" y="263696"/>
                </a:cubicBezTo>
                <a:lnTo>
                  <a:pt x="2960915" y="263696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257915" y="14629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市场价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z="36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基于底价调整出价方案</a:t>
            </a:r>
            <a:endParaRPr kumimoji="1"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86707" y="5487783"/>
            <a:ext cx="1847273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出价</a:t>
            </a:r>
            <a:endParaRPr kumimoji="1"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6110618" y="2783896"/>
            <a:ext cx="2209800" cy="8817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上一次竞价是否成功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1465834"/>
            <a:ext cx="3995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、价格调整单位</a:t>
            </a:r>
            <a:r>
              <a:rPr kumimoji="1" lang="en-US" altLang="zh-CN" dirty="0" smtClean="0"/>
              <a:t>=5</a:t>
            </a:r>
            <a:r>
              <a:rPr kumimoji="1" lang="zh-CN" altLang="en-US" dirty="0" smtClean="0"/>
              <a:t>分；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、第一次出价为底价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单位；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、需要根据每次竞得价格调整单位；</a:t>
            </a:r>
          </a:p>
        </p:txBody>
      </p:sp>
      <p:cxnSp>
        <p:nvCxnSpPr>
          <p:cNvPr id="12" name="肘形连接符 11"/>
          <p:cNvCxnSpPr>
            <a:stCxn id="7" idx="1"/>
            <a:endCxn id="5" idx="1"/>
          </p:cNvCxnSpPr>
          <p:nvPr/>
        </p:nvCxnSpPr>
        <p:spPr>
          <a:xfrm rot="10800000" flipH="1" flipV="1">
            <a:off x="6110617" y="3224767"/>
            <a:ext cx="176089" cy="2623233"/>
          </a:xfrm>
          <a:prstGeom prst="bentConnector3">
            <a:avLst>
              <a:gd name="adj1" fmla="val -1298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3342" y="41613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上次出价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单位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90912" y="2864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cxnSp>
        <p:nvCxnSpPr>
          <p:cNvPr id="16" name="肘形连接符 15"/>
          <p:cNvCxnSpPr>
            <a:stCxn id="7" idx="3"/>
            <a:endCxn id="5" idx="3"/>
          </p:cNvCxnSpPr>
          <p:nvPr/>
        </p:nvCxnSpPr>
        <p:spPr>
          <a:xfrm flipH="1">
            <a:off x="8133980" y="3224768"/>
            <a:ext cx="186438" cy="2623233"/>
          </a:xfrm>
          <a:prstGeom prst="bentConnector3">
            <a:avLst>
              <a:gd name="adj1" fmla="val -12261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19450" y="2864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是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500247" y="416133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竞得价格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单位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endCxn id="7" idx="0"/>
          </p:cNvCxnSpPr>
          <p:nvPr/>
        </p:nvCxnSpPr>
        <p:spPr>
          <a:xfrm>
            <a:off x="7210343" y="1377096"/>
            <a:ext cx="5175" cy="1406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10343" y="1675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广告请求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5" idx="2"/>
          </p:cNvCxnSpPr>
          <p:nvPr/>
        </p:nvCxnSpPr>
        <p:spPr>
          <a:xfrm flipH="1">
            <a:off x="7210343" y="6208219"/>
            <a:ext cx="1" cy="1406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61303" y="6383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响应请求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500246" y="473861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上次出价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单位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37374" y="4449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或者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Kingsoft Office WPP</Application>
  <PresentationFormat>宽屏</PresentationFormat>
  <Paragraphs>561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优雅DSP出价方案</vt:lpstr>
      <vt:lpstr>出价的目标</vt:lpstr>
      <vt:lpstr>ADX说</vt:lpstr>
      <vt:lpstr>我们关注的指标</vt:lpstr>
      <vt:lpstr>基于底价的出价</vt:lpstr>
      <vt:lpstr>基于底价的恒值出价方案</vt:lpstr>
      <vt:lpstr>实现逻辑</vt:lpstr>
      <vt:lpstr>方案总结</vt:lpstr>
      <vt:lpstr>基于底价调整出价方案</vt:lpstr>
      <vt:lpstr>实现逻辑</vt:lpstr>
      <vt:lpstr>方案总结</vt:lpstr>
      <vt:lpstr>基于历史数据的出价</vt:lpstr>
      <vt:lpstr>波动系数出价方案</vt:lpstr>
      <vt:lpstr>举个例子</vt:lpstr>
      <vt:lpstr>PowerPoint 演示文稿</vt:lpstr>
      <vt:lpstr>实现逻辑</vt:lpstr>
      <vt:lpstr>PowerPoint 演示文稿</vt:lpstr>
      <vt:lpstr>历史均价出价方案</vt:lpstr>
      <vt:lpstr>举个例子</vt:lpstr>
      <vt:lpstr>实现逻辑</vt:lpstr>
      <vt:lpstr>PowerPoint 演示文稿</vt:lpstr>
      <vt:lpstr>关于优化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优雅DSP冷启动出价方案</dc:title>
  <dc:creator>sy zhao</dc:creator>
  <cp:lastModifiedBy>jackie</cp:lastModifiedBy>
  <cp:revision>78</cp:revision>
  <dcterms:created xsi:type="dcterms:W3CDTF">2016-10-21T06:21:34Z</dcterms:created>
  <dcterms:modified xsi:type="dcterms:W3CDTF">2016-10-21T06:21:34Z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