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extBox 3"/>
          <p:cNvSpPr txBox="1"/>
          <p:nvPr/>
        </p:nvSpPr>
        <p:spPr>
          <a:xfrm>
            <a:off x="479828" y="410965"/>
            <a:ext cx="11278526" cy="1094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5800">
                <a:latin typeface="Avenir Next Regular"/>
                <a:ea typeface="Avenir Next Regular"/>
                <a:cs typeface="Avenir Next Regular"/>
                <a:sym typeface="Avenir Next Regular"/>
              </a:defRPr>
            </a:lvl1pPr>
          </a:lstStyle>
          <a:p>
            <a:pPr/>
            <a:r>
              <a:t>MVVM – Model  View  ViewModel</a:t>
            </a:r>
          </a:p>
        </p:txBody>
      </p:sp>
      <p:grpSp>
        <p:nvGrpSpPr>
          <p:cNvPr id="107" name="Group 21"/>
          <p:cNvGrpSpPr/>
          <p:nvPr/>
        </p:nvGrpSpPr>
        <p:grpSpPr>
          <a:xfrm>
            <a:off x="831273" y="1686448"/>
            <a:ext cx="10529456" cy="4736656"/>
            <a:chOff x="0" y="0"/>
            <a:chExt cx="10529454" cy="4736655"/>
          </a:xfrm>
        </p:grpSpPr>
        <p:grpSp>
          <p:nvGrpSpPr>
            <p:cNvPr id="100" name="Group 11"/>
            <p:cNvGrpSpPr/>
            <p:nvPr/>
          </p:nvGrpSpPr>
          <p:grpSpPr>
            <a:xfrm>
              <a:off x="0" y="456992"/>
              <a:ext cx="10529456" cy="4279664"/>
              <a:chOff x="0" y="0"/>
              <a:chExt cx="10529455" cy="4279663"/>
            </a:xfrm>
          </p:grpSpPr>
          <p:sp>
            <p:nvSpPr>
              <p:cNvPr id="95" name="Round Same Side Corner Rectangle 4"/>
              <p:cNvSpPr/>
              <p:nvPr/>
            </p:nvSpPr>
            <p:spPr>
              <a:xfrm rot="16200000">
                <a:off x="-768232" y="768232"/>
                <a:ext cx="4279663" cy="2743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08" y="0"/>
                    </a:moveTo>
                    <a:lnTo>
                      <a:pt x="19292" y="0"/>
                    </a:lnTo>
                    <a:cubicBezTo>
                      <a:pt x="20567" y="0"/>
                      <a:pt x="21600" y="1612"/>
                      <a:pt x="21600" y="3600"/>
                    </a:cubicBezTo>
                    <a:lnTo>
                      <a:pt x="21600" y="21600"/>
                    </a:lnTo>
                    <a:lnTo>
                      <a:pt x="0" y="21600"/>
                    </a:lnTo>
                    <a:lnTo>
                      <a:pt x="0" y="3600"/>
                    </a:lnTo>
                    <a:cubicBezTo>
                      <a:pt x="0" y="1612"/>
                      <a:pt x="1033" y="0"/>
                      <a:pt x="2308" y="0"/>
                    </a:cubicBezTo>
                    <a:close/>
                  </a:path>
                </a:pathLst>
              </a:custGeom>
              <a:solidFill>
                <a:srgbClr val="3B3838"/>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6" name="Rectangle 5"/>
              <p:cNvSpPr/>
              <p:nvPr/>
            </p:nvSpPr>
            <p:spPr>
              <a:xfrm>
                <a:off x="3893127" y="1"/>
                <a:ext cx="2743201" cy="4279663"/>
              </a:xfrm>
              <a:prstGeom prst="rect">
                <a:avLst/>
              </a:prstGeom>
              <a:solidFill>
                <a:srgbClr val="3B3838"/>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7" name="Round Same Side Corner Rectangle 6"/>
              <p:cNvSpPr/>
              <p:nvPr/>
            </p:nvSpPr>
            <p:spPr>
              <a:xfrm rot="5400000">
                <a:off x="7018023" y="768230"/>
                <a:ext cx="4279664" cy="2743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08" y="0"/>
                    </a:moveTo>
                    <a:lnTo>
                      <a:pt x="19292" y="0"/>
                    </a:lnTo>
                    <a:cubicBezTo>
                      <a:pt x="20567" y="0"/>
                      <a:pt x="21600" y="1612"/>
                      <a:pt x="21600" y="3600"/>
                    </a:cubicBezTo>
                    <a:lnTo>
                      <a:pt x="21600" y="21600"/>
                    </a:lnTo>
                    <a:lnTo>
                      <a:pt x="0" y="21600"/>
                    </a:lnTo>
                    <a:lnTo>
                      <a:pt x="0" y="3600"/>
                    </a:lnTo>
                    <a:cubicBezTo>
                      <a:pt x="0" y="1612"/>
                      <a:pt x="1033" y="0"/>
                      <a:pt x="2308" y="0"/>
                    </a:cubicBezTo>
                    <a:close/>
                  </a:path>
                </a:pathLst>
              </a:custGeom>
              <a:solidFill>
                <a:srgbClr val="3B3838"/>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8" name="Straight Arrow Connector 8"/>
              <p:cNvSpPr/>
              <p:nvPr/>
            </p:nvSpPr>
            <p:spPr>
              <a:xfrm>
                <a:off x="2901758" y="2026160"/>
                <a:ext cx="914401" cy="1"/>
              </a:xfrm>
              <a:prstGeom prst="line">
                <a:avLst/>
              </a:prstGeom>
              <a:noFill/>
              <a:ln w="76200" cap="flat">
                <a:solidFill>
                  <a:srgbClr val="262626"/>
                </a:solidFill>
                <a:prstDash val="solid"/>
                <a:miter lim="800000"/>
                <a:tailEnd type="triangle" w="med" len="med"/>
              </a:ln>
              <a:effectLst/>
            </p:spPr>
            <p:txBody>
              <a:bodyPr wrap="square" lIns="45719" tIns="45719" rIns="45719" bIns="45719" numCol="1" anchor="t">
                <a:noAutofit/>
              </a:bodyPr>
              <a:lstStyle/>
              <a:p>
                <a:pPr/>
              </a:p>
            </p:txBody>
          </p:sp>
          <p:sp>
            <p:nvSpPr>
              <p:cNvPr id="99" name="Straight Arrow Connector 10"/>
              <p:cNvSpPr/>
              <p:nvPr/>
            </p:nvSpPr>
            <p:spPr>
              <a:xfrm>
                <a:off x="6739981" y="2026160"/>
                <a:ext cx="914401" cy="1"/>
              </a:xfrm>
              <a:prstGeom prst="line">
                <a:avLst/>
              </a:prstGeom>
              <a:noFill/>
              <a:ln w="76200" cap="flat">
                <a:solidFill>
                  <a:srgbClr val="262626"/>
                </a:solidFill>
                <a:prstDash val="solid"/>
                <a:miter lim="800000"/>
                <a:tailEnd type="triangle" w="med" len="med"/>
              </a:ln>
              <a:effectLst/>
            </p:spPr>
            <p:txBody>
              <a:bodyPr wrap="square" lIns="45719" tIns="45719" rIns="45719" bIns="45719" numCol="1" anchor="t">
                <a:noAutofit/>
              </a:bodyPr>
              <a:lstStyle/>
              <a:p>
                <a:pPr/>
              </a:p>
            </p:txBody>
          </p:sp>
        </p:grpSp>
        <p:sp>
          <p:nvSpPr>
            <p:cNvPr id="101" name="TextBox 12"/>
            <p:cNvSpPr txBox="1"/>
            <p:nvPr/>
          </p:nvSpPr>
          <p:spPr>
            <a:xfrm>
              <a:off x="45720" y="0"/>
              <a:ext cx="2651762" cy="358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View</a:t>
              </a:r>
            </a:p>
          </p:txBody>
        </p:sp>
        <p:sp>
          <p:nvSpPr>
            <p:cNvPr id="102" name="TextBox 14"/>
            <p:cNvSpPr txBox="1"/>
            <p:nvPr/>
          </p:nvSpPr>
          <p:spPr>
            <a:xfrm>
              <a:off x="3938847" y="0"/>
              <a:ext cx="2651762" cy="358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ViewModel</a:t>
              </a:r>
            </a:p>
          </p:txBody>
        </p:sp>
        <p:sp>
          <p:nvSpPr>
            <p:cNvPr id="103" name="TextBox 15"/>
            <p:cNvSpPr txBox="1"/>
            <p:nvPr/>
          </p:nvSpPr>
          <p:spPr>
            <a:xfrm>
              <a:off x="7831974" y="0"/>
              <a:ext cx="2651762" cy="358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Model</a:t>
              </a:r>
            </a:p>
          </p:txBody>
        </p:sp>
        <p:sp>
          <p:nvSpPr>
            <p:cNvPr id="104" name="TextBox 16"/>
            <p:cNvSpPr txBox="1"/>
            <p:nvPr/>
          </p:nvSpPr>
          <p:spPr>
            <a:xfrm>
              <a:off x="160019" y="617150"/>
              <a:ext cx="2423162" cy="302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marL="285750" indent="-285750">
                <a:buSzPct val="100000"/>
                <a:buFont typeface="Arial"/>
                <a:buChar char="•"/>
                <a:defRPr>
                  <a:solidFill>
                    <a:srgbClr val="FFFFFF"/>
                  </a:solidFill>
                </a:defRPr>
              </a:pPr>
              <a:r>
                <a:t>UI Components</a:t>
              </a:r>
              <a:br/>
            </a:p>
            <a:p>
              <a:pPr marL="285750" indent="-285750">
                <a:buSzPct val="100000"/>
                <a:buFont typeface="Arial"/>
                <a:buChar char="•"/>
                <a:defRPr>
                  <a:solidFill>
                    <a:srgbClr val="FFFFFF"/>
                  </a:solidFill>
                </a:defRPr>
              </a:pPr>
              <a:r>
                <a:t>Reacts to and interprets ViewModel through bindings</a:t>
              </a:r>
              <a:br/>
            </a:p>
            <a:p>
              <a:pPr marL="285750" indent="-285750">
                <a:buSzPct val="100000"/>
                <a:buFont typeface="Arial"/>
                <a:buChar char="•"/>
                <a:defRPr>
                  <a:solidFill>
                    <a:srgbClr val="FFFFFF"/>
                  </a:solidFill>
                </a:defRPr>
              </a:pPr>
              <a:r>
                <a:t>Contains no business logic</a:t>
              </a:r>
            </a:p>
            <a:p>
              <a:pPr marL="285750" indent="-285750">
                <a:buSzPct val="100000"/>
                <a:buFont typeface="Arial"/>
                <a:buChar char="•"/>
                <a:defRPr>
                  <a:solidFill>
                    <a:srgbClr val="FFFFFF"/>
                  </a:solidFill>
                </a:defRPr>
              </a:pPr>
            </a:p>
            <a:p>
              <a:pPr marL="285750" indent="-285750">
                <a:buSzPct val="100000"/>
                <a:buFont typeface="Arial"/>
                <a:buChar char="•"/>
                <a:defRPr>
                  <a:solidFill>
                    <a:srgbClr val="FFFFFF"/>
                  </a:solidFill>
                </a:defRPr>
              </a:pPr>
              <a:r>
                <a:t>Stateless</a:t>
              </a:r>
            </a:p>
          </p:txBody>
        </p:sp>
        <p:sp>
          <p:nvSpPr>
            <p:cNvPr id="105" name="TextBox 19"/>
            <p:cNvSpPr txBox="1"/>
            <p:nvPr/>
          </p:nvSpPr>
          <p:spPr>
            <a:xfrm>
              <a:off x="4053148" y="617150"/>
              <a:ext cx="2423161" cy="4091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marL="285750" indent="-285750">
                <a:buSzPct val="100000"/>
                <a:buFont typeface="Arial"/>
                <a:buChar char="•"/>
                <a:defRPr>
                  <a:solidFill>
                    <a:srgbClr val="FFFFFF"/>
                  </a:solidFill>
                </a:defRPr>
              </a:pPr>
              <a:r>
                <a:t>Model interpretation</a:t>
              </a:r>
              <a:br/>
            </a:p>
            <a:p>
              <a:pPr marL="285750" indent="-285750">
                <a:buSzPct val="100000"/>
                <a:buFont typeface="Arial"/>
                <a:buChar char="•"/>
                <a:defRPr>
                  <a:solidFill>
                    <a:srgbClr val="FFFFFF"/>
                  </a:solidFill>
                </a:defRPr>
              </a:pPr>
              <a:r>
                <a:t>Business logic</a:t>
              </a:r>
              <a:br/>
            </a:p>
            <a:p>
              <a:pPr marL="285750" indent="-285750">
                <a:buSzPct val="100000"/>
                <a:buFont typeface="Arial"/>
                <a:buChar char="•"/>
                <a:defRPr>
                  <a:solidFill>
                    <a:srgbClr val="FFFFFF"/>
                  </a:solidFill>
                </a:defRPr>
              </a:pPr>
              <a:r>
                <a:t>Bindable properties</a:t>
              </a:r>
            </a:p>
            <a:p>
              <a:pPr marL="285750" indent="-285750">
                <a:buSzPct val="100000"/>
                <a:buFont typeface="Arial"/>
                <a:buChar char="•"/>
                <a:defRPr>
                  <a:solidFill>
                    <a:srgbClr val="FFFFFF"/>
                  </a:solidFill>
                </a:defRPr>
              </a:pPr>
            </a:p>
            <a:p>
              <a:pPr marL="285750" indent="-285750">
                <a:buSzPct val="100000"/>
                <a:buFont typeface="Arial"/>
                <a:buChar char="•"/>
                <a:defRPr>
                  <a:solidFill>
                    <a:srgbClr val="FFFFFF"/>
                  </a:solidFill>
                </a:defRPr>
              </a:pPr>
              <a:r>
                <a:t>Dependencies as interfaces</a:t>
              </a:r>
              <a:br/>
            </a:p>
            <a:p>
              <a:pPr marL="285750" indent="-285750">
                <a:buSzPct val="100000"/>
                <a:buFont typeface="Arial"/>
                <a:buChar char="•"/>
                <a:defRPr>
                  <a:solidFill>
                    <a:srgbClr val="FFFFFF"/>
                  </a:solidFill>
                </a:defRPr>
              </a:pPr>
              <a:r>
                <a:t>May contain child ViewModels</a:t>
              </a:r>
              <a:br/>
            </a:p>
            <a:p>
              <a:pPr marL="285750" indent="-285750">
                <a:buSzPct val="100000"/>
                <a:buFont typeface="Arial"/>
                <a:buChar char="•"/>
                <a:defRPr>
                  <a:solidFill>
                    <a:srgbClr val="FFFFFF"/>
                  </a:solidFill>
                </a:defRPr>
              </a:pPr>
              <a:r>
                <a:t>Does not know about View</a:t>
              </a:r>
            </a:p>
          </p:txBody>
        </p:sp>
        <p:sp>
          <p:nvSpPr>
            <p:cNvPr id="106" name="TextBox 20"/>
            <p:cNvSpPr txBox="1"/>
            <p:nvPr/>
          </p:nvSpPr>
          <p:spPr>
            <a:xfrm>
              <a:off x="7946274" y="617150"/>
              <a:ext cx="2423161" cy="1958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marL="285750" indent="-285750">
                <a:buSzPct val="100000"/>
                <a:buFont typeface="Arial"/>
                <a:buChar char="•"/>
                <a:defRPr>
                  <a:solidFill>
                    <a:srgbClr val="FFFFFF"/>
                  </a:solidFill>
                </a:defRPr>
              </a:pPr>
              <a:r>
                <a:t>Anything that provides data or state to the ViewModel</a:t>
              </a:r>
            </a:p>
            <a:p>
              <a:pPr marL="285750" indent="-285750">
                <a:buSzPct val="100000"/>
                <a:buFont typeface="Arial"/>
                <a:buChar char="•"/>
                <a:defRPr>
                  <a:solidFill>
                    <a:srgbClr val="FFFFFF"/>
                  </a:solidFill>
                </a:defRPr>
              </a:pPr>
            </a:p>
            <a:p>
              <a:pPr marL="285750" indent="-285750">
                <a:buSzPct val="100000"/>
                <a:buFont typeface="Arial"/>
                <a:buChar char="•"/>
                <a:defRPr>
                  <a:solidFill>
                    <a:srgbClr val="FFFFFF"/>
                  </a:solidFill>
                </a:defRPr>
              </a:pPr>
              <a:r>
                <a:t>Does not know about ViewModel</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TextBox 3"/>
          <p:cNvSpPr txBox="1"/>
          <p:nvPr/>
        </p:nvSpPr>
        <p:spPr>
          <a:xfrm>
            <a:off x="479828" y="410965"/>
            <a:ext cx="11278526" cy="1094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5800">
                <a:latin typeface="Avenir Next Regular"/>
                <a:ea typeface="Avenir Next Regular"/>
                <a:cs typeface="Avenir Next Regular"/>
                <a:sym typeface="Avenir Next Regular"/>
              </a:defRPr>
            </a:pPr>
            <a:r>
              <a:t>Model - M</a:t>
            </a:r>
            <a:r>
              <a:rPr>
                <a:solidFill>
                  <a:srgbClr val="AFABAB"/>
                </a:solidFill>
              </a:rPr>
              <a:t>VVM</a:t>
            </a:r>
          </a:p>
        </p:txBody>
      </p:sp>
      <p:sp>
        <p:nvSpPr>
          <p:cNvPr id="110" name="TextBox 7"/>
          <p:cNvSpPr txBox="1"/>
          <p:nvPr/>
        </p:nvSpPr>
        <p:spPr>
          <a:xfrm>
            <a:off x="479828" y="1728437"/>
            <a:ext cx="11278526" cy="2580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400"/>
            </a:pPr>
            <a:r>
              <a:t>Anything (usually a class) that provides data or state for the ViewModel to interpret</a:t>
            </a:r>
            <a:br/>
          </a:p>
          <a:p>
            <a:pPr marL="342900" indent="-342900">
              <a:buSzPct val="100000"/>
              <a:buFont typeface="Arial"/>
              <a:buChar char="•"/>
              <a:defRPr sz="2400"/>
            </a:pPr>
            <a:r>
              <a:t>Should be injected into the ViewModel as an interface/protocol to improve testability</a:t>
            </a:r>
          </a:p>
          <a:p>
            <a:pPr marL="342900" indent="-342900">
              <a:buSzPct val="100000"/>
              <a:buFont typeface="Arial"/>
              <a:buChar char="•"/>
              <a:defRPr sz="2400"/>
            </a:pPr>
          </a:p>
          <a:p>
            <a:pPr marL="342900" indent="-342900">
              <a:buSzPct val="100000"/>
              <a:buFont typeface="Arial"/>
              <a:buChar char="•"/>
              <a:defRPr sz="2400"/>
            </a:pPr>
            <a:r>
              <a:t>Data and/or state be retrievable in small increments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extBox 3"/>
          <p:cNvSpPr txBox="1"/>
          <p:nvPr/>
        </p:nvSpPr>
        <p:spPr>
          <a:xfrm>
            <a:off x="479828" y="410965"/>
            <a:ext cx="11278526" cy="1094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5800">
                <a:latin typeface="Avenir Next Regular"/>
                <a:ea typeface="Avenir Next Regular"/>
                <a:cs typeface="Avenir Next Regular"/>
                <a:sym typeface="Avenir Next Regular"/>
              </a:defRPr>
            </a:pPr>
            <a:r>
              <a:t>View - </a:t>
            </a:r>
            <a:r>
              <a:rPr>
                <a:solidFill>
                  <a:srgbClr val="AFABAB"/>
                </a:solidFill>
              </a:rPr>
              <a:t>M</a:t>
            </a:r>
            <a:r>
              <a:t>V</a:t>
            </a:r>
            <a:r>
              <a:rPr>
                <a:solidFill>
                  <a:srgbClr val="AFABAB"/>
                </a:solidFill>
              </a:rPr>
              <a:t>VM</a:t>
            </a:r>
          </a:p>
        </p:txBody>
      </p:sp>
      <p:sp>
        <p:nvSpPr>
          <p:cNvPr id="113" name="TextBox 5"/>
          <p:cNvSpPr txBox="1"/>
          <p:nvPr/>
        </p:nvSpPr>
        <p:spPr>
          <a:xfrm>
            <a:off x="479828" y="1728437"/>
            <a:ext cx="11278526" cy="471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400"/>
            </a:pPr>
            <a:r>
              <a:t>The view is the UI representation of a given ViewModel. From an Rx or FRP perspective, the view is a pure function of the ViewModel.</a:t>
            </a:r>
          </a:p>
          <a:p>
            <a:pPr marL="342900" indent="-342900">
              <a:buSzPct val="100000"/>
              <a:buFont typeface="Arial"/>
              <a:buChar char="•"/>
              <a:defRPr sz="2400"/>
            </a:pPr>
          </a:p>
          <a:p>
            <a:pPr marL="342900" indent="-342900">
              <a:buSzPct val="100000"/>
              <a:buFont typeface="Arial"/>
              <a:buChar char="•"/>
              <a:defRPr sz="2400"/>
            </a:pPr>
            <a:r>
              <a:t>Views define layout and user interactions</a:t>
            </a:r>
          </a:p>
          <a:p>
            <a:pPr marL="342900" indent="-342900">
              <a:buSzPct val="100000"/>
              <a:buFont typeface="Arial"/>
              <a:buChar char="•"/>
              <a:defRPr sz="2400"/>
            </a:pPr>
          </a:p>
          <a:p>
            <a:pPr marL="342900" indent="-342900">
              <a:buSzPct val="100000"/>
              <a:buFont typeface="Arial"/>
              <a:buChar char="•"/>
              <a:defRPr sz="2400"/>
            </a:pPr>
            <a:r>
              <a:t>Views do not contain business logic</a:t>
            </a:r>
          </a:p>
          <a:p>
            <a:pPr marL="342900" indent="-342900">
              <a:buSzPct val="100000"/>
              <a:buFont typeface="Arial"/>
              <a:buChar char="•"/>
              <a:defRPr sz="2400"/>
            </a:pPr>
          </a:p>
          <a:p>
            <a:pPr marL="342900" indent="-342900">
              <a:buSzPct val="100000"/>
              <a:buFont typeface="Arial"/>
              <a:buChar char="•"/>
              <a:defRPr sz="2400"/>
            </a:pPr>
            <a:r>
              <a:t>Views do not have dependencies other than the ViewModel</a:t>
            </a:r>
          </a:p>
          <a:p>
            <a:pPr marL="342900" indent="-342900">
              <a:buSzPct val="100000"/>
              <a:buFont typeface="Arial"/>
              <a:buChar char="•"/>
              <a:defRPr sz="2400"/>
            </a:pPr>
          </a:p>
          <a:p>
            <a:pPr marL="342900" indent="-342900">
              <a:buSzPct val="100000"/>
              <a:buFont typeface="Arial"/>
              <a:buChar char="•"/>
              <a:defRPr sz="2400"/>
            </a:pPr>
            <a:r>
              <a:t>Like all dependencies, the ViewModel should be injected as an interface/protocol to make testing easier</a:t>
            </a:r>
          </a:p>
          <a:p>
            <a:pPr marL="342900" indent="-342900">
              <a:buSzPct val="100000"/>
              <a:buFont typeface="Arial"/>
              <a:buChar char="•"/>
              <a:defRPr sz="2400"/>
            </a:pPr>
          </a:p>
          <a:p>
            <a:pPr marL="342900" indent="-342900">
              <a:buSzPct val="100000"/>
              <a:buFont typeface="Arial"/>
              <a:buChar char="•"/>
              <a:defRPr sz="2400"/>
            </a:pPr>
            <a:r>
              <a:t>In iOS, both UIViews and UIViewControllers act as the View in this pattern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TextBox 3"/>
          <p:cNvSpPr txBox="1"/>
          <p:nvPr/>
        </p:nvSpPr>
        <p:spPr>
          <a:xfrm>
            <a:off x="479828" y="410965"/>
            <a:ext cx="11278526" cy="1094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5800">
                <a:latin typeface="Avenir Next Regular"/>
                <a:ea typeface="Avenir Next Regular"/>
                <a:cs typeface="Avenir Next Regular"/>
                <a:sym typeface="Avenir Next Regular"/>
              </a:defRPr>
            </a:pPr>
            <a:r>
              <a:t>ViewModel - </a:t>
            </a:r>
            <a:r>
              <a:rPr>
                <a:solidFill>
                  <a:srgbClr val="AFABAB"/>
                </a:solidFill>
              </a:rPr>
              <a:t>MV</a:t>
            </a:r>
            <a:r>
              <a:t>VM</a:t>
            </a:r>
          </a:p>
        </p:txBody>
      </p:sp>
      <p:sp>
        <p:nvSpPr>
          <p:cNvPr id="116" name="TextBox 2"/>
          <p:cNvSpPr txBox="1"/>
          <p:nvPr/>
        </p:nvSpPr>
        <p:spPr>
          <a:xfrm>
            <a:off x="479828" y="1728437"/>
            <a:ext cx="11278526" cy="435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400"/>
            </a:pPr>
            <a:r>
              <a:t>The ViewModel is the combined interpretation of the business logic and the Model layer that is to be presented to the user</a:t>
            </a:r>
          </a:p>
          <a:p>
            <a:pPr marL="342900" indent="-342900">
              <a:buSzPct val="100000"/>
              <a:buFont typeface="Arial"/>
              <a:buChar char="•"/>
              <a:defRPr sz="2400"/>
            </a:pPr>
          </a:p>
          <a:p>
            <a:pPr marL="342900" indent="-342900">
              <a:buSzPct val="100000"/>
              <a:buFont typeface="Arial"/>
              <a:buChar char="•"/>
              <a:defRPr sz="2400"/>
            </a:pPr>
            <a:r>
              <a:t>All dependencies should be injected to the ViewModel and hidden behind accessor functions or properties</a:t>
            </a:r>
          </a:p>
          <a:p>
            <a:pPr marL="342900" indent="-342900">
              <a:buSzPct val="100000"/>
              <a:buFont typeface="Arial"/>
              <a:buChar char="•"/>
              <a:defRPr sz="2400"/>
            </a:pPr>
          </a:p>
          <a:p>
            <a:pPr marL="342900" indent="-342900">
              <a:buSzPct val="100000"/>
              <a:buFont typeface="Arial"/>
              <a:buChar char="•"/>
              <a:defRPr sz="2400"/>
            </a:pPr>
            <a:r>
              <a:t>ViewModel properties should be bindable</a:t>
            </a:r>
          </a:p>
          <a:p>
            <a:pPr marL="342900" indent="-342900">
              <a:buSzPct val="100000"/>
              <a:buFont typeface="Arial"/>
              <a:buChar char="•"/>
              <a:defRPr sz="2400"/>
            </a:pPr>
          </a:p>
          <a:p>
            <a:pPr marL="342900" indent="-342900">
              <a:buSzPct val="100000"/>
              <a:buFont typeface="Arial"/>
              <a:buChar char="•"/>
              <a:defRPr sz="2400"/>
            </a:pPr>
            <a:r>
              <a:t>A ViewModel may contain other ViewModels representing subviews or acting as a composite</a:t>
            </a:r>
          </a:p>
          <a:p>
            <a:pPr marL="342900" indent="-342900">
              <a:buSzPct val="100000"/>
              <a:buFont typeface="Arial"/>
              <a:buChar char="•"/>
              <a:defRPr sz="2400"/>
            </a:pPr>
          </a:p>
          <a:p>
            <a:pPr marL="342900" indent="-342900">
              <a:buSzPct val="100000"/>
              <a:buFont typeface="Arial"/>
              <a:buChar char="•"/>
              <a:defRPr sz="2400"/>
            </a:pPr>
            <a:r>
              <a:t>A ViewModel knows nothing about the View</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TextBox 3"/>
          <p:cNvSpPr txBox="1"/>
          <p:nvPr/>
        </p:nvSpPr>
        <p:spPr>
          <a:xfrm>
            <a:off x="479828" y="410965"/>
            <a:ext cx="11278526" cy="1094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5800">
                <a:latin typeface="Avenir Next Regular"/>
                <a:ea typeface="Avenir Next Regular"/>
                <a:cs typeface="Avenir Next Regular"/>
                <a:sym typeface="Avenir Next Regular"/>
              </a:defRPr>
            </a:lvl1pPr>
          </a:lstStyle>
          <a:p>
            <a:pPr/>
            <a:r>
              <a:t>Coordinators</a:t>
            </a:r>
          </a:p>
        </p:txBody>
      </p:sp>
      <p:sp>
        <p:nvSpPr>
          <p:cNvPr id="119" name="TextBox 4"/>
          <p:cNvSpPr txBox="1"/>
          <p:nvPr/>
        </p:nvSpPr>
        <p:spPr>
          <a:xfrm>
            <a:off x="479828" y="1728437"/>
            <a:ext cx="11278526" cy="293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400"/>
            </a:pPr>
            <a:r>
              <a:t>Coordinators are aware of the user’s context within the app</a:t>
            </a:r>
          </a:p>
          <a:p>
            <a:pPr marL="342900" indent="-342900">
              <a:buSzPct val="100000"/>
              <a:buFont typeface="Arial"/>
              <a:buChar char="•"/>
              <a:defRPr sz="2400"/>
            </a:pPr>
          </a:p>
          <a:p>
            <a:pPr marL="342900" indent="-342900">
              <a:buSzPct val="100000"/>
              <a:buFont typeface="Arial"/>
              <a:buChar char="•"/>
              <a:defRPr sz="2400"/>
            </a:pPr>
            <a:r>
              <a:t>Primarily responsible for Navigation and ViewModel injection</a:t>
            </a:r>
          </a:p>
          <a:p>
            <a:pPr marL="342900" indent="-342900">
              <a:buSzPct val="100000"/>
              <a:buFont typeface="Arial"/>
              <a:buChar char="•"/>
              <a:defRPr sz="2400"/>
            </a:pPr>
          </a:p>
          <a:p>
            <a:pPr marL="342900" indent="-342900">
              <a:buSzPct val="100000"/>
              <a:buFont typeface="Arial"/>
              <a:buChar char="•"/>
              <a:defRPr sz="2400"/>
            </a:pPr>
            <a:r>
              <a:t>Can contain sub-coordinators who are responsible for a narrowed context</a:t>
            </a:r>
          </a:p>
          <a:p>
            <a:pPr marL="342900" indent="-342900">
              <a:buSzPct val="100000"/>
              <a:buFont typeface="Arial"/>
              <a:buChar char="•"/>
              <a:defRPr sz="2400"/>
            </a:pPr>
          </a:p>
          <a:p>
            <a:pPr marL="342900" indent="-342900">
              <a:buSzPct val="100000"/>
              <a:buFont typeface="Arial"/>
              <a:buChar char="•"/>
              <a:defRPr sz="2400"/>
            </a:pPr>
            <a:r>
              <a:t>Only object to have a reference to the Dependency Injection container/resolver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TextBox 3"/>
          <p:cNvSpPr txBox="1"/>
          <p:nvPr/>
        </p:nvSpPr>
        <p:spPr>
          <a:xfrm>
            <a:off x="479828" y="410965"/>
            <a:ext cx="11278526" cy="1094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5800">
                <a:latin typeface="Avenir Next Regular"/>
                <a:ea typeface="Avenir Next Regular"/>
                <a:cs typeface="Avenir Next Regular"/>
                <a:sym typeface="Avenir Next Regular"/>
              </a:defRPr>
            </a:lvl1pPr>
          </a:lstStyle>
          <a:p>
            <a:pPr/>
            <a:r>
              <a:t>Dependency Injection Container</a:t>
            </a:r>
          </a:p>
        </p:txBody>
      </p:sp>
      <p:sp>
        <p:nvSpPr>
          <p:cNvPr id="122" name="TextBox 4"/>
          <p:cNvSpPr txBox="1"/>
          <p:nvPr/>
        </p:nvSpPr>
        <p:spPr>
          <a:xfrm>
            <a:off x="479828" y="1728437"/>
            <a:ext cx="11278526" cy="364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400"/>
            </a:pPr>
            <a:r>
              <a:t>Manages references and lifetimes of registered objects</a:t>
            </a:r>
            <a:br/>
          </a:p>
          <a:p>
            <a:pPr marL="342900" indent="-342900">
              <a:buSzPct val="100000"/>
              <a:buFont typeface="Arial"/>
              <a:buChar char="•"/>
              <a:defRPr sz="2400"/>
            </a:pPr>
            <a:r>
              <a:t>Reduces the burden of dependency injection by keeping all injections in one place</a:t>
            </a:r>
            <a:br/>
          </a:p>
          <a:p>
            <a:pPr marL="342900" indent="-342900">
              <a:buSzPct val="100000"/>
              <a:buFont typeface="Arial"/>
              <a:buChar char="•"/>
              <a:defRPr sz="2400"/>
            </a:pPr>
            <a:r>
              <a:t>Greatly improves the ability to unit test your code by registering contained objects as interfaces/protocols which can be substituted with mocks</a:t>
            </a:r>
          </a:p>
          <a:p>
            <a:pPr marL="342900" indent="-342900">
              <a:buSzPct val="100000"/>
              <a:buFont typeface="Arial"/>
              <a:buChar char="•"/>
              <a:defRPr sz="2400"/>
            </a:pPr>
          </a:p>
          <a:p>
            <a:pPr marL="342900" indent="-342900">
              <a:buSzPct val="100000"/>
              <a:buFont typeface="Arial"/>
              <a:buChar char="•"/>
              <a:defRPr sz="2400"/>
            </a:pPr>
            <a:r>
              <a:t>Makes sharing observable data throughout the app trivial while keeping the focus of each class/service small and independent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extBox 3"/>
          <p:cNvSpPr txBox="1"/>
          <p:nvPr/>
        </p:nvSpPr>
        <p:spPr>
          <a:xfrm>
            <a:off x="479828" y="410965"/>
            <a:ext cx="11278526" cy="1094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5800">
                <a:latin typeface="Avenir Next Regular"/>
                <a:ea typeface="Avenir Next Regular"/>
                <a:cs typeface="Avenir Next Regular"/>
                <a:sym typeface="Avenir Next Regular"/>
              </a:defRPr>
            </a:lvl1pPr>
          </a:lstStyle>
          <a:p>
            <a:pPr/>
            <a:r>
              <a:t>Special: Modal Pattern</a:t>
            </a:r>
          </a:p>
        </p:txBody>
      </p:sp>
      <p:sp>
        <p:nvSpPr>
          <p:cNvPr id="125" name="TextBox 4"/>
          <p:cNvSpPr txBox="1"/>
          <p:nvPr/>
        </p:nvSpPr>
        <p:spPr>
          <a:xfrm>
            <a:off x="479828" y="1728437"/>
            <a:ext cx="11278526" cy="364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400"/>
            </a:pPr>
            <a:r>
              <a:t>The modal pattern applies to a view controller (or in some cases a very short series of view controllers) that are presented modally and are context (coordinator) agnostic.</a:t>
            </a:r>
            <a:br/>
          </a:p>
          <a:p>
            <a:pPr marL="342900" indent="-342900">
              <a:buSzPct val="100000"/>
              <a:buFont typeface="Arial"/>
              <a:buChar char="•"/>
              <a:defRPr sz="2400"/>
            </a:pPr>
            <a:r>
              <a:t>Modal view controllers should be presented from an appropriate client-side service, and therefore can be presented from anywhere.</a:t>
            </a:r>
            <a:br/>
          </a:p>
          <a:p>
            <a:pPr marL="342900" indent="-342900">
              <a:buSzPct val="100000"/>
              <a:buFont typeface="Arial"/>
              <a:buChar char="•"/>
              <a:defRPr sz="2400"/>
            </a:pPr>
            <a:r>
              <a:t>Modal view controllers should use completion closures to handle what actions should happen when they complete. The do not make use of the coordinator or delegate pattern, because they are context agnostic.</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extBox 5"/>
          <p:cNvSpPr txBox="1"/>
          <p:nvPr/>
        </p:nvSpPr>
        <p:spPr>
          <a:xfrm>
            <a:off x="479828" y="410965"/>
            <a:ext cx="11278526" cy="1094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5800">
                <a:latin typeface="Avenir Next Regular"/>
                <a:ea typeface="Avenir Next Regular"/>
                <a:cs typeface="Avenir Next Regular"/>
                <a:sym typeface="Avenir Next Regular"/>
              </a:defRPr>
            </a:lvl1pPr>
          </a:lstStyle>
          <a:p>
            <a:pPr/>
            <a:r>
              <a:t>iOS App Architecture</a:t>
            </a:r>
          </a:p>
        </p:txBody>
      </p:sp>
      <p:grpSp>
        <p:nvGrpSpPr>
          <p:cNvPr id="143" name="Group 25"/>
          <p:cNvGrpSpPr/>
          <p:nvPr/>
        </p:nvGrpSpPr>
        <p:grpSpPr>
          <a:xfrm>
            <a:off x="341577" y="1580516"/>
            <a:ext cx="11508848" cy="4741264"/>
            <a:chOff x="0" y="179069"/>
            <a:chExt cx="11508846" cy="4741261"/>
          </a:xfrm>
        </p:grpSpPr>
        <p:sp>
          <p:nvSpPr>
            <p:cNvPr id="128" name="Straight Connector 7"/>
            <p:cNvSpPr/>
            <p:nvPr/>
          </p:nvSpPr>
          <p:spPr>
            <a:xfrm flipH="1">
              <a:off x="2355901" y="348331"/>
              <a:ext cx="1" cy="4572001"/>
            </a:xfrm>
            <a:prstGeom prst="line">
              <a:avLst/>
            </a:prstGeom>
            <a:noFill/>
            <a:ln w="63500" cap="flat">
              <a:solidFill>
                <a:srgbClr val="00B050"/>
              </a:solidFill>
              <a:prstDash val="sysDot"/>
              <a:miter lim="800000"/>
            </a:ln>
            <a:effectLst/>
          </p:spPr>
          <p:txBody>
            <a:bodyPr wrap="square" lIns="45719" tIns="45719" rIns="45719" bIns="45719" numCol="1" anchor="t">
              <a:noAutofit/>
            </a:bodyPr>
            <a:lstStyle/>
            <a:p>
              <a:pPr/>
            </a:p>
          </p:txBody>
        </p:sp>
        <p:sp>
          <p:nvSpPr>
            <p:cNvPr id="129" name="Rounded Rectangle 10"/>
            <p:cNvSpPr/>
            <p:nvPr/>
          </p:nvSpPr>
          <p:spPr>
            <a:xfrm>
              <a:off x="0" y="348331"/>
              <a:ext cx="1935868" cy="4572001"/>
            </a:xfrm>
            <a:prstGeom prst="roundRect">
              <a:avLst>
                <a:gd name="adj" fmla="val 16667"/>
              </a:avLst>
            </a:prstGeom>
            <a:solidFill>
              <a:srgbClr val="E7E6E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0" name="TextBox 11"/>
            <p:cNvSpPr/>
            <p:nvPr/>
          </p:nvSpPr>
          <p:spPr>
            <a:xfrm>
              <a:off x="45718" y="372010"/>
              <a:ext cx="1867006"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b="1" sz="3200"/>
              </a:pPr>
              <a:r>
                <a:rPr sz="2700"/>
                <a:t>Back End</a:t>
              </a:r>
              <a:br/>
            </a:p>
            <a:p>
              <a:pPr algn="ctr"/>
              <a:r>
                <a:t>BEWARE</a:t>
              </a:r>
            </a:p>
            <a:p>
              <a:pPr algn="ctr"/>
              <a:r>
                <a:t>The unknown</a:t>
              </a:r>
            </a:p>
            <a:p>
              <a:pPr algn="ctr"/>
              <a:r>
                <a:t>The black box</a:t>
              </a:r>
            </a:p>
            <a:p>
              <a:pPr algn="ctr"/>
            </a:p>
            <a:p>
              <a:pPr algn="ctr"/>
              <a:r>
                <a:t>aka Not your domain</a:t>
              </a:r>
            </a:p>
          </p:txBody>
        </p:sp>
        <p:sp>
          <p:nvSpPr>
            <p:cNvPr id="131" name="TextBox 12"/>
            <p:cNvSpPr/>
            <p:nvPr/>
          </p:nvSpPr>
          <p:spPr>
            <a:xfrm>
              <a:off x="2006510" y="179069"/>
              <a:ext cx="65362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API</a:t>
              </a:r>
            </a:p>
          </p:txBody>
        </p:sp>
        <p:sp>
          <p:nvSpPr>
            <p:cNvPr id="132" name="Round Single Corner Rectangle 13"/>
            <p:cNvSpPr/>
            <p:nvPr/>
          </p:nvSpPr>
          <p:spPr>
            <a:xfrm rot="16200000">
              <a:off x="2866587" y="266623"/>
              <a:ext cx="1684802" cy="1848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000" y="0"/>
                  </a:lnTo>
                  <a:cubicBezTo>
                    <a:pt x="19988" y="0"/>
                    <a:pt x="21600" y="1469"/>
                    <a:pt x="21600" y="3282"/>
                  </a:cubicBezTo>
                  <a:lnTo>
                    <a:pt x="21600" y="21600"/>
                  </a:lnTo>
                  <a:lnTo>
                    <a:pt x="0" y="21600"/>
                  </a:lnTo>
                  <a:close/>
                </a:path>
              </a:pathLst>
            </a:custGeom>
            <a:solidFill>
              <a:srgbClr val="2F5597"/>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3" name="TextBox 14"/>
            <p:cNvSpPr/>
            <p:nvPr/>
          </p:nvSpPr>
          <p:spPr>
            <a:xfrm>
              <a:off x="2850014" y="372011"/>
              <a:ext cx="173736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b="1" sz="2700">
                  <a:solidFill>
                    <a:srgbClr val="FFFFFF"/>
                  </a:solidFill>
                </a:defRPr>
              </a:pPr>
              <a:r>
                <a:t>Core</a:t>
              </a:r>
            </a:p>
            <a:p>
              <a:pPr algn="ctr">
                <a:defRPr>
                  <a:solidFill>
                    <a:srgbClr val="FFFFFF"/>
                  </a:solidFill>
                </a:defRPr>
              </a:pPr>
            </a:p>
            <a:p>
              <a:pPr algn="ctr">
                <a:defRPr>
                  <a:solidFill>
                    <a:srgbClr val="FFFFFF"/>
                  </a:solidFill>
                </a:defRPr>
              </a:pPr>
              <a:r>
                <a:t>DTO </a:t>
              </a:r>
              <a:r>
                <a:t>Models</a:t>
              </a:r>
            </a:p>
            <a:p>
              <a:pPr algn="ctr">
                <a:defRPr>
                  <a:solidFill>
                    <a:srgbClr val="FFFFFF"/>
                  </a:solidFill>
                </a:defRPr>
              </a:pPr>
              <a:r>
                <a:t>API Definitions</a:t>
              </a:r>
            </a:p>
          </p:txBody>
        </p:sp>
        <p:sp>
          <p:nvSpPr>
            <p:cNvPr id="134" name="Straight Arrow Connector 16"/>
            <p:cNvSpPr/>
            <p:nvPr/>
          </p:nvSpPr>
          <p:spPr>
            <a:xfrm flipH="1" flipV="1">
              <a:off x="1983367" y="1169106"/>
              <a:ext cx="745068" cy="1"/>
            </a:xfrm>
            <a:prstGeom prst="line">
              <a:avLst/>
            </a:prstGeom>
            <a:noFill/>
            <a:ln w="63500" cap="flat">
              <a:solidFill>
                <a:srgbClr val="181717"/>
              </a:solidFill>
              <a:prstDash val="solid"/>
              <a:miter lim="800000"/>
              <a:headEnd type="triangle" w="med" len="med"/>
              <a:tailEnd type="triangle" w="med" len="med"/>
            </a:ln>
            <a:effectLst/>
          </p:spPr>
          <p:txBody>
            <a:bodyPr wrap="square" lIns="45719" tIns="45719" rIns="45719" bIns="45719" numCol="1" anchor="t">
              <a:noAutofit/>
            </a:bodyPr>
            <a:lstStyle/>
            <a:p>
              <a:pPr/>
            </a:p>
          </p:txBody>
        </p:sp>
        <p:sp>
          <p:nvSpPr>
            <p:cNvPr id="135" name="Round Single Corner Rectangle 17"/>
            <p:cNvSpPr/>
            <p:nvPr/>
          </p:nvSpPr>
          <p:spPr>
            <a:xfrm rot="10800000">
              <a:off x="2784877" y="2154553"/>
              <a:ext cx="1858815" cy="27657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000" y="0"/>
                  </a:lnTo>
                  <a:cubicBezTo>
                    <a:pt x="19988" y="0"/>
                    <a:pt x="21600" y="1083"/>
                    <a:pt x="21600" y="2420"/>
                  </a:cubicBezTo>
                  <a:lnTo>
                    <a:pt x="21600" y="21600"/>
                  </a:lnTo>
                  <a:lnTo>
                    <a:pt x="0" y="2160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6" name="TextBox 18"/>
            <p:cNvSpPr/>
            <p:nvPr/>
          </p:nvSpPr>
          <p:spPr>
            <a:xfrm>
              <a:off x="2860611" y="2154552"/>
              <a:ext cx="173736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b="1" sz="2700">
                  <a:solidFill>
                    <a:srgbClr val="FFFFFF"/>
                  </a:solidFill>
                </a:defRPr>
              </a:pPr>
              <a:r>
                <a:t>Packages</a:t>
              </a:r>
            </a:p>
            <a:p>
              <a:pPr algn="ctr">
                <a:defRPr>
                  <a:solidFill>
                    <a:srgbClr val="FFFFFF"/>
                  </a:solidFill>
                </a:defRPr>
              </a:pPr>
            </a:p>
            <a:p>
              <a:pPr algn="ctr">
                <a:defRPr>
                  <a:solidFill>
                    <a:srgbClr val="FFFFFF"/>
                  </a:solidFill>
                </a:defRPr>
              </a:pPr>
              <a:r>
                <a:t>Alamofire</a:t>
              </a:r>
            </a:p>
            <a:p>
              <a:pPr algn="ctr">
                <a:defRPr>
                  <a:solidFill>
                    <a:srgbClr val="FFFFFF"/>
                  </a:solidFill>
                </a:defRPr>
              </a:pPr>
              <a:r>
                <a:t>RxSwift</a:t>
              </a:r>
            </a:p>
            <a:p>
              <a:pPr algn="ctr">
                <a:defRPr>
                  <a:solidFill>
                    <a:srgbClr val="FFFFFF"/>
                  </a:solidFill>
                </a:defRPr>
              </a:pPr>
              <a:r>
                <a:t>Swinject</a:t>
              </a:r>
            </a:p>
            <a:p>
              <a:pPr algn="ctr">
                <a:defRPr>
                  <a:solidFill>
                    <a:srgbClr val="FFFFFF"/>
                  </a:solidFill>
                </a:defRPr>
              </a:pPr>
              <a:r>
                <a:t>SnapKit</a:t>
              </a:r>
            </a:p>
            <a:p>
              <a:pPr algn="ctr">
                <a:defRPr>
                  <a:solidFill>
                    <a:srgbClr val="FFFFFF"/>
                  </a:solidFill>
                </a:defRPr>
              </a:pPr>
              <a:r>
                <a:t>etc…</a:t>
              </a:r>
            </a:p>
          </p:txBody>
        </p:sp>
        <p:sp>
          <p:nvSpPr>
            <p:cNvPr id="137" name="Rectangle 19"/>
            <p:cNvSpPr/>
            <p:nvPr/>
          </p:nvSpPr>
          <p:spPr>
            <a:xfrm>
              <a:off x="4788656" y="348329"/>
              <a:ext cx="2252826" cy="4572003"/>
            </a:xfrm>
            <a:prstGeom prst="rect">
              <a:avLst/>
            </a:prstGeom>
            <a:solidFill>
              <a:srgbClr val="8FAADC"/>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8" name="TextBox 20"/>
            <p:cNvSpPr/>
            <p:nvPr/>
          </p:nvSpPr>
          <p:spPr>
            <a:xfrm>
              <a:off x="4823779" y="348329"/>
              <a:ext cx="21719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b="1" sz="2700">
                  <a:solidFill>
                    <a:srgbClr val="FFFFFF"/>
                  </a:solidFill>
                </a:defRPr>
              </a:pPr>
              <a:r>
                <a:t>Dependency Injection IoC Container</a:t>
              </a:r>
            </a:p>
            <a:p>
              <a:pPr algn="ctr">
                <a:defRPr>
                  <a:solidFill>
                    <a:srgbClr val="FFFFFF"/>
                  </a:solidFill>
                </a:defRPr>
              </a:pPr>
            </a:p>
            <a:p>
              <a:pPr marL="285750" indent="-285750">
                <a:buSzPct val="100000"/>
                <a:buFont typeface="Arial"/>
                <a:buChar char="•"/>
                <a:defRPr>
                  <a:solidFill>
                    <a:srgbClr val="FFFFFF"/>
                  </a:solidFill>
                </a:defRPr>
              </a:pPr>
              <a:r>
                <a:t>Manages content’s lifetime</a:t>
              </a:r>
              <a:br/>
            </a:p>
            <a:p>
              <a:pPr marL="285750" indent="-285750">
                <a:buSzPct val="100000"/>
                <a:buFont typeface="Arial"/>
                <a:buChar char="•"/>
                <a:defRPr>
                  <a:solidFill>
                    <a:srgbClr val="FFFFFF"/>
                  </a:solidFill>
                </a:defRPr>
              </a:pPr>
              <a:r>
                <a:t>Contains:</a:t>
              </a:r>
              <a:br/>
              <a:r>
                <a:t>API Services</a:t>
              </a:r>
              <a:br/>
              <a:r>
                <a:t>Local Services</a:t>
              </a:r>
              <a:br/>
              <a:r>
                <a:t>ViewModels</a:t>
              </a:r>
            </a:p>
          </p:txBody>
        </p:sp>
        <p:sp>
          <p:nvSpPr>
            <p:cNvPr id="139" name="Rectangle 21"/>
            <p:cNvSpPr/>
            <p:nvPr/>
          </p:nvSpPr>
          <p:spPr>
            <a:xfrm>
              <a:off x="7200216" y="348329"/>
              <a:ext cx="2263423" cy="4572003"/>
            </a:xfrm>
            <a:prstGeom prst="rect">
              <a:avLst/>
            </a:prstGeom>
            <a:solidFill>
              <a:srgbClr val="B4C7E7"/>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0" name="TextBox 22"/>
            <p:cNvSpPr/>
            <p:nvPr/>
          </p:nvSpPr>
          <p:spPr>
            <a:xfrm>
              <a:off x="7245936" y="372012"/>
              <a:ext cx="217198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b="1" sz="2700"/>
              </a:pPr>
              <a:r>
                <a:t>Coordinators</a:t>
              </a:r>
            </a:p>
            <a:p>
              <a:pPr algn="ctr"/>
            </a:p>
            <a:p>
              <a:pPr marL="285750" indent="-285750">
                <a:buSzPct val="100000"/>
                <a:buFont typeface="Arial"/>
                <a:buChar char="•"/>
              </a:pPr>
              <a:r>
                <a:t>Manage navigation flow through the app</a:t>
              </a:r>
              <a:br/>
            </a:p>
            <a:p>
              <a:pPr marL="285750" indent="-285750">
                <a:buSzPct val="100000"/>
                <a:buFont typeface="Arial"/>
                <a:buChar char="•"/>
              </a:pPr>
              <a:r>
                <a:t>Holds reference to DI Container</a:t>
              </a:r>
            </a:p>
            <a:p>
              <a:pPr marL="285750" indent="-285750">
                <a:buSzPct val="100000"/>
                <a:buFont typeface="Arial"/>
                <a:buChar char="•"/>
              </a:pPr>
            </a:p>
            <a:p>
              <a:pPr marL="285750" indent="-285750">
                <a:buSzPct val="100000"/>
                <a:buFont typeface="Arial"/>
                <a:buChar char="•"/>
              </a:pPr>
              <a:r>
                <a:t>Knows app context</a:t>
              </a:r>
            </a:p>
            <a:p>
              <a:pPr marL="285750" indent="-285750">
                <a:buSzPct val="100000"/>
                <a:buFont typeface="Arial"/>
                <a:buChar char="•"/>
              </a:pPr>
            </a:p>
            <a:p>
              <a:pPr marL="285750" indent="-285750">
                <a:buSzPct val="100000"/>
                <a:buFont typeface="Arial"/>
                <a:buChar char="•"/>
              </a:pPr>
              <a:r>
                <a:t>Determines ViewModel for each View</a:t>
              </a:r>
            </a:p>
          </p:txBody>
        </p:sp>
        <p:sp>
          <p:nvSpPr>
            <p:cNvPr id="141" name="Round Same Side Corner Rectangle 23"/>
            <p:cNvSpPr/>
            <p:nvPr/>
          </p:nvSpPr>
          <p:spPr>
            <a:xfrm rot="5400000">
              <a:off x="8279608" y="1691093"/>
              <a:ext cx="4572002" cy="1886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5" y="0"/>
                  </a:moveTo>
                  <a:lnTo>
                    <a:pt x="20115" y="0"/>
                  </a:lnTo>
                  <a:cubicBezTo>
                    <a:pt x="20935" y="0"/>
                    <a:pt x="21600" y="1612"/>
                    <a:pt x="21600" y="3600"/>
                  </a:cubicBezTo>
                  <a:lnTo>
                    <a:pt x="21600" y="21600"/>
                  </a:lnTo>
                  <a:lnTo>
                    <a:pt x="0" y="21600"/>
                  </a:lnTo>
                  <a:lnTo>
                    <a:pt x="0" y="3600"/>
                  </a:lnTo>
                  <a:cubicBezTo>
                    <a:pt x="0" y="1612"/>
                    <a:pt x="665" y="0"/>
                    <a:pt x="1485" y="0"/>
                  </a:cubicBezTo>
                  <a:close/>
                </a:path>
              </a:pathLst>
            </a:custGeom>
            <a:solidFill>
              <a:srgbClr val="DAE3F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2" name="TextBox 24"/>
            <p:cNvSpPr/>
            <p:nvPr/>
          </p:nvSpPr>
          <p:spPr>
            <a:xfrm>
              <a:off x="9668091" y="372010"/>
              <a:ext cx="1795036"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b="1" sz="2700"/>
              </a:pPr>
              <a:r>
                <a:t>MVVM</a:t>
              </a:r>
            </a:p>
            <a:p>
              <a:pPr algn="ctr"/>
            </a:p>
            <a:p>
              <a:pPr marL="285750" indent="-285750">
                <a:buSzPct val="100000"/>
                <a:buFont typeface="Arial"/>
                <a:buChar char="•"/>
              </a:pPr>
              <a:r>
                <a:t>This is where the magic happens</a:t>
              </a:r>
            </a:p>
            <a:p>
              <a:pPr marL="285750" indent="-285750">
                <a:buSzPct val="100000"/>
                <a:buFont typeface="Arial"/>
                <a:buChar char="•"/>
              </a:pPr>
            </a:p>
            <a:p>
              <a:pPr marL="285750" indent="-285750">
                <a:buSzPct val="100000"/>
                <a:buFont typeface="Arial"/>
                <a:buChar char="•"/>
              </a:pPr>
              <a:r>
                <a:t>Passes data back to Coordinators through the delegate pattern</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