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8"/>
  </p:notesMasterIdLst>
  <p:sldIdLst>
    <p:sldId id="256" r:id="rId2"/>
    <p:sldId id="260" r:id="rId3"/>
    <p:sldId id="262" r:id="rId4"/>
    <p:sldId id="276" r:id="rId5"/>
    <p:sldId id="259" r:id="rId6"/>
    <p:sldId id="261" r:id="rId7"/>
    <p:sldId id="283" r:id="rId8"/>
    <p:sldId id="284" r:id="rId9"/>
    <p:sldId id="292" r:id="rId10"/>
    <p:sldId id="293" r:id="rId11"/>
    <p:sldId id="264" r:id="rId12"/>
    <p:sldId id="294" r:id="rId13"/>
    <p:sldId id="287" r:id="rId14"/>
    <p:sldId id="297" r:id="rId15"/>
    <p:sldId id="298" r:id="rId16"/>
    <p:sldId id="271" r:id="rId17"/>
    <p:sldId id="289" r:id="rId18"/>
    <p:sldId id="269" r:id="rId19"/>
    <p:sldId id="268" r:id="rId20"/>
    <p:sldId id="286" r:id="rId21"/>
    <p:sldId id="291" r:id="rId22"/>
    <p:sldId id="290" r:id="rId23"/>
    <p:sldId id="270" r:id="rId24"/>
    <p:sldId id="272" r:id="rId25"/>
    <p:sldId id="274" r:id="rId26"/>
    <p:sldId id="299" r:id="rId27"/>
    <p:sldId id="300" r:id="rId28"/>
    <p:sldId id="273" r:id="rId29"/>
    <p:sldId id="278" r:id="rId30"/>
    <p:sldId id="295" r:id="rId31"/>
    <p:sldId id="279" r:id="rId32"/>
    <p:sldId id="296" r:id="rId33"/>
    <p:sldId id="275" r:id="rId34"/>
    <p:sldId id="281" r:id="rId35"/>
    <p:sldId id="266" r:id="rId36"/>
    <p:sldId id="2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83"/>
            <p14:sldId id="284"/>
            <p14:sldId id="292"/>
            <p14:sldId id="293"/>
            <p14:sldId id="264"/>
            <p14:sldId id="294"/>
            <p14:sldId id="287"/>
            <p14:sldId id="297"/>
            <p14:sldId id="298"/>
            <p14:sldId id="271"/>
            <p14:sldId id="289"/>
            <p14:sldId id="269"/>
            <p14:sldId id="268"/>
            <p14:sldId id="286"/>
            <p14:sldId id="291"/>
            <p14:sldId id="290"/>
            <p14:sldId id="270"/>
            <p14:sldId id="272"/>
            <p14:sldId id="274"/>
            <p14:sldId id="299"/>
            <p14:sldId id="300"/>
            <p14:sldId id="273"/>
            <p14:sldId id="278"/>
            <p14:sldId id="295"/>
            <p14:sldId id="279"/>
            <p14:sldId id="296"/>
            <p14:sldId id="275"/>
          </p14:sldIdLst>
        </p14:section>
        <p14:section name="NOTES ONLY" id="{D8E3845F-4455-4707-8030-93D3A18148DC}">
          <p14:sldIdLst>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76581" autoAdjust="0"/>
  </p:normalViewPr>
  <p:slideViewPr>
    <p:cSldViewPr snapToGrid="0" snapToObjects="1">
      <p:cViewPr varScale="1">
        <p:scale>
          <a:sx n="87" d="100"/>
          <a:sy n="87" d="100"/>
        </p:scale>
        <p:origin x="13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a:t>
            </a:r>
            <a:r>
              <a:rPr lang="en-US" dirty="0"/>
              <a:t> Big Idea:</a:t>
            </a:r>
          </a:p>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a:t>
            </a:fld>
            <a:endParaRPr lang="en-US"/>
          </a:p>
        </p:txBody>
      </p:sp>
    </p:spTree>
    <p:extLst>
      <p:ext uri="{BB962C8B-B14F-4D97-AF65-F5344CB8AC3E}">
        <p14:creationId xmlns:p14="http://schemas.microsoft.com/office/powerpoint/2010/main" val="266159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cut out the middleman, and focus the team directly on the business metrics we want to influence.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Pulse has done this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Count of returning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Average users per hour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CD deployments that succeed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Time to run a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sales opportunities positively impacted by use of sandbox sites.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Reinforcing the plan is a problem because it was only as right as the information we had at the time we made it.  It decreases emphasis on learning and adapting to new information.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  Also, OI has done a great job of enabling data</a:t>
            </a:r>
            <a:r>
              <a:rPr lang="en-US" baseline="0" dirty="0"/>
              <a:t> collection and reporting.</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[Stealing</a:t>
            </a:r>
            <a:r>
              <a:rPr lang="en-US" baseline="0" dirty="0"/>
              <a:t> liberally from Andrew Annett here…]</a:t>
            </a:r>
          </a:p>
          <a:p>
            <a:endParaRPr lang="en-US" baseline="0" dirty="0"/>
          </a:p>
          <a:p>
            <a:r>
              <a:rPr lang="en-US" baseline="0" dirty="0"/>
              <a:t>While we’re all enthusiastic about operating on principle, process is still important for the complicated, to ensure a higher accuracy and efficiency.</a:t>
            </a:r>
          </a:p>
          <a:p>
            <a:endParaRPr lang="en-US" baseline="0" dirty="0"/>
          </a:p>
          <a:p>
            <a:r>
              <a:rPr lang="en-US" baseline="0" dirty="0"/>
              <a:t>Much of our work is complex (but not all)</a:t>
            </a:r>
          </a:p>
        </p:txBody>
      </p:sp>
      <p:sp>
        <p:nvSpPr>
          <p:cNvPr id="4" name="Slide Number Placeholder 3"/>
          <p:cNvSpPr>
            <a:spLocks noGrp="1"/>
          </p:cNvSpPr>
          <p:nvPr>
            <p:ph type="sldNum" sz="quarter" idx="10"/>
          </p:nvPr>
        </p:nvSpPr>
        <p:spPr/>
        <p:txBody>
          <a:bodyPr/>
          <a:lstStyle/>
          <a:p>
            <a:fld id="{54165CF5-22A4-4BB9-BE26-FDB96183FE65}" type="slidenum">
              <a:rPr lang="en-US" smtClean="0"/>
              <a:t>13</a:t>
            </a:fld>
            <a:endParaRPr lang="en-US"/>
          </a:p>
        </p:txBody>
      </p:sp>
    </p:spTree>
    <p:extLst>
      <p:ext uri="{BB962C8B-B14F-4D97-AF65-F5344CB8AC3E}">
        <p14:creationId xmlns:p14="http://schemas.microsoft.com/office/powerpoint/2010/main" val="4011541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By talking about</a:t>
            </a:r>
            <a:r>
              <a:rPr lang="en-US" baseline="0" dirty="0"/>
              <a:t> the principles that drive your actions, you can more clearly explain the significance of your intent.  Analogous to applying design patterns.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14</a:t>
            </a:fld>
            <a:endParaRPr lang="en-US"/>
          </a:p>
        </p:txBody>
      </p:sp>
    </p:spTree>
    <p:extLst>
      <p:ext uri="{BB962C8B-B14F-4D97-AF65-F5344CB8AC3E}">
        <p14:creationId xmlns:p14="http://schemas.microsoft.com/office/powerpoint/2010/main" val="2533463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What are the principles</a:t>
            </a:r>
            <a:r>
              <a:rPr lang="en-US" baseline="0" dirty="0"/>
              <a:t> that are important to you?</a:t>
            </a: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15</a:t>
            </a:fld>
            <a:endParaRPr lang="en-US"/>
          </a:p>
        </p:txBody>
      </p:sp>
    </p:spTree>
    <p:extLst>
      <p:ext uri="{BB962C8B-B14F-4D97-AF65-F5344CB8AC3E}">
        <p14:creationId xmlns:p14="http://schemas.microsoft.com/office/powerpoint/2010/main" val="2680472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 learn, we reduce risk – so learn about the scariest things first.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16</a:t>
            </a:fld>
            <a:endParaRPr lang="en-US"/>
          </a:p>
        </p:txBody>
      </p:sp>
    </p:spTree>
    <p:extLst>
      <p:ext uri="{BB962C8B-B14F-4D97-AF65-F5344CB8AC3E}">
        <p14:creationId xmlns:p14="http://schemas.microsoft.com/office/powerpoint/2010/main" val="3244688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 if doing things with 50/50 odds of being successful maximize our learning, and we value learning, isn’t that an investment we’d choose, especially early in a project when being off course can be a massive problem for the success of the overall project?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Discussion] How do we truly show that we value the most efficient learning-through-doing opportunity we have?  (How do we value failure?)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17</a:t>
            </a:fld>
            <a:endParaRPr lang="en-US"/>
          </a:p>
        </p:txBody>
      </p:sp>
    </p:spTree>
    <p:extLst>
      <p:ext uri="{BB962C8B-B14F-4D97-AF65-F5344CB8AC3E}">
        <p14:creationId xmlns:p14="http://schemas.microsoft.com/office/powerpoint/2010/main" val="4078927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solidFill>
                  <a:srgbClr val="FF0000"/>
                </a:solidFill>
              </a:rPr>
              <a:t>[Audience]</a:t>
            </a:r>
            <a:r>
              <a:rPr lang="en-US" sz="1600" baseline="0" dirty="0"/>
              <a:t> How many people would say that meetings are places where we get work done?  Why not?  What’s wrong with the meetings you’re in?</a:t>
            </a:r>
          </a:p>
          <a:p>
            <a:endParaRPr lang="en-US" sz="1600" baseline="0" dirty="0"/>
          </a:p>
          <a:p>
            <a:r>
              <a:rPr lang="en-US" sz="1600" baseline="0" dirty="0"/>
              <a:t>Let me review some basics.</a:t>
            </a:r>
          </a:p>
          <a:p>
            <a:pPr marL="285750" indent="-285750">
              <a:buFontTx/>
              <a:buChar char="-"/>
            </a:pPr>
            <a:r>
              <a:rPr lang="en-US" sz="1600" baseline="0" dirty="0"/>
              <a:t>Why are you meeting?  Often this is “What do you want to be unstuck afterward?”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dirty="0"/>
              <a:t>Divide complex conversations into: “Problem appreciation” and, later, “Solution / Plan discussion”</a:t>
            </a:r>
          </a:p>
          <a:p>
            <a:pPr marL="285750" indent="-285750">
              <a:buFontTx/>
              <a:buChar char="-"/>
            </a:pPr>
            <a:r>
              <a:rPr lang="en-US" sz="1600" dirty="0"/>
              <a:t>Cut down on the attendee list by inviting some people as optional,</a:t>
            </a:r>
            <a:r>
              <a:rPr lang="en-US" sz="1600" baseline="0" dirty="0"/>
              <a:t> and some as mandatory.  Still let’s people know the conversation is happening.</a:t>
            </a:r>
          </a:p>
          <a:p>
            <a:pPr marL="285750" indent="-285750">
              <a:buFontTx/>
              <a:buChar char="-"/>
            </a:pPr>
            <a:r>
              <a:rPr lang="en-US" sz="1600" dirty="0"/>
              <a:t>Can</a:t>
            </a:r>
            <a:r>
              <a:rPr lang="en-US" sz="1600" baseline="0" dirty="0"/>
              <a:t> you get the conversation done in less time than that?</a:t>
            </a:r>
          </a:p>
          <a:p>
            <a:pPr marL="285750" indent="-285750">
              <a:buFontTx/>
              <a:buChar char="-"/>
            </a:pPr>
            <a:endParaRPr lang="en-US" sz="1600" baseline="0" dirty="0"/>
          </a:p>
          <a:p>
            <a:pPr marL="285750" indent="-285750">
              <a:buFontTx/>
              <a:buChar char="-"/>
            </a:pPr>
            <a:endParaRPr lang="en-US" sz="1600" baseline="0" dirty="0"/>
          </a:p>
          <a:p>
            <a:pPr marL="0" indent="0">
              <a:buFontTx/>
              <a:buNone/>
            </a:pPr>
            <a:r>
              <a:rPr lang="en-US" sz="1600" baseline="0" dirty="0"/>
              <a:t>Google’s study of high performing teams identified high performances to be correlated with psychological safety.</a:t>
            </a:r>
            <a:endParaRPr lang="en-US" sz="1600" dirty="0"/>
          </a:p>
        </p:txBody>
      </p:sp>
      <p:sp>
        <p:nvSpPr>
          <p:cNvPr id="4" name="Slide Number Placeholder 3"/>
          <p:cNvSpPr>
            <a:spLocks noGrp="1"/>
          </p:cNvSpPr>
          <p:nvPr>
            <p:ph type="sldNum" sz="quarter" idx="10"/>
          </p:nvPr>
        </p:nvSpPr>
        <p:spPr/>
        <p:txBody>
          <a:bodyPr/>
          <a:lstStyle/>
          <a:p>
            <a:fld id="{54165CF5-22A4-4BB9-BE26-FDB96183FE65}" type="slidenum">
              <a:rPr lang="en-US" smtClean="0"/>
              <a:t>18</a:t>
            </a:fld>
            <a:endParaRPr lang="en-US"/>
          </a:p>
        </p:txBody>
      </p:sp>
    </p:spTree>
    <p:extLst>
      <p:ext uri="{BB962C8B-B14F-4D97-AF65-F5344CB8AC3E}">
        <p14:creationId xmlns:p14="http://schemas.microsoft.com/office/powerpoint/2010/main" val="109021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warning sign if we’re not shipping work in progress on every train,</a:t>
            </a:r>
            <a:r>
              <a:rPr lang="en-US" baseline="0" dirty="0"/>
              <a:t> or if the whole thing is flagged off</a:t>
            </a:r>
          </a:p>
          <a:p>
            <a:endParaRPr lang="en-US" baseline="0" dirty="0"/>
          </a:p>
          <a:p>
            <a:r>
              <a:rPr lang="en-US" baseline="0" dirty="0"/>
              <a:t>Don’t frame your follow-on work as a “bonus” pile – it becomes a collection of cheap, low-value stuff – not the best use of time.</a:t>
            </a:r>
          </a:p>
          <a:p>
            <a:endParaRPr lang="en-US" baseline="0" dirty="0"/>
          </a:p>
          <a:p>
            <a:r>
              <a:rPr lang="en-US" baseline="0" dirty="0"/>
              <a:t>Carl Pacey talks about how to make small merges.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really careful not to slice too thin – easy to say you’ll “add on A11y” later…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19</a:t>
            </a:fld>
            <a:endParaRPr lang="en-US"/>
          </a:p>
        </p:txBody>
      </p:sp>
    </p:spTree>
    <p:extLst>
      <p:ext uri="{BB962C8B-B14F-4D97-AF65-F5344CB8AC3E}">
        <p14:creationId xmlns:p14="http://schemas.microsoft.com/office/powerpoint/2010/main" val="4060006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do when a car in front of you on the 401 swerves or slams on brakes?  If you’re 20m away?  200m?</a:t>
            </a:r>
          </a:p>
          <a:p>
            <a:endParaRPr lang="en-US" dirty="0"/>
          </a:p>
          <a:p>
            <a:endParaRPr lang="en-US" dirty="0"/>
          </a:p>
          <a:p>
            <a:r>
              <a:rPr lang="en-US" sz="1200" dirty="0"/>
              <a:t>Sprints for very short periods to complete a clearly understood goal can be okay, but if they’re sustained or frequent, we’re not making the right long term choices. </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20</a:t>
            </a:fld>
            <a:endParaRPr lang="en-US"/>
          </a:p>
        </p:txBody>
      </p:sp>
    </p:spTree>
    <p:extLst>
      <p:ext uri="{BB962C8B-B14F-4D97-AF65-F5344CB8AC3E}">
        <p14:creationId xmlns:p14="http://schemas.microsoft.com/office/powerpoint/2010/main" val="3479935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tempting to build forever.  We want to get to done, but can never finish the whole list.  How do we decide what to do and what not to?</a:t>
            </a:r>
          </a:p>
          <a:p>
            <a:endParaRPr lang="en-US" dirty="0"/>
          </a:p>
          <a:p>
            <a:endParaRPr lang="en-US" dirty="0"/>
          </a:p>
          <a:p>
            <a:r>
              <a:rPr lang="en-US" sz="1200" dirty="0"/>
              <a:t>Will we naturally find this work in the future with low pain?</a:t>
            </a:r>
          </a:p>
          <a:p>
            <a:r>
              <a:rPr lang="en-US" sz="1200" dirty="0"/>
              <a:t>Does this work align better with another project?</a:t>
            </a:r>
          </a:p>
          <a:p>
            <a:r>
              <a:rPr lang="en-US" sz="1200" dirty="0"/>
              <a:t>Will the work really make a difference to our metrics? </a:t>
            </a:r>
          </a:p>
          <a:p>
            <a:r>
              <a:rPr lang="en-US" sz="1200" dirty="0"/>
              <a:t>Will we be better positioned to tackle this work later?</a:t>
            </a:r>
          </a:p>
          <a:p>
            <a:r>
              <a:rPr lang="en-US" sz="1200" dirty="0"/>
              <a:t>Will it be expensive to re-learn knowledge we have today?</a:t>
            </a:r>
          </a:p>
          <a:p>
            <a:r>
              <a:rPr lang="en-US" sz="1200" dirty="0"/>
              <a:t>Is there a risk of permanently lost opportunity?</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22</a:t>
            </a:fld>
            <a:endParaRPr lang="en-US"/>
          </a:p>
        </p:txBody>
      </p:sp>
    </p:spTree>
    <p:extLst>
      <p:ext uri="{BB962C8B-B14F-4D97-AF65-F5344CB8AC3E}">
        <p14:creationId xmlns:p14="http://schemas.microsoft.com/office/powerpoint/2010/main" val="195433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a:t>
            </a:fld>
            <a:endParaRPr lang="en-US"/>
          </a:p>
        </p:txBody>
      </p:sp>
    </p:spTree>
    <p:extLst>
      <p:ext uri="{BB962C8B-B14F-4D97-AF65-F5344CB8AC3E}">
        <p14:creationId xmlns:p14="http://schemas.microsoft.com/office/powerpoint/2010/main" val="3818035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23</a:t>
            </a:fld>
            <a:endParaRPr lang="en-US"/>
          </a:p>
        </p:txBody>
      </p:sp>
    </p:spTree>
    <p:extLst>
      <p:ext uri="{BB962C8B-B14F-4D97-AF65-F5344CB8AC3E}">
        <p14:creationId xmlns:p14="http://schemas.microsoft.com/office/powerpoint/2010/main" val="2005465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Answering</a:t>
            </a:r>
            <a:r>
              <a:rPr lang="en-US" baseline="0" dirty="0"/>
              <a:t> the latest email in your inbox is usually succumbing to </a:t>
            </a:r>
            <a:r>
              <a:rPr lang="en-US" baseline="0" dirty="0" err="1"/>
              <a:t>recency</a:t>
            </a:r>
            <a:r>
              <a:rPr lang="en-US" baseline="0" dirty="0"/>
              <a:t> bias</a:t>
            </a:r>
          </a:p>
          <a:p>
            <a:r>
              <a:rPr lang="en-US" baseline="0" dirty="0"/>
              <a:t>Dealing with the loudest thing is very reactive</a:t>
            </a:r>
          </a:p>
          <a:p>
            <a:r>
              <a:rPr lang="en-US" baseline="0" dirty="0"/>
              <a:t>The quickest thing to complete delivers a sense of satisfaction, but perhaps not justified.</a:t>
            </a:r>
          </a:p>
          <a:p>
            <a:endParaRPr lang="en-US" dirty="0"/>
          </a:p>
          <a:p>
            <a:endParaRPr lang="en-US" dirty="0"/>
          </a:p>
          <a:p>
            <a:r>
              <a:rPr lang="en-US" dirty="0"/>
              <a:t>Top 5 or</a:t>
            </a:r>
            <a:r>
              <a:rPr lang="en-US" baseline="0" dirty="0"/>
              <a:t> Top 1 requires strict discipline</a:t>
            </a:r>
            <a:endParaRPr lang="en-US" dirty="0"/>
          </a:p>
          <a:p>
            <a:endParaRPr lang="en-US" dirty="0"/>
          </a:p>
          <a:p>
            <a:endParaRPr lang="en-US" dirty="0"/>
          </a:p>
          <a:p>
            <a:r>
              <a:rPr lang="en-US" dirty="0"/>
              <a:t>Can categorize to-do list by strategic and tactical</a:t>
            </a:r>
          </a:p>
        </p:txBody>
      </p:sp>
      <p:sp>
        <p:nvSpPr>
          <p:cNvPr id="4" name="Slide Number Placeholder 3"/>
          <p:cNvSpPr>
            <a:spLocks noGrp="1"/>
          </p:cNvSpPr>
          <p:nvPr>
            <p:ph type="sldNum" sz="quarter" idx="10"/>
          </p:nvPr>
        </p:nvSpPr>
        <p:spPr/>
        <p:txBody>
          <a:bodyPr/>
          <a:lstStyle/>
          <a:p>
            <a:fld id="{54165CF5-22A4-4BB9-BE26-FDB96183FE65}" type="slidenum">
              <a:rPr lang="en-US" smtClean="0"/>
              <a:t>25</a:t>
            </a:fld>
            <a:endParaRPr lang="en-US"/>
          </a:p>
        </p:txBody>
      </p:sp>
    </p:spTree>
    <p:extLst>
      <p:ext uri="{BB962C8B-B14F-4D97-AF65-F5344CB8AC3E}">
        <p14:creationId xmlns:p14="http://schemas.microsoft.com/office/powerpoint/2010/main" val="1482790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the person</a:t>
            </a:r>
            <a:r>
              <a:rPr lang="en-US" baseline="0" dirty="0"/>
              <a:t> with the biggest stake in how you grow, and therefore managing that growth is up to you.</a:t>
            </a:r>
            <a:endParaRPr lang="en-US" dirty="0"/>
          </a:p>
          <a:p>
            <a:endParaRPr lang="en-US" dirty="0"/>
          </a:p>
          <a:p>
            <a:r>
              <a:rPr lang="en-US" dirty="0"/>
              <a:t>There are different perspectives on “Velocity of Learning” as a worthy goal.  On one hand, some people assert it’s not sufficiently outcome-oriented.</a:t>
            </a:r>
            <a:r>
              <a:rPr lang="en-US" baseline="0" dirty="0"/>
              <a:t>  On the other hand, I don’t think we want to target specific outcomes just for the sake of it.</a:t>
            </a:r>
          </a:p>
          <a:p>
            <a:endParaRPr lang="en-US" baseline="0" dirty="0"/>
          </a:p>
          <a:p>
            <a:endParaRPr lang="en-US" baseline="0" dirty="0"/>
          </a:p>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28</a:t>
            </a:fld>
            <a:endParaRPr lang="en-US"/>
          </a:p>
        </p:txBody>
      </p:sp>
    </p:spTree>
    <p:extLst>
      <p:ext uri="{BB962C8B-B14F-4D97-AF65-F5344CB8AC3E}">
        <p14:creationId xmlns:p14="http://schemas.microsoft.com/office/powerpoint/2010/main" val="381673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that networking was about cronyism</a:t>
            </a:r>
            <a:r>
              <a:rPr lang="en-US" baseline="0" dirty="0"/>
              <a:t>, currying </a:t>
            </a:r>
            <a:r>
              <a:rPr lang="en-US" baseline="0" dirty="0" err="1"/>
              <a:t>favour</a:t>
            </a:r>
            <a:r>
              <a:rPr lang="en-US" baseline="0" dirty="0"/>
              <a:t>, and low-depth relationships – I had a very negative view of it.  I felt like I could get by on my individual performance and that that was a higher-integrity way to operate.</a:t>
            </a:r>
          </a:p>
          <a:p>
            <a:endParaRPr lang="en-US" baseline="0" dirty="0"/>
          </a:p>
          <a:p>
            <a:r>
              <a:rPr lang="en-US" baseline="0" dirty="0"/>
              <a:t>I needed a way to think of it in terms of collaboration, more meaningful relationships, and mutual support.  </a:t>
            </a:r>
          </a:p>
          <a:p>
            <a:endParaRPr lang="en-US" baseline="0" dirty="0"/>
          </a:p>
          <a:p>
            <a:r>
              <a:rPr lang="en-US" baseline="0" dirty="0"/>
              <a:t>It helped me to think in terms of what I could give my network, rather than what I wanted from it, which I find more palatable.   So given that, i</a:t>
            </a:r>
            <a:r>
              <a:rPr lang="en-US" dirty="0"/>
              <a:t>magine if you tapped into that body of knowledge and experience?</a:t>
            </a:r>
          </a:p>
        </p:txBody>
      </p:sp>
      <p:sp>
        <p:nvSpPr>
          <p:cNvPr id="4" name="Slide Number Placeholder 3"/>
          <p:cNvSpPr>
            <a:spLocks noGrp="1"/>
          </p:cNvSpPr>
          <p:nvPr>
            <p:ph type="sldNum" sz="quarter" idx="10"/>
          </p:nvPr>
        </p:nvSpPr>
        <p:spPr/>
        <p:txBody>
          <a:bodyPr/>
          <a:lstStyle/>
          <a:p>
            <a:fld id="{54165CF5-22A4-4BB9-BE26-FDB96183FE65}" type="slidenum">
              <a:rPr lang="en-US" smtClean="0"/>
              <a:t>29</a:t>
            </a:fld>
            <a:endParaRPr lang="en-US"/>
          </a:p>
        </p:txBody>
      </p:sp>
    </p:spTree>
    <p:extLst>
      <p:ext uri="{BB962C8B-B14F-4D97-AF65-F5344CB8AC3E}">
        <p14:creationId xmlns:p14="http://schemas.microsoft.com/office/powerpoint/2010/main" val="3401885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sometimes talk about having a mentor, but Craig helped me appreciate the value of a network of informal mentors – people you can talk over problems in particular areas in a less formal way</a:t>
            </a:r>
          </a:p>
          <a:p>
            <a:endParaRPr lang="en-US" dirty="0"/>
          </a:p>
          <a:p>
            <a:pPr marL="342900" indent="-342900">
              <a:buFontTx/>
              <a:buChar char="-"/>
            </a:pPr>
            <a:r>
              <a:rPr lang="en-US" dirty="0"/>
              <a:t>&gt;&gt;3</a:t>
            </a:r>
            <a:r>
              <a:rPr lang="en-US" baseline="30000" dirty="0"/>
              <a:t>rd</a:t>
            </a:r>
            <a:r>
              <a:rPr lang="en-US" dirty="0"/>
              <a:t> level tribe – we’re awesome, but they’re not.</a:t>
            </a:r>
          </a:p>
          <a:p>
            <a:pPr marL="342900" indent="-342900">
              <a:buFontTx/>
              <a:buChar char="-"/>
            </a:pPr>
            <a:r>
              <a:rPr lang="en-US" dirty="0"/>
              <a:t>&gt;&gt;4</a:t>
            </a:r>
            <a:r>
              <a:rPr lang="en-US" baseline="30000" dirty="0"/>
              <a:t>th</a:t>
            </a:r>
            <a:r>
              <a:rPr lang="en-US" dirty="0"/>
              <a:t> level tribe – we’re all awesome</a:t>
            </a:r>
          </a:p>
          <a:p>
            <a:pPr marL="342900" indent="-342900">
              <a:buFontTx/>
              <a:buChar char="-"/>
            </a:pPr>
            <a:r>
              <a:rPr lang="en-US" dirty="0"/>
              <a:t>&gt;&gt;5</a:t>
            </a:r>
            <a:r>
              <a:rPr lang="en-US" baseline="30000" dirty="0"/>
              <a:t>th</a:t>
            </a:r>
            <a:r>
              <a:rPr lang="en-US" dirty="0"/>
              <a:t> level tribe – hey my two friends who don’t know each other, you’d probably be awesome together – why not connect?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30</a:t>
            </a:fld>
            <a:endParaRPr lang="en-US"/>
          </a:p>
        </p:txBody>
      </p:sp>
    </p:spTree>
    <p:extLst>
      <p:ext uri="{BB962C8B-B14F-4D97-AF65-F5344CB8AC3E}">
        <p14:creationId xmlns:p14="http://schemas.microsoft.com/office/powerpoint/2010/main" val="5588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endParaRPr lang="en-US" dirty="0"/>
          </a:p>
          <a:p>
            <a:r>
              <a:rPr lang="en-US" dirty="0"/>
              <a:t>Scary right?</a:t>
            </a:r>
          </a:p>
        </p:txBody>
      </p:sp>
      <p:sp>
        <p:nvSpPr>
          <p:cNvPr id="4" name="Slide Number Placeholder 3"/>
          <p:cNvSpPr>
            <a:spLocks noGrp="1"/>
          </p:cNvSpPr>
          <p:nvPr>
            <p:ph type="sldNum" sz="quarter" idx="10"/>
          </p:nvPr>
        </p:nvSpPr>
        <p:spPr/>
        <p:txBody>
          <a:bodyPr/>
          <a:lstStyle/>
          <a:p>
            <a:fld id="{54165CF5-22A4-4BB9-BE26-FDB96183FE65}" type="slidenum">
              <a:rPr lang="en-US" smtClean="0"/>
              <a:t>31</a:t>
            </a:fld>
            <a:endParaRPr lang="en-US"/>
          </a:p>
        </p:txBody>
      </p:sp>
    </p:spTree>
    <p:extLst>
      <p:ext uri="{BB962C8B-B14F-4D97-AF65-F5344CB8AC3E}">
        <p14:creationId xmlns:p14="http://schemas.microsoft.com/office/powerpoint/2010/main" val="2351349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 how do we get to the point we can do that?</a:t>
            </a:r>
          </a:p>
          <a:p>
            <a:endParaRPr lang="en-US" dirty="0"/>
          </a:p>
          <a:p>
            <a:r>
              <a:rPr lang="en-US" dirty="0"/>
              <a:t>: “It was really cool that you spoke up back there – I think that helped get us on track…”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easy for people to share strengthening feedback with you – and try not to just fish for the good – make it easy for people to share ideas about how you can get stronger.</a:t>
            </a:r>
          </a:p>
          <a:p>
            <a:endParaRPr lang="en-US" dirty="0"/>
          </a:p>
          <a:p>
            <a:pPr marL="171450" indent="-171450">
              <a:buFontTx/>
              <a:buChar char="-"/>
            </a:pPr>
            <a:r>
              <a:rPr lang="en-US" dirty="0"/>
              <a:t>(Between 3:1 and 9:1 ratio.) of positive to negative feedback needed to maintain trust</a:t>
            </a:r>
          </a:p>
          <a:p>
            <a:pPr marL="171450" indent="-171450">
              <a:buFontTx/>
              <a:buChar char="-"/>
            </a:pPr>
            <a:r>
              <a:rPr lang="en-US" dirty="0"/>
              <a:t>Especially</a:t>
            </a:r>
            <a:r>
              <a:rPr lang="en-US" baseline="0" dirty="0"/>
              <a:t> share positive feedback when someone does something new for them</a:t>
            </a:r>
            <a:endParaRPr lang="en-US" dirty="0"/>
          </a:p>
          <a:p>
            <a:pPr marL="171450" indent="-171450">
              <a:buFontTx/>
              <a:buChar char="-"/>
            </a:pPr>
            <a:endParaRPr lang="en-US" dirty="0"/>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Tell people you got good feedback and that it helped (if it was, and if it did.)  That reinforces the idea that this is valued behavior, and it’s a form of real-time public feedback for the person who took time to help you 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342900" indent="-342900">
              <a:buFont typeface="Arial" panose="020B0604020202020204" pitchFamily="34" charset="0"/>
              <a:buChar char="•"/>
            </a:pPr>
            <a:r>
              <a:rPr lang="en-US" sz="1200" dirty="0"/>
              <a:t>Share positive feedback every day, in small but honest ways.  </a:t>
            </a:r>
          </a:p>
          <a:p>
            <a:pPr marL="342900" indent="-342900">
              <a:buFont typeface="Arial" panose="020B0604020202020204" pitchFamily="34" charset="0"/>
              <a:buChar char="•"/>
            </a:pPr>
            <a:r>
              <a:rPr lang="en-US" sz="1200" dirty="0"/>
              <a:t>Make it easy for people to share strengthening feedback with you</a:t>
            </a:r>
          </a:p>
          <a:p>
            <a:pPr marL="342900" indent="-342900">
              <a:buFont typeface="Arial" panose="020B0604020202020204" pitchFamily="34" charset="0"/>
              <a:buChar char="•"/>
            </a:pPr>
            <a:r>
              <a:rPr lang="en-US" sz="1200" dirty="0"/>
              <a:t>Getting feedback: Be interested.  Be engaged.  Don’t argue.  Ask for clarification or examples. Say thank you, and mean it.</a:t>
            </a:r>
          </a:p>
          <a:p>
            <a:pPr marL="342900" indent="-342900">
              <a:buFont typeface="Arial" panose="020B0604020202020204" pitchFamily="34" charset="0"/>
              <a:buChar char="•"/>
            </a:pPr>
            <a:r>
              <a:rPr lang="en-US" sz="1200" dirty="0"/>
              <a:t>Tell people that you got good feedback and that it helped </a:t>
            </a:r>
          </a:p>
          <a:p>
            <a:pPr marL="342900" indent="-342900">
              <a:buFont typeface="Arial" panose="020B0604020202020204" pitchFamily="34" charset="0"/>
              <a:buChar char="•"/>
            </a:pPr>
            <a:r>
              <a:rPr lang="en-US" sz="1200" dirty="0"/>
              <a:t>Find opportunities to practice giving constructive feedback to someone who trusts you</a:t>
            </a:r>
          </a:p>
          <a:p>
            <a:pPr marL="342900" indent="-342900">
              <a:buFont typeface="Arial" panose="020B0604020202020204" pitchFamily="34" charset="0"/>
              <a:buChar char="•"/>
            </a:pPr>
            <a:r>
              <a:rPr lang="en-US" sz="1200" dirty="0"/>
              <a:t>Start small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32</a:t>
            </a:fld>
            <a:endParaRPr lang="en-US"/>
          </a:p>
        </p:txBody>
      </p:sp>
    </p:spTree>
    <p:extLst>
      <p:ext uri="{BB962C8B-B14F-4D97-AF65-F5344CB8AC3E}">
        <p14:creationId xmlns:p14="http://schemas.microsoft.com/office/powerpoint/2010/main" val="2178038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the most important thing you can be doing isn’t something someone asks of you, or something that’s on an obvious</a:t>
            </a:r>
            <a:r>
              <a:rPr lang="en-US" baseline="0" dirty="0"/>
              <a:t> menu.  It means identifying a problem, and solving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can seem scary, but with a normal engineering approach, it doesn’t have to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endParaRPr lang="en-US" dirty="0"/>
          </a:p>
          <a:p>
            <a:pPr marL="0" indent="0">
              <a:buFontTx/>
              <a:buNone/>
            </a:pPr>
            <a:r>
              <a:rPr lang="en-US" dirty="0"/>
              <a:t>Pretend you were</a:t>
            </a:r>
            <a:r>
              <a:rPr lang="en-US" baseline="0" dirty="0"/>
              <a:t> put in charge of solving the problem.  What would you do?  Small change is just fine.</a:t>
            </a:r>
          </a:p>
          <a:p>
            <a:pPr marL="171450" indent="-171450">
              <a:buFontTx/>
              <a:buChar char="-"/>
            </a:pPr>
            <a:endParaRPr lang="en-US" dirty="0"/>
          </a:p>
          <a:p>
            <a:pPr marL="0" indent="0">
              <a:buFontTx/>
              <a:buNone/>
            </a:pPr>
            <a:r>
              <a:rPr lang="en-US" dirty="0"/>
              <a:t>Bias toward action over talk.</a:t>
            </a:r>
          </a:p>
        </p:txBody>
      </p:sp>
      <p:sp>
        <p:nvSpPr>
          <p:cNvPr id="4" name="Slide Number Placeholder 3"/>
          <p:cNvSpPr>
            <a:spLocks noGrp="1"/>
          </p:cNvSpPr>
          <p:nvPr>
            <p:ph type="sldNum" sz="quarter" idx="10"/>
          </p:nvPr>
        </p:nvSpPr>
        <p:spPr/>
        <p:txBody>
          <a:bodyPr/>
          <a:lstStyle/>
          <a:p>
            <a:fld id="{54165CF5-22A4-4BB9-BE26-FDB96183FE65}" type="slidenum">
              <a:rPr lang="en-US" smtClean="0"/>
              <a:t>33</a:t>
            </a:fld>
            <a:endParaRPr lang="en-US"/>
          </a:p>
        </p:txBody>
      </p:sp>
    </p:spTree>
    <p:extLst>
      <p:ext uri="{BB962C8B-B14F-4D97-AF65-F5344CB8AC3E}">
        <p14:creationId xmlns:p14="http://schemas.microsoft.com/office/powerpoint/2010/main" val="32544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why it was important to us.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concepts, but reminders are helpful.  Everyone</a:t>
            </a:r>
            <a:r>
              <a:rPr lang="en-US" baseline="0" dirty="0"/>
              <a:t> will find their own combinations of tips and techniques that works for them</a:t>
            </a:r>
            <a:endParaRPr lang="en-US" dirty="0"/>
          </a:p>
          <a:p>
            <a:endParaRPr lang="en-US" dirty="0"/>
          </a:p>
          <a:p>
            <a:r>
              <a:rPr lang="en-US" dirty="0"/>
              <a:t>Part of why I’m speaking today is selfishly calculated to advance my own growth and learning.  Preparing to talk to a group about material means that you think about it in a different way.  It opens you up to new questions and feedback.  </a:t>
            </a:r>
          </a:p>
          <a:p>
            <a:endParaRPr lang="en-US" dirty="0"/>
          </a:p>
          <a:p>
            <a:r>
              <a:rPr lang="en-US" sz="1200" dirty="0"/>
              <a:t>Let’s talk if:</a:t>
            </a:r>
          </a:p>
          <a:p>
            <a:pPr marL="342900" indent="-342900">
              <a:buFont typeface="Arial" panose="020B0604020202020204" pitchFamily="34" charset="0"/>
              <a:buChar char="•"/>
            </a:pPr>
            <a:r>
              <a:rPr lang="en-US" sz="1200" dirty="0"/>
              <a:t>You have other ideas</a:t>
            </a:r>
          </a:p>
          <a:p>
            <a:pPr marL="342900" indent="-342900">
              <a:buFont typeface="Arial" panose="020B0604020202020204" pitchFamily="34" charset="0"/>
              <a:buChar char="•"/>
            </a:pPr>
            <a:r>
              <a:rPr lang="en-US" sz="1200" dirty="0"/>
              <a:t>You have contrary opinions</a:t>
            </a:r>
          </a:p>
          <a:p>
            <a:pPr marL="342900" indent="-342900">
              <a:buFont typeface="Arial" panose="020B0604020202020204" pitchFamily="34" charset="0"/>
              <a:buChar char="•"/>
            </a:pPr>
            <a:r>
              <a:rPr lang="en-US" sz="1200" dirty="0"/>
              <a:t>You have feedback for me on the material or the presentation</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with why (Simon Sinek)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pPr marL="171450" indent="-171450">
              <a:buFontTx/>
              <a:buChar char="-"/>
            </a:pPr>
            <a:r>
              <a:rPr lang="en-US" dirty="0"/>
              <a:t>Don’t leave out why it matters to you</a:t>
            </a:r>
          </a:p>
          <a:p>
            <a:pPr marL="171450" indent="-171450">
              <a:buFontTx/>
              <a:buChar char="-"/>
            </a:pPr>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endParaRPr lang="en-US" dirty="0"/>
          </a:p>
          <a:p>
            <a:endParaRPr lang="en-US" dirty="0"/>
          </a:p>
          <a:p>
            <a:r>
              <a:rPr lang="en-US" dirty="0"/>
              <a:t>Example: Why I’m</a:t>
            </a:r>
            <a:r>
              <a:rPr lang="en-US" baseline="0" dirty="0"/>
              <a:t> giving the talk today:</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WHY…we identify WHAT we want to accomplish</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We need to explicitly value changes that improve them plan (rather than resenting them for disrupting the comfortable status quo)</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8</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a:t>What came up that caused you to fail?</a:t>
            </a:r>
          </a:p>
          <a:p>
            <a:pPr lvl="1"/>
            <a:r>
              <a:rPr lang="en-US" sz="2800" dirty="0"/>
              <a:t>What would future-you want now-you to do while you have the chance?</a:t>
            </a:r>
          </a:p>
          <a:p>
            <a:endParaRPr lang="en-US" dirty="0"/>
          </a:p>
          <a:p>
            <a:endParaRPr lang="en-US" dirty="0"/>
          </a:p>
          <a:p>
            <a:r>
              <a:rPr lang="en-US" dirty="0"/>
              <a:t>Helps put our focus on the things that are most likely to go wrong in an</a:t>
            </a:r>
            <a:r>
              <a:rPr lang="en-US" baseline="0" dirty="0"/>
              <a:t> impactful way, rather than freaking out about all the things.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Q] How do</a:t>
            </a:r>
            <a:r>
              <a:rPr lang="en-US" baseline="0" dirty="0"/>
              <a:t> we tend to describe how we’re doing on a project, or how close to done we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of stories complete, or a gut feel.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But this doesn’t mean anything on its own – no one’s life is better because a Rally progress bar is full and green.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09995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342900" indent="-342900">
              <a:buFont typeface="Arial" panose="020B0604020202020204" pitchFamily="34" charset="0"/>
              <a:buChar char="•"/>
              <a:defRPr b="0" i="0">
                <a:solidFill>
                  <a:schemeClr val="tx2"/>
                </a:solidFill>
                <a:latin typeface="Arial"/>
                <a:cs typeface="Aria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a:p>
            <a:pPr lvl="0"/>
            <a:r>
              <a:rPr lang="en-US" dirty="0"/>
              <a:t>Bullet1</a:t>
            </a:r>
          </a:p>
          <a:p>
            <a:pPr lvl="1"/>
            <a:r>
              <a:rPr lang="en-US" dirty="0"/>
              <a:t>Bullet2</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u="sng" dirty="0"/>
              <a:t>Future-you</a:t>
            </a:r>
            <a:r>
              <a:rPr lang="en-US" sz="3200" dirty="0"/>
              <a:t>, sitting amongst the wreckage of a failed project, retros on what went wrong…</a:t>
            </a:r>
          </a:p>
          <a:p>
            <a:endParaRPr lang="en-US" sz="3200" dirty="0"/>
          </a:p>
          <a:p>
            <a:r>
              <a:rPr lang="en-US" sz="3200" dirty="0"/>
              <a:t>Helps you </a:t>
            </a:r>
            <a:r>
              <a:rPr lang="en-US" sz="3200" u="sng" dirty="0"/>
              <a:t>now</a:t>
            </a:r>
            <a:r>
              <a:rPr lang="en-US" sz="3200" dirty="0"/>
              <a:t> to focus on the most likely-impactful risks</a:t>
            </a:r>
          </a:p>
        </p:txBody>
      </p:sp>
      <p:sp>
        <p:nvSpPr>
          <p:cNvPr id="3" name="Title 2"/>
          <p:cNvSpPr>
            <a:spLocks noGrp="1"/>
          </p:cNvSpPr>
          <p:nvPr>
            <p:ph type="title"/>
          </p:nvPr>
        </p:nvSpPr>
        <p:spPr/>
        <p:txBody>
          <a:bodyPr/>
          <a:lstStyle/>
          <a:p>
            <a:r>
              <a:rPr lang="en-US" dirty="0"/>
              <a:t>Do a pre-mortem</a:t>
            </a:r>
          </a:p>
        </p:txBody>
      </p:sp>
    </p:spTree>
    <p:extLst>
      <p:ext uri="{BB962C8B-B14F-4D97-AF65-F5344CB8AC3E}">
        <p14:creationId xmlns:p14="http://schemas.microsoft.com/office/powerpoint/2010/main" val="171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How are we doing?  How close to done are we?</a:t>
            </a:r>
          </a:p>
          <a:p>
            <a:r>
              <a:rPr lang="en-US" sz="3200" dirty="0"/>
              <a:t>We could use % of stories complete …</a:t>
            </a:r>
            <a:endParaRPr lang="en-US" dirty="0"/>
          </a:p>
          <a:p>
            <a:r>
              <a:rPr lang="en-US" sz="3200" dirty="0"/>
              <a:t>Instead, use metrics representing our real business goals</a:t>
            </a:r>
          </a:p>
          <a:p>
            <a:r>
              <a:rPr lang="en-US" sz="3200" dirty="0"/>
              <a:t>Lets us “measure, change, measure, check if done”</a:t>
            </a:r>
          </a:p>
        </p:txBody>
      </p:sp>
      <p:sp>
        <p:nvSpPr>
          <p:cNvPr id="3" name="Title 2"/>
          <p:cNvSpPr>
            <a:spLocks noGrp="1"/>
          </p:cNvSpPr>
          <p:nvPr>
            <p:ph type="title"/>
          </p:nvPr>
        </p:nvSpPr>
        <p:spPr/>
        <p:txBody>
          <a:bodyPr/>
          <a:lstStyle/>
          <a:p>
            <a:r>
              <a:rPr lang="en-US" dirty="0"/>
              <a:t>Using Metrics</a:t>
            </a:r>
          </a:p>
        </p:txBody>
      </p:sp>
    </p:spTree>
    <p:extLst>
      <p:ext uri="{BB962C8B-B14F-4D97-AF65-F5344CB8AC3E}">
        <p14:creationId xmlns:p14="http://schemas.microsoft.com/office/powerpoint/2010/main" val="249946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Identify metrics exactly aligned with the business goals</a:t>
            </a:r>
          </a:p>
          <a:p>
            <a:pPr marL="342900" indent="-342900">
              <a:buFontTx/>
              <a:buChar char="-"/>
            </a:pPr>
            <a:endParaRPr lang="en-US" sz="3200" dirty="0"/>
          </a:p>
          <a:p>
            <a:pPr marL="342900" indent="-342900">
              <a:buFontTx/>
              <a:buChar char="-"/>
            </a:pPr>
            <a:r>
              <a:rPr lang="en-US" sz="3200" dirty="0"/>
              <a:t>Easy to pick bad metrics</a:t>
            </a:r>
          </a:p>
          <a:p>
            <a:pPr lvl="1" indent="-342900">
              <a:buFontTx/>
              <a:buChar char="-"/>
            </a:pPr>
            <a:r>
              <a:rPr lang="en-US" sz="2900" dirty="0"/>
              <a:t>Measuring wrong thing </a:t>
            </a:r>
            <a:r>
              <a:rPr lang="en-US" sz="2900" dirty="0">
                <a:sym typeface="Wingdings" panose="05000000000000000000" pitchFamily="2" charset="2"/>
              </a:rPr>
              <a:t> Motivates wrong action</a:t>
            </a:r>
          </a:p>
          <a:p>
            <a:pPr lvl="1" indent="-342900">
              <a:buFontTx/>
              <a:buChar char="-"/>
            </a:pPr>
            <a:r>
              <a:rPr lang="en-US" sz="2900" dirty="0">
                <a:sym typeface="Wingdings" panose="05000000000000000000" pitchFamily="2" charset="2"/>
              </a:rPr>
              <a:t>Measuring the work  Reinforces the plan, not the outcome</a:t>
            </a:r>
            <a:endParaRPr lang="en-US" sz="2900" dirty="0"/>
          </a:p>
          <a:p>
            <a:pPr marL="342900" indent="-342900">
              <a:buFontTx/>
              <a:buChar char="-"/>
            </a:pPr>
            <a:endParaRPr lang="en-US" sz="3200" dirty="0"/>
          </a:p>
          <a:p>
            <a:pPr marL="342900" indent="-342900">
              <a:buFontTx/>
              <a:buChar char="-"/>
            </a:pPr>
            <a:r>
              <a:rPr lang="en-US" sz="3200" dirty="0"/>
              <a:t>Build telemetry and dashboards early</a:t>
            </a:r>
          </a:p>
          <a:p>
            <a:pPr lvl="1" indent="-342900">
              <a:buFontTx/>
              <a:buChar char="-"/>
            </a:pPr>
            <a:r>
              <a:rPr lang="en-US" sz="2900" dirty="0"/>
              <a:t>Telemetry Service, OI, BDP</a:t>
            </a:r>
          </a:p>
        </p:txBody>
      </p:sp>
      <p:sp>
        <p:nvSpPr>
          <p:cNvPr id="3" name="Title 2"/>
          <p:cNvSpPr>
            <a:spLocks noGrp="1"/>
          </p:cNvSpPr>
          <p:nvPr>
            <p:ph type="title"/>
          </p:nvPr>
        </p:nvSpPr>
        <p:spPr/>
        <p:txBody>
          <a:bodyPr/>
          <a:lstStyle/>
          <a:p>
            <a:r>
              <a:rPr lang="en-US" dirty="0"/>
              <a:t>Choosing Metrics</a:t>
            </a:r>
          </a:p>
        </p:txBody>
      </p:sp>
    </p:spTree>
    <p:extLst>
      <p:ext uri="{BB962C8B-B14F-4D97-AF65-F5344CB8AC3E}">
        <p14:creationId xmlns:p14="http://schemas.microsoft.com/office/powerpoint/2010/main" val="42886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2017718"/>
            <a:ext cx="11432854" cy="4264025"/>
          </a:xfrm>
        </p:spPr>
        <p:txBody>
          <a:bodyPr/>
          <a:lstStyle/>
          <a:p>
            <a:pPr marL="342900" indent="-342900">
              <a:buFontTx/>
              <a:buChar char="-"/>
            </a:pPr>
            <a:r>
              <a:rPr lang="en-US" sz="3200" b="1" dirty="0"/>
              <a:t>Complicated</a:t>
            </a:r>
            <a:r>
              <a:rPr lang="en-US" sz="3200" dirty="0"/>
              <a:t> = lots going on, but we know what we’re doing</a:t>
            </a:r>
          </a:p>
          <a:p>
            <a:pPr marL="342900" indent="-342900">
              <a:buFontTx/>
              <a:buChar char="-"/>
            </a:pPr>
            <a:r>
              <a:rPr lang="en-US" sz="3200" b="1" dirty="0"/>
              <a:t>Complex</a:t>
            </a:r>
            <a:r>
              <a:rPr lang="en-US" sz="3200" dirty="0"/>
              <a:t> = haven’t done this before, need to figure it out</a:t>
            </a:r>
          </a:p>
          <a:p>
            <a:pPr marL="342900" indent="-342900">
              <a:buFontTx/>
              <a:buChar char="-"/>
            </a:pPr>
            <a:endParaRPr lang="en-US" sz="3200" dirty="0"/>
          </a:p>
          <a:p>
            <a:pPr marL="342900" indent="-342900">
              <a:buFontTx/>
              <a:buChar char="-"/>
            </a:pPr>
            <a:r>
              <a:rPr lang="en-US" sz="3200" dirty="0"/>
              <a:t>Complicated </a:t>
            </a:r>
            <a:r>
              <a:rPr lang="en-US" sz="3200" dirty="0">
                <a:sym typeface="Wingdings" panose="05000000000000000000" pitchFamily="2" charset="2"/>
              </a:rPr>
              <a:t> </a:t>
            </a:r>
            <a:r>
              <a:rPr lang="en-US" sz="3200" b="1" dirty="0">
                <a:sym typeface="Wingdings" panose="05000000000000000000" pitchFamily="2" charset="2"/>
              </a:rPr>
              <a:t>Process</a:t>
            </a:r>
          </a:p>
          <a:p>
            <a:pPr marL="342900" indent="-342900">
              <a:buFontTx/>
              <a:buChar char="-"/>
            </a:pPr>
            <a:r>
              <a:rPr lang="en-US" sz="3200" dirty="0">
                <a:sym typeface="Wingdings" panose="05000000000000000000" pitchFamily="2" charset="2"/>
              </a:rPr>
              <a:t>Complex  </a:t>
            </a:r>
            <a:r>
              <a:rPr lang="en-US" sz="3200" b="1" dirty="0">
                <a:sym typeface="Wingdings" panose="05000000000000000000" pitchFamily="2" charset="2"/>
              </a:rPr>
              <a:t>Principle</a:t>
            </a:r>
            <a:endParaRPr lang="en-US" sz="3200" b="1" dirty="0"/>
          </a:p>
        </p:txBody>
      </p:sp>
      <p:sp>
        <p:nvSpPr>
          <p:cNvPr id="3" name="Title 2"/>
          <p:cNvSpPr>
            <a:spLocks noGrp="1"/>
          </p:cNvSpPr>
          <p:nvPr>
            <p:ph type="title"/>
          </p:nvPr>
        </p:nvSpPr>
        <p:spPr/>
        <p:txBody>
          <a:bodyPr/>
          <a:lstStyle/>
          <a:p>
            <a:r>
              <a:rPr lang="en-US" dirty="0"/>
              <a:t>Principle vs Process</a:t>
            </a:r>
          </a:p>
        </p:txBody>
      </p:sp>
    </p:spTree>
    <p:extLst>
      <p:ext uri="{BB962C8B-B14F-4D97-AF65-F5344CB8AC3E}">
        <p14:creationId xmlns:p14="http://schemas.microsoft.com/office/powerpoint/2010/main" val="8924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Principles are the fundamental rules that are important to us</a:t>
            </a:r>
          </a:p>
          <a:p>
            <a:pPr marL="628625" lvl="1" indent="-457200"/>
            <a:r>
              <a:rPr lang="en-US" sz="2800" dirty="0"/>
              <a:t>Don’t tell us specifically what to do.  </a:t>
            </a:r>
          </a:p>
          <a:p>
            <a:pPr marL="628625" lvl="1" indent="-457200"/>
            <a:r>
              <a:rPr lang="en-US" sz="2800" dirty="0"/>
              <a:t>Helps identify paths to look for</a:t>
            </a:r>
          </a:p>
          <a:p>
            <a:pPr marL="628625" lvl="1" indent="-457200"/>
            <a:r>
              <a:rPr lang="en-US" sz="2800" dirty="0"/>
              <a:t>Helps evaluate the goodness of a path we’re considering </a:t>
            </a:r>
          </a:p>
          <a:p>
            <a:endParaRPr lang="en-US" dirty="0"/>
          </a:p>
          <a:p>
            <a:r>
              <a:rPr lang="en-US" sz="3200" dirty="0"/>
              <a:t>Talk openly about the principles that drive your choices</a:t>
            </a:r>
          </a:p>
          <a:p>
            <a:pPr marL="0" indent="0">
              <a:buNone/>
            </a:pPr>
            <a:endParaRPr lang="en-US" dirty="0"/>
          </a:p>
        </p:txBody>
      </p:sp>
      <p:sp>
        <p:nvSpPr>
          <p:cNvPr id="3" name="Title 2"/>
          <p:cNvSpPr>
            <a:spLocks noGrp="1"/>
          </p:cNvSpPr>
          <p:nvPr>
            <p:ph type="title"/>
          </p:nvPr>
        </p:nvSpPr>
        <p:spPr/>
        <p:txBody>
          <a:bodyPr/>
          <a:lstStyle/>
          <a:p>
            <a:r>
              <a:rPr lang="en-US" dirty="0"/>
              <a:t>Principles</a:t>
            </a:r>
          </a:p>
        </p:txBody>
      </p:sp>
    </p:spTree>
    <p:extLst>
      <p:ext uri="{BB962C8B-B14F-4D97-AF65-F5344CB8AC3E}">
        <p14:creationId xmlns:p14="http://schemas.microsoft.com/office/powerpoint/2010/main" val="380942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Decide at the last responsible moment</a:t>
            </a:r>
          </a:p>
          <a:p>
            <a:r>
              <a:rPr lang="en-US" sz="2800" dirty="0"/>
              <a:t>Prioritize learning </a:t>
            </a:r>
          </a:p>
          <a:p>
            <a:r>
              <a:rPr lang="en-US" sz="2800" dirty="0"/>
              <a:t>Be generous with time spent sharing knowledge</a:t>
            </a:r>
          </a:p>
          <a:p>
            <a:r>
              <a:rPr lang="en-US" sz="2800" dirty="0"/>
              <a:t>When it’s hard to choose A or B, go with option easiest to revert</a:t>
            </a:r>
          </a:p>
          <a:p>
            <a:r>
              <a:rPr lang="en-US" sz="2800" dirty="0"/>
              <a:t>People and interactions over tools and process</a:t>
            </a:r>
          </a:p>
          <a:p>
            <a:r>
              <a:rPr lang="en-US" sz="2800" dirty="0"/>
              <a:t>Experiment rather than debate</a:t>
            </a:r>
          </a:p>
          <a:p>
            <a:r>
              <a:rPr lang="en-US" sz="2800" dirty="0"/>
              <a:t>Minimize WIP, maximize worked surface area</a:t>
            </a:r>
          </a:p>
          <a:p>
            <a:endParaRPr lang="en-US" sz="2400" dirty="0"/>
          </a:p>
          <a:p>
            <a:endParaRPr lang="en-US" sz="2400" dirty="0"/>
          </a:p>
        </p:txBody>
      </p:sp>
      <p:sp>
        <p:nvSpPr>
          <p:cNvPr id="3" name="Title 2"/>
          <p:cNvSpPr>
            <a:spLocks noGrp="1"/>
          </p:cNvSpPr>
          <p:nvPr>
            <p:ph type="title"/>
          </p:nvPr>
        </p:nvSpPr>
        <p:spPr/>
        <p:txBody>
          <a:bodyPr/>
          <a:lstStyle/>
          <a:p>
            <a:r>
              <a:rPr lang="en-US" dirty="0"/>
              <a:t>Principles – my favourites</a:t>
            </a:r>
          </a:p>
        </p:txBody>
      </p:sp>
    </p:spTree>
    <p:extLst>
      <p:ext uri="{BB962C8B-B14F-4D97-AF65-F5344CB8AC3E}">
        <p14:creationId xmlns:p14="http://schemas.microsoft.com/office/powerpoint/2010/main" val="32760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Prioritize work that produces learning</a:t>
            </a:r>
          </a:p>
          <a:p>
            <a:pPr marL="342900" indent="-342900">
              <a:buFontTx/>
              <a:buChar char="-"/>
            </a:pPr>
            <a:r>
              <a:rPr lang="en-US" sz="3200" dirty="0"/>
              <a:t>Learn about the scariest things first.</a:t>
            </a:r>
          </a:p>
          <a:p>
            <a:pPr marL="342900" indent="-342900">
              <a:buFontTx/>
              <a:buChar char="-"/>
            </a:pPr>
            <a:r>
              <a:rPr lang="en-US" sz="3200" dirty="0"/>
              <a:t>Learning Product is another kind of Work Product</a:t>
            </a:r>
          </a:p>
          <a:p>
            <a:pPr marL="342900" indent="-342900">
              <a:buFontTx/>
              <a:buChar char="-"/>
            </a:pPr>
            <a:r>
              <a:rPr lang="en-US" sz="3200"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Prioritize Learning</a:t>
            </a:r>
          </a:p>
        </p:txBody>
      </p:sp>
    </p:spTree>
    <p:extLst>
      <p:ext uri="{BB962C8B-B14F-4D97-AF65-F5344CB8AC3E}">
        <p14:creationId xmlns:p14="http://schemas.microsoft.com/office/powerpoint/2010/main" val="273907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solidFill>
                  <a:srgbClr val="FF0000"/>
                </a:solidFill>
              </a:rPr>
              <a:t>Andrew’s Celebration Grid / success diagonal</a:t>
            </a:r>
          </a:p>
          <a:p>
            <a:pPr marL="342900" indent="-342900">
              <a:buFont typeface="Arial" panose="020B0604020202020204" pitchFamily="34" charset="0"/>
              <a:buChar char="•"/>
            </a:pPr>
            <a:r>
              <a:rPr lang="en-US" dirty="0">
                <a:solidFill>
                  <a:srgbClr val="FF0000"/>
                </a:solidFill>
              </a:rPr>
              <a:t>Learning is part of the essential scaffolding that enables feature delivery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a:xfrm>
            <a:off x="351525" y="314814"/>
            <a:ext cx="10260547" cy="1325147"/>
          </a:xfrm>
        </p:spPr>
        <p:txBody>
          <a:bodyPr/>
          <a:lstStyle/>
          <a:p>
            <a:r>
              <a:rPr lang="en-US" dirty="0"/>
              <a:t>Value </a:t>
            </a:r>
            <a:r>
              <a:rPr lang="en-US" strike="sngStrike" dirty="0"/>
              <a:t>failure</a:t>
            </a:r>
            <a:r>
              <a:rPr lang="en-US" dirty="0"/>
              <a:t> Learning</a:t>
            </a:r>
          </a:p>
        </p:txBody>
      </p:sp>
    </p:spTree>
    <p:extLst>
      <p:ext uri="{BB962C8B-B14F-4D97-AF65-F5344CB8AC3E}">
        <p14:creationId xmlns:p14="http://schemas.microsoft.com/office/powerpoint/2010/main" val="3059652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762700"/>
            <a:ext cx="11301371" cy="4519044"/>
          </a:xfrm>
        </p:spPr>
        <p:txBody>
          <a:bodyPr/>
          <a:lstStyle/>
          <a:p>
            <a:pPr marL="342900" indent="-342900">
              <a:buFont typeface="Arial" panose="020B0604020202020204" pitchFamily="34" charset="0"/>
              <a:buChar char="•"/>
            </a:pPr>
            <a:r>
              <a:rPr lang="en-US" sz="2400" dirty="0"/>
              <a:t>Planning</a:t>
            </a:r>
          </a:p>
          <a:p>
            <a:pPr lvl="1" indent="-342900"/>
            <a:r>
              <a:rPr lang="en-US" sz="2000" dirty="0"/>
              <a:t>Define Acceptance Criteria.</a:t>
            </a:r>
          </a:p>
          <a:p>
            <a:pPr lvl="1" indent="-342900"/>
            <a:r>
              <a:rPr lang="en-US" sz="2000" dirty="0"/>
              <a:t>How will you accomplish the AC for the meeting?  (Steps/activities/topics needed?)</a:t>
            </a:r>
          </a:p>
          <a:p>
            <a:pPr lvl="1" indent="-342900"/>
            <a:r>
              <a:rPr lang="en-US" sz="2000" dirty="0"/>
              <a:t>Who do you really need? </a:t>
            </a:r>
          </a:p>
          <a:p>
            <a:pPr lvl="1" indent="-342900"/>
            <a:r>
              <a:rPr lang="en-US" sz="2000" dirty="0"/>
              <a:t>How long do you really need to accomplish the AC?  </a:t>
            </a:r>
          </a:p>
          <a:p>
            <a:pPr marL="171425" lvl="1" indent="0">
              <a:buNone/>
            </a:pPr>
            <a:endParaRPr lang="en-US" sz="2000" dirty="0"/>
          </a:p>
          <a:p>
            <a:pPr marL="342900" indent="-342900">
              <a:buFont typeface="Arial" panose="020B0604020202020204" pitchFamily="34" charset="0"/>
              <a:buChar char="•"/>
            </a:pPr>
            <a:r>
              <a:rPr lang="en-US" sz="2400" dirty="0"/>
              <a:t>During meeting: </a:t>
            </a:r>
          </a:p>
          <a:p>
            <a:pPr lvl="1" indent="-342900"/>
            <a:r>
              <a:rPr lang="en-US" sz="2000" dirty="0"/>
              <a:t>Make sure you’re going to get the AC done.  </a:t>
            </a:r>
          </a:p>
          <a:p>
            <a:pPr lvl="1" indent="-342900"/>
            <a:r>
              <a:rPr lang="en-US" sz="2000" dirty="0"/>
              <a:t>Call tangents / offline.</a:t>
            </a:r>
          </a:p>
          <a:p>
            <a:pPr lvl="1" indent="-342900"/>
            <a:r>
              <a:rPr lang="en-US" sz="2000" dirty="0"/>
              <a:t>Remind the group of the AC.  </a:t>
            </a:r>
          </a:p>
          <a:p>
            <a:pPr lvl="1" indent="-342900"/>
            <a:r>
              <a:rPr lang="en-US" sz="2000" dirty="0"/>
              <a:t>End as quickly as possible.</a:t>
            </a:r>
          </a:p>
          <a:p>
            <a:pPr marL="171425" lvl="1" indent="0">
              <a:buNone/>
            </a:pPr>
            <a:r>
              <a:rPr lang="en-US" sz="2000" dirty="0"/>
              <a:t>  </a:t>
            </a:r>
          </a:p>
          <a:p>
            <a:pPr marL="342900" indent="-342900">
              <a:buFont typeface="Arial" panose="020B0604020202020204" pitchFamily="34" charset="0"/>
              <a:buChar char="•"/>
            </a:pPr>
            <a:r>
              <a:rPr lang="en-US" sz="2400" dirty="0"/>
              <a:t>Psychological Safety</a:t>
            </a:r>
          </a:p>
          <a:p>
            <a:pPr lvl="1" indent="-342900"/>
            <a:r>
              <a:rPr lang="en-US" sz="2000" dirty="0"/>
              <a:t>Shown by high % of people contributing during discussions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2800" dirty="0"/>
              <a:t>Code not in prod = Risk</a:t>
            </a:r>
          </a:p>
          <a:p>
            <a:pPr marL="342900" indent="-342900">
              <a:buFont typeface="Arial" panose="020B0604020202020204" pitchFamily="34" charset="0"/>
              <a:buChar char="•"/>
            </a:pPr>
            <a:r>
              <a:rPr lang="en-US" sz="2800" dirty="0"/>
              <a:t>Don’t miss trains </a:t>
            </a:r>
          </a:p>
          <a:p>
            <a:pPr marL="342900" indent="-342900">
              <a:buFont typeface="Arial" panose="020B0604020202020204" pitchFamily="34" charset="0"/>
              <a:buChar char="•"/>
            </a:pPr>
            <a:r>
              <a:rPr lang="en-US" sz="2800" dirty="0"/>
              <a:t>How do we shape our work into slices?</a:t>
            </a:r>
          </a:p>
          <a:p>
            <a:pPr lvl="1" indent="-342900"/>
            <a:r>
              <a:rPr lang="en-US" sz="2000" dirty="0"/>
              <a:t>Ask: How can we do less?</a:t>
            </a:r>
          </a:p>
          <a:p>
            <a:pPr lvl="1" indent="-342900"/>
            <a:r>
              <a:rPr lang="en-US" sz="2000" dirty="0"/>
              <a:t>Plan for a much smaller sprint/release commitment, with groomed follow-on work.</a:t>
            </a:r>
          </a:p>
          <a:p>
            <a:pPr lvl="1" indent="-342900"/>
            <a:r>
              <a:rPr lang="en-US" sz="2000" dirty="0"/>
              <a:t>De-risk early by tackling work in the order that prioritizes learning</a:t>
            </a:r>
          </a:p>
          <a:p>
            <a:pPr marL="342900" indent="-342900">
              <a:buFont typeface="Arial" panose="020B0604020202020204" pitchFamily="34" charset="0"/>
              <a:buChar char="•"/>
            </a:pPr>
            <a:r>
              <a:rPr lang="en-US" sz="2800" dirty="0"/>
              <a:t>But - don’t slice thinner than “done”</a:t>
            </a:r>
          </a:p>
          <a:p>
            <a:pPr marL="342900" indent="-342900">
              <a:buFont typeface="Arial" panose="020B0604020202020204" pitchFamily="34" charset="0"/>
              <a:buChar char="•"/>
            </a:pPr>
            <a:r>
              <a:rPr lang="en-US" sz="2800" dirty="0"/>
              <a:t>Thin slicing costs more – we’re specifically buying the opportunity to adjust course more often, to learn earlier, and to mitigate risk</a:t>
            </a:r>
            <a:endParaRPr lang="en-US" sz="2000" dirty="0"/>
          </a:p>
        </p:txBody>
      </p:sp>
      <p:sp>
        <p:nvSpPr>
          <p:cNvPr id="3" name="Title 2"/>
          <p:cNvSpPr>
            <a:spLocks noGrp="1"/>
          </p:cNvSpPr>
          <p:nvPr>
            <p:ph type="title"/>
          </p:nvPr>
        </p:nvSpPr>
        <p:spPr/>
        <p:txBody>
          <a:bodyPr/>
          <a:lstStyle/>
          <a:p>
            <a:r>
              <a:rPr lang="en-US" dirty="0"/>
              <a:t>Relentlessly thin slice</a:t>
            </a:r>
          </a:p>
        </p:txBody>
      </p:sp>
    </p:spTree>
    <p:extLst>
      <p:ext uri="{BB962C8B-B14F-4D97-AF65-F5344CB8AC3E}">
        <p14:creationId xmlns:p14="http://schemas.microsoft.com/office/powerpoint/2010/main" val="163357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sz="3200" dirty="0"/>
              <a:t>Can we spend our time on the things that matter most – that make the biggest difference – that fulfil us?</a:t>
            </a:r>
          </a:p>
        </p:txBody>
      </p:sp>
      <p:sp>
        <p:nvSpPr>
          <p:cNvPr id="4" name="Title 3"/>
          <p:cNvSpPr>
            <a:spLocks noGrp="1"/>
          </p:cNvSpPr>
          <p:nvPr>
            <p:ph type="title"/>
          </p:nvPr>
        </p:nvSpPr>
        <p:spPr/>
        <p:txBody>
          <a:bodyPr/>
          <a:lstStyle/>
          <a:p>
            <a:r>
              <a:rPr lang="en-US" dirty="0"/>
              <a:t>The Point</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639962"/>
            <a:ext cx="11301371" cy="4641782"/>
          </a:xfrm>
        </p:spPr>
        <p:txBody>
          <a:bodyPr/>
          <a:lstStyle/>
          <a:p>
            <a:r>
              <a:rPr lang="en-US" sz="2800" dirty="0"/>
              <a:t>Systems operate at best throughput when at ~80% capacity</a:t>
            </a:r>
          </a:p>
          <a:p>
            <a:r>
              <a:rPr lang="en-US" sz="2800" dirty="0"/>
              <a:t>In engineering, slack lets us:</a:t>
            </a:r>
          </a:p>
          <a:p>
            <a:pPr marL="628625" lvl="1" indent="-457200"/>
            <a:r>
              <a:rPr lang="en-US" sz="2800" dirty="0"/>
              <a:t>Avoid abrupt, expensive overreaction to change </a:t>
            </a:r>
          </a:p>
          <a:p>
            <a:pPr marL="628625" lvl="1" indent="-457200"/>
            <a:r>
              <a:rPr lang="en-US" sz="2800" dirty="0"/>
              <a:t>Avoid quality compromises that cost more in the long run</a:t>
            </a:r>
          </a:p>
          <a:p>
            <a:pPr marL="628625" lvl="1" indent="-457200"/>
            <a:r>
              <a:rPr lang="en-US" sz="2800" dirty="0"/>
              <a:t>Be fundamentally more calm while working</a:t>
            </a:r>
          </a:p>
          <a:p>
            <a:pPr marL="628625" lvl="1" indent="-457200"/>
            <a:r>
              <a:rPr lang="en-US" sz="2800" dirty="0"/>
              <a:t>Enables tool sharpening</a:t>
            </a:r>
          </a:p>
          <a:p>
            <a:pPr marL="628625" lvl="1" indent="-457200"/>
            <a:r>
              <a:rPr lang="en-US" sz="2800" dirty="0"/>
              <a:t>Enables learning</a:t>
            </a:r>
          </a:p>
          <a:p>
            <a:r>
              <a:rPr lang="en-US" sz="2800" dirty="0"/>
              <a:t>Very short periods of sprint can be okay</a:t>
            </a:r>
          </a:p>
          <a:p>
            <a:r>
              <a:rPr lang="en-US" sz="2800" dirty="0"/>
              <a:t>The engineering team can be a force that *decreases* slack</a:t>
            </a:r>
          </a:p>
        </p:txBody>
      </p:sp>
      <p:sp>
        <p:nvSpPr>
          <p:cNvPr id="3" name="Title 2"/>
          <p:cNvSpPr>
            <a:spLocks noGrp="1"/>
          </p:cNvSpPr>
          <p:nvPr>
            <p:ph type="title"/>
          </p:nvPr>
        </p:nvSpPr>
        <p:spPr/>
        <p:txBody>
          <a:bodyPr/>
          <a:lstStyle/>
          <a:p>
            <a:r>
              <a:rPr lang="en-US" dirty="0"/>
              <a:t>Maintain Slack</a:t>
            </a:r>
          </a:p>
        </p:txBody>
      </p:sp>
    </p:spTree>
    <p:extLst>
      <p:ext uri="{BB962C8B-B14F-4D97-AF65-F5344CB8AC3E}">
        <p14:creationId xmlns:p14="http://schemas.microsoft.com/office/powerpoint/2010/main" val="699903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Can others use it?</a:t>
            </a:r>
          </a:p>
          <a:p>
            <a:pPr marL="342900" indent="-342900">
              <a:buFont typeface="Arial" panose="020B0604020202020204" pitchFamily="34" charset="0"/>
              <a:buChar char="•"/>
            </a:pPr>
            <a:r>
              <a:rPr lang="en-US" sz="3200" dirty="0"/>
              <a:t>Can others learn from your mistakes?</a:t>
            </a:r>
          </a:p>
          <a:p>
            <a:pPr marL="342900" indent="-342900">
              <a:buFont typeface="Arial" panose="020B0604020202020204" pitchFamily="34" charset="0"/>
              <a:buChar char="•"/>
            </a:pPr>
            <a:r>
              <a:rPr lang="en-US" sz="3200" dirty="0"/>
              <a:t>Are there adjacent problems it can solve?</a:t>
            </a:r>
          </a:p>
          <a:p>
            <a:pPr marL="342900" indent="-342900">
              <a:buFont typeface="Arial" panose="020B0604020202020204" pitchFamily="34" charset="0"/>
              <a:buChar char="•"/>
            </a:pPr>
            <a:r>
              <a:rPr lang="en-US" sz="3200" dirty="0"/>
              <a:t>Should other people be aware of it?</a:t>
            </a:r>
          </a:p>
        </p:txBody>
      </p:sp>
      <p:sp>
        <p:nvSpPr>
          <p:cNvPr id="3" name="Title 2"/>
          <p:cNvSpPr>
            <a:spLocks noGrp="1"/>
          </p:cNvSpPr>
          <p:nvPr>
            <p:ph type="title"/>
          </p:nvPr>
        </p:nvSpPr>
        <p:spPr/>
        <p:txBody>
          <a:bodyPr/>
          <a:lstStyle/>
          <a:p>
            <a:r>
              <a:rPr lang="en-US" dirty="0"/>
              <a:t>Find the value</a:t>
            </a:r>
          </a:p>
        </p:txBody>
      </p:sp>
    </p:spTree>
    <p:extLst>
      <p:ext uri="{BB962C8B-B14F-4D97-AF65-F5344CB8AC3E}">
        <p14:creationId xmlns:p14="http://schemas.microsoft.com/office/powerpoint/2010/main" val="357769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Will the work impact our metrics?</a:t>
            </a:r>
          </a:p>
          <a:p>
            <a:r>
              <a:rPr lang="en-US" sz="3200" dirty="0"/>
              <a:t>Expensive to re-learn knowledge we have today?</a:t>
            </a:r>
          </a:p>
          <a:p>
            <a:r>
              <a:rPr lang="en-US" sz="3200" dirty="0"/>
              <a:t>Permanently lost opportunity?</a:t>
            </a:r>
          </a:p>
          <a:p>
            <a:pPr marL="0" indent="0">
              <a:buNone/>
            </a:pPr>
            <a:r>
              <a:rPr lang="en-US" sz="3200" dirty="0"/>
              <a:t> </a:t>
            </a:r>
          </a:p>
          <a:p>
            <a:r>
              <a:rPr lang="en-US" sz="3200" dirty="0"/>
              <a:t>Will it come up naturally?</a:t>
            </a:r>
          </a:p>
          <a:p>
            <a:r>
              <a:rPr lang="en-US" sz="3200" dirty="0"/>
              <a:t>Does it fit better with another project?</a:t>
            </a:r>
          </a:p>
          <a:p>
            <a:r>
              <a:rPr lang="en-US" sz="3200" dirty="0"/>
              <a:t>Better to do this work later?</a:t>
            </a:r>
          </a:p>
        </p:txBody>
      </p:sp>
      <p:sp>
        <p:nvSpPr>
          <p:cNvPr id="3" name="Title 2"/>
          <p:cNvSpPr>
            <a:spLocks noGrp="1"/>
          </p:cNvSpPr>
          <p:nvPr>
            <p:ph type="title"/>
          </p:nvPr>
        </p:nvSpPr>
        <p:spPr>
          <a:xfrm>
            <a:off x="351526" y="314814"/>
            <a:ext cx="11436522" cy="1325147"/>
          </a:xfrm>
        </p:spPr>
        <p:txBody>
          <a:bodyPr/>
          <a:lstStyle/>
          <a:p>
            <a:r>
              <a:rPr lang="en-US" dirty="0"/>
              <a:t>Find the exit – what work not to do</a:t>
            </a:r>
          </a:p>
        </p:txBody>
      </p:sp>
    </p:spTree>
    <p:extLst>
      <p:ext uri="{BB962C8B-B14F-4D97-AF65-F5344CB8AC3E}">
        <p14:creationId xmlns:p14="http://schemas.microsoft.com/office/powerpoint/2010/main" val="2816568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3200" b="1" dirty="0"/>
              <a:t>In all the places we spend our time, we will learn.  </a:t>
            </a:r>
          </a:p>
          <a:p>
            <a:pPr marL="0" indent="0">
              <a:buNone/>
            </a:pPr>
            <a:endParaRPr lang="en-US" sz="3200" dirty="0"/>
          </a:p>
          <a:p>
            <a:pPr marL="0" indent="0">
              <a:buNone/>
            </a:pPr>
            <a:r>
              <a:rPr lang="en-US" sz="3200" dirty="0"/>
              <a:t>We will never just blindly do.  Even if we accomplish our original goal, we’ve made poor use of our time, and we destined to repeat past mistakes.</a:t>
            </a:r>
            <a:endParaRPr lang="en-US" dirty="0"/>
          </a:p>
          <a:p>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521959"/>
            <a:ext cx="11642175" cy="4264025"/>
          </a:xfrm>
        </p:spPr>
        <p:txBody>
          <a:bodyPr/>
          <a:lstStyle/>
          <a:p>
            <a:pPr marL="342900" indent="-342900">
              <a:buFont typeface="Arial" panose="020B0604020202020204" pitchFamily="34" charset="0"/>
              <a:buChar char="•"/>
            </a:pPr>
            <a:r>
              <a:rPr lang="en-US" sz="2800" dirty="0"/>
              <a:t>Understand the why and the big picture fit for your work</a:t>
            </a:r>
          </a:p>
          <a:p>
            <a:pPr marL="342900" indent="-342900">
              <a:buFont typeface="Arial" panose="020B0604020202020204" pitchFamily="34" charset="0"/>
              <a:buChar char="•"/>
            </a:pPr>
            <a:r>
              <a:rPr lang="en-US" sz="2800" dirty="0"/>
              <a:t>Newest, Loudest, Quickest are often attributes of the wrong thing</a:t>
            </a:r>
          </a:p>
          <a:p>
            <a:pPr marL="342900" indent="-342900">
              <a:buFont typeface="Arial" panose="020B0604020202020204" pitchFamily="34" charset="0"/>
              <a:buChar char="•"/>
            </a:pPr>
            <a:r>
              <a:rPr lang="en-US" sz="2800" dirty="0"/>
              <a:t>Hardest, Scariest, Most ambiguous can be attributes of the right thing</a:t>
            </a:r>
          </a:p>
          <a:p>
            <a:pPr marL="342900" indent="-342900">
              <a:buFont typeface="Arial" panose="020B0604020202020204" pitchFamily="34" charset="0"/>
              <a:buChar char="•"/>
            </a:pPr>
            <a:r>
              <a:rPr lang="en-US" sz="2800" dirty="0"/>
              <a:t>Start the day by making sure you’re doing the right thing</a:t>
            </a:r>
          </a:p>
          <a:p>
            <a:pPr lvl="1" indent="-342900"/>
            <a:r>
              <a:rPr lang="en-US" sz="2400" dirty="0"/>
              <a:t>Calendar before email or yesterday’s list</a:t>
            </a:r>
          </a:p>
          <a:p>
            <a:pPr lvl="1" indent="-342900"/>
            <a:r>
              <a:rPr lang="en-US" sz="2400" dirty="0"/>
              <a:t>Top 5 (or Top 1)</a:t>
            </a:r>
          </a:p>
          <a:p>
            <a:r>
              <a:rPr lang="en-US" sz="2800" dirty="0"/>
              <a:t>Reactive vs Proactive</a:t>
            </a:r>
          </a:p>
          <a:p>
            <a:pPr lvl="1" indent="-342900"/>
            <a:r>
              <a:rPr lang="en-US" sz="2400" dirty="0"/>
              <a:t>Categorize tasks into reactive/tactical and proactive/strategic - ensure a particular % of time spent on each category</a:t>
            </a:r>
          </a:p>
          <a:p>
            <a:pPr lvl="1" indent="-342900"/>
            <a:r>
              <a:rPr lang="en-US" sz="2400" dirty="0"/>
              <a:t>Colour code calendar to highlight how your time is spent</a:t>
            </a:r>
          </a:p>
        </p:txBody>
      </p:sp>
      <p:sp>
        <p:nvSpPr>
          <p:cNvPr id="3" name="Title 2"/>
          <p:cNvSpPr>
            <a:spLocks noGrp="1"/>
          </p:cNvSpPr>
          <p:nvPr>
            <p:ph type="title"/>
          </p:nvPr>
        </p:nvSpPr>
        <p:spPr/>
        <p:txBody>
          <a:bodyPr/>
          <a:lstStyle/>
          <a:p>
            <a:r>
              <a:rPr lang="en-US" dirty="0"/>
              <a:t>Spending your time effectively</a:t>
            </a:r>
          </a:p>
        </p:txBody>
      </p:sp>
    </p:spTree>
    <p:extLst>
      <p:ext uri="{BB962C8B-B14F-4D97-AF65-F5344CB8AC3E}">
        <p14:creationId xmlns:p14="http://schemas.microsoft.com/office/powerpoint/2010/main" val="2604704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Pomodoro</a:t>
            </a:r>
          </a:p>
          <a:p>
            <a:r>
              <a:rPr lang="en-US" sz="3200" dirty="0"/>
              <a:t>Dedicated time </a:t>
            </a:r>
          </a:p>
          <a:p>
            <a:r>
              <a:rPr lang="en-US" sz="3200" dirty="0"/>
              <a:t>Team-synchronized dedicated time</a:t>
            </a:r>
          </a:p>
          <a:p>
            <a:r>
              <a:rPr lang="en-US" sz="3200" dirty="0"/>
              <a:t>Short term goal before break</a:t>
            </a:r>
          </a:p>
          <a:p>
            <a:r>
              <a:rPr lang="en-US" sz="3200" dirty="0"/>
              <a:t>Reward yourself</a:t>
            </a:r>
          </a:p>
          <a:p>
            <a:r>
              <a:rPr lang="en-US" sz="3200" dirty="0"/>
              <a:t>Penalize yourself</a:t>
            </a:r>
          </a:p>
          <a:p>
            <a:endParaRPr lang="en-US" dirty="0"/>
          </a:p>
        </p:txBody>
      </p:sp>
      <p:sp>
        <p:nvSpPr>
          <p:cNvPr id="3" name="Title 2"/>
          <p:cNvSpPr>
            <a:spLocks noGrp="1"/>
          </p:cNvSpPr>
          <p:nvPr>
            <p:ph type="title"/>
          </p:nvPr>
        </p:nvSpPr>
        <p:spPr/>
        <p:txBody>
          <a:bodyPr/>
          <a:lstStyle/>
          <a:p>
            <a:r>
              <a:rPr lang="en-US" dirty="0"/>
              <a:t>Maintaining Focus</a:t>
            </a:r>
          </a:p>
        </p:txBody>
      </p:sp>
    </p:spTree>
    <p:extLst>
      <p:ext uri="{BB962C8B-B14F-4D97-AF65-F5344CB8AC3E}">
        <p14:creationId xmlns:p14="http://schemas.microsoft.com/office/powerpoint/2010/main" val="3795976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2017718"/>
            <a:ext cx="11950647" cy="4264025"/>
          </a:xfrm>
        </p:spPr>
        <p:txBody>
          <a:bodyPr/>
          <a:lstStyle/>
          <a:p>
            <a:r>
              <a:rPr lang="en-US" sz="2700" dirty="0"/>
              <a:t>How have you grown </a:t>
            </a:r>
            <a:r>
              <a:rPr lang="en-US" sz="2700" u="sng" dirty="0"/>
              <a:t>meaningfully</a:t>
            </a:r>
            <a:r>
              <a:rPr lang="en-US" sz="2700" dirty="0"/>
              <a:t> in the last month?</a:t>
            </a:r>
          </a:p>
          <a:p>
            <a:r>
              <a:rPr lang="en-US" sz="2700" dirty="0"/>
              <a:t>Give yourself the time to explore</a:t>
            </a:r>
          </a:p>
          <a:p>
            <a:r>
              <a:rPr lang="en-US" sz="2700" dirty="0"/>
              <a:t>Professional journal (including feelings)</a:t>
            </a:r>
          </a:p>
          <a:p>
            <a:r>
              <a:rPr lang="en-US" sz="2700" dirty="0"/>
              <a:t>Expose yourself to new experiences and people</a:t>
            </a:r>
          </a:p>
          <a:p>
            <a:endParaRPr lang="en-US" dirty="0"/>
          </a:p>
        </p:txBody>
      </p:sp>
      <p:sp>
        <p:nvSpPr>
          <p:cNvPr id="3" name="Title 2"/>
          <p:cNvSpPr>
            <a:spLocks noGrp="1"/>
          </p:cNvSpPr>
          <p:nvPr>
            <p:ph type="title"/>
          </p:nvPr>
        </p:nvSpPr>
        <p:spPr/>
        <p:txBody>
          <a:bodyPr/>
          <a:lstStyle/>
          <a:p>
            <a:r>
              <a:rPr lang="en-US" dirty="0"/>
              <a:t>Ensure velocity of learning</a:t>
            </a:r>
          </a:p>
        </p:txBody>
      </p:sp>
    </p:spTree>
    <p:extLst>
      <p:ext uri="{BB962C8B-B14F-4D97-AF65-F5344CB8AC3E}">
        <p14:creationId xmlns:p14="http://schemas.microsoft.com/office/powerpoint/2010/main" val="2811507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6211" y="1794510"/>
            <a:ext cx="11301371" cy="4487233"/>
          </a:xfrm>
        </p:spPr>
        <p:txBody>
          <a:bodyPr/>
          <a:lstStyle/>
          <a:p>
            <a:r>
              <a:rPr lang="en-US" sz="2400" dirty="0"/>
              <a:t>Pursue specific outcomes (job, responsibility, promotion, etc.)</a:t>
            </a:r>
          </a:p>
          <a:p>
            <a:pPr lvl="1"/>
            <a:r>
              <a:rPr lang="en-US" sz="2400" dirty="0"/>
              <a:t>Have goals</a:t>
            </a:r>
          </a:p>
          <a:p>
            <a:pPr lvl="1"/>
            <a:r>
              <a:rPr lang="en-US" sz="2400" dirty="0"/>
              <a:t>Thin slice – start small but deliver frequently</a:t>
            </a:r>
          </a:p>
          <a:p>
            <a:pPr lvl="1"/>
            <a:r>
              <a:rPr lang="en-US" sz="2400" dirty="0"/>
              <a:t>Discuss with formal and informal mentors</a:t>
            </a:r>
          </a:p>
          <a:p>
            <a:pPr lvl="1"/>
            <a:r>
              <a:rPr lang="en-US" sz="2400" dirty="0"/>
              <a:t>Get honest feedback</a:t>
            </a:r>
          </a:p>
          <a:p>
            <a:pPr lvl="1"/>
            <a:r>
              <a:rPr lang="en-US" sz="2400" dirty="0"/>
              <a:t>Goal journal</a:t>
            </a:r>
          </a:p>
          <a:p>
            <a:pPr lvl="1"/>
            <a:r>
              <a:rPr lang="en-US" sz="2400" dirty="0"/>
              <a:t>Share goals openly with manager </a:t>
            </a:r>
          </a:p>
          <a:p>
            <a:pPr marL="342883" lvl="1" indent="0">
              <a:buNone/>
            </a:pPr>
            <a:endParaRPr lang="en-US" sz="24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a:xfrm>
            <a:off x="351526" y="314814"/>
            <a:ext cx="10467038" cy="1325147"/>
          </a:xfrm>
        </p:spPr>
        <p:txBody>
          <a:bodyPr/>
          <a:lstStyle/>
          <a:p>
            <a:r>
              <a:rPr lang="en-US" dirty="0"/>
              <a:t>Take control of your career growth</a:t>
            </a:r>
          </a:p>
        </p:txBody>
      </p:sp>
    </p:spTree>
    <p:extLst>
      <p:ext uri="{BB962C8B-B14F-4D97-AF65-F5344CB8AC3E}">
        <p14:creationId xmlns:p14="http://schemas.microsoft.com/office/powerpoint/2010/main" val="3405633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 network is the ecosystem of people, of which you’re a part, that helps make every individual stronger</a:t>
            </a:r>
          </a:p>
          <a:p>
            <a:r>
              <a:rPr lang="en-US" dirty="0"/>
              <a:t>Everyone in the network has something to offer, including you</a:t>
            </a:r>
          </a:p>
          <a:p>
            <a:pPr marL="342900" indent="-342900">
              <a:buFont typeface="Arial" panose="020B0604020202020204" pitchFamily="34" charset="0"/>
              <a:buChar char="•"/>
            </a:pPr>
            <a:r>
              <a:rPr lang="en-US" dirty="0"/>
              <a:t>D2L is dependent on tribal knowledge</a:t>
            </a:r>
          </a:p>
          <a:p>
            <a:endParaRPr lang="en-US" dirty="0"/>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br>
              <a:rPr lang="en-US" dirty="0"/>
            </a:br>
            <a:r>
              <a:rPr lang="en-US" sz="3200" dirty="0"/>
              <a:t>An introvert’s perspective</a:t>
            </a:r>
            <a:endParaRPr lang="en-US" dirty="0"/>
          </a:p>
        </p:txBody>
      </p:sp>
    </p:spTree>
    <p:extLst>
      <p:ext uri="{BB962C8B-B14F-4D97-AF65-F5344CB8AC3E}">
        <p14:creationId xmlns:p14="http://schemas.microsoft.com/office/powerpoint/2010/main" val="167748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Take ONE thing </a:t>
            </a:r>
          </a:p>
          <a:p>
            <a:pPr marL="342900" indent="-342900">
              <a:buFont typeface="Arial" panose="020B0604020202020204" pitchFamily="34" charset="0"/>
              <a:buChar char="•"/>
            </a:pPr>
            <a:r>
              <a:rPr lang="en-US" sz="3200" dirty="0">
                <a:solidFill>
                  <a:schemeClr val="tx1"/>
                </a:solidFill>
              </a:rPr>
              <a:t>Form a habit</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Ask questions</a:t>
            </a:r>
          </a:p>
          <a:p>
            <a:r>
              <a:rPr lang="en-US" dirty="0"/>
              <a:t>Give yourself an achievable target – meet one person per week</a:t>
            </a:r>
          </a:p>
          <a:p>
            <a:r>
              <a:rPr lang="en-US" dirty="0"/>
              <a:t>Walkabout</a:t>
            </a:r>
          </a:p>
          <a:p>
            <a:r>
              <a:rPr lang="en-US" dirty="0"/>
              <a:t>Sit in a public spot</a:t>
            </a:r>
          </a:p>
          <a:p>
            <a:r>
              <a:rPr lang="en-US" dirty="0"/>
              <a:t>Chat at the coffee machine</a:t>
            </a:r>
          </a:p>
          <a:p>
            <a:r>
              <a:rPr lang="en-US" dirty="0"/>
              <a:t>Ask people for their advice</a:t>
            </a:r>
          </a:p>
          <a:p>
            <a:r>
              <a:rPr lang="en-US" dirty="0"/>
              <a:t>Meet up with people to compare what you’ve learned</a:t>
            </a:r>
          </a:p>
          <a:p>
            <a:r>
              <a:rPr lang="en-US" dirty="0"/>
              <a:t>Be generous, particularly when it comes to sharing knowledge</a:t>
            </a:r>
          </a:p>
          <a:p>
            <a:r>
              <a:rPr lang="en-US" dirty="0"/>
              <a:t>Be a 5</a:t>
            </a:r>
            <a:r>
              <a:rPr lang="en-US" baseline="30000" dirty="0"/>
              <a:t>th</a:t>
            </a:r>
            <a:r>
              <a:rPr lang="en-US" dirty="0"/>
              <a:t> level tribe member (David Logan - Tribal Leadership)</a:t>
            </a:r>
          </a:p>
          <a:p>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557025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288974"/>
            <a:ext cx="11301371" cy="4992770"/>
          </a:xfrm>
        </p:spPr>
        <p:txBody>
          <a:bodyPr/>
          <a:lstStyle/>
          <a:p>
            <a:pPr marL="342900" indent="-342900">
              <a:buFont typeface="Arial" panose="020B0604020202020204" pitchFamily="34" charset="0"/>
              <a:buChar char="•"/>
            </a:pPr>
            <a:r>
              <a:rPr lang="en-US" sz="2800" dirty="0"/>
              <a:t>Harvesting Feedback</a:t>
            </a:r>
          </a:p>
          <a:p>
            <a:pPr lvl="1" indent="-342900"/>
            <a:r>
              <a:rPr lang="en-US" sz="2500" dirty="0"/>
              <a:t>Make it easy</a:t>
            </a:r>
          </a:p>
          <a:p>
            <a:pPr lvl="1" indent="-342900"/>
            <a:r>
              <a:rPr lang="en-US" sz="2500" dirty="0"/>
              <a:t>Be interested.  Be engaged.  Don’t argue.  Ask for clarification or examples. </a:t>
            </a:r>
          </a:p>
          <a:p>
            <a:pPr lvl="1" indent="-342900"/>
            <a:r>
              <a:rPr lang="en-US" sz="2500" dirty="0"/>
              <a:t>Say thank you, and mean it.</a:t>
            </a:r>
          </a:p>
          <a:p>
            <a:pPr lvl="1" indent="-342900"/>
            <a:r>
              <a:rPr lang="en-US" sz="2500" dirty="0"/>
              <a:t>Give credit</a:t>
            </a:r>
          </a:p>
          <a:p>
            <a:endParaRPr lang="en-US" sz="2800" dirty="0"/>
          </a:p>
          <a:p>
            <a:r>
              <a:rPr lang="en-US" sz="2800" dirty="0"/>
              <a:t>Planting Feedback</a:t>
            </a:r>
          </a:p>
          <a:p>
            <a:pPr lvl="1" indent="-342900"/>
            <a:r>
              <a:rPr lang="en-US" sz="2500" dirty="0"/>
              <a:t>Share positive feedback every day</a:t>
            </a:r>
          </a:p>
          <a:p>
            <a:pPr lvl="1" indent="-342900"/>
            <a:r>
              <a:rPr lang="en-US" sz="2500" dirty="0"/>
              <a:t>Practice giving constructive feedback</a:t>
            </a:r>
          </a:p>
          <a:p>
            <a:pPr lvl="1" indent="-342900"/>
            <a:r>
              <a:rPr lang="en-US" sz="2500" dirty="0"/>
              <a:t>Give examples</a:t>
            </a:r>
          </a:p>
          <a:p>
            <a:pPr lvl="1" indent="-342900"/>
            <a:r>
              <a:rPr lang="en-US" sz="2500" dirty="0"/>
              <a:t>Be unambiguous about constructive feedback – don’t sugar coat</a:t>
            </a:r>
          </a:p>
          <a:p>
            <a:pPr lvl="1" indent="-342900"/>
            <a:r>
              <a:rPr lang="en-US" sz="2500" dirty="0"/>
              <a:t>Start small</a:t>
            </a:r>
          </a:p>
          <a:p>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3258661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mj-lt"/>
              <a:buAutoNum type="arabicPeriod"/>
            </a:pPr>
            <a:r>
              <a:rPr lang="en-US" dirty="0"/>
              <a:t>Pick a thing you want to be better</a:t>
            </a:r>
          </a:p>
          <a:p>
            <a:pPr marL="457200" indent="-457200">
              <a:buFont typeface="+mj-lt"/>
              <a:buAutoNum type="arabicPeriod"/>
            </a:pPr>
            <a:r>
              <a:rPr lang="en-US" dirty="0"/>
              <a:t>What would good look like?</a:t>
            </a:r>
          </a:p>
          <a:p>
            <a:pPr marL="457200" indent="-457200">
              <a:buFont typeface="+mj-lt"/>
              <a:buAutoNum type="arabicPeriod"/>
            </a:pPr>
            <a:r>
              <a:rPr lang="en-US" dirty="0"/>
              <a:t>What’s the next logical step toward achieving that good state?</a:t>
            </a:r>
          </a:p>
          <a:p>
            <a:pPr marL="457200" indent="-457200">
              <a:buFont typeface="+mj-lt"/>
              <a:buAutoNum type="arabicPeriod"/>
            </a:pPr>
            <a:r>
              <a:rPr lang="en-US" dirty="0"/>
              <a:t>What action can you take?  (Proposal?  </a:t>
            </a:r>
            <a:r>
              <a:rPr lang="en-US" dirty="0" err="1"/>
              <a:t>PoC+Demo</a:t>
            </a:r>
            <a:r>
              <a:rPr lang="en-US" dirty="0"/>
              <a:t>?  …)</a:t>
            </a:r>
          </a:p>
          <a:p>
            <a:pPr marL="457200" indent="-457200">
              <a:buFont typeface="+mj-lt"/>
              <a:buAutoNum type="arabicPeriod"/>
            </a:pPr>
            <a:endParaRPr lang="en-US" dirty="0"/>
          </a:p>
        </p:txBody>
      </p:sp>
      <p:sp>
        <p:nvSpPr>
          <p:cNvPr id="3" name="Title 2"/>
          <p:cNvSpPr>
            <a:spLocks noGrp="1"/>
          </p:cNvSpPr>
          <p:nvPr>
            <p:ph type="title"/>
          </p:nvPr>
        </p:nvSpPr>
        <p:spPr/>
        <p:txBody>
          <a:bodyPr/>
          <a:lstStyle/>
          <a:p>
            <a:r>
              <a:rPr lang="en-US" dirty="0"/>
              <a:t>Be the change </a:t>
            </a:r>
            <a:br>
              <a:rPr lang="en-US" dirty="0"/>
            </a:br>
            <a:r>
              <a:rPr lang="en-US" sz="2800" dirty="0"/>
              <a:t>(TODO: Pick less cheesy title)</a:t>
            </a:r>
            <a:endParaRPr lang="en-US" dirty="0"/>
          </a:p>
        </p:txBody>
      </p:sp>
    </p:spTree>
    <p:extLst>
      <p:ext uri="{BB962C8B-B14F-4D97-AF65-F5344CB8AC3E}">
        <p14:creationId xmlns:p14="http://schemas.microsoft.com/office/powerpoint/2010/main" val="1213391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a:p>
            <a:pPr marL="342900" indent="-342900">
              <a:buFontTx/>
              <a:buChar char="-"/>
            </a:pPr>
            <a:r>
              <a:rPr lang="en-US" dirty="0"/>
              <a:t>TED talks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Not rocket science</a:t>
            </a:r>
          </a:p>
          <a:p>
            <a:pPr marL="342900" indent="-342900">
              <a:buFont typeface="Arial" panose="020B0604020202020204" pitchFamily="34" charset="0"/>
              <a:buChar char="•"/>
            </a:pPr>
            <a:r>
              <a:rPr lang="en-US" sz="3200" dirty="0"/>
              <a:t>I’m still learning</a:t>
            </a:r>
          </a:p>
          <a:p>
            <a:r>
              <a:rPr lang="en-US" sz="3200" dirty="0"/>
              <a:t>Let’s talk!</a:t>
            </a:r>
          </a:p>
          <a:p>
            <a:r>
              <a:rPr lang="en-US" sz="3200" dirty="0"/>
              <a:t>I’ve been influenced by lots of people and sources, at D2L and elsewhere – I’ve tried to cite them, but for those I’ve missed, my apologies.</a:t>
            </a:r>
          </a:p>
          <a:p>
            <a:pPr marL="0" indent="0">
              <a:buNone/>
            </a:pPr>
            <a:endParaRPr lang="en-US" dirty="0"/>
          </a:p>
        </p:txBody>
      </p:sp>
      <p:sp>
        <p:nvSpPr>
          <p:cNvPr id="3" name="Title 2"/>
          <p:cNvSpPr>
            <a:spLocks noGrp="1"/>
          </p:cNvSpPr>
          <p:nvPr>
            <p:ph type="title"/>
          </p:nvPr>
        </p:nvSpPr>
        <p:spPr/>
        <p:txBody>
          <a:bodyPr/>
          <a:lstStyle/>
          <a:p>
            <a:r>
              <a:rPr lang="en-US" dirty="0"/>
              <a:t>The Fine Print</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rgbClr val="FF0000"/>
                </a:solidFill>
              </a:rPr>
              <a:t>NEED BETTER APPROACH TO ORIENTING THE AUDIENCE</a:t>
            </a:r>
          </a:p>
          <a:p>
            <a:endParaRPr lang="en-US" b="1" dirty="0">
              <a:solidFill>
                <a:srgbClr val="FF0000"/>
              </a:solidFill>
            </a:endParaRPr>
          </a:p>
          <a:p>
            <a:r>
              <a:rPr lang="en-US" b="1" dirty="0">
                <a:solidFill>
                  <a:srgbClr val="FF0000"/>
                </a:solidFill>
              </a:rPr>
              <a:t>Copy to beginning of individual section too?</a:t>
            </a:r>
          </a:p>
          <a:p>
            <a:pPr marL="342900" indent="-342900">
              <a:buFont typeface="Arial" panose="020B0604020202020204" pitchFamily="34" charset="0"/>
              <a:buChar char="•"/>
            </a:pPr>
            <a:r>
              <a:rPr lang="en-US" b="1" dirty="0"/>
              <a:t>Teams</a:t>
            </a:r>
          </a:p>
          <a:p>
            <a:pPr marL="342900" indent="-342900">
              <a:buFont typeface="Arial" panose="020B0604020202020204" pitchFamily="34" charset="0"/>
              <a:buChar char="•"/>
            </a:pPr>
            <a:r>
              <a:rPr lang="en-US" dirty="0"/>
              <a:t>&gt;&gt;Discovery</a:t>
            </a:r>
          </a:p>
          <a:p>
            <a:pPr marL="342900" indent="-342900">
              <a:buFont typeface="Arial" panose="020B0604020202020204" pitchFamily="34" charset="0"/>
              <a:buChar char="•"/>
            </a:pPr>
            <a:r>
              <a:rPr lang="en-US" dirty="0"/>
              <a:t>&gt;&gt;Build</a:t>
            </a:r>
          </a:p>
          <a:p>
            <a:pPr marL="342900" indent="-342900">
              <a:buFont typeface="Arial" panose="020B0604020202020204" pitchFamily="34" charset="0"/>
              <a:buChar char="•"/>
            </a:pPr>
            <a:r>
              <a:rPr lang="en-US" dirty="0"/>
              <a:t>&gt;&gt;Wrap Up</a:t>
            </a:r>
          </a:p>
          <a:p>
            <a:pPr marL="342900" indent="-342900">
              <a:buFont typeface="Arial" panose="020B0604020202020204" pitchFamily="34" charset="0"/>
              <a:buChar char="•"/>
            </a:pPr>
            <a:r>
              <a:rPr lang="en-US" b="1" dirty="0"/>
              <a:t>Individuals</a:t>
            </a:r>
          </a:p>
          <a:p>
            <a:pPr marL="342900" indent="-342900">
              <a:buFont typeface="Arial" panose="020B0604020202020204" pitchFamily="34" charset="0"/>
              <a:buChar char="•"/>
            </a:pPr>
            <a:r>
              <a:rPr lang="en-US" dirty="0"/>
              <a:t>&gt;&gt;Tools for focus</a:t>
            </a:r>
          </a:p>
          <a:p>
            <a:pPr marL="342900" indent="-342900">
              <a:buFont typeface="Arial" panose="020B0604020202020204" pitchFamily="34" charset="0"/>
              <a:buChar char="•"/>
            </a:pPr>
            <a:r>
              <a:rPr lang="en-US" dirty="0"/>
              <a:t>&gt;&gt;Professional Networks</a:t>
            </a:r>
          </a:p>
          <a:p>
            <a:pPr marL="342900" indent="-342900">
              <a:buFont typeface="Arial" panose="020B0604020202020204" pitchFamily="34" charset="0"/>
              <a:buChar char="•"/>
            </a:pPr>
            <a:r>
              <a:rPr lang="en-US" dirty="0"/>
              <a:t>&gt;&gt;Mutual coaching</a:t>
            </a:r>
          </a:p>
          <a:p>
            <a:pPr marL="342900" indent="-342900">
              <a:buFont typeface="Arial" panose="020B0604020202020204" pitchFamily="34" charset="0"/>
              <a:buChar char="•"/>
            </a:pPr>
            <a:r>
              <a:rPr lang="en-US" dirty="0"/>
              <a:t>&gt;&gt;Do something about it</a:t>
            </a:r>
          </a:p>
          <a:p>
            <a:pPr marL="342900" indent="-342900">
              <a:buFont typeface="Arial" panose="020B0604020202020204" pitchFamily="34" charset="0"/>
              <a:buChar char="•"/>
            </a:pPr>
            <a:r>
              <a:rPr lang="en-US" dirty="0"/>
              <a:t>&gt;&gt;Why?</a:t>
            </a:r>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500" dirty="0"/>
              <a:t>To the world</a:t>
            </a:r>
          </a:p>
          <a:p>
            <a:r>
              <a:rPr lang="en-US" sz="3500" dirty="0"/>
              <a:t>To the customers</a:t>
            </a:r>
          </a:p>
          <a:p>
            <a:r>
              <a:rPr lang="en-US" sz="3500" dirty="0"/>
              <a:t>To the company</a:t>
            </a:r>
          </a:p>
          <a:p>
            <a:r>
              <a:rPr lang="en-US" sz="3500" b="1" dirty="0"/>
              <a:t>To you</a:t>
            </a:r>
          </a:p>
          <a:p>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does it matter?</a:t>
            </a:r>
          </a:p>
        </p:txBody>
      </p:sp>
    </p:spTree>
    <p:extLst>
      <p:ext uri="{BB962C8B-B14F-4D97-AF65-F5344CB8AC3E}">
        <p14:creationId xmlns:p14="http://schemas.microsoft.com/office/powerpoint/2010/main" val="37940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Don’t fall in love with the first plan</a:t>
            </a:r>
            <a:endParaRPr lang="en-US" sz="3200" u="sng" dirty="0"/>
          </a:p>
          <a:p>
            <a:pPr marL="342900" indent="-342900">
              <a:buFont typeface="Arial" panose="020B0604020202020204" pitchFamily="34" charset="0"/>
              <a:buChar char="•"/>
            </a:pPr>
            <a:r>
              <a:rPr lang="en-US" sz="3200" dirty="0"/>
              <a:t>Kobayashi </a:t>
            </a:r>
            <a:r>
              <a:rPr lang="en-US" sz="3200" dirty="0" err="1"/>
              <a:t>Maru</a:t>
            </a:r>
            <a:r>
              <a:rPr lang="en-US" sz="3200" dirty="0"/>
              <a:t> – change the rules</a:t>
            </a:r>
          </a:p>
          <a:p>
            <a:pPr marL="342900" indent="-342900">
              <a:buFont typeface="Arial" panose="020B0604020202020204" pitchFamily="34" charset="0"/>
              <a:buChar char="•"/>
            </a:pPr>
            <a:r>
              <a:rPr lang="en-US" sz="3200" dirty="0">
                <a:sym typeface="Wingdings" panose="05000000000000000000" pitchFamily="2" charset="2"/>
              </a:rPr>
              <a:t>Look for other benefits</a:t>
            </a:r>
          </a:p>
          <a:p>
            <a:pPr marL="342900" indent="-342900">
              <a:buFont typeface="Arial" panose="020B0604020202020204" pitchFamily="34" charset="0"/>
              <a:buChar char="•"/>
            </a:pPr>
            <a:r>
              <a:rPr lang="en-US" sz="3200" dirty="0">
                <a:sym typeface="Wingdings" panose="05000000000000000000" pitchFamily="2" charset="2"/>
              </a:rPr>
              <a:t>Watch for bias</a:t>
            </a:r>
            <a:endParaRPr lang="en-US" sz="3200" dirty="0"/>
          </a:p>
        </p:txBody>
      </p:sp>
      <p:sp>
        <p:nvSpPr>
          <p:cNvPr id="3" name="Title 2"/>
          <p:cNvSpPr>
            <a:spLocks noGrp="1"/>
          </p:cNvSpPr>
          <p:nvPr>
            <p:ph type="title"/>
          </p:nvPr>
        </p:nvSpPr>
        <p:spPr/>
        <p:txBody>
          <a:bodyPr/>
          <a:lstStyle/>
          <a:p>
            <a:r>
              <a:rPr lang="en-US" dirty="0"/>
              <a:t>What? (Goals)</a:t>
            </a:r>
          </a:p>
        </p:txBody>
      </p:sp>
    </p:spTree>
    <p:extLst>
      <p:ext uri="{BB962C8B-B14F-4D97-AF65-F5344CB8AC3E}">
        <p14:creationId xmlns:p14="http://schemas.microsoft.com/office/powerpoint/2010/main" val="324419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u="sng" dirty="0"/>
              <a:t>Future-you</a:t>
            </a:r>
            <a:r>
              <a:rPr lang="en-US" sz="3200" dirty="0"/>
              <a:t> writes about what you accomplished and how</a:t>
            </a:r>
          </a:p>
          <a:p>
            <a:pPr marL="342900" indent="-342900">
              <a:buFont typeface="Arial" panose="020B0604020202020204" pitchFamily="34" charset="0"/>
              <a:buChar char="•"/>
            </a:pPr>
            <a:endParaRPr lang="en-US" sz="3200" dirty="0"/>
          </a:p>
          <a:p>
            <a:pPr marL="0" indent="0">
              <a:buNone/>
            </a:pPr>
            <a:endParaRPr lang="en-US" sz="3200" dirty="0"/>
          </a:p>
          <a:p>
            <a:pPr marL="342900" indent="-342900">
              <a:buFont typeface="Arial" panose="020B0604020202020204" pitchFamily="34" charset="0"/>
              <a:buChar char="•"/>
            </a:pPr>
            <a:r>
              <a:rPr lang="en-US" sz="3200" dirty="0"/>
              <a:t>Focuses </a:t>
            </a:r>
            <a:r>
              <a:rPr lang="en-US" sz="3200" u="sng" dirty="0"/>
              <a:t>now-you</a:t>
            </a:r>
            <a:r>
              <a:rPr lang="en-US" sz="3200" dirty="0"/>
              <a:t> on the most important things to get done</a:t>
            </a:r>
          </a:p>
          <a:p>
            <a:pPr marL="342900" indent="-342900">
              <a:buFont typeface="Arial" panose="020B0604020202020204" pitchFamily="34" charset="0"/>
              <a:buChar char="•"/>
            </a:pPr>
            <a:r>
              <a:rPr lang="en-US" sz="3200" dirty="0"/>
              <a:t>Shows how your work </a:t>
            </a:r>
            <a:r>
              <a:rPr lang="en-US" sz="3200" u="sng" dirty="0"/>
              <a:t>now</a:t>
            </a:r>
            <a:r>
              <a:rPr lang="en-US" sz="3200" dirty="0"/>
              <a:t> will make life better for people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Tree>
    <p:extLst>
      <p:ext uri="{BB962C8B-B14F-4D97-AF65-F5344CB8AC3E}">
        <p14:creationId xmlns:p14="http://schemas.microsoft.com/office/powerpoint/2010/main" val="1074390680"/>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9406</TotalTime>
  <Words>3477</Words>
  <Application>Microsoft Office PowerPoint</Application>
  <PresentationFormat>Widescreen</PresentationFormat>
  <Paragraphs>433</Paragraphs>
  <Slides>36</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Brightspace PPT Theme 16x9</vt:lpstr>
      <vt:lpstr>Getting it Done  Ways to work more effectively</vt:lpstr>
      <vt:lpstr>The Point</vt:lpstr>
      <vt:lpstr>Acceptance Criteria</vt:lpstr>
      <vt:lpstr>The Fine Print</vt:lpstr>
      <vt:lpstr>What we’ll talk about?</vt:lpstr>
      <vt:lpstr>Building the most important things as a team</vt:lpstr>
      <vt:lpstr>Why does it matter?</vt:lpstr>
      <vt:lpstr>What? (Goals)</vt:lpstr>
      <vt:lpstr>Write the press release</vt:lpstr>
      <vt:lpstr>Do a pre-mortem</vt:lpstr>
      <vt:lpstr>Using Metrics</vt:lpstr>
      <vt:lpstr>Choosing Metrics</vt:lpstr>
      <vt:lpstr>Principle vs Process</vt:lpstr>
      <vt:lpstr>Principles</vt:lpstr>
      <vt:lpstr>Principles – my favourites</vt:lpstr>
      <vt:lpstr>Prioritize Learning</vt:lpstr>
      <vt:lpstr>Value failure Learning</vt:lpstr>
      <vt:lpstr>Running effective meetings</vt:lpstr>
      <vt:lpstr>Relentlessly thin slice</vt:lpstr>
      <vt:lpstr>Maintain Slack</vt:lpstr>
      <vt:lpstr>Find the value</vt:lpstr>
      <vt:lpstr>Find the exit – what work not to do</vt:lpstr>
      <vt:lpstr>We learn</vt:lpstr>
      <vt:lpstr>Being an effective individual</vt:lpstr>
      <vt:lpstr>Spending your time effectively</vt:lpstr>
      <vt:lpstr>Maintaining Focus</vt:lpstr>
      <vt:lpstr>Ensure velocity of learning</vt:lpstr>
      <vt:lpstr>Take control of your career growth</vt:lpstr>
      <vt:lpstr>Building a professional network An introvert’s perspective</vt:lpstr>
      <vt:lpstr>Building a professional network</vt:lpstr>
      <vt:lpstr>Mutual Coaching</vt:lpstr>
      <vt:lpstr>Mutual Coaching</vt:lpstr>
      <vt:lpstr>Be the change  (TODO: Pick less cheesy title)</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124</cp:revision>
  <dcterms:created xsi:type="dcterms:W3CDTF">2015-03-20T13:47:28Z</dcterms:created>
  <dcterms:modified xsi:type="dcterms:W3CDTF">2016-11-05T04:55:12Z</dcterms:modified>
</cp:coreProperties>
</file>