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37"/>
  </p:notesMasterIdLst>
  <p:sldIdLst>
    <p:sldId id="256" r:id="rId2"/>
    <p:sldId id="260" r:id="rId3"/>
    <p:sldId id="262" r:id="rId4"/>
    <p:sldId id="276" r:id="rId5"/>
    <p:sldId id="259" r:id="rId6"/>
    <p:sldId id="261" r:id="rId7"/>
    <p:sldId id="283" r:id="rId8"/>
    <p:sldId id="284" r:id="rId9"/>
    <p:sldId id="292" r:id="rId10"/>
    <p:sldId id="293" r:id="rId11"/>
    <p:sldId id="264" r:id="rId12"/>
    <p:sldId id="294" r:id="rId13"/>
    <p:sldId id="287" r:id="rId14"/>
    <p:sldId id="297" r:id="rId15"/>
    <p:sldId id="298" r:id="rId16"/>
    <p:sldId id="271" r:id="rId17"/>
    <p:sldId id="289" r:id="rId18"/>
    <p:sldId id="269" r:id="rId19"/>
    <p:sldId id="268" r:id="rId20"/>
    <p:sldId id="286" r:id="rId21"/>
    <p:sldId id="291" r:id="rId22"/>
    <p:sldId id="290" r:id="rId23"/>
    <p:sldId id="270" r:id="rId24"/>
    <p:sldId id="272" r:id="rId25"/>
    <p:sldId id="274" r:id="rId26"/>
    <p:sldId id="299" r:id="rId27"/>
    <p:sldId id="273" r:id="rId28"/>
    <p:sldId id="278" r:id="rId29"/>
    <p:sldId id="295" r:id="rId30"/>
    <p:sldId id="279" r:id="rId31"/>
    <p:sldId id="296" r:id="rId32"/>
    <p:sldId id="275" r:id="rId33"/>
    <p:sldId id="281" r:id="rId34"/>
    <p:sldId id="266" r:id="rId35"/>
    <p:sldId id="28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DF0A859-4AED-4176-B11B-1C202CB86F83}">
          <p14:sldIdLst>
            <p14:sldId id="256"/>
            <p14:sldId id="260"/>
            <p14:sldId id="262"/>
            <p14:sldId id="276"/>
            <p14:sldId id="259"/>
            <p14:sldId id="261"/>
            <p14:sldId id="283"/>
            <p14:sldId id="284"/>
            <p14:sldId id="292"/>
            <p14:sldId id="293"/>
            <p14:sldId id="264"/>
            <p14:sldId id="294"/>
            <p14:sldId id="287"/>
            <p14:sldId id="297"/>
            <p14:sldId id="298"/>
            <p14:sldId id="271"/>
            <p14:sldId id="289"/>
            <p14:sldId id="269"/>
            <p14:sldId id="268"/>
            <p14:sldId id="286"/>
            <p14:sldId id="291"/>
            <p14:sldId id="290"/>
            <p14:sldId id="270"/>
            <p14:sldId id="272"/>
            <p14:sldId id="274"/>
            <p14:sldId id="299"/>
            <p14:sldId id="273"/>
            <p14:sldId id="278"/>
            <p14:sldId id="295"/>
            <p14:sldId id="279"/>
            <p14:sldId id="296"/>
            <p14:sldId id="275"/>
          </p14:sldIdLst>
        </p14:section>
        <p14:section name="NOTES ONLY" id="{D8E3845F-4455-4707-8030-93D3A18148DC}">
          <p14:sldIdLst>
            <p14:sldId id="281"/>
            <p14:sldId id="266"/>
            <p14:sldId id="28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13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16" autoAdjust="0"/>
    <p:restoredTop sz="76581" autoAdjust="0"/>
  </p:normalViewPr>
  <p:slideViewPr>
    <p:cSldViewPr snapToGrid="0" snapToObjects="1">
      <p:cViewPr varScale="1">
        <p:scale>
          <a:sx n="87" d="100"/>
          <a:sy n="87" d="100"/>
        </p:scale>
        <p:origin x="1350"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8CC7AE-852D-4FFE-8405-9F9F6B4441FD}" type="datetimeFigureOut">
              <a:rPr lang="en-US" smtClean="0"/>
              <a:t>11/3/2016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165CF5-22A4-4BB9-BE26-FDB96183FE65}" type="slidenum">
              <a:rPr lang="en-US" smtClean="0"/>
              <a:t>‹#›</a:t>
            </a:fld>
            <a:endParaRPr lang="en-US"/>
          </a:p>
        </p:txBody>
      </p:sp>
    </p:spTree>
    <p:extLst>
      <p:ext uri="{BB962C8B-B14F-4D97-AF65-F5344CB8AC3E}">
        <p14:creationId xmlns:p14="http://schemas.microsoft.com/office/powerpoint/2010/main" val="272389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Kinda</a:t>
            </a:r>
            <a:r>
              <a:rPr lang="en-US" dirty="0"/>
              <a:t> Big Idea:</a:t>
            </a:r>
          </a:p>
          <a:p>
            <a:r>
              <a:rPr lang="en-US" dirty="0"/>
              <a:t>We can choose to spend our time on an infinite number of things.  </a:t>
            </a:r>
          </a:p>
          <a:p>
            <a:endParaRPr lang="en-US" dirty="0"/>
          </a:p>
          <a:p>
            <a:r>
              <a:rPr lang="en-US" dirty="0"/>
              <a:t>If we can pick the things that matter most, that make the biggest difference, that fulfil us… then we’ll be highly effective people who solve important problems, and who are more successful.  </a:t>
            </a:r>
          </a:p>
          <a:p>
            <a:endParaRPr lang="en-US" dirty="0"/>
          </a:p>
          <a:p>
            <a:r>
              <a:rPr lang="en-US" dirty="0"/>
              <a:t>And I fundamentally believe that given that, we’ll be happier too.</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a:t>
            </a:fld>
            <a:endParaRPr lang="en-US"/>
          </a:p>
        </p:txBody>
      </p:sp>
    </p:spTree>
    <p:extLst>
      <p:ext uri="{BB962C8B-B14F-4D97-AF65-F5344CB8AC3E}">
        <p14:creationId xmlns:p14="http://schemas.microsoft.com/office/powerpoint/2010/main" val="2661599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Let’s cut out the middleman, and focus the team directly on the business metrics we want to influence.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Pulse has done this well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Count of returning users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Average users per hour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 of CD deployments that succeed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Time to run a deployment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 of sales opportunities positively impacted by use of sandbox sites.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Reinforcing the plan is a problem because it was only as right as the information we had at the time we made it.  It decreases emphasis on learning and adapting to new information.</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Telemetry Service - Thank you to Owen and others for having set up the telemetry service and carrying more than their share of maintenance.)  Also, OI has done a great job of enabling data</a:t>
            </a:r>
            <a:r>
              <a:rPr lang="en-US" baseline="0" dirty="0"/>
              <a:t> collection and reporting.</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12</a:t>
            </a:fld>
            <a:endParaRPr lang="en-US"/>
          </a:p>
        </p:txBody>
      </p:sp>
    </p:spTree>
    <p:extLst>
      <p:ext uri="{BB962C8B-B14F-4D97-AF65-F5344CB8AC3E}">
        <p14:creationId xmlns:p14="http://schemas.microsoft.com/office/powerpoint/2010/main" val="1605406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[Stealing</a:t>
            </a:r>
            <a:r>
              <a:rPr lang="en-US" baseline="0" dirty="0"/>
              <a:t> liberally from Andrew Annett here…]</a:t>
            </a:r>
          </a:p>
          <a:p>
            <a:endParaRPr lang="en-US" baseline="0" dirty="0"/>
          </a:p>
          <a:p>
            <a:r>
              <a:rPr lang="en-US" baseline="0" dirty="0"/>
              <a:t>While we’re all enthusiastic about operating on principle, process is still important for the complicated, to ensure a higher accuracy and efficiency.</a:t>
            </a:r>
          </a:p>
          <a:p>
            <a:endParaRPr lang="en-US" baseline="0" dirty="0"/>
          </a:p>
          <a:p>
            <a:r>
              <a:rPr lang="en-US" baseline="0" dirty="0"/>
              <a:t>Much of our work is complex (but not all)</a:t>
            </a:r>
          </a:p>
        </p:txBody>
      </p:sp>
      <p:sp>
        <p:nvSpPr>
          <p:cNvPr id="4" name="Slide Number Placeholder 3"/>
          <p:cNvSpPr>
            <a:spLocks noGrp="1"/>
          </p:cNvSpPr>
          <p:nvPr>
            <p:ph type="sldNum" sz="quarter" idx="10"/>
          </p:nvPr>
        </p:nvSpPr>
        <p:spPr/>
        <p:txBody>
          <a:bodyPr/>
          <a:lstStyle/>
          <a:p>
            <a:fld id="{54165CF5-22A4-4BB9-BE26-FDB96183FE65}" type="slidenum">
              <a:rPr lang="en-US" smtClean="0"/>
              <a:t>13</a:t>
            </a:fld>
            <a:endParaRPr lang="en-US"/>
          </a:p>
        </p:txBody>
      </p:sp>
    </p:spTree>
    <p:extLst>
      <p:ext uri="{BB962C8B-B14F-4D97-AF65-F5344CB8AC3E}">
        <p14:creationId xmlns:p14="http://schemas.microsoft.com/office/powerpoint/2010/main" val="4011541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By talking about</a:t>
            </a:r>
            <a:r>
              <a:rPr lang="en-US" baseline="0" dirty="0"/>
              <a:t> the principles that drive your actions, you can more clearly explain the significance of your intent.  Analogous to applying design patterns.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14</a:t>
            </a:fld>
            <a:endParaRPr lang="en-US"/>
          </a:p>
        </p:txBody>
      </p:sp>
    </p:spTree>
    <p:extLst>
      <p:ext uri="{BB962C8B-B14F-4D97-AF65-F5344CB8AC3E}">
        <p14:creationId xmlns:p14="http://schemas.microsoft.com/office/powerpoint/2010/main" val="2533463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[Audience] What are the principles</a:t>
            </a:r>
            <a:r>
              <a:rPr lang="en-US" baseline="0" dirty="0"/>
              <a:t> that are important to you?</a:t>
            </a:r>
            <a:endParaRPr lang="en-US" dirty="0"/>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15</a:t>
            </a:fld>
            <a:endParaRPr lang="en-US"/>
          </a:p>
        </p:txBody>
      </p:sp>
    </p:spTree>
    <p:extLst>
      <p:ext uri="{BB962C8B-B14F-4D97-AF65-F5344CB8AC3E}">
        <p14:creationId xmlns:p14="http://schemas.microsoft.com/office/powerpoint/2010/main" val="2680472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As we learn, we reduce risk – so learn about the scariest things first.</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16</a:t>
            </a:fld>
            <a:endParaRPr lang="en-US"/>
          </a:p>
        </p:txBody>
      </p:sp>
    </p:spTree>
    <p:extLst>
      <p:ext uri="{BB962C8B-B14F-4D97-AF65-F5344CB8AC3E}">
        <p14:creationId xmlns:p14="http://schemas.microsoft.com/office/powerpoint/2010/main" val="3244688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 if doing things with 50/50 odds of being successful maximize our learning, and we value learning, isn’t that an investment we’d choose, especially early in a project when being off course can be a massive problem for the success of the overall project?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[Audience Discussion] How do we truly show that we value the most efficient learning-through-doing opportunity we have?  (How do we value failure?)</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17</a:t>
            </a:fld>
            <a:endParaRPr lang="en-US"/>
          </a:p>
        </p:txBody>
      </p:sp>
    </p:spTree>
    <p:extLst>
      <p:ext uri="{BB962C8B-B14F-4D97-AF65-F5344CB8AC3E}">
        <p14:creationId xmlns:p14="http://schemas.microsoft.com/office/powerpoint/2010/main" val="40789277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dirty="0">
                <a:solidFill>
                  <a:srgbClr val="FF0000"/>
                </a:solidFill>
              </a:rPr>
              <a:t>[Audience]</a:t>
            </a:r>
            <a:r>
              <a:rPr lang="en-US" sz="1600" baseline="0" dirty="0"/>
              <a:t> How many people would say that meetings are places where we get work done?  Why not?  What’s wrong with the meetings you’re in?</a:t>
            </a:r>
          </a:p>
          <a:p>
            <a:endParaRPr lang="en-US" sz="1600" baseline="0" dirty="0"/>
          </a:p>
          <a:p>
            <a:r>
              <a:rPr lang="en-US" sz="1600" baseline="0" dirty="0"/>
              <a:t>Let me review some basics.</a:t>
            </a:r>
          </a:p>
          <a:p>
            <a:pPr marL="285750" indent="-285750">
              <a:buFontTx/>
              <a:buChar char="-"/>
            </a:pPr>
            <a:r>
              <a:rPr lang="en-US" sz="1600" baseline="0" dirty="0"/>
              <a:t>Why are you meeting?  Often this is “What do you want to be unstuck afterward?”</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600" dirty="0"/>
              <a:t>Divide complex conversations into: “Problem appreciation” and, later, “Solution / Plan discussion”</a:t>
            </a:r>
          </a:p>
          <a:p>
            <a:pPr marL="285750" indent="-285750">
              <a:buFontTx/>
              <a:buChar char="-"/>
            </a:pPr>
            <a:r>
              <a:rPr lang="en-US" sz="1600" dirty="0"/>
              <a:t>Cut down on the attendee list by inviting some people as optional,</a:t>
            </a:r>
            <a:r>
              <a:rPr lang="en-US" sz="1600" baseline="0" dirty="0"/>
              <a:t> and some as mandatory.  Still let’s people know the conversation is happening.</a:t>
            </a:r>
          </a:p>
          <a:p>
            <a:pPr marL="285750" indent="-285750">
              <a:buFontTx/>
              <a:buChar char="-"/>
            </a:pPr>
            <a:r>
              <a:rPr lang="en-US" sz="1600" dirty="0"/>
              <a:t>Can</a:t>
            </a:r>
            <a:r>
              <a:rPr lang="en-US" sz="1600" baseline="0" dirty="0"/>
              <a:t> you get the conversation done in less time than that?</a:t>
            </a:r>
          </a:p>
          <a:p>
            <a:pPr marL="285750" indent="-285750">
              <a:buFontTx/>
              <a:buChar char="-"/>
            </a:pPr>
            <a:endParaRPr lang="en-US" sz="1600" baseline="0" dirty="0"/>
          </a:p>
          <a:p>
            <a:pPr marL="285750" indent="-285750">
              <a:buFontTx/>
              <a:buChar char="-"/>
            </a:pPr>
            <a:endParaRPr lang="en-US" sz="1600" baseline="0" dirty="0"/>
          </a:p>
          <a:p>
            <a:pPr marL="0" indent="0">
              <a:buFontTx/>
              <a:buNone/>
            </a:pPr>
            <a:r>
              <a:rPr lang="en-US" sz="1600" baseline="0" dirty="0"/>
              <a:t>Google’s study of high performing teams identified high performances to be correlated with psychological safety.</a:t>
            </a:r>
            <a:endParaRPr lang="en-US" sz="1600" dirty="0"/>
          </a:p>
        </p:txBody>
      </p:sp>
      <p:sp>
        <p:nvSpPr>
          <p:cNvPr id="4" name="Slide Number Placeholder 3"/>
          <p:cNvSpPr>
            <a:spLocks noGrp="1"/>
          </p:cNvSpPr>
          <p:nvPr>
            <p:ph type="sldNum" sz="quarter" idx="10"/>
          </p:nvPr>
        </p:nvSpPr>
        <p:spPr/>
        <p:txBody>
          <a:bodyPr/>
          <a:lstStyle/>
          <a:p>
            <a:fld id="{54165CF5-22A4-4BB9-BE26-FDB96183FE65}" type="slidenum">
              <a:rPr lang="en-US" smtClean="0"/>
              <a:t>18</a:t>
            </a:fld>
            <a:endParaRPr lang="en-US"/>
          </a:p>
        </p:txBody>
      </p:sp>
    </p:spTree>
    <p:extLst>
      <p:ext uri="{BB962C8B-B14F-4D97-AF65-F5344CB8AC3E}">
        <p14:creationId xmlns:p14="http://schemas.microsoft.com/office/powerpoint/2010/main" val="1090216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 warning sign if we’re not shipping work in progress on every train,</a:t>
            </a:r>
            <a:r>
              <a:rPr lang="en-US" baseline="0" dirty="0"/>
              <a:t> or if the whole thing is flagged off</a:t>
            </a:r>
          </a:p>
          <a:p>
            <a:endParaRPr lang="en-US" baseline="0" dirty="0"/>
          </a:p>
          <a:p>
            <a:r>
              <a:rPr lang="en-US" baseline="0" dirty="0"/>
              <a:t>Don’t frame your follow-on work as a “bonus” pile – it becomes a collection of cheap, low-value stuff – not the best use of time.</a:t>
            </a:r>
          </a:p>
          <a:p>
            <a:endParaRPr lang="en-US" baseline="0" dirty="0"/>
          </a:p>
          <a:p>
            <a:r>
              <a:rPr lang="en-US" baseline="0" dirty="0"/>
              <a:t>Carl Pacey talks about how to make small merges.</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Be really careful not to slice too thin – easy to say you’ll “add on A11y” later…</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19</a:t>
            </a:fld>
            <a:endParaRPr lang="en-US"/>
          </a:p>
        </p:txBody>
      </p:sp>
    </p:spTree>
    <p:extLst>
      <p:ext uri="{BB962C8B-B14F-4D97-AF65-F5344CB8AC3E}">
        <p14:creationId xmlns:p14="http://schemas.microsoft.com/office/powerpoint/2010/main" val="4060006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do you do when a car in front of you on the 401 swerves or slams on brakes?  If you’re 20m away?  200m?</a:t>
            </a:r>
          </a:p>
          <a:p>
            <a:endParaRPr lang="en-US" dirty="0"/>
          </a:p>
          <a:p>
            <a:endParaRPr lang="en-US" dirty="0"/>
          </a:p>
          <a:p>
            <a:r>
              <a:rPr lang="en-US" sz="1200" dirty="0"/>
              <a:t>Sprints for very short periods to complete a clearly understood goal can be okay, but if they’re sustained or frequent, we’re not making the right long term choices. </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20</a:t>
            </a:fld>
            <a:endParaRPr lang="en-US"/>
          </a:p>
        </p:txBody>
      </p:sp>
    </p:spTree>
    <p:extLst>
      <p:ext uri="{BB962C8B-B14F-4D97-AF65-F5344CB8AC3E}">
        <p14:creationId xmlns:p14="http://schemas.microsoft.com/office/powerpoint/2010/main" val="34799352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tempting to build forever.  We want to get to done, but can never finish the whole list.  How do we decide what to do and what not to?</a:t>
            </a:r>
          </a:p>
        </p:txBody>
      </p:sp>
      <p:sp>
        <p:nvSpPr>
          <p:cNvPr id="4" name="Slide Number Placeholder 3"/>
          <p:cNvSpPr>
            <a:spLocks noGrp="1"/>
          </p:cNvSpPr>
          <p:nvPr>
            <p:ph type="sldNum" sz="quarter" idx="10"/>
          </p:nvPr>
        </p:nvSpPr>
        <p:spPr/>
        <p:txBody>
          <a:bodyPr/>
          <a:lstStyle/>
          <a:p>
            <a:fld id="{54165CF5-22A4-4BB9-BE26-FDB96183FE65}" type="slidenum">
              <a:rPr lang="en-US" smtClean="0"/>
              <a:t>22</a:t>
            </a:fld>
            <a:endParaRPr lang="en-US"/>
          </a:p>
        </p:txBody>
      </p:sp>
    </p:spTree>
    <p:extLst>
      <p:ext uri="{BB962C8B-B14F-4D97-AF65-F5344CB8AC3E}">
        <p14:creationId xmlns:p14="http://schemas.microsoft.com/office/powerpoint/2010/main" val="1954334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2</a:t>
            </a:fld>
            <a:endParaRPr lang="en-US"/>
          </a:p>
        </p:txBody>
      </p:sp>
    </p:spTree>
    <p:extLst>
      <p:ext uri="{BB962C8B-B14F-4D97-AF65-F5344CB8AC3E}">
        <p14:creationId xmlns:p14="http://schemas.microsoft.com/office/powerpoint/2010/main" val="38180355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Mantra from “Turn the Ship Around”</a:t>
            </a:r>
          </a:p>
        </p:txBody>
      </p:sp>
      <p:sp>
        <p:nvSpPr>
          <p:cNvPr id="4" name="Slide Number Placeholder 3"/>
          <p:cNvSpPr>
            <a:spLocks noGrp="1"/>
          </p:cNvSpPr>
          <p:nvPr>
            <p:ph type="sldNum" sz="quarter" idx="10"/>
          </p:nvPr>
        </p:nvSpPr>
        <p:spPr/>
        <p:txBody>
          <a:bodyPr/>
          <a:lstStyle/>
          <a:p>
            <a:fld id="{54165CF5-22A4-4BB9-BE26-FDB96183FE65}" type="slidenum">
              <a:rPr lang="en-US" smtClean="0"/>
              <a:t>23</a:t>
            </a:fld>
            <a:endParaRPr lang="en-US"/>
          </a:p>
        </p:txBody>
      </p:sp>
    </p:spTree>
    <p:extLst>
      <p:ext uri="{BB962C8B-B14F-4D97-AF65-F5344CB8AC3E}">
        <p14:creationId xmlns:p14="http://schemas.microsoft.com/office/powerpoint/2010/main" val="2005465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categorize to-do list by strategic and tactical</a:t>
            </a:r>
          </a:p>
        </p:txBody>
      </p:sp>
      <p:sp>
        <p:nvSpPr>
          <p:cNvPr id="4" name="Slide Number Placeholder 3"/>
          <p:cNvSpPr>
            <a:spLocks noGrp="1"/>
          </p:cNvSpPr>
          <p:nvPr>
            <p:ph type="sldNum" sz="quarter" idx="10"/>
          </p:nvPr>
        </p:nvSpPr>
        <p:spPr/>
        <p:txBody>
          <a:bodyPr/>
          <a:lstStyle/>
          <a:p>
            <a:fld id="{54165CF5-22A4-4BB9-BE26-FDB96183FE65}" type="slidenum">
              <a:rPr lang="en-US" smtClean="0"/>
              <a:t>25</a:t>
            </a:fld>
            <a:endParaRPr lang="en-US"/>
          </a:p>
        </p:txBody>
      </p:sp>
    </p:spTree>
    <p:extLst>
      <p:ext uri="{BB962C8B-B14F-4D97-AF65-F5344CB8AC3E}">
        <p14:creationId xmlns:p14="http://schemas.microsoft.com/office/powerpoint/2010/main" val="14827904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different perspectives on “Velocity of Learning” as a worthy goal.  On one hand, some people assert it’s not sufficiently outcome-oriented.</a:t>
            </a:r>
            <a:r>
              <a:rPr lang="en-US" baseline="0" dirty="0"/>
              <a:t>  On the other hand, I don’t think we want to target specific outcomes just for the sake of it.</a:t>
            </a:r>
          </a:p>
          <a:p>
            <a:endParaRPr lang="en-US" baseline="0" dirty="0"/>
          </a:p>
          <a:p>
            <a:endParaRPr lang="en-US" baseline="0" dirty="0"/>
          </a:p>
          <a:p>
            <a:pPr marL="342900" indent="-342900">
              <a:buFont typeface="Arial" panose="020B0604020202020204" pitchFamily="34" charset="0"/>
              <a:buChar char="•"/>
            </a:pPr>
            <a:r>
              <a:rPr lang="en-US" dirty="0"/>
              <a:t>Why?</a:t>
            </a:r>
          </a:p>
          <a:p>
            <a:pPr marL="342900" indent="-342900">
              <a:buFont typeface="Arial" panose="020B0604020202020204" pitchFamily="34" charset="0"/>
              <a:buChar char="•"/>
            </a:pPr>
            <a:r>
              <a:rPr lang="en-US" dirty="0"/>
              <a:t>&gt;&gt; More capable</a:t>
            </a:r>
          </a:p>
          <a:p>
            <a:pPr marL="342900" indent="-342900">
              <a:buFont typeface="Arial" panose="020B0604020202020204" pitchFamily="34" charset="0"/>
              <a:buChar char="•"/>
            </a:pPr>
            <a:r>
              <a:rPr lang="en-US" dirty="0"/>
              <a:t>&gt;&gt; Less likely to make the same mistakes twice</a:t>
            </a:r>
          </a:p>
          <a:p>
            <a:pPr marL="342900" indent="-342900">
              <a:buFont typeface="Arial" panose="020B0604020202020204" pitchFamily="34" charset="0"/>
              <a:buChar char="•"/>
            </a:pPr>
            <a:r>
              <a:rPr lang="en-US" dirty="0"/>
              <a:t>&gt;&gt; Happier and more fulfilled</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Abhor stagnation – crave healthy change.  You can be stagnating, even when you’re working hard.  </a:t>
            </a:r>
          </a:p>
          <a:p>
            <a:pPr marL="342900" indent="-342900">
              <a:buFont typeface="Arial" panose="020B0604020202020204" pitchFamily="34" charset="0"/>
              <a:buChar char="•"/>
            </a:pPr>
            <a:r>
              <a:rPr lang="en-US" dirty="0"/>
              <a:t>&gt;&gt;Change is an opportunity to learn and grow</a:t>
            </a:r>
          </a:p>
          <a:p>
            <a:pPr marL="342900" indent="-34290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27</a:t>
            </a:fld>
            <a:endParaRPr lang="en-US"/>
          </a:p>
        </p:txBody>
      </p:sp>
    </p:spTree>
    <p:extLst>
      <p:ext uri="{BB962C8B-B14F-4D97-AF65-F5344CB8AC3E}">
        <p14:creationId xmlns:p14="http://schemas.microsoft.com/office/powerpoint/2010/main" val="3816738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used to think that networking was about cronyism</a:t>
            </a:r>
            <a:r>
              <a:rPr lang="en-US" baseline="0" dirty="0"/>
              <a:t>, currying </a:t>
            </a:r>
            <a:r>
              <a:rPr lang="en-US" baseline="0" dirty="0" err="1"/>
              <a:t>favour</a:t>
            </a:r>
            <a:r>
              <a:rPr lang="en-US" baseline="0" dirty="0"/>
              <a:t>, and low-depth relationships – I had a very negative view of it.  I felt like I could get by on my individual performance and that that was a higher-integrity way to operate.</a:t>
            </a:r>
          </a:p>
          <a:p>
            <a:endParaRPr lang="en-US" baseline="0" dirty="0"/>
          </a:p>
          <a:p>
            <a:r>
              <a:rPr lang="en-US" baseline="0" dirty="0"/>
              <a:t>I needed a way to think of it in terms of collaboration, more meaningful relationships, and mutual support.  </a:t>
            </a:r>
          </a:p>
          <a:p>
            <a:endParaRPr lang="en-US" baseline="0" dirty="0"/>
          </a:p>
          <a:p>
            <a:r>
              <a:rPr lang="en-US" baseline="0" dirty="0"/>
              <a:t>It helped me to think in terms of what I could give my network, rather than what I wanted from it.</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28</a:t>
            </a:fld>
            <a:endParaRPr lang="en-US"/>
          </a:p>
        </p:txBody>
      </p:sp>
    </p:spTree>
    <p:extLst>
      <p:ext uri="{BB962C8B-B14F-4D97-AF65-F5344CB8AC3E}">
        <p14:creationId xmlns:p14="http://schemas.microsoft.com/office/powerpoint/2010/main" val="34018851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sometimes talk about having a mentor, but Craig helped me appreciate the value of a network of informal mentors – people you can talk over problems in particular areas in a less formal way</a:t>
            </a:r>
          </a:p>
          <a:p>
            <a:endParaRPr lang="en-US" dirty="0"/>
          </a:p>
          <a:p>
            <a:pPr marL="342900" indent="-342900">
              <a:buFontTx/>
              <a:buChar char="-"/>
            </a:pPr>
            <a:r>
              <a:rPr lang="en-US" dirty="0"/>
              <a:t>&gt;&gt;3</a:t>
            </a:r>
            <a:r>
              <a:rPr lang="en-US" baseline="30000" dirty="0"/>
              <a:t>rd</a:t>
            </a:r>
            <a:r>
              <a:rPr lang="en-US" dirty="0"/>
              <a:t> level tribe – we’re awesome, but they’re not.</a:t>
            </a:r>
          </a:p>
          <a:p>
            <a:pPr marL="342900" indent="-342900">
              <a:buFontTx/>
              <a:buChar char="-"/>
            </a:pPr>
            <a:r>
              <a:rPr lang="en-US" dirty="0"/>
              <a:t>&gt;&gt;4</a:t>
            </a:r>
            <a:r>
              <a:rPr lang="en-US" baseline="30000" dirty="0"/>
              <a:t>th</a:t>
            </a:r>
            <a:r>
              <a:rPr lang="en-US" dirty="0"/>
              <a:t> level tribe – we’re all awesome</a:t>
            </a:r>
          </a:p>
          <a:p>
            <a:pPr marL="342900" indent="-342900">
              <a:buFontTx/>
              <a:buChar char="-"/>
            </a:pPr>
            <a:r>
              <a:rPr lang="en-US" dirty="0"/>
              <a:t>&gt;&gt;5</a:t>
            </a:r>
            <a:r>
              <a:rPr lang="en-US" baseline="30000" dirty="0"/>
              <a:t>th</a:t>
            </a:r>
            <a:r>
              <a:rPr lang="en-US" dirty="0"/>
              <a:t> level tribe – hey my two friends who don’t know each other, you’d probably be awesome together – why not connect?</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29</a:t>
            </a:fld>
            <a:endParaRPr lang="en-US"/>
          </a:p>
        </p:txBody>
      </p:sp>
    </p:spTree>
    <p:extLst>
      <p:ext uri="{BB962C8B-B14F-4D97-AF65-F5344CB8AC3E}">
        <p14:creationId xmlns:p14="http://schemas.microsoft.com/office/powerpoint/2010/main" val="558883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if the people we spend the most time with every day shared their perspective and advice about how we each could improve?  And imagine if they did this in small, low stress, frequent chunks that helps us course-correct or get stronger continuously.  We could grow faster, and we could make more of a difference in the lives of people around us.</a:t>
            </a:r>
          </a:p>
          <a:p>
            <a:endParaRPr lang="en-US" dirty="0"/>
          </a:p>
          <a:p>
            <a:r>
              <a:rPr lang="en-US" dirty="0"/>
              <a:t>Scary right?</a:t>
            </a:r>
          </a:p>
        </p:txBody>
      </p:sp>
      <p:sp>
        <p:nvSpPr>
          <p:cNvPr id="4" name="Slide Number Placeholder 3"/>
          <p:cNvSpPr>
            <a:spLocks noGrp="1"/>
          </p:cNvSpPr>
          <p:nvPr>
            <p:ph type="sldNum" sz="quarter" idx="10"/>
          </p:nvPr>
        </p:nvSpPr>
        <p:spPr/>
        <p:txBody>
          <a:bodyPr/>
          <a:lstStyle/>
          <a:p>
            <a:fld id="{54165CF5-22A4-4BB9-BE26-FDB96183FE65}" type="slidenum">
              <a:rPr lang="en-US" smtClean="0"/>
              <a:t>30</a:t>
            </a:fld>
            <a:endParaRPr lang="en-US"/>
          </a:p>
        </p:txBody>
      </p:sp>
    </p:spTree>
    <p:extLst>
      <p:ext uri="{BB962C8B-B14F-4D97-AF65-F5344CB8AC3E}">
        <p14:creationId xmlns:p14="http://schemas.microsoft.com/office/powerpoint/2010/main" val="23513498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So how do we get to the point we can do that?</a:t>
            </a:r>
          </a:p>
          <a:p>
            <a:endParaRPr lang="en-US" dirty="0"/>
          </a:p>
          <a:p>
            <a:r>
              <a:rPr lang="en-US" dirty="0"/>
              <a:t>: “It was really cool that you spoke up back there – I think that helped get us on track…”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it easy for people to share strengthening feedback with you – and try not to just fish for the good – make it easy for people to share ideas about how you can get stronger.</a:t>
            </a:r>
          </a:p>
          <a:p>
            <a:endParaRPr lang="en-US" dirty="0"/>
          </a:p>
          <a:p>
            <a:pPr marL="171450" indent="-171450">
              <a:buFontTx/>
              <a:buChar char="-"/>
            </a:pPr>
            <a:r>
              <a:rPr lang="en-US" dirty="0"/>
              <a:t>(Between 3:1 and 9:1 ratio.) of positive to negative feedback needed to maintain trust</a:t>
            </a:r>
          </a:p>
          <a:p>
            <a:pPr marL="171450" indent="-171450">
              <a:buFontTx/>
              <a:buChar char="-"/>
            </a:pPr>
            <a:r>
              <a:rPr lang="en-US" dirty="0"/>
              <a:t>Especially</a:t>
            </a:r>
            <a:r>
              <a:rPr lang="en-US" baseline="0" dirty="0"/>
              <a:t> share positive feedback when someone does something new for them</a:t>
            </a:r>
            <a:endParaRPr lang="en-US" dirty="0"/>
          </a:p>
          <a:p>
            <a:pPr marL="171450" indent="-171450">
              <a:buFontTx/>
              <a:buChar char="-"/>
            </a:pPr>
            <a:endParaRPr lang="en-US" dirty="0"/>
          </a:p>
          <a:p>
            <a:pPr marL="171450"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Tell people you got good feedback and that it helped (if it was, and if it did.)  That reinforces the idea that this is valued behavior, and it’s a form of real-time public feedback for the person who took time to help you out.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342900" indent="-342900">
              <a:buFont typeface="Arial" panose="020B0604020202020204" pitchFamily="34" charset="0"/>
              <a:buChar char="•"/>
            </a:pPr>
            <a:r>
              <a:rPr lang="en-US" sz="1200" dirty="0"/>
              <a:t>Share positive feedback every day, in small but honest ways.  </a:t>
            </a:r>
          </a:p>
          <a:p>
            <a:pPr marL="342900" indent="-342900">
              <a:buFont typeface="Arial" panose="020B0604020202020204" pitchFamily="34" charset="0"/>
              <a:buChar char="•"/>
            </a:pPr>
            <a:r>
              <a:rPr lang="en-US" sz="1200" dirty="0"/>
              <a:t>Make it easy for people to share strengthening feedback with you</a:t>
            </a:r>
          </a:p>
          <a:p>
            <a:pPr marL="342900" indent="-342900">
              <a:buFont typeface="Arial" panose="020B0604020202020204" pitchFamily="34" charset="0"/>
              <a:buChar char="•"/>
            </a:pPr>
            <a:r>
              <a:rPr lang="en-US" sz="1200" dirty="0"/>
              <a:t>Getting feedback: Be interested.  Be engaged.  Don’t argue.  Ask for clarification or examples. Say thank you, and mean it.</a:t>
            </a:r>
          </a:p>
          <a:p>
            <a:pPr marL="342900" indent="-342900">
              <a:buFont typeface="Arial" panose="020B0604020202020204" pitchFamily="34" charset="0"/>
              <a:buChar char="•"/>
            </a:pPr>
            <a:r>
              <a:rPr lang="en-US" sz="1200" dirty="0"/>
              <a:t>Tell people that you got good feedback and that it helped </a:t>
            </a:r>
          </a:p>
          <a:p>
            <a:pPr marL="342900" indent="-342900">
              <a:buFont typeface="Arial" panose="020B0604020202020204" pitchFamily="34" charset="0"/>
              <a:buChar char="•"/>
            </a:pPr>
            <a:r>
              <a:rPr lang="en-US" sz="1200" dirty="0"/>
              <a:t>Find opportunities to practice giving constructive feedback to someone who trusts you</a:t>
            </a:r>
          </a:p>
          <a:p>
            <a:pPr marL="342900" indent="-342900">
              <a:buFont typeface="Arial" panose="020B0604020202020204" pitchFamily="34" charset="0"/>
              <a:buChar char="•"/>
            </a:pPr>
            <a:r>
              <a:rPr lang="en-US" sz="1200" dirty="0"/>
              <a:t>Start small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31</a:t>
            </a:fld>
            <a:endParaRPr lang="en-US"/>
          </a:p>
        </p:txBody>
      </p:sp>
    </p:spTree>
    <p:extLst>
      <p:ext uri="{BB962C8B-B14F-4D97-AF65-F5344CB8AC3E}">
        <p14:creationId xmlns:p14="http://schemas.microsoft.com/office/powerpoint/2010/main" val="21780385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Sometimes, the most important thing you can be doing isn’t something someone asks of you, or something that’s on an obvious</a:t>
            </a:r>
            <a:r>
              <a:rPr lang="en-US" baseline="0" dirty="0"/>
              <a:t> menu.  It means identifying a problem, and solving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can seem scary, but with a normal engineering approach, it doesn’t have to be.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Pick a thing that should be better.  Helps if it’s something that bothers you – something you have a personal stake in.  Ask what would be necessary to tackle it.  Just say you’ll make a plan – if you find yourself interested, you’ll be more likely to make good progress</a:t>
            </a:r>
          </a:p>
          <a:p>
            <a:endParaRPr lang="en-US" dirty="0"/>
          </a:p>
          <a:p>
            <a:pPr marL="0" indent="0">
              <a:buFontTx/>
              <a:buNone/>
            </a:pPr>
            <a:r>
              <a:rPr lang="en-US" dirty="0"/>
              <a:t>Pretend you were</a:t>
            </a:r>
            <a:r>
              <a:rPr lang="en-US" baseline="0" dirty="0"/>
              <a:t> put in charge of solving the problem.  What would you do?  Small change is just fine.</a:t>
            </a:r>
          </a:p>
          <a:p>
            <a:pPr marL="171450" indent="-171450">
              <a:buFontTx/>
              <a:buChar char="-"/>
            </a:pPr>
            <a:endParaRPr lang="en-US" dirty="0"/>
          </a:p>
          <a:p>
            <a:pPr marL="0" indent="0">
              <a:buFontTx/>
              <a:buNone/>
            </a:pPr>
            <a:r>
              <a:rPr lang="en-US" dirty="0"/>
              <a:t>Bias toward action over talk.</a:t>
            </a:r>
          </a:p>
        </p:txBody>
      </p:sp>
      <p:sp>
        <p:nvSpPr>
          <p:cNvPr id="4" name="Slide Number Placeholder 3"/>
          <p:cNvSpPr>
            <a:spLocks noGrp="1"/>
          </p:cNvSpPr>
          <p:nvPr>
            <p:ph type="sldNum" sz="quarter" idx="10"/>
          </p:nvPr>
        </p:nvSpPr>
        <p:spPr/>
        <p:txBody>
          <a:bodyPr/>
          <a:lstStyle/>
          <a:p>
            <a:fld id="{54165CF5-22A4-4BB9-BE26-FDB96183FE65}" type="slidenum">
              <a:rPr lang="en-US" smtClean="0"/>
              <a:t>32</a:t>
            </a:fld>
            <a:endParaRPr lang="en-US"/>
          </a:p>
        </p:txBody>
      </p:sp>
    </p:spTree>
    <p:extLst>
      <p:ext uri="{BB962C8B-B14F-4D97-AF65-F5344CB8AC3E}">
        <p14:creationId xmlns:p14="http://schemas.microsoft.com/office/powerpoint/2010/main" val="325442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form a habit</a:t>
            </a:r>
            <a:r>
              <a:rPr lang="en-US" baseline="0" dirty="0"/>
              <a:t> after we’ve done something 50-60 times, and when we remember why it was important to us.</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3</a:t>
            </a:fld>
            <a:endParaRPr lang="en-US"/>
          </a:p>
        </p:txBody>
      </p:sp>
    </p:spTree>
    <p:extLst>
      <p:ext uri="{BB962C8B-B14F-4D97-AF65-F5344CB8AC3E}">
        <p14:creationId xmlns:p14="http://schemas.microsoft.com/office/powerpoint/2010/main" val="316711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concepts, but reminders are helpful.  Everyone</a:t>
            </a:r>
            <a:r>
              <a:rPr lang="en-US" baseline="0" dirty="0"/>
              <a:t> will find their own combinations of tips and techniques that works for them</a:t>
            </a:r>
            <a:endParaRPr lang="en-US" dirty="0"/>
          </a:p>
          <a:p>
            <a:endParaRPr lang="en-US" dirty="0"/>
          </a:p>
          <a:p>
            <a:r>
              <a:rPr lang="en-US" dirty="0"/>
              <a:t>Part of why I’m speaking today is selfishly calculated to advance my own growth and learning.  Preparing to talk to a group about material means that you think about it in a different way.  It opens you up to new questions and feedback.  </a:t>
            </a:r>
          </a:p>
          <a:p>
            <a:endParaRPr lang="en-US" dirty="0"/>
          </a:p>
          <a:p>
            <a:r>
              <a:rPr lang="en-US" sz="1200" dirty="0"/>
              <a:t>Let’s talk if:</a:t>
            </a:r>
          </a:p>
          <a:p>
            <a:pPr marL="342900" indent="-342900">
              <a:buFont typeface="Arial" panose="020B0604020202020204" pitchFamily="34" charset="0"/>
              <a:buChar char="•"/>
            </a:pPr>
            <a:r>
              <a:rPr lang="en-US" sz="1200" dirty="0"/>
              <a:t>You have other ideas</a:t>
            </a:r>
          </a:p>
          <a:p>
            <a:pPr marL="342900" indent="-342900">
              <a:buFont typeface="Arial" panose="020B0604020202020204" pitchFamily="34" charset="0"/>
              <a:buChar char="•"/>
            </a:pPr>
            <a:r>
              <a:rPr lang="en-US" sz="1200" dirty="0"/>
              <a:t>You have contrary opinions</a:t>
            </a:r>
          </a:p>
          <a:p>
            <a:pPr marL="342900" indent="-342900">
              <a:buFont typeface="Arial" panose="020B0604020202020204" pitchFamily="34" charset="0"/>
              <a:buChar char="•"/>
            </a:pPr>
            <a:r>
              <a:rPr lang="en-US" sz="1200" dirty="0"/>
              <a:t>You have feedback for me on the material or the presentation</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4</a:t>
            </a:fld>
            <a:endParaRPr lang="en-US"/>
          </a:p>
        </p:txBody>
      </p:sp>
    </p:spTree>
    <p:extLst>
      <p:ext uri="{BB962C8B-B14F-4D97-AF65-F5344CB8AC3E}">
        <p14:creationId xmlns:p14="http://schemas.microsoft.com/office/powerpoint/2010/main" val="3501346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a team? A group of smart, caring humans who come together to solve a problem while growing as individuals.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And that’s it.  For the</a:t>
            </a:r>
            <a:r>
              <a:rPr lang="en-US" baseline="0" dirty="0"/>
              <a:t> discussion today, </a:t>
            </a:r>
            <a:r>
              <a:rPr lang="en-US" dirty="0"/>
              <a:t>let’s leave</a:t>
            </a:r>
            <a:r>
              <a:rPr lang="en-US" baseline="0" dirty="0"/>
              <a:t> behind the more complicated team structure – titles, functions, who reports to who, who is senior to who, etc.</a:t>
            </a:r>
          </a:p>
          <a:p>
            <a:endParaRPr lang="en-US" baseline="0" dirty="0"/>
          </a:p>
          <a:p>
            <a:r>
              <a:rPr lang="en-US" baseline="0" dirty="0"/>
              <a:t>We are a group of smart, caring people who want to solve hard problems and improve ourselves along the way.</a:t>
            </a:r>
          </a:p>
          <a:p>
            <a:endParaRPr lang="en-US" baseline="0" dirty="0"/>
          </a:p>
          <a:p>
            <a:r>
              <a:rPr lang="en-US" baseline="0" dirty="0"/>
              <a:t>So – the approaches and tools we’re going to talk about can apply beyond just your formal team.</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6</a:t>
            </a:fld>
            <a:endParaRPr lang="en-US"/>
          </a:p>
        </p:txBody>
      </p:sp>
    </p:spTree>
    <p:extLst>
      <p:ext uri="{BB962C8B-B14F-4D97-AF65-F5344CB8AC3E}">
        <p14:creationId xmlns:p14="http://schemas.microsoft.com/office/powerpoint/2010/main" val="2822242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Start with why (Simon Sinek)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For anything you’re doing, or might do, understand very clearly why it matters</a:t>
            </a:r>
          </a:p>
          <a:p>
            <a:r>
              <a:rPr lang="en-US" dirty="0"/>
              <a:t>- Not just these four classes – the point is to understand all of the reasons that doing what you’re doing might</a:t>
            </a:r>
            <a:r>
              <a:rPr lang="en-US" baseline="0" dirty="0"/>
              <a:t> be important.</a:t>
            </a:r>
            <a:endParaRPr lang="en-US" dirty="0"/>
          </a:p>
          <a:p>
            <a:endParaRPr lang="en-US" dirty="0"/>
          </a:p>
          <a:p>
            <a:pPr marL="342900" indent="-342900">
              <a:buFont typeface="Arial" panose="020B0604020202020204" pitchFamily="34" charset="0"/>
              <a:buChar char="•"/>
            </a:pPr>
            <a:r>
              <a:rPr lang="en-US" dirty="0"/>
              <a:t>You’ll make better decisions about WHAT to do …</a:t>
            </a:r>
          </a:p>
          <a:p>
            <a:pPr marL="342900" indent="-342900">
              <a:buFont typeface="Arial" panose="020B0604020202020204" pitchFamily="34" charset="0"/>
              <a:buChar char="•"/>
            </a:pPr>
            <a:r>
              <a:rPr lang="en-US" dirty="0"/>
              <a:t>and HOW to do it.</a:t>
            </a:r>
          </a:p>
          <a:p>
            <a:endParaRPr lang="en-US" dirty="0"/>
          </a:p>
          <a:p>
            <a:endParaRPr lang="en-US" dirty="0"/>
          </a:p>
          <a:p>
            <a:r>
              <a:rPr lang="en-US" dirty="0"/>
              <a:t>Example: Why I’m</a:t>
            </a:r>
            <a:r>
              <a:rPr lang="en-US" baseline="0" dirty="0"/>
              <a:t> giving the talk today:</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7</a:t>
            </a:fld>
            <a:endParaRPr lang="en-US"/>
          </a:p>
        </p:txBody>
      </p:sp>
    </p:spTree>
    <p:extLst>
      <p:ext uri="{BB962C8B-B14F-4D97-AF65-F5344CB8AC3E}">
        <p14:creationId xmlns:p14="http://schemas.microsoft.com/office/powerpoint/2010/main" val="3106676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Informed by WHY…we identify WHAT we want to accomplish</a:t>
            </a:r>
          </a:p>
          <a:p>
            <a:endParaRPr lang="en-US" dirty="0"/>
          </a:p>
          <a:p>
            <a:r>
              <a:rPr lang="en-US" dirty="0"/>
              <a:t>NOT meant to be a discussion of product strategy or product</a:t>
            </a:r>
            <a:r>
              <a:rPr lang="en-US" baseline="0" dirty="0"/>
              <a:t> management – meant to be more general, though hopefully still actionable.</a:t>
            </a:r>
          </a:p>
          <a:p>
            <a:endParaRPr lang="en-US" baseline="0" dirty="0"/>
          </a:p>
          <a:p>
            <a:r>
              <a:rPr lang="en-US" baseline="0" dirty="0"/>
              <a:t>We need to explicitly value changes that improve them plan (rather than resenting them for disrupting the comfortable status quo)</a:t>
            </a:r>
          </a:p>
          <a:p>
            <a:endParaRPr lang="en-US" baseline="0" dirty="0"/>
          </a:p>
          <a:p>
            <a:r>
              <a:rPr lang="en-US" baseline="0" dirty="0"/>
              <a:t>Bias:</a:t>
            </a:r>
          </a:p>
          <a:p>
            <a:pPr marL="171450" indent="-171450">
              <a:buFontTx/>
              <a:buChar char="-"/>
            </a:pPr>
            <a:r>
              <a:rPr lang="en-US" baseline="0" dirty="0"/>
              <a:t>You may have a pet project you’ve always wanted to get done, but it just doesn’t make a good objective investment</a:t>
            </a:r>
          </a:p>
          <a:p>
            <a:pPr marL="171450" indent="-171450">
              <a:buFontTx/>
              <a:buChar char="-"/>
            </a:pPr>
            <a:r>
              <a:rPr lang="en-US" baseline="0" dirty="0"/>
              <a:t>You may have been bugged by something recently</a:t>
            </a:r>
          </a:p>
          <a:p>
            <a:pPr marL="171450" indent="-171450">
              <a:buFontTx/>
              <a:buChar char="-"/>
            </a:pPr>
            <a:r>
              <a:rPr lang="en-US" baseline="0" dirty="0"/>
              <a:t>You may want to play with a certain technology, but it’s not *really* the right fit for the job</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8</a:t>
            </a:fld>
            <a:endParaRPr lang="en-US"/>
          </a:p>
        </p:txBody>
      </p:sp>
    </p:spTree>
    <p:extLst>
      <p:ext uri="{BB962C8B-B14F-4D97-AF65-F5344CB8AC3E}">
        <p14:creationId xmlns:p14="http://schemas.microsoft.com/office/powerpoint/2010/main" val="1230998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800" dirty="0"/>
              <a:t>What came up that caused you to fail?</a:t>
            </a:r>
          </a:p>
          <a:p>
            <a:pPr lvl="1"/>
            <a:r>
              <a:rPr lang="en-US" sz="2800" dirty="0"/>
              <a:t>What would future-you want now-you to do while you have the chance?</a:t>
            </a:r>
          </a:p>
          <a:p>
            <a:endParaRPr lang="en-US" dirty="0"/>
          </a:p>
          <a:p>
            <a:endParaRPr lang="en-US" dirty="0"/>
          </a:p>
          <a:p>
            <a:r>
              <a:rPr lang="en-US" dirty="0"/>
              <a:t>Helps put our focus on the things that are most likely to go wrong in an</a:t>
            </a:r>
            <a:r>
              <a:rPr lang="en-US" baseline="0" dirty="0"/>
              <a:t> impactful way, rather than freaking out about all the things.</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10</a:t>
            </a:fld>
            <a:endParaRPr lang="en-US"/>
          </a:p>
        </p:txBody>
      </p:sp>
    </p:spTree>
    <p:extLst>
      <p:ext uri="{BB962C8B-B14F-4D97-AF65-F5344CB8AC3E}">
        <p14:creationId xmlns:p14="http://schemas.microsoft.com/office/powerpoint/2010/main" val="2195936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[Audience Q] How do</a:t>
            </a:r>
            <a:r>
              <a:rPr lang="en-US" baseline="0" dirty="0"/>
              <a:t> we tend to describe how we’re doing on a project, or how close to done we 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of stories complete, or a gut feel.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But this doesn’t mean anything on its own – no one’s life is better because a Rally progress bar is full and green.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Software development isn’t yet too far rightward  on in the continuum of Art &gt;&gt; Science &gt;&gt; Engineering Practice</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11</a:t>
            </a:fld>
            <a:endParaRPr lang="en-US"/>
          </a:p>
        </p:txBody>
      </p:sp>
    </p:spTree>
    <p:extLst>
      <p:ext uri="{BB962C8B-B14F-4D97-AF65-F5344CB8AC3E}">
        <p14:creationId xmlns:p14="http://schemas.microsoft.com/office/powerpoint/2010/main" val="10999548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noChangeAspect="1"/>
          </p:cNvSpPr>
          <p:nvPr>
            <p:ph type="body" sz="quarter" idx="10" hasCustomPrompt="1"/>
          </p:nvPr>
        </p:nvSpPr>
        <p:spPr>
          <a:xfrm>
            <a:off x="393192" y="4585117"/>
            <a:ext cx="7235517" cy="1959429"/>
          </a:xfrm>
          <a:prstGeom prst="rect">
            <a:avLst/>
          </a:prstGeom>
        </p:spPr>
        <p:txBody>
          <a:bodyPr lIns="0" tIns="0" rIns="0" bIns="0" anchor="b">
            <a:normAutofit/>
          </a:bodyPr>
          <a:lstStyle>
            <a:lvl1pPr marL="0" indent="0" algn="l">
              <a:lnSpc>
                <a:spcPct val="60000"/>
              </a:lnSpc>
              <a:buNone/>
              <a:defRPr sz="2700" b="0" i="0" baseline="0">
                <a:solidFill>
                  <a:schemeClr val="bg1"/>
                </a:solidFill>
                <a:latin typeface="Arial"/>
                <a:cs typeface="Arial"/>
              </a:defRPr>
            </a:lvl1pPr>
            <a:lvl2pPr marL="342884" indent="0" algn="l">
              <a:buNone/>
              <a:defRPr/>
            </a:lvl2pPr>
            <a:lvl3pPr marL="685766" indent="0" algn="l">
              <a:buNone/>
              <a:defRPr/>
            </a:lvl3pPr>
            <a:lvl4pPr marL="1028649" indent="0" algn="l">
              <a:buNone/>
              <a:defRPr/>
            </a:lvl4pPr>
            <a:lvl5pPr marL="1371532" indent="0" algn="l">
              <a:buNone/>
              <a:defRPr/>
            </a:lvl5pPr>
          </a:lstStyle>
          <a:p>
            <a:pPr lvl="0"/>
            <a:r>
              <a:rPr lang="en-US" dirty="0"/>
              <a:t>Presenters Name</a:t>
            </a:r>
          </a:p>
        </p:txBody>
      </p:sp>
      <p:sp>
        <p:nvSpPr>
          <p:cNvPr id="4" name="Title Placeholder 1"/>
          <p:cNvSpPr>
            <a:spLocks noGrp="1"/>
          </p:cNvSpPr>
          <p:nvPr>
            <p:ph type="title" hasCustomPrompt="1"/>
          </p:nvPr>
        </p:nvSpPr>
        <p:spPr>
          <a:xfrm>
            <a:off x="393191" y="1063256"/>
            <a:ext cx="7235517" cy="2066631"/>
          </a:xfrm>
          <a:prstGeom prst="rect">
            <a:avLst/>
          </a:prstGeom>
        </p:spPr>
        <p:txBody>
          <a:bodyPr vert="horz" wrap="square" lIns="0" tIns="0" rIns="0" bIns="0" rtlCol="0" anchor="t">
            <a:noAutofit/>
          </a:bodyPr>
          <a:lstStyle>
            <a:lvl1pPr>
              <a:defRPr sz="7200" b="1" i="0">
                <a:solidFill>
                  <a:srgbClr val="FFFFFF"/>
                </a:solidFill>
                <a:latin typeface="Arial"/>
                <a:cs typeface="Arial"/>
              </a:defRPr>
            </a:lvl1pPr>
          </a:lstStyle>
          <a:p>
            <a:r>
              <a:rPr lang="en-US" dirty="0"/>
              <a:t>This is a title slide</a:t>
            </a:r>
          </a:p>
        </p:txBody>
      </p:sp>
    </p:spTree>
    <p:extLst>
      <p:ext uri="{BB962C8B-B14F-4D97-AF65-F5344CB8AC3E}">
        <p14:creationId xmlns:p14="http://schemas.microsoft.com/office/powerpoint/2010/main" val="2188037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6211" y="2017718"/>
            <a:ext cx="11301371" cy="4264025"/>
          </a:xfrm>
          <a:prstGeom prst="rect">
            <a:avLst/>
          </a:prstGeom>
        </p:spPr>
        <p:txBody>
          <a:bodyPr/>
          <a:lstStyle>
            <a:lvl1pPr marL="0" indent="0">
              <a:buNone/>
              <a:defRPr b="0" i="0">
                <a:solidFill>
                  <a:schemeClr val="tx2"/>
                </a:solidFill>
                <a:latin typeface="Arial"/>
                <a:cs typeface="Aria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Text Box</a:t>
            </a:r>
          </a:p>
        </p:txBody>
      </p:sp>
      <p:sp>
        <p:nvSpPr>
          <p:cNvPr id="5" name="Title 1"/>
          <p:cNvSpPr>
            <a:spLocks noGrp="1"/>
          </p:cNvSpPr>
          <p:nvPr>
            <p:ph type="title" hasCustomPrompt="1"/>
          </p:nvPr>
        </p:nvSpPr>
        <p:spPr>
          <a:xfrm>
            <a:off x="351526" y="314814"/>
            <a:ext cx="9717291" cy="1325147"/>
          </a:xfrm>
          <a:prstGeom prst="rect">
            <a:avLst/>
          </a:prstGeom>
        </p:spPr>
        <p:txBody>
          <a:bodyPr/>
          <a:lstStyle>
            <a:lvl1pPr>
              <a:defRPr sz="4800" b="1" i="0">
                <a:solidFill>
                  <a:srgbClr val="4E1380"/>
                </a:solidFill>
                <a:latin typeface="Arial"/>
                <a:cs typeface="Arial"/>
              </a:defRPr>
            </a:lvl1pPr>
          </a:lstStyle>
          <a:p>
            <a:r>
              <a:rPr lang="en-US" dirty="0"/>
              <a:t>Title</a:t>
            </a:r>
          </a:p>
        </p:txBody>
      </p:sp>
    </p:spTree>
    <p:extLst>
      <p:ext uri="{BB962C8B-B14F-4D97-AF65-F5344CB8AC3E}">
        <p14:creationId xmlns:p14="http://schemas.microsoft.com/office/powerpoint/2010/main" val="1466952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 No bar">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6211" y="2017718"/>
            <a:ext cx="11301371" cy="4264025"/>
          </a:xfrm>
          <a:prstGeom prst="rect">
            <a:avLst/>
          </a:prstGeom>
        </p:spPr>
        <p:txBody>
          <a:bodyPr/>
          <a:lstStyle>
            <a:lvl1pPr marL="342900" indent="-342900">
              <a:buFont typeface="Arial" panose="020B0604020202020204" pitchFamily="34" charset="0"/>
              <a:buChar char="•"/>
              <a:defRPr b="0" i="0">
                <a:solidFill>
                  <a:schemeClr val="tx2"/>
                </a:solidFill>
                <a:latin typeface="Arial"/>
                <a:cs typeface="Arial"/>
              </a:defRPr>
            </a:lvl1pPr>
            <a:lvl2pPr>
              <a:defRPr>
                <a:solidFill>
                  <a:schemeClr val="tx2"/>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Text Box</a:t>
            </a:r>
          </a:p>
          <a:p>
            <a:pPr lvl="0"/>
            <a:r>
              <a:rPr lang="en-US" dirty="0"/>
              <a:t>Bullet1</a:t>
            </a:r>
          </a:p>
          <a:p>
            <a:pPr lvl="1"/>
            <a:r>
              <a:rPr lang="en-US" dirty="0"/>
              <a:t>Bullet2</a:t>
            </a:r>
          </a:p>
        </p:txBody>
      </p:sp>
      <p:sp>
        <p:nvSpPr>
          <p:cNvPr id="5" name="Title 1"/>
          <p:cNvSpPr>
            <a:spLocks noGrp="1"/>
          </p:cNvSpPr>
          <p:nvPr>
            <p:ph type="title" hasCustomPrompt="1"/>
          </p:nvPr>
        </p:nvSpPr>
        <p:spPr>
          <a:xfrm>
            <a:off x="351526" y="314814"/>
            <a:ext cx="9694614" cy="1325147"/>
          </a:xfrm>
          <a:prstGeom prst="rect">
            <a:avLst/>
          </a:prstGeom>
        </p:spPr>
        <p:txBody>
          <a:bodyPr/>
          <a:lstStyle>
            <a:lvl1pPr>
              <a:defRPr sz="4800" b="1" i="0">
                <a:solidFill>
                  <a:srgbClr val="4E1380"/>
                </a:solidFill>
                <a:latin typeface="Arial"/>
                <a:cs typeface="Arial"/>
              </a:defRPr>
            </a:lvl1pPr>
          </a:lstStyle>
          <a:p>
            <a:r>
              <a:rPr lang="en-US" dirty="0"/>
              <a:t>Title</a:t>
            </a:r>
          </a:p>
        </p:txBody>
      </p:sp>
    </p:spTree>
    <p:extLst>
      <p:ext uri="{BB962C8B-B14F-4D97-AF65-F5344CB8AC3E}">
        <p14:creationId xmlns:p14="http://schemas.microsoft.com/office/powerpoint/2010/main" val="1421971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124507"/>
      </p:ext>
    </p:extLst>
  </p:cSld>
  <p:clrMap bg1="lt1" tx1="dk1" bg2="lt2" tx2="dk2" accent1="accent1" accent2="accent2" accent3="accent3" accent4="accent4" accent5="accent5" accent6="accent6" hlink="hlink" folHlink="folHlink"/>
  <p:sldLayoutIdLst>
    <p:sldLayoutId id="2147483811" r:id="rId1"/>
    <p:sldLayoutId id="2147483813" r:id="rId2"/>
    <p:sldLayoutId id="2147483814" r:id="rId3"/>
  </p:sldLayoutIdLst>
  <p:txStyles>
    <p:titleStyle>
      <a:lvl1pPr algn="l" defTabSz="685766"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171442" indent="-171442" algn="l" defTabSz="68576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Jason Wood</a:t>
            </a:r>
          </a:p>
        </p:txBody>
      </p:sp>
      <p:sp>
        <p:nvSpPr>
          <p:cNvPr id="3" name="Title 2"/>
          <p:cNvSpPr>
            <a:spLocks noGrp="1"/>
          </p:cNvSpPr>
          <p:nvPr>
            <p:ph type="title"/>
          </p:nvPr>
        </p:nvSpPr>
        <p:spPr>
          <a:xfrm>
            <a:off x="367066" y="314816"/>
            <a:ext cx="7261643" cy="1295329"/>
          </a:xfrm>
        </p:spPr>
        <p:txBody>
          <a:bodyPr/>
          <a:lstStyle/>
          <a:p>
            <a:r>
              <a:rPr lang="en-US" dirty="0"/>
              <a:t>Getting it Done</a:t>
            </a:r>
            <a:br>
              <a:rPr lang="en-US" dirty="0"/>
            </a:br>
            <a:r>
              <a:rPr lang="en-US" dirty="0"/>
              <a:t>	</a:t>
            </a:r>
            <a:r>
              <a:rPr lang="en-US" sz="3600" dirty="0"/>
              <a:t>Ways to work more effectively</a:t>
            </a:r>
            <a:endParaRPr lang="en-US" dirty="0"/>
          </a:p>
        </p:txBody>
      </p:sp>
    </p:spTree>
    <p:extLst>
      <p:ext uri="{BB962C8B-B14F-4D97-AF65-F5344CB8AC3E}">
        <p14:creationId xmlns:p14="http://schemas.microsoft.com/office/powerpoint/2010/main" val="3630885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u="sng" dirty="0"/>
              <a:t>Future-you</a:t>
            </a:r>
            <a:r>
              <a:rPr lang="en-US" sz="3200" dirty="0"/>
              <a:t>, sitting amongst the wreckage of a failed project, retros on what went wrong…</a:t>
            </a:r>
          </a:p>
          <a:p>
            <a:endParaRPr lang="en-US" sz="3200" dirty="0"/>
          </a:p>
          <a:p>
            <a:r>
              <a:rPr lang="en-US" sz="3200" dirty="0"/>
              <a:t>Helps you </a:t>
            </a:r>
            <a:r>
              <a:rPr lang="en-US" sz="3200" u="sng" dirty="0"/>
              <a:t>now</a:t>
            </a:r>
            <a:r>
              <a:rPr lang="en-US" sz="3200" dirty="0"/>
              <a:t> to focus on the most likely-impactful risks</a:t>
            </a:r>
          </a:p>
        </p:txBody>
      </p:sp>
      <p:sp>
        <p:nvSpPr>
          <p:cNvPr id="3" name="Title 2"/>
          <p:cNvSpPr>
            <a:spLocks noGrp="1"/>
          </p:cNvSpPr>
          <p:nvPr>
            <p:ph type="title"/>
          </p:nvPr>
        </p:nvSpPr>
        <p:spPr/>
        <p:txBody>
          <a:bodyPr/>
          <a:lstStyle/>
          <a:p>
            <a:r>
              <a:rPr lang="en-US" dirty="0"/>
              <a:t>Do a pre-mortem</a:t>
            </a:r>
          </a:p>
        </p:txBody>
      </p:sp>
    </p:spTree>
    <p:extLst>
      <p:ext uri="{BB962C8B-B14F-4D97-AF65-F5344CB8AC3E}">
        <p14:creationId xmlns:p14="http://schemas.microsoft.com/office/powerpoint/2010/main" val="171014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dirty="0"/>
              <a:t>How are we doing?  How close to done are we?</a:t>
            </a:r>
          </a:p>
          <a:p>
            <a:r>
              <a:rPr lang="en-US" sz="3200" dirty="0"/>
              <a:t>We could use % of stories complete …</a:t>
            </a:r>
            <a:endParaRPr lang="en-US" dirty="0"/>
          </a:p>
          <a:p>
            <a:r>
              <a:rPr lang="en-US" sz="3200" dirty="0"/>
              <a:t>Instead, use metrics representing our real business goals</a:t>
            </a:r>
          </a:p>
          <a:p>
            <a:r>
              <a:rPr lang="en-US" sz="3200" dirty="0"/>
              <a:t>Lets us “measure, change, measure, check if done”</a:t>
            </a:r>
          </a:p>
        </p:txBody>
      </p:sp>
      <p:sp>
        <p:nvSpPr>
          <p:cNvPr id="3" name="Title 2"/>
          <p:cNvSpPr>
            <a:spLocks noGrp="1"/>
          </p:cNvSpPr>
          <p:nvPr>
            <p:ph type="title"/>
          </p:nvPr>
        </p:nvSpPr>
        <p:spPr/>
        <p:txBody>
          <a:bodyPr/>
          <a:lstStyle/>
          <a:p>
            <a:r>
              <a:rPr lang="en-US" dirty="0"/>
              <a:t>Using Metrics</a:t>
            </a:r>
          </a:p>
        </p:txBody>
      </p:sp>
    </p:spTree>
    <p:extLst>
      <p:ext uri="{BB962C8B-B14F-4D97-AF65-F5344CB8AC3E}">
        <p14:creationId xmlns:p14="http://schemas.microsoft.com/office/powerpoint/2010/main" val="2499460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sz="3200" dirty="0"/>
              <a:t>Identify metrics exactly aligned with the business goals</a:t>
            </a:r>
          </a:p>
          <a:p>
            <a:pPr marL="342900" indent="-342900">
              <a:buFontTx/>
              <a:buChar char="-"/>
            </a:pPr>
            <a:endParaRPr lang="en-US" sz="3200" dirty="0"/>
          </a:p>
          <a:p>
            <a:pPr marL="342900" indent="-342900">
              <a:buFontTx/>
              <a:buChar char="-"/>
            </a:pPr>
            <a:r>
              <a:rPr lang="en-US" sz="3200" dirty="0"/>
              <a:t>Easy to pick bad metrics</a:t>
            </a:r>
          </a:p>
          <a:p>
            <a:pPr lvl="1" indent="-342900">
              <a:buFontTx/>
              <a:buChar char="-"/>
            </a:pPr>
            <a:r>
              <a:rPr lang="en-US" sz="2900" dirty="0"/>
              <a:t>Measuring wrong thing </a:t>
            </a:r>
            <a:r>
              <a:rPr lang="en-US" sz="2900" dirty="0">
                <a:sym typeface="Wingdings" panose="05000000000000000000" pitchFamily="2" charset="2"/>
              </a:rPr>
              <a:t> Motivates wrong action</a:t>
            </a:r>
          </a:p>
          <a:p>
            <a:pPr lvl="1" indent="-342900">
              <a:buFontTx/>
              <a:buChar char="-"/>
            </a:pPr>
            <a:r>
              <a:rPr lang="en-US" sz="2900" dirty="0">
                <a:sym typeface="Wingdings" panose="05000000000000000000" pitchFamily="2" charset="2"/>
              </a:rPr>
              <a:t>Measuring the work  Reinforces the plan, not the outcome</a:t>
            </a:r>
            <a:endParaRPr lang="en-US" sz="2900" dirty="0"/>
          </a:p>
          <a:p>
            <a:pPr marL="342900" indent="-342900">
              <a:buFontTx/>
              <a:buChar char="-"/>
            </a:pPr>
            <a:endParaRPr lang="en-US" sz="3200" dirty="0"/>
          </a:p>
          <a:p>
            <a:pPr marL="342900" indent="-342900">
              <a:buFontTx/>
              <a:buChar char="-"/>
            </a:pPr>
            <a:r>
              <a:rPr lang="en-US" sz="3200" dirty="0"/>
              <a:t>Build telemetry and dashboards early</a:t>
            </a:r>
          </a:p>
          <a:p>
            <a:pPr lvl="1" indent="-342900">
              <a:buFontTx/>
              <a:buChar char="-"/>
            </a:pPr>
            <a:r>
              <a:rPr lang="en-US" sz="2900" dirty="0"/>
              <a:t>Telemetry Service, OI, BDP</a:t>
            </a:r>
          </a:p>
        </p:txBody>
      </p:sp>
      <p:sp>
        <p:nvSpPr>
          <p:cNvPr id="3" name="Title 2"/>
          <p:cNvSpPr>
            <a:spLocks noGrp="1"/>
          </p:cNvSpPr>
          <p:nvPr>
            <p:ph type="title"/>
          </p:nvPr>
        </p:nvSpPr>
        <p:spPr/>
        <p:txBody>
          <a:bodyPr/>
          <a:lstStyle/>
          <a:p>
            <a:r>
              <a:rPr lang="en-US" dirty="0"/>
              <a:t>Choosing Metrics</a:t>
            </a:r>
          </a:p>
        </p:txBody>
      </p:sp>
    </p:spTree>
    <p:extLst>
      <p:ext uri="{BB962C8B-B14F-4D97-AF65-F5344CB8AC3E}">
        <p14:creationId xmlns:p14="http://schemas.microsoft.com/office/powerpoint/2010/main" val="4288612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211" y="2017718"/>
            <a:ext cx="11432854" cy="4264025"/>
          </a:xfrm>
        </p:spPr>
        <p:txBody>
          <a:bodyPr/>
          <a:lstStyle/>
          <a:p>
            <a:pPr marL="342900" indent="-342900">
              <a:buFontTx/>
              <a:buChar char="-"/>
            </a:pPr>
            <a:r>
              <a:rPr lang="en-US" sz="3200" b="1" dirty="0"/>
              <a:t>Complicated</a:t>
            </a:r>
            <a:r>
              <a:rPr lang="en-US" sz="3200" dirty="0"/>
              <a:t> = lots going on, but we know what we’re doing</a:t>
            </a:r>
          </a:p>
          <a:p>
            <a:pPr marL="342900" indent="-342900">
              <a:buFontTx/>
              <a:buChar char="-"/>
            </a:pPr>
            <a:r>
              <a:rPr lang="en-US" sz="3200" b="1" dirty="0"/>
              <a:t>Complex</a:t>
            </a:r>
            <a:r>
              <a:rPr lang="en-US" sz="3200" dirty="0"/>
              <a:t> = haven’t done this before, need to figure it out</a:t>
            </a:r>
          </a:p>
          <a:p>
            <a:pPr marL="342900" indent="-342900">
              <a:buFontTx/>
              <a:buChar char="-"/>
            </a:pPr>
            <a:endParaRPr lang="en-US" sz="3200" dirty="0"/>
          </a:p>
          <a:p>
            <a:pPr marL="342900" indent="-342900">
              <a:buFontTx/>
              <a:buChar char="-"/>
            </a:pPr>
            <a:r>
              <a:rPr lang="en-US" sz="3200" dirty="0"/>
              <a:t>Complicated </a:t>
            </a:r>
            <a:r>
              <a:rPr lang="en-US" sz="3200" dirty="0">
                <a:sym typeface="Wingdings" panose="05000000000000000000" pitchFamily="2" charset="2"/>
              </a:rPr>
              <a:t> </a:t>
            </a:r>
            <a:r>
              <a:rPr lang="en-US" sz="3200" b="1" dirty="0">
                <a:sym typeface="Wingdings" panose="05000000000000000000" pitchFamily="2" charset="2"/>
              </a:rPr>
              <a:t>Process</a:t>
            </a:r>
          </a:p>
          <a:p>
            <a:pPr marL="342900" indent="-342900">
              <a:buFontTx/>
              <a:buChar char="-"/>
            </a:pPr>
            <a:r>
              <a:rPr lang="en-US" sz="3200" dirty="0">
                <a:sym typeface="Wingdings" panose="05000000000000000000" pitchFamily="2" charset="2"/>
              </a:rPr>
              <a:t>Complex  </a:t>
            </a:r>
            <a:r>
              <a:rPr lang="en-US" sz="3200" b="1" dirty="0">
                <a:sym typeface="Wingdings" panose="05000000000000000000" pitchFamily="2" charset="2"/>
              </a:rPr>
              <a:t>Principle</a:t>
            </a:r>
            <a:endParaRPr lang="en-US" sz="3200" b="1" dirty="0"/>
          </a:p>
        </p:txBody>
      </p:sp>
      <p:sp>
        <p:nvSpPr>
          <p:cNvPr id="3" name="Title 2"/>
          <p:cNvSpPr>
            <a:spLocks noGrp="1"/>
          </p:cNvSpPr>
          <p:nvPr>
            <p:ph type="title"/>
          </p:nvPr>
        </p:nvSpPr>
        <p:spPr/>
        <p:txBody>
          <a:bodyPr/>
          <a:lstStyle/>
          <a:p>
            <a:r>
              <a:rPr lang="en-US" dirty="0"/>
              <a:t>Principle vs Process</a:t>
            </a:r>
          </a:p>
        </p:txBody>
      </p:sp>
    </p:spTree>
    <p:extLst>
      <p:ext uri="{BB962C8B-B14F-4D97-AF65-F5344CB8AC3E}">
        <p14:creationId xmlns:p14="http://schemas.microsoft.com/office/powerpoint/2010/main" val="892443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dirty="0"/>
              <a:t>Principles are the fundamental rules that are important to us</a:t>
            </a:r>
          </a:p>
          <a:p>
            <a:pPr marL="628625" lvl="1" indent="-457200"/>
            <a:r>
              <a:rPr lang="en-US" sz="2800" dirty="0"/>
              <a:t>Don’t tell us specifically what to do.  </a:t>
            </a:r>
          </a:p>
          <a:p>
            <a:pPr marL="628625" lvl="1" indent="-457200"/>
            <a:r>
              <a:rPr lang="en-US" sz="2800" dirty="0"/>
              <a:t>Helps identify paths to look for</a:t>
            </a:r>
          </a:p>
          <a:p>
            <a:pPr marL="628625" lvl="1" indent="-457200"/>
            <a:r>
              <a:rPr lang="en-US" sz="2800" dirty="0"/>
              <a:t>Helps evaluate the goodness of a path we’re considering </a:t>
            </a:r>
          </a:p>
          <a:p>
            <a:endParaRPr lang="en-US" dirty="0"/>
          </a:p>
          <a:p>
            <a:r>
              <a:rPr lang="en-US" sz="3200" dirty="0"/>
              <a:t>Talk openly about the principles that drive your choices</a:t>
            </a:r>
          </a:p>
          <a:p>
            <a:pPr marL="0" indent="0">
              <a:buNone/>
            </a:pPr>
            <a:endParaRPr lang="en-US" dirty="0"/>
          </a:p>
        </p:txBody>
      </p:sp>
      <p:sp>
        <p:nvSpPr>
          <p:cNvPr id="3" name="Title 2"/>
          <p:cNvSpPr>
            <a:spLocks noGrp="1"/>
          </p:cNvSpPr>
          <p:nvPr>
            <p:ph type="title"/>
          </p:nvPr>
        </p:nvSpPr>
        <p:spPr/>
        <p:txBody>
          <a:bodyPr/>
          <a:lstStyle/>
          <a:p>
            <a:r>
              <a:rPr lang="en-US" dirty="0"/>
              <a:t>Principles</a:t>
            </a:r>
          </a:p>
        </p:txBody>
      </p:sp>
    </p:spTree>
    <p:extLst>
      <p:ext uri="{BB962C8B-B14F-4D97-AF65-F5344CB8AC3E}">
        <p14:creationId xmlns:p14="http://schemas.microsoft.com/office/powerpoint/2010/main" val="3809422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800" dirty="0"/>
              <a:t>Decide at the last responsible moment</a:t>
            </a:r>
          </a:p>
          <a:p>
            <a:r>
              <a:rPr lang="en-US" sz="2800" dirty="0"/>
              <a:t>Prioritize learning </a:t>
            </a:r>
          </a:p>
          <a:p>
            <a:r>
              <a:rPr lang="en-US" sz="2800" dirty="0"/>
              <a:t>Be generous with time spent sharing knowledge</a:t>
            </a:r>
          </a:p>
          <a:p>
            <a:r>
              <a:rPr lang="en-US" sz="2800" dirty="0"/>
              <a:t>When it’s hard to choose A or B, go with option easiest to revert</a:t>
            </a:r>
          </a:p>
          <a:p>
            <a:r>
              <a:rPr lang="en-US" sz="2800" dirty="0"/>
              <a:t>People and interactions over tools and process</a:t>
            </a:r>
          </a:p>
          <a:p>
            <a:r>
              <a:rPr lang="en-US" sz="2800" dirty="0"/>
              <a:t>Experiment rather than debate</a:t>
            </a:r>
          </a:p>
          <a:p>
            <a:r>
              <a:rPr lang="en-US" sz="2800" dirty="0"/>
              <a:t>Minimize WIP, maximize worked surface area</a:t>
            </a:r>
          </a:p>
          <a:p>
            <a:endParaRPr lang="en-US" sz="2400" dirty="0"/>
          </a:p>
          <a:p>
            <a:endParaRPr lang="en-US" sz="2400" dirty="0"/>
          </a:p>
        </p:txBody>
      </p:sp>
      <p:sp>
        <p:nvSpPr>
          <p:cNvPr id="3" name="Title 2"/>
          <p:cNvSpPr>
            <a:spLocks noGrp="1"/>
          </p:cNvSpPr>
          <p:nvPr>
            <p:ph type="title"/>
          </p:nvPr>
        </p:nvSpPr>
        <p:spPr/>
        <p:txBody>
          <a:bodyPr/>
          <a:lstStyle/>
          <a:p>
            <a:r>
              <a:rPr lang="en-US" dirty="0"/>
              <a:t>Principles – greatest hits</a:t>
            </a:r>
          </a:p>
        </p:txBody>
      </p:sp>
    </p:spTree>
    <p:extLst>
      <p:ext uri="{BB962C8B-B14F-4D97-AF65-F5344CB8AC3E}">
        <p14:creationId xmlns:p14="http://schemas.microsoft.com/office/powerpoint/2010/main" val="327605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sz="3200" dirty="0"/>
              <a:t>Prioritize work that produces learning</a:t>
            </a:r>
          </a:p>
          <a:p>
            <a:pPr marL="342900" indent="-342900">
              <a:buFontTx/>
              <a:buChar char="-"/>
            </a:pPr>
            <a:r>
              <a:rPr lang="en-US" sz="3200" dirty="0"/>
              <a:t>Learn about the scariest things first.</a:t>
            </a:r>
          </a:p>
          <a:p>
            <a:pPr marL="342900" indent="-342900">
              <a:buFontTx/>
              <a:buChar char="-"/>
            </a:pPr>
            <a:r>
              <a:rPr lang="en-US" sz="3200" dirty="0"/>
              <a:t>Learning Product is another kind of Work Product</a:t>
            </a:r>
          </a:p>
          <a:p>
            <a:pPr marL="342900" indent="-342900">
              <a:buFontTx/>
              <a:buChar char="-"/>
            </a:pPr>
            <a:r>
              <a:rPr lang="en-US" sz="3200" dirty="0"/>
              <a:t>State and check assumptions</a:t>
            </a:r>
          </a:p>
          <a:p>
            <a:pPr marL="342900" indent="-342900">
              <a:buFontTx/>
              <a:buChar char="-"/>
            </a:pPr>
            <a:endParaRPr lang="en-US" dirty="0"/>
          </a:p>
        </p:txBody>
      </p:sp>
      <p:sp>
        <p:nvSpPr>
          <p:cNvPr id="3" name="Title 2"/>
          <p:cNvSpPr>
            <a:spLocks noGrp="1"/>
          </p:cNvSpPr>
          <p:nvPr>
            <p:ph type="title"/>
          </p:nvPr>
        </p:nvSpPr>
        <p:spPr/>
        <p:txBody>
          <a:bodyPr/>
          <a:lstStyle/>
          <a:p>
            <a:r>
              <a:rPr lang="en-US" dirty="0"/>
              <a:t>Prioritize Learning</a:t>
            </a:r>
          </a:p>
        </p:txBody>
      </p:sp>
    </p:spTree>
    <p:extLst>
      <p:ext uri="{BB962C8B-B14F-4D97-AF65-F5344CB8AC3E}">
        <p14:creationId xmlns:p14="http://schemas.microsoft.com/office/powerpoint/2010/main" val="2739072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solidFill>
                  <a:srgbClr val="FF0000"/>
                </a:solidFill>
              </a:rPr>
              <a:t>Andrew’s Celebration Grid / success diagonal</a:t>
            </a:r>
          </a:p>
          <a:p>
            <a:pPr marL="342900" indent="-342900">
              <a:buFont typeface="Arial" panose="020B0604020202020204" pitchFamily="34" charset="0"/>
              <a:buChar char="•"/>
            </a:pPr>
            <a:r>
              <a:rPr lang="en-US" dirty="0">
                <a:solidFill>
                  <a:srgbClr val="FF0000"/>
                </a:solidFill>
              </a:rPr>
              <a:t>Learning is part of the essential scaffolding that enables feature delivery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sp>
        <p:nvSpPr>
          <p:cNvPr id="3" name="Title 2"/>
          <p:cNvSpPr>
            <a:spLocks noGrp="1"/>
          </p:cNvSpPr>
          <p:nvPr>
            <p:ph type="title"/>
          </p:nvPr>
        </p:nvSpPr>
        <p:spPr>
          <a:xfrm>
            <a:off x="351525" y="314814"/>
            <a:ext cx="10260547" cy="1325147"/>
          </a:xfrm>
        </p:spPr>
        <p:txBody>
          <a:bodyPr/>
          <a:lstStyle/>
          <a:p>
            <a:r>
              <a:rPr lang="en-US" dirty="0"/>
              <a:t>Value </a:t>
            </a:r>
            <a:r>
              <a:rPr lang="en-US" strike="sngStrike" dirty="0"/>
              <a:t>failure</a:t>
            </a:r>
            <a:r>
              <a:rPr lang="en-US" dirty="0"/>
              <a:t> Learning</a:t>
            </a:r>
          </a:p>
        </p:txBody>
      </p:sp>
    </p:spTree>
    <p:extLst>
      <p:ext uri="{BB962C8B-B14F-4D97-AF65-F5344CB8AC3E}">
        <p14:creationId xmlns:p14="http://schemas.microsoft.com/office/powerpoint/2010/main" val="3059652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211" y="1762700"/>
            <a:ext cx="11301371" cy="4519044"/>
          </a:xfrm>
        </p:spPr>
        <p:txBody>
          <a:bodyPr/>
          <a:lstStyle/>
          <a:p>
            <a:pPr marL="342900" indent="-342900">
              <a:buFont typeface="Arial" panose="020B0604020202020204" pitchFamily="34" charset="0"/>
              <a:buChar char="•"/>
            </a:pPr>
            <a:r>
              <a:rPr lang="en-US" sz="2400" dirty="0"/>
              <a:t>Planning</a:t>
            </a:r>
          </a:p>
          <a:p>
            <a:pPr lvl="1" indent="-342900"/>
            <a:r>
              <a:rPr lang="en-US" sz="2000" dirty="0"/>
              <a:t>Define Acceptance Criteria.</a:t>
            </a:r>
          </a:p>
          <a:p>
            <a:pPr lvl="1" indent="-342900"/>
            <a:r>
              <a:rPr lang="en-US" sz="2000" dirty="0"/>
              <a:t>How will you accomplish the AC for the meeting?  (Steps/activities/topics needed?)</a:t>
            </a:r>
          </a:p>
          <a:p>
            <a:pPr lvl="1" indent="-342900"/>
            <a:r>
              <a:rPr lang="en-US" sz="2000" dirty="0"/>
              <a:t>Who do you really need? </a:t>
            </a:r>
          </a:p>
          <a:p>
            <a:pPr lvl="1" indent="-342900"/>
            <a:r>
              <a:rPr lang="en-US" sz="2000" dirty="0"/>
              <a:t>How long do you really need to accomplish the AC?  </a:t>
            </a:r>
          </a:p>
          <a:p>
            <a:pPr marL="171425" lvl="1" indent="0">
              <a:buNone/>
            </a:pPr>
            <a:endParaRPr lang="en-US" sz="2000" dirty="0"/>
          </a:p>
          <a:p>
            <a:pPr marL="342900" indent="-342900">
              <a:buFont typeface="Arial" panose="020B0604020202020204" pitchFamily="34" charset="0"/>
              <a:buChar char="•"/>
            </a:pPr>
            <a:r>
              <a:rPr lang="en-US" sz="2400" dirty="0"/>
              <a:t>During meeting: </a:t>
            </a:r>
          </a:p>
          <a:p>
            <a:pPr lvl="1" indent="-342900"/>
            <a:r>
              <a:rPr lang="en-US" sz="2000" dirty="0"/>
              <a:t>Make sure you’re going to get the AC done.  </a:t>
            </a:r>
          </a:p>
          <a:p>
            <a:pPr lvl="1" indent="-342900"/>
            <a:r>
              <a:rPr lang="en-US" sz="2000" dirty="0"/>
              <a:t>Call tangents / offline.</a:t>
            </a:r>
          </a:p>
          <a:p>
            <a:pPr lvl="1" indent="-342900"/>
            <a:r>
              <a:rPr lang="en-US" sz="2000" dirty="0"/>
              <a:t>Remind the group of the AC.  </a:t>
            </a:r>
          </a:p>
          <a:p>
            <a:pPr lvl="1" indent="-342900"/>
            <a:r>
              <a:rPr lang="en-US" sz="2000" dirty="0"/>
              <a:t>End as quickly as possible.</a:t>
            </a:r>
          </a:p>
          <a:p>
            <a:pPr marL="171425" lvl="1" indent="0">
              <a:buNone/>
            </a:pPr>
            <a:r>
              <a:rPr lang="en-US" sz="2000" dirty="0"/>
              <a:t>  </a:t>
            </a:r>
          </a:p>
          <a:p>
            <a:pPr marL="342900" indent="-342900">
              <a:buFont typeface="Arial" panose="020B0604020202020204" pitchFamily="34" charset="0"/>
              <a:buChar char="•"/>
            </a:pPr>
            <a:r>
              <a:rPr lang="en-US" sz="2400" dirty="0"/>
              <a:t>Psychological Safety</a:t>
            </a:r>
          </a:p>
          <a:p>
            <a:pPr lvl="1" indent="-342900"/>
            <a:r>
              <a:rPr lang="en-US" sz="2000" dirty="0"/>
              <a:t>Shown by high % of people contributing during discussions</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Running effective meetings</a:t>
            </a:r>
          </a:p>
        </p:txBody>
      </p:sp>
    </p:spTree>
    <p:extLst>
      <p:ext uri="{BB962C8B-B14F-4D97-AF65-F5344CB8AC3E}">
        <p14:creationId xmlns:p14="http://schemas.microsoft.com/office/powerpoint/2010/main" val="3064350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sz="2800" dirty="0"/>
              <a:t>Code not in prod = Risk</a:t>
            </a:r>
          </a:p>
          <a:p>
            <a:pPr marL="342900" indent="-342900">
              <a:buFont typeface="Arial" panose="020B0604020202020204" pitchFamily="34" charset="0"/>
              <a:buChar char="•"/>
            </a:pPr>
            <a:r>
              <a:rPr lang="en-US" sz="2800" dirty="0"/>
              <a:t>Don’t miss trains </a:t>
            </a:r>
          </a:p>
          <a:p>
            <a:pPr marL="342900" indent="-342900">
              <a:buFont typeface="Arial" panose="020B0604020202020204" pitchFamily="34" charset="0"/>
              <a:buChar char="•"/>
            </a:pPr>
            <a:r>
              <a:rPr lang="en-US" sz="2800" dirty="0"/>
              <a:t>How do we shape our work into slices?</a:t>
            </a:r>
          </a:p>
          <a:p>
            <a:pPr lvl="1" indent="-342900"/>
            <a:r>
              <a:rPr lang="en-US" sz="2000" dirty="0"/>
              <a:t>Ask: How can we do less?</a:t>
            </a:r>
          </a:p>
          <a:p>
            <a:pPr lvl="1" indent="-342900"/>
            <a:r>
              <a:rPr lang="en-US" sz="2000" dirty="0"/>
              <a:t>Plan for a much smaller sprint/release commitment, with groomed follow-on work.</a:t>
            </a:r>
          </a:p>
          <a:p>
            <a:pPr lvl="1" indent="-342900"/>
            <a:r>
              <a:rPr lang="en-US" sz="2000" dirty="0"/>
              <a:t>De-risk early by tackling work in the order that prioritizes learning</a:t>
            </a:r>
          </a:p>
          <a:p>
            <a:pPr marL="342900" indent="-342900">
              <a:buFont typeface="Arial" panose="020B0604020202020204" pitchFamily="34" charset="0"/>
              <a:buChar char="•"/>
            </a:pPr>
            <a:r>
              <a:rPr lang="en-US" sz="2800" dirty="0"/>
              <a:t>Don’t slice thinner than “done”</a:t>
            </a:r>
          </a:p>
          <a:p>
            <a:pPr marL="342900" indent="-342900">
              <a:buFont typeface="Arial" panose="020B0604020202020204" pitchFamily="34" charset="0"/>
              <a:buChar char="•"/>
            </a:pPr>
            <a:r>
              <a:rPr lang="en-US" sz="2800" dirty="0"/>
              <a:t>Thin slicing costs more – we’re specifically buying the opportunity to adjust course more often</a:t>
            </a:r>
            <a:endParaRPr lang="en-US" sz="2000" dirty="0"/>
          </a:p>
        </p:txBody>
      </p:sp>
      <p:sp>
        <p:nvSpPr>
          <p:cNvPr id="3" name="Title 2"/>
          <p:cNvSpPr>
            <a:spLocks noGrp="1"/>
          </p:cNvSpPr>
          <p:nvPr>
            <p:ph type="title"/>
          </p:nvPr>
        </p:nvSpPr>
        <p:spPr/>
        <p:txBody>
          <a:bodyPr/>
          <a:lstStyle/>
          <a:p>
            <a:r>
              <a:rPr lang="en-US" dirty="0"/>
              <a:t>Relentlessly thin slice</a:t>
            </a:r>
          </a:p>
        </p:txBody>
      </p:sp>
    </p:spTree>
    <p:extLst>
      <p:ext uri="{BB962C8B-B14F-4D97-AF65-F5344CB8AC3E}">
        <p14:creationId xmlns:p14="http://schemas.microsoft.com/office/powerpoint/2010/main" val="1633579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0" indent="0">
              <a:buNone/>
            </a:pPr>
            <a:r>
              <a:rPr lang="en-US" sz="3200" dirty="0"/>
              <a:t>Can we spend our time on the things that matter most – that make the biggest difference – that fulfil us?</a:t>
            </a:r>
          </a:p>
        </p:txBody>
      </p:sp>
      <p:sp>
        <p:nvSpPr>
          <p:cNvPr id="4" name="Title 3"/>
          <p:cNvSpPr>
            <a:spLocks noGrp="1"/>
          </p:cNvSpPr>
          <p:nvPr>
            <p:ph type="title"/>
          </p:nvPr>
        </p:nvSpPr>
        <p:spPr/>
        <p:txBody>
          <a:bodyPr/>
          <a:lstStyle/>
          <a:p>
            <a:r>
              <a:rPr lang="en-US" dirty="0"/>
              <a:t>The Point</a:t>
            </a:r>
          </a:p>
        </p:txBody>
      </p:sp>
    </p:spTree>
    <p:extLst>
      <p:ext uri="{BB962C8B-B14F-4D97-AF65-F5344CB8AC3E}">
        <p14:creationId xmlns:p14="http://schemas.microsoft.com/office/powerpoint/2010/main" val="2965416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211" y="1639962"/>
            <a:ext cx="11301371" cy="4641782"/>
          </a:xfrm>
        </p:spPr>
        <p:txBody>
          <a:bodyPr/>
          <a:lstStyle/>
          <a:p>
            <a:r>
              <a:rPr lang="en-US" sz="2800" dirty="0"/>
              <a:t>Systems operate at best throughput when at ~80% capacity</a:t>
            </a:r>
          </a:p>
          <a:p>
            <a:r>
              <a:rPr lang="en-US" sz="2800" dirty="0"/>
              <a:t>In engineering, slack lets us:</a:t>
            </a:r>
          </a:p>
          <a:p>
            <a:pPr marL="628625" lvl="1" indent="-457200"/>
            <a:r>
              <a:rPr lang="en-US" sz="2800" dirty="0"/>
              <a:t>Avoid abrupt, expensive overreaction to change </a:t>
            </a:r>
          </a:p>
          <a:p>
            <a:pPr marL="628625" lvl="1" indent="-457200"/>
            <a:r>
              <a:rPr lang="en-US" sz="2800" dirty="0"/>
              <a:t>Avoid quality compromises that cost more in the long run</a:t>
            </a:r>
          </a:p>
          <a:p>
            <a:pPr marL="628625" lvl="1" indent="-457200"/>
            <a:r>
              <a:rPr lang="en-US" sz="2800" dirty="0"/>
              <a:t>Be fundamentally more calm while working</a:t>
            </a:r>
          </a:p>
          <a:p>
            <a:pPr marL="628625" lvl="1" indent="-457200"/>
            <a:r>
              <a:rPr lang="en-US" sz="2800" dirty="0"/>
              <a:t>Enables tool sharpening</a:t>
            </a:r>
          </a:p>
          <a:p>
            <a:pPr marL="628625" lvl="1" indent="-457200"/>
            <a:r>
              <a:rPr lang="en-US" sz="2800" dirty="0"/>
              <a:t>Enables learning</a:t>
            </a:r>
          </a:p>
          <a:p>
            <a:r>
              <a:rPr lang="en-US" sz="2800" dirty="0"/>
              <a:t>Very short periods of sprint can be okay</a:t>
            </a:r>
          </a:p>
          <a:p>
            <a:r>
              <a:rPr lang="en-US" sz="2800" dirty="0"/>
              <a:t>The engineering team can be a force that *decreases* slack</a:t>
            </a:r>
          </a:p>
        </p:txBody>
      </p:sp>
      <p:sp>
        <p:nvSpPr>
          <p:cNvPr id="3" name="Title 2"/>
          <p:cNvSpPr>
            <a:spLocks noGrp="1"/>
          </p:cNvSpPr>
          <p:nvPr>
            <p:ph type="title"/>
          </p:nvPr>
        </p:nvSpPr>
        <p:spPr/>
        <p:txBody>
          <a:bodyPr/>
          <a:lstStyle/>
          <a:p>
            <a:r>
              <a:rPr lang="en-US" dirty="0"/>
              <a:t>Maintain Slack</a:t>
            </a:r>
          </a:p>
        </p:txBody>
      </p:sp>
    </p:spTree>
    <p:extLst>
      <p:ext uri="{BB962C8B-B14F-4D97-AF65-F5344CB8AC3E}">
        <p14:creationId xmlns:p14="http://schemas.microsoft.com/office/powerpoint/2010/main" val="699903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sz="3200" dirty="0"/>
              <a:t>Can others use it?</a:t>
            </a:r>
          </a:p>
          <a:p>
            <a:pPr marL="342900" indent="-342900">
              <a:buFont typeface="Arial" panose="020B0604020202020204" pitchFamily="34" charset="0"/>
              <a:buChar char="•"/>
            </a:pPr>
            <a:r>
              <a:rPr lang="en-US" sz="3200" dirty="0"/>
              <a:t>Can others learn from your mistakes?</a:t>
            </a:r>
          </a:p>
          <a:p>
            <a:pPr marL="342900" indent="-342900">
              <a:buFont typeface="Arial" panose="020B0604020202020204" pitchFamily="34" charset="0"/>
              <a:buChar char="•"/>
            </a:pPr>
            <a:r>
              <a:rPr lang="en-US" sz="3200" dirty="0"/>
              <a:t>Are there adjacent problems it can solve?</a:t>
            </a:r>
          </a:p>
          <a:p>
            <a:pPr marL="342900" indent="-342900">
              <a:buFont typeface="Arial" panose="020B0604020202020204" pitchFamily="34" charset="0"/>
              <a:buChar char="•"/>
            </a:pPr>
            <a:r>
              <a:rPr lang="en-US" sz="3200" dirty="0"/>
              <a:t>Should other people </a:t>
            </a:r>
            <a:r>
              <a:rPr lang="en-US" sz="3200"/>
              <a:t>be aware of </a:t>
            </a:r>
            <a:r>
              <a:rPr lang="en-US" sz="3200" dirty="0"/>
              <a:t>it?</a:t>
            </a:r>
          </a:p>
        </p:txBody>
      </p:sp>
      <p:sp>
        <p:nvSpPr>
          <p:cNvPr id="3" name="Title 2"/>
          <p:cNvSpPr>
            <a:spLocks noGrp="1"/>
          </p:cNvSpPr>
          <p:nvPr>
            <p:ph type="title"/>
          </p:nvPr>
        </p:nvSpPr>
        <p:spPr/>
        <p:txBody>
          <a:bodyPr/>
          <a:lstStyle/>
          <a:p>
            <a:r>
              <a:rPr lang="en-US" dirty="0"/>
              <a:t>Find the value</a:t>
            </a:r>
          </a:p>
        </p:txBody>
      </p:sp>
    </p:spTree>
    <p:extLst>
      <p:ext uri="{BB962C8B-B14F-4D97-AF65-F5344CB8AC3E}">
        <p14:creationId xmlns:p14="http://schemas.microsoft.com/office/powerpoint/2010/main" val="3577699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dirty="0"/>
              <a:t>Will we naturally find this work in the future with low pain?</a:t>
            </a:r>
          </a:p>
          <a:p>
            <a:r>
              <a:rPr lang="en-US" sz="3200" dirty="0"/>
              <a:t>Does this work align better with another project?</a:t>
            </a:r>
          </a:p>
          <a:p>
            <a:r>
              <a:rPr lang="en-US" sz="3200" dirty="0"/>
              <a:t>Will the work really make a difference to our metrics? </a:t>
            </a:r>
          </a:p>
          <a:p>
            <a:r>
              <a:rPr lang="en-US" sz="3200" dirty="0"/>
              <a:t>Will we be better positioned to tackle this work later?</a:t>
            </a:r>
          </a:p>
          <a:p>
            <a:r>
              <a:rPr lang="en-US" sz="3200" dirty="0"/>
              <a:t>Will it be expensive to re-learn knowledge we have today?</a:t>
            </a:r>
          </a:p>
          <a:p>
            <a:r>
              <a:rPr lang="en-US" sz="3200" dirty="0"/>
              <a:t>Is there a risk of permanently lost opportunity?</a:t>
            </a:r>
          </a:p>
        </p:txBody>
      </p:sp>
      <p:sp>
        <p:nvSpPr>
          <p:cNvPr id="3" name="Title 2"/>
          <p:cNvSpPr>
            <a:spLocks noGrp="1"/>
          </p:cNvSpPr>
          <p:nvPr>
            <p:ph type="title"/>
          </p:nvPr>
        </p:nvSpPr>
        <p:spPr/>
        <p:txBody>
          <a:bodyPr/>
          <a:lstStyle/>
          <a:p>
            <a:r>
              <a:rPr lang="en-US" dirty="0"/>
              <a:t>Find the exit</a:t>
            </a:r>
          </a:p>
        </p:txBody>
      </p:sp>
    </p:spTree>
    <p:extLst>
      <p:ext uri="{BB962C8B-B14F-4D97-AF65-F5344CB8AC3E}">
        <p14:creationId xmlns:p14="http://schemas.microsoft.com/office/powerpoint/2010/main" val="2816568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0" indent="0">
              <a:buNone/>
            </a:pPr>
            <a:r>
              <a:rPr lang="en-US" sz="3200" b="1" dirty="0"/>
              <a:t>In all the places we spend our time, we will learn.  </a:t>
            </a:r>
          </a:p>
          <a:p>
            <a:pPr marL="0" indent="0">
              <a:buNone/>
            </a:pPr>
            <a:endParaRPr lang="en-US" sz="3200" dirty="0"/>
          </a:p>
          <a:p>
            <a:pPr marL="0" indent="0">
              <a:buNone/>
            </a:pPr>
            <a:r>
              <a:rPr lang="en-US" sz="3200" dirty="0"/>
              <a:t>We will never just blindly do.  Even if we accomplish our original goal, we’ve made poor use of our time, and we destined to repeat past mistakes.</a:t>
            </a:r>
            <a:endParaRPr lang="en-US" dirty="0"/>
          </a:p>
          <a:p>
            <a:endParaRPr lang="en-US" dirty="0"/>
          </a:p>
        </p:txBody>
      </p:sp>
      <p:sp>
        <p:nvSpPr>
          <p:cNvPr id="3" name="Title 2"/>
          <p:cNvSpPr>
            <a:spLocks noGrp="1"/>
          </p:cNvSpPr>
          <p:nvPr>
            <p:ph type="title"/>
          </p:nvPr>
        </p:nvSpPr>
        <p:spPr/>
        <p:txBody>
          <a:bodyPr/>
          <a:lstStyle/>
          <a:p>
            <a:r>
              <a:rPr lang="en-US" dirty="0"/>
              <a:t>We learn</a:t>
            </a:r>
          </a:p>
        </p:txBody>
      </p:sp>
    </p:spTree>
    <p:extLst>
      <p:ext uri="{BB962C8B-B14F-4D97-AF65-F5344CB8AC3E}">
        <p14:creationId xmlns:p14="http://schemas.microsoft.com/office/powerpoint/2010/main" val="1116692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2547" y="2640763"/>
            <a:ext cx="9717291" cy="1325147"/>
          </a:xfrm>
        </p:spPr>
        <p:txBody>
          <a:bodyPr/>
          <a:lstStyle/>
          <a:p>
            <a:r>
              <a:rPr lang="en-US" dirty="0"/>
              <a:t>Being an effective </a:t>
            </a:r>
            <a:r>
              <a:rPr lang="en-US" u="sng" dirty="0"/>
              <a:t>individual</a:t>
            </a:r>
          </a:p>
        </p:txBody>
      </p:sp>
    </p:spTree>
    <p:extLst>
      <p:ext uri="{BB962C8B-B14F-4D97-AF65-F5344CB8AC3E}">
        <p14:creationId xmlns:p14="http://schemas.microsoft.com/office/powerpoint/2010/main" val="2285835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sz="3200" dirty="0"/>
              <a:t>Understand the why and the big picture fit for your work</a:t>
            </a:r>
          </a:p>
          <a:p>
            <a:pPr marL="0" indent="0">
              <a:buNone/>
            </a:pPr>
            <a:endParaRPr lang="en-US" sz="3200" dirty="0"/>
          </a:p>
          <a:p>
            <a:pPr marL="342900" indent="-342900">
              <a:buFont typeface="Arial" panose="020B0604020202020204" pitchFamily="34" charset="0"/>
              <a:buChar char="•"/>
            </a:pPr>
            <a:r>
              <a:rPr lang="en-US" sz="3200" dirty="0"/>
              <a:t>Start the day by making sure you’re doing the right thing</a:t>
            </a:r>
          </a:p>
          <a:p>
            <a:pPr lvl="1" indent="-342900"/>
            <a:r>
              <a:rPr lang="en-US" sz="2800" dirty="0"/>
              <a:t>Calendar before email or yesterday’s list</a:t>
            </a:r>
          </a:p>
          <a:p>
            <a:pPr lvl="1" indent="-342900"/>
            <a:r>
              <a:rPr lang="en-US" sz="2800" dirty="0"/>
              <a:t>Top 5 (or Top 1)</a:t>
            </a:r>
          </a:p>
          <a:p>
            <a:pPr marL="342900" indent="-342900">
              <a:buFont typeface="Arial" panose="020B0604020202020204" pitchFamily="34" charset="0"/>
              <a:buChar char="•"/>
            </a:pPr>
            <a:endParaRPr lang="en-US" sz="3200" dirty="0"/>
          </a:p>
          <a:p>
            <a:r>
              <a:rPr lang="en-US" sz="3200" dirty="0"/>
              <a:t>Reactive vs Proactive</a:t>
            </a:r>
          </a:p>
          <a:p>
            <a:pPr lvl="1" indent="-342900"/>
            <a:r>
              <a:rPr lang="en-US" sz="2800" dirty="0"/>
              <a:t>Categorize tasks into reactive/tactical and proactive/strategic - ensure a particular % of time spent on each category</a:t>
            </a:r>
          </a:p>
          <a:p>
            <a:pPr lvl="1" indent="-342900"/>
            <a:r>
              <a:rPr lang="en-US" sz="2800" dirty="0" err="1"/>
              <a:t>Colour</a:t>
            </a:r>
            <a:r>
              <a:rPr lang="en-US" sz="2800" dirty="0"/>
              <a:t> code calendar to highlight how your time is spent</a:t>
            </a:r>
          </a:p>
        </p:txBody>
      </p:sp>
      <p:sp>
        <p:nvSpPr>
          <p:cNvPr id="3" name="Title 2"/>
          <p:cNvSpPr>
            <a:spLocks noGrp="1"/>
          </p:cNvSpPr>
          <p:nvPr>
            <p:ph type="title"/>
          </p:nvPr>
        </p:nvSpPr>
        <p:spPr/>
        <p:txBody>
          <a:bodyPr/>
          <a:lstStyle/>
          <a:p>
            <a:r>
              <a:rPr lang="en-US" dirty="0"/>
              <a:t>Spending your time effectively</a:t>
            </a:r>
          </a:p>
        </p:txBody>
      </p:sp>
    </p:spTree>
    <p:extLst>
      <p:ext uri="{BB962C8B-B14F-4D97-AF65-F5344CB8AC3E}">
        <p14:creationId xmlns:p14="http://schemas.microsoft.com/office/powerpoint/2010/main" val="2604704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dirty="0"/>
              <a:t>Pomodoro</a:t>
            </a:r>
          </a:p>
          <a:p>
            <a:r>
              <a:rPr lang="en-US" sz="3200" dirty="0"/>
              <a:t>Dedicated time </a:t>
            </a:r>
          </a:p>
          <a:p>
            <a:r>
              <a:rPr lang="en-US" sz="3200" dirty="0"/>
              <a:t>Team-synchronized dedicated time</a:t>
            </a:r>
          </a:p>
          <a:p>
            <a:endParaRPr lang="en-US" dirty="0"/>
          </a:p>
        </p:txBody>
      </p:sp>
      <p:sp>
        <p:nvSpPr>
          <p:cNvPr id="3" name="Title 2"/>
          <p:cNvSpPr>
            <a:spLocks noGrp="1"/>
          </p:cNvSpPr>
          <p:nvPr>
            <p:ph type="title"/>
          </p:nvPr>
        </p:nvSpPr>
        <p:spPr/>
        <p:txBody>
          <a:bodyPr/>
          <a:lstStyle/>
          <a:p>
            <a:r>
              <a:rPr lang="en-US" dirty="0"/>
              <a:t>Maintaining Focus</a:t>
            </a:r>
          </a:p>
        </p:txBody>
      </p:sp>
    </p:spTree>
    <p:extLst>
      <p:ext uri="{BB962C8B-B14F-4D97-AF65-F5344CB8AC3E}">
        <p14:creationId xmlns:p14="http://schemas.microsoft.com/office/powerpoint/2010/main" val="3795976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6211" y="1794510"/>
            <a:ext cx="11301371" cy="4487233"/>
          </a:xfrm>
        </p:spPr>
        <p:txBody>
          <a:bodyPr/>
          <a:lstStyle/>
          <a:p>
            <a:r>
              <a:rPr lang="en-US" sz="2400" dirty="0"/>
              <a:t>Pursue specific outcomes (job, responsibility, promotion, etc.)</a:t>
            </a:r>
          </a:p>
          <a:p>
            <a:pPr lvl="1"/>
            <a:r>
              <a:rPr lang="en-US" sz="2400" dirty="0"/>
              <a:t>Have goals</a:t>
            </a:r>
          </a:p>
          <a:p>
            <a:pPr lvl="1"/>
            <a:r>
              <a:rPr lang="en-US" sz="2400" dirty="0"/>
              <a:t>Thin slice – start small but deliver frequently</a:t>
            </a:r>
          </a:p>
          <a:p>
            <a:pPr lvl="1"/>
            <a:r>
              <a:rPr lang="en-US" sz="2400" dirty="0"/>
              <a:t>Discuss with formal and informal mentors</a:t>
            </a:r>
          </a:p>
          <a:p>
            <a:pPr lvl="1"/>
            <a:r>
              <a:rPr lang="en-US" sz="2400" dirty="0"/>
              <a:t>Get honest feedback</a:t>
            </a:r>
          </a:p>
          <a:p>
            <a:pPr lvl="1"/>
            <a:r>
              <a:rPr lang="en-US" sz="2400" dirty="0"/>
              <a:t>Goal journal</a:t>
            </a:r>
          </a:p>
          <a:p>
            <a:pPr lvl="1"/>
            <a:r>
              <a:rPr lang="en-US" sz="2400" dirty="0"/>
              <a:t>Share goals openly with manager </a:t>
            </a:r>
          </a:p>
          <a:p>
            <a:pPr marL="342883" lvl="1" indent="0">
              <a:buNone/>
            </a:pPr>
            <a:endParaRPr lang="en-US" sz="2400" dirty="0"/>
          </a:p>
          <a:p>
            <a:r>
              <a:rPr lang="en-US" sz="2400" dirty="0"/>
              <a:t>Ensure velocity of learning </a:t>
            </a:r>
          </a:p>
          <a:p>
            <a:pPr lvl="1"/>
            <a:r>
              <a:rPr lang="en-US" sz="2400" dirty="0"/>
              <a:t>How have you grown </a:t>
            </a:r>
            <a:r>
              <a:rPr lang="en-US" sz="2400" u="sng" dirty="0"/>
              <a:t>meaningfully</a:t>
            </a:r>
            <a:r>
              <a:rPr lang="en-US" sz="2400" dirty="0"/>
              <a:t> in the last month?</a:t>
            </a:r>
          </a:p>
          <a:p>
            <a:pPr lvl="1"/>
            <a:r>
              <a:rPr lang="en-US" sz="2400" dirty="0"/>
              <a:t>Give yourself the time – it’s part of your job to learn in every opportunity</a:t>
            </a:r>
          </a:p>
          <a:p>
            <a:pPr lvl="1"/>
            <a:r>
              <a:rPr lang="en-US" sz="2400" dirty="0"/>
              <a:t>Professional journal (including feelings)</a:t>
            </a:r>
          </a:p>
          <a:p>
            <a:pPr lvl="1"/>
            <a:r>
              <a:rPr lang="en-US" sz="2400" dirty="0"/>
              <a:t>Expose yourself to new experiences and people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Title 3"/>
          <p:cNvSpPr>
            <a:spLocks noGrp="1"/>
          </p:cNvSpPr>
          <p:nvPr>
            <p:ph type="title"/>
          </p:nvPr>
        </p:nvSpPr>
        <p:spPr/>
        <p:txBody>
          <a:bodyPr/>
          <a:lstStyle/>
          <a:p>
            <a:r>
              <a:rPr lang="en-US" dirty="0"/>
              <a:t>Take control of your career growth and learning</a:t>
            </a:r>
          </a:p>
        </p:txBody>
      </p:sp>
    </p:spTree>
    <p:extLst>
      <p:ext uri="{BB962C8B-B14F-4D97-AF65-F5344CB8AC3E}">
        <p14:creationId xmlns:p14="http://schemas.microsoft.com/office/powerpoint/2010/main" val="3405633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A network is the ecosystem of people, of which you’re a part, that helps make every individual stronger</a:t>
            </a:r>
          </a:p>
          <a:p>
            <a:r>
              <a:rPr lang="en-US" dirty="0"/>
              <a:t>Everyone in the network has something to offer – imagine if you tapped into that body of knowledge and experience?</a:t>
            </a:r>
          </a:p>
          <a:p>
            <a:pPr marL="342900" indent="-342900">
              <a:buFont typeface="Arial" panose="020B0604020202020204" pitchFamily="34" charset="0"/>
              <a:buChar char="•"/>
            </a:pPr>
            <a:r>
              <a:rPr lang="en-US" dirty="0"/>
              <a:t>D2L is a place particularly dependent on tribal knowledge – it’s important to know how to find the person who knows</a:t>
            </a:r>
          </a:p>
          <a:p>
            <a:endParaRPr lang="en-US" dirty="0"/>
          </a:p>
          <a:p>
            <a:pPr marL="342900" indent="-342900">
              <a:buFontTx/>
              <a:buChar char="-"/>
            </a:pPr>
            <a:endParaRPr lang="en-US" dirty="0"/>
          </a:p>
          <a:p>
            <a:pPr marL="342900" indent="-342900">
              <a:buFontTx/>
              <a:buChar char="-"/>
            </a:pPr>
            <a:endParaRPr lang="en-US" dirty="0"/>
          </a:p>
        </p:txBody>
      </p:sp>
      <p:sp>
        <p:nvSpPr>
          <p:cNvPr id="3" name="Title 2"/>
          <p:cNvSpPr>
            <a:spLocks noGrp="1"/>
          </p:cNvSpPr>
          <p:nvPr>
            <p:ph type="title"/>
          </p:nvPr>
        </p:nvSpPr>
        <p:spPr/>
        <p:txBody>
          <a:bodyPr/>
          <a:lstStyle/>
          <a:p>
            <a:r>
              <a:rPr lang="en-US" dirty="0"/>
              <a:t>Building a professional network</a:t>
            </a:r>
            <a:br>
              <a:rPr lang="en-US" dirty="0"/>
            </a:br>
            <a:r>
              <a:rPr lang="en-US" sz="3200" dirty="0"/>
              <a:t>An introvert’s perspective</a:t>
            </a:r>
            <a:endParaRPr lang="en-US" dirty="0"/>
          </a:p>
        </p:txBody>
      </p:sp>
    </p:spTree>
    <p:extLst>
      <p:ext uri="{BB962C8B-B14F-4D97-AF65-F5344CB8AC3E}">
        <p14:creationId xmlns:p14="http://schemas.microsoft.com/office/powerpoint/2010/main" val="1677484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Ask questions</a:t>
            </a:r>
          </a:p>
          <a:p>
            <a:pPr marL="342900" indent="-342900">
              <a:buFont typeface="Arial" panose="020B0604020202020204" pitchFamily="34" charset="0"/>
              <a:buChar char="•"/>
            </a:pPr>
            <a:r>
              <a:rPr lang="en-US" dirty="0"/>
              <a:t>Give yourself an achievable target – meet one person per week</a:t>
            </a:r>
          </a:p>
          <a:p>
            <a:pPr marL="342900" indent="-342900">
              <a:buFontTx/>
              <a:buChar char="-"/>
            </a:pPr>
            <a:r>
              <a:rPr lang="en-US" dirty="0"/>
              <a:t>Walkabout</a:t>
            </a:r>
          </a:p>
          <a:p>
            <a:pPr marL="342900" indent="-342900">
              <a:buFontTx/>
              <a:buChar char="-"/>
            </a:pPr>
            <a:r>
              <a:rPr lang="en-US" dirty="0"/>
              <a:t>Sit in a public spot</a:t>
            </a:r>
          </a:p>
          <a:p>
            <a:pPr marL="342900" indent="-342900">
              <a:buFontTx/>
              <a:buChar char="-"/>
            </a:pPr>
            <a:r>
              <a:rPr lang="en-US" dirty="0"/>
              <a:t>Chat at the coffee machine</a:t>
            </a:r>
          </a:p>
          <a:p>
            <a:pPr marL="342900" indent="-342900">
              <a:buFontTx/>
              <a:buChar char="-"/>
            </a:pPr>
            <a:r>
              <a:rPr lang="en-US" dirty="0"/>
              <a:t>Ask people for their advice</a:t>
            </a:r>
          </a:p>
          <a:p>
            <a:pPr marL="342900" indent="-342900">
              <a:buFontTx/>
              <a:buChar char="-"/>
            </a:pPr>
            <a:r>
              <a:rPr lang="en-US" dirty="0"/>
              <a:t>Meet up with people to compare what you’ve learned</a:t>
            </a:r>
          </a:p>
          <a:p>
            <a:pPr marL="342900" indent="-342900">
              <a:buFontTx/>
              <a:buChar char="-"/>
            </a:pPr>
            <a:r>
              <a:rPr lang="en-US" dirty="0"/>
              <a:t>Be generous, particularly when it comes to sharing knowledge</a:t>
            </a:r>
          </a:p>
          <a:p>
            <a:pPr marL="342900" indent="-342900">
              <a:buFontTx/>
              <a:buChar char="-"/>
            </a:pPr>
            <a:r>
              <a:rPr lang="en-US" dirty="0"/>
              <a:t>Be a 5</a:t>
            </a:r>
            <a:r>
              <a:rPr lang="en-US" baseline="30000" dirty="0"/>
              <a:t>th</a:t>
            </a:r>
            <a:r>
              <a:rPr lang="en-US" dirty="0"/>
              <a:t> level tribe member (David Logan - Tribal Leadership)</a:t>
            </a:r>
          </a:p>
          <a:p>
            <a:endParaRPr lang="en-US" dirty="0"/>
          </a:p>
        </p:txBody>
      </p:sp>
      <p:sp>
        <p:nvSpPr>
          <p:cNvPr id="3" name="Title 2"/>
          <p:cNvSpPr>
            <a:spLocks noGrp="1"/>
          </p:cNvSpPr>
          <p:nvPr>
            <p:ph type="title"/>
          </p:nvPr>
        </p:nvSpPr>
        <p:spPr/>
        <p:txBody>
          <a:bodyPr/>
          <a:lstStyle/>
          <a:p>
            <a:r>
              <a:rPr lang="en-US" dirty="0"/>
              <a:t>Building a professional network</a:t>
            </a:r>
          </a:p>
        </p:txBody>
      </p:sp>
    </p:spTree>
    <p:extLst>
      <p:ext uri="{BB962C8B-B14F-4D97-AF65-F5344CB8AC3E}">
        <p14:creationId xmlns:p14="http://schemas.microsoft.com/office/powerpoint/2010/main" val="557025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sz="3200" dirty="0"/>
              <a:t>Take ONE thing </a:t>
            </a:r>
          </a:p>
          <a:p>
            <a:pPr marL="342900" indent="-342900">
              <a:buFont typeface="Arial" panose="020B0604020202020204" pitchFamily="34" charset="0"/>
              <a:buChar char="•"/>
            </a:pPr>
            <a:r>
              <a:rPr lang="en-US" sz="3200" dirty="0">
                <a:solidFill>
                  <a:schemeClr val="tx1"/>
                </a:solidFill>
              </a:rPr>
              <a:t>Form a habit</a:t>
            </a:r>
          </a:p>
        </p:txBody>
      </p:sp>
      <p:sp>
        <p:nvSpPr>
          <p:cNvPr id="3" name="Title 2"/>
          <p:cNvSpPr>
            <a:spLocks noGrp="1"/>
          </p:cNvSpPr>
          <p:nvPr>
            <p:ph type="title"/>
          </p:nvPr>
        </p:nvSpPr>
        <p:spPr/>
        <p:txBody>
          <a:bodyPr/>
          <a:lstStyle/>
          <a:p>
            <a:r>
              <a:rPr lang="en-US" dirty="0"/>
              <a:t>Acceptance Criteria</a:t>
            </a:r>
          </a:p>
        </p:txBody>
      </p:sp>
    </p:spTree>
    <p:extLst>
      <p:ext uri="{BB962C8B-B14F-4D97-AF65-F5344CB8AC3E}">
        <p14:creationId xmlns:p14="http://schemas.microsoft.com/office/powerpoint/2010/main" val="21506192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Imagine if the people we spend the most time with every day shared their perspective and advice about how we each could improve?  </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Mutual Coaching</a:t>
            </a:r>
          </a:p>
        </p:txBody>
      </p:sp>
    </p:spTree>
    <p:extLst>
      <p:ext uri="{BB962C8B-B14F-4D97-AF65-F5344CB8AC3E}">
        <p14:creationId xmlns:p14="http://schemas.microsoft.com/office/powerpoint/2010/main" val="25282331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sz="2800" dirty="0"/>
              <a:t>Harvesting Feedback</a:t>
            </a:r>
          </a:p>
          <a:p>
            <a:pPr lvl="1" indent="-342900"/>
            <a:r>
              <a:rPr lang="en-US" sz="2500" dirty="0"/>
              <a:t>Make it easy</a:t>
            </a:r>
          </a:p>
          <a:p>
            <a:pPr lvl="1" indent="-342900"/>
            <a:r>
              <a:rPr lang="en-US" sz="2500" dirty="0"/>
              <a:t>Be interested.  Be engaged.  Don’t argue.  Ask for clarification or examples. </a:t>
            </a:r>
          </a:p>
          <a:p>
            <a:pPr lvl="1" indent="-342900"/>
            <a:r>
              <a:rPr lang="en-US" sz="2500" dirty="0"/>
              <a:t>Say thank you, and mean it.</a:t>
            </a:r>
          </a:p>
          <a:p>
            <a:pPr lvl="1" indent="-342900"/>
            <a:r>
              <a:rPr lang="en-US" sz="2500" dirty="0"/>
              <a:t>Give credit</a:t>
            </a:r>
          </a:p>
          <a:p>
            <a:endParaRPr lang="en-US" sz="2800" dirty="0"/>
          </a:p>
          <a:p>
            <a:r>
              <a:rPr lang="en-US" sz="2800" dirty="0"/>
              <a:t>Planting Feedback</a:t>
            </a:r>
          </a:p>
          <a:p>
            <a:pPr lvl="1" indent="-342900"/>
            <a:r>
              <a:rPr lang="en-US" sz="2500" dirty="0"/>
              <a:t>Share positive feedback every day</a:t>
            </a:r>
          </a:p>
          <a:p>
            <a:pPr lvl="1" indent="-342900"/>
            <a:r>
              <a:rPr lang="en-US" sz="2500" dirty="0"/>
              <a:t>Practice giving constructive feedback</a:t>
            </a:r>
          </a:p>
          <a:p>
            <a:pPr lvl="1" indent="-342900"/>
            <a:r>
              <a:rPr lang="en-US" sz="2500" dirty="0"/>
              <a:t>Start small</a:t>
            </a:r>
          </a:p>
          <a:p>
            <a:endParaRPr lang="en-US" dirty="0"/>
          </a:p>
        </p:txBody>
      </p:sp>
      <p:sp>
        <p:nvSpPr>
          <p:cNvPr id="3" name="Title 2"/>
          <p:cNvSpPr>
            <a:spLocks noGrp="1"/>
          </p:cNvSpPr>
          <p:nvPr>
            <p:ph type="title"/>
          </p:nvPr>
        </p:nvSpPr>
        <p:spPr/>
        <p:txBody>
          <a:bodyPr/>
          <a:lstStyle/>
          <a:p>
            <a:r>
              <a:rPr lang="en-US" dirty="0"/>
              <a:t>Mutual Coaching</a:t>
            </a:r>
          </a:p>
        </p:txBody>
      </p:sp>
    </p:spTree>
    <p:extLst>
      <p:ext uri="{BB962C8B-B14F-4D97-AF65-F5344CB8AC3E}">
        <p14:creationId xmlns:p14="http://schemas.microsoft.com/office/powerpoint/2010/main" val="3258661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457200" indent="-457200">
              <a:buFont typeface="+mj-lt"/>
              <a:buAutoNum type="arabicPeriod"/>
            </a:pPr>
            <a:r>
              <a:rPr lang="en-US" dirty="0"/>
              <a:t>Pick a thing you want to be better</a:t>
            </a:r>
          </a:p>
          <a:p>
            <a:pPr marL="457200" indent="-457200">
              <a:buFont typeface="+mj-lt"/>
              <a:buAutoNum type="arabicPeriod"/>
            </a:pPr>
            <a:r>
              <a:rPr lang="en-US" dirty="0"/>
              <a:t>What would good look like?</a:t>
            </a:r>
          </a:p>
          <a:p>
            <a:pPr marL="457200" indent="-457200">
              <a:buFont typeface="+mj-lt"/>
              <a:buAutoNum type="arabicPeriod"/>
            </a:pPr>
            <a:r>
              <a:rPr lang="en-US" dirty="0"/>
              <a:t>What’s the next logical step toward achieving that good state?</a:t>
            </a:r>
          </a:p>
          <a:p>
            <a:pPr marL="457200" indent="-457200">
              <a:buFont typeface="+mj-lt"/>
              <a:buAutoNum type="arabicPeriod"/>
            </a:pPr>
            <a:r>
              <a:rPr lang="en-US" dirty="0"/>
              <a:t>What action can you take?  (Proposal?  </a:t>
            </a:r>
            <a:r>
              <a:rPr lang="en-US" dirty="0" err="1"/>
              <a:t>PoC+Demo</a:t>
            </a:r>
            <a:r>
              <a:rPr lang="en-US" dirty="0"/>
              <a:t>?  …)</a:t>
            </a:r>
          </a:p>
          <a:p>
            <a:pPr marL="457200" indent="-457200">
              <a:buFont typeface="+mj-lt"/>
              <a:buAutoNum type="arabicPeriod"/>
            </a:pPr>
            <a:endParaRPr lang="en-US" dirty="0"/>
          </a:p>
        </p:txBody>
      </p:sp>
      <p:sp>
        <p:nvSpPr>
          <p:cNvPr id="3" name="Title 2"/>
          <p:cNvSpPr>
            <a:spLocks noGrp="1"/>
          </p:cNvSpPr>
          <p:nvPr>
            <p:ph type="title"/>
          </p:nvPr>
        </p:nvSpPr>
        <p:spPr/>
        <p:txBody>
          <a:bodyPr/>
          <a:lstStyle/>
          <a:p>
            <a:r>
              <a:rPr lang="en-US" dirty="0"/>
              <a:t>Be the change </a:t>
            </a:r>
            <a:br>
              <a:rPr lang="en-US" dirty="0"/>
            </a:br>
            <a:r>
              <a:rPr lang="en-US" sz="2800" dirty="0"/>
              <a:t>(TODO: Pick less cheesy title)</a:t>
            </a:r>
            <a:endParaRPr lang="en-US" dirty="0"/>
          </a:p>
        </p:txBody>
      </p:sp>
    </p:spTree>
    <p:extLst>
      <p:ext uri="{BB962C8B-B14F-4D97-AF65-F5344CB8AC3E}">
        <p14:creationId xmlns:p14="http://schemas.microsoft.com/office/powerpoint/2010/main" val="1213391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Highlight tools / techniques in memorable sound bites</a:t>
            </a:r>
          </a:p>
          <a:p>
            <a:endParaRPr lang="en-US" dirty="0"/>
          </a:p>
          <a:p>
            <a:r>
              <a:rPr lang="en-US" dirty="0"/>
              <a:t>Identify spots for audience participation – What do you do to achieve this goal?</a:t>
            </a:r>
          </a:p>
          <a:p>
            <a:endParaRPr lang="en-US" dirty="0"/>
          </a:p>
          <a:p>
            <a:r>
              <a:rPr lang="en-US" dirty="0"/>
              <a:t>Progress bar or some other indicator of where we are in the presentation</a:t>
            </a:r>
          </a:p>
          <a:p>
            <a:endParaRPr lang="en-US" dirty="0"/>
          </a:p>
        </p:txBody>
      </p:sp>
      <p:sp>
        <p:nvSpPr>
          <p:cNvPr id="3" name="Title 2"/>
          <p:cNvSpPr>
            <a:spLocks noGrp="1"/>
          </p:cNvSpPr>
          <p:nvPr>
            <p:ph type="title"/>
          </p:nvPr>
        </p:nvSpPr>
        <p:spPr/>
        <p:txBody>
          <a:bodyPr/>
          <a:lstStyle/>
          <a:p>
            <a:r>
              <a:rPr lang="en-US" dirty="0"/>
              <a:t>Jason – Presentation candy to add</a:t>
            </a:r>
          </a:p>
        </p:txBody>
      </p:sp>
    </p:spTree>
    <p:extLst>
      <p:ext uri="{BB962C8B-B14F-4D97-AF65-F5344CB8AC3E}">
        <p14:creationId xmlns:p14="http://schemas.microsoft.com/office/powerpoint/2010/main" val="38127150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What metrics have other teams used?</a:t>
            </a:r>
          </a:p>
          <a:p>
            <a:pPr marL="342900" indent="-342900">
              <a:buFontTx/>
              <a:buChar char="-"/>
            </a:pPr>
            <a:r>
              <a:rPr lang="en-US" dirty="0"/>
              <a:t>Get feedback on outline / more polished presentation</a:t>
            </a:r>
          </a:p>
          <a:p>
            <a:pPr marL="342900" indent="-342900">
              <a:buFontTx/>
              <a:buChar char="-"/>
            </a:pPr>
            <a:r>
              <a:rPr lang="en-US" dirty="0"/>
              <a:t>Are there examples from other teams that are useful?</a:t>
            </a:r>
          </a:p>
          <a:p>
            <a:pPr marL="342900" indent="-342900">
              <a:buFontTx/>
              <a:buChar char="-"/>
            </a:pPr>
            <a:r>
              <a:rPr lang="en-US" dirty="0"/>
              <a:t>Make sure I have enough examples / side-stories</a:t>
            </a:r>
          </a:p>
          <a:p>
            <a:pPr marL="342900" indent="-342900">
              <a:buFontTx/>
              <a:buChar char="-"/>
            </a:pPr>
            <a:r>
              <a:rPr lang="en-US" dirty="0"/>
              <a:t>TED talks</a:t>
            </a:r>
          </a:p>
        </p:txBody>
      </p:sp>
      <p:sp>
        <p:nvSpPr>
          <p:cNvPr id="3" name="Title 2"/>
          <p:cNvSpPr>
            <a:spLocks noGrp="1"/>
          </p:cNvSpPr>
          <p:nvPr>
            <p:ph type="title"/>
          </p:nvPr>
        </p:nvSpPr>
        <p:spPr/>
        <p:txBody>
          <a:bodyPr/>
          <a:lstStyle/>
          <a:p>
            <a:r>
              <a:rPr lang="en-US" dirty="0"/>
              <a:t>Jason – Research TODO</a:t>
            </a:r>
          </a:p>
        </p:txBody>
      </p:sp>
    </p:spTree>
    <p:extLst>
      <p:ext uri="{BB962C8B-B14F-4D97-AF65-F5344CB8AC3E}">
        <p14:creationId xmlns:p14="http://schemas.microsoft.com/office/powerpoint/2010/main" val="3726132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211" y="-112294"/>
            <a:ext cx="11301371" cy="6394038"/>
          </a:xfrm>
        </p:spPr>
        <p:txBody>
          <a:bodyPr/>
          <a:lstStyle/>
          <a:p>
            <a:r>
              <a:rPr lang="en-US" b="1" dirty="0"/>
              <a:t>Abstract:</a:t>
            </a:r>
            <a:endParaRPr lang="en-US" dirty="0"/>
          </a:p>
          <a:p>
            <a:r>
              <a:rPr lang="en-US" b="1" dirty="0"/>
              <a:t>We all want to get more of the most important work done.  This session will discuss ways that teams and individuals can focus their efforts and become increasingly effective.  At the team level, clear, business-aligned, measurable goals are critical.  Learning should be our primary responsibility leading to continuous growth and the ability to embrace change.  Meetings and other discussions need to be goal-oriented, inclusive, and result in action.  As individuals, it's important to be able to both maintain focus, and to be focused on the right thing in the face of frequent interruptions and distractions.  Finally, our colleagues are our best resource for getting better at what we do - let's take advantage of that!</a:t>
            </a:r>
            <a:endParaRPr lang="en-US" dirty="0"/>
          </a:p>
          <a:p>
            <a:r>
              <a:rPr lang="en-US" b="1" dirty="0"/>
              <a:t> </a:t>
            </a:r>
            <a:endParaRPr lang="en-US" dirty="0"/>
          </a:p>
          <a:p>
            <a:r>
              <a:rPr lang="en-US" b="1" dirty="0"/>
              <a:t>Learning Objectives:</a:t>
            </a:r>
            <a:endParaRPr lang="en-US" dirty="0"/>
          </a:p>
          <a:p>
            <a:r>
              <a:rPr lang="en-US" b="1" dirty="0"/>
              <a:t>              - Identifying the right goals and working toward them</a:t>
            </a:r>
            <a:endParaRPr lang="en-US" dirty="0"/>
          </a:p>
          <a:p>
            <a:r>
              <a:rPr lang="en-US" b="1" dirty="0"/>
              <a:t>- Metrics-based assessment of progress</a:t>
            </a:r>
            <a:endParaRPr lang="en-US" dirty="0"/>
          </a:p>
          <a:p>
            <a:r>
              <a:rPr lang="en-US" b="1" dirty="0"/>
              <a:t>- Steadily delivering value</a:t>
            </a:r>
            <a:endParaRPr lang="en-US" dirty="0"/>
          </a:p>
          <a:p>
            <a:r>
              <a:rPr lang="en-US" b="1" dirty="0"/>
              <a:t>- Learning is our primary responsibility</a:t>
            </a:r>
            <a:endParaRPr lang="en-US" dirty="0"/>
          </a:p>
          <a:p>
            <a:r>
              <a:rPr lang="en-US" b="1" dirty="0"/>
              <a:t>- Abhor stagnation - crave healthy change</a:t>
            </a:r>
            <a:endParaRPr lang="en-US" dirty="0"/>
          </a:p>
          <a:p>
            <a:r>
              <a:rPr lang="en-US" b="1" dirty="0"/>
              <a:t>- Running effective meetings including goal orientation and inclusiveness</a:t>
            </a:r>
            <a:endParaRPr lang="en-US" dirty="0"/>
          </a:p>
          <a:p>
            <a:r>
              <a:rPr lang="en-US" b="1" dirty="0"/>
              <a:t>- Fostering a D2L professional network</a:t>
            </a:r>
            <a:endParaRPr lang="en-US" dirty="0"/>
          </a:p>
          <a:p>
            <a:r>
              <a:rPr lang="en-US" b="1" dirty="0"/>
              <a:t>- Techniques for enabling individual focus and working on the most important thing</a:t>
            </a:r>
            <a:endParaRPr lang="en-US" dirty="0"/>
          </a:p>
          <a:p>
            <a:r>
              <a:rPr lang="en-US" b="1" dirty="0"/>
              <a:t>- Mutual coaching</a:t>
            </a:r>
            <a:endParaRPr lang="en-US" dirty="0"/>
          </a:p>
          <a:p>
            <a:endParaRPr lang="en-US" dirty="0"/>
          </a:p>
        </p:txBody>
      </p:sp>
    </p:spTree>
    <p:extLst>
      <p:ext uri="{BB962C8B-B14F-4D97-AF65-F5344CB8AC3E}">
        <p14:creationId xmlns:p14="http://schemas.microsoft.com/office/powerpoint/2010/main" val="3209244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sz="3200" dirty="0"/>
              <a:t>Not rocket science</a:t>
            </a:r>
          </a:p>
          <a:p>
            <a:pPr marL="342900" indent="-342900">
              <a:buFont typeface="Arial" panose="020B0604020202020204" pitchFamily="34" charset="0"/>
              <a:buChar char="•"/>
            </a:pPr>
            <a:r>
              <a:rPr lang="en-US" sz="3200" dirty="0"/>
              <a:t>I’m still learning</a:t>
            </a:r>
          </a:p>
          <a:p>
            <a:r>
              <a:rPr lang="en-US" sz="3200" dirty="0"/>
              <a:t>Let’s talk!</a:t>
            </a:r>
          </a:p>
          <a:p>
            <a:r>
              <a:rPr lang="en-US" sz="3200" dirty="0"/>
              <a:t>I’ve been influenced by lots of people and sources, at D2L and elsewhere – I’ve tried to cite them, but for those I’ve missed, my apologies.</a:t>
            </a:r>
          </a:p>
          <a:p>
            <a:pPr marL="0" indent="0">
              <a:buNone/>
            </a:pPr>
            <a:endParaRPr lang="en-US" dirty="0"/>
          </a:p>
        </p:txBody>
      </p:sp>
      <p:sp>
        <p:nvSpPr>
          <p:cNvPr id="3" name="Title 2"/>
          <p:cNvSpPr>
            <a:spLocks noGrp="1"/>
          </p:cNvSpPr>
          <p:nvPr>
            <p:ph type="title"/>
          </p:nvPr>
        </p:nvSpPr>
        <p:spPr/>
        <p:txBody>
          <a:bodyPr/>
          <a:lstStyle/>
          <a:p>
            <a:r>
              <a:rPr lang="en-US" dirty="0"/>
              <a:t>The Fine Print</a:t>
            </a:r>
          </a:p>
        </p:txBody>
      </p:sp>
    </p:spTree>
    <p:extLst>
      <p:ext uri="{BB962C8B-B14F-4D97-AF65-F5344CB8AC3E}">
        <p14:creationId xmlns:p14="http://schemas.microsoft.com/office/powerpoint/2010/main" val="1927581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b="1" dirty="0">
                <a:solidFill>
                  <a:srgbClr val="FF0000"/>
                </a:solidFill>
              </a:rPr>
              <a:t>NEED BETTER APPROACH TO ORIENTING THE AUDIENCE</a:t>
            </a:r>
          </a:p>
          <a:p>
            <a:endParaRPr lang="en-US" b="1" dirty="0">
              <a:solidFill>
                <a:srgbClr val="FF0000"/>
              </a:solidFill>
            </a:endParaRPr>
          </a:p>
          <a:p>
            <a:r>
              <a:rPr lang="en-US" b="1" dirty="0">
                <a:solidFill>
                  <a:srgbClr val="FF0000"/>
                </a:solidFill>
              </a:rPr>
              <a:t>Copy to beginning of individual section too?</a:t>
            </a:r>
          </a:p>
          <a:p>
            <a:pPr marL="342900" indent="-342900">
              <a:buFont typeface="Arial" panose="020B0604020202020204" pitchFamily="34" charset="0"/>
              <a:buChar char="•"/>
            </a:pPr>
            <a:r>
              <a:rPr lang="en-US" b="1" dirty="0"/>
              <a:t>Teams</a:t>
            </a:r>
          </a:p>
          <a:p>
            <a:pPr marL="342900" indent="-342900">
              <a:buFont typeface="Arial" panose="020B0604020202020204" pitchFamily="34" charset="0"/>
              <a:buChar char="•"/>
            </a:pPr>
            <a:r>
              <a:rPr lang="en-US" dirty="0"/>
              <a:t>&gt;&gt;Discovery</a:t>
            </a:r>
          </a:p>
          <a:p>
            <a:pPr marL="342900" indent="-342900">
              <a:buFont typeface="Arial" panose="020B0604020202020204" pitchFamily="34" charset="0"/>
              <a:buChar char="•"/>
            </a:pPr>
            <a:r>
              <a:rPr lang="en-US" dirty="0"/>
              <a:t>&gt;&gt;Build</a:t>
            </a:r>
          </a:p>
          <a:p>
            <a:pPr marL="342900" indent="-342900">
              <a:buFont typeface="Arial" panose="020B0604020202020204" pitchFamily="34" charset="0"/>
              <a:buChar char="•"/>
            </a:pPr>
            <a:r>
              <a:rPr lang="en-US" dirty="0"/>
              <a:t>&gt;&gt;Wrap Up</a:t>
            </a:r>
          </a:p>
          <a:p>
            <a:pPr marL="342900" indent="-342900">
              <a:buFont typeface="Arial" panose="020B0604020202020204" pitchFamily="34" charset="0"/>
              <a:buChar char="•"/>
            </a:pPr>
            <a:r>
              <a:rPr lang="en-US" b="1" dirty="0"/>
              <a:t>Individuals</a:t>
            </a:r>
          </a:p>
          <a:p>
            <a:pPr marL="342900" indent="-342900">
              <a:buFont typeface="Arial" panose="020B0604020202020204" pitchFamily="34" charset="0"/>
              <a:buChar char="•"/>
            </a:pPr>
            <a:r>
              <a:rPr lang="en-US" dirty="0"/>
              <a:t>&gt;&gt;Tools for focus</a:t>
            </a:r>
          </a:p>
          <a:p>
            <a:pPr marL="342900" indent="-342900">
              <a:buFont typeface="Arial" panose="020B0604020202020204" pitchFamily="34" charset="0"/>
              <a:buChar char="•"/>
            </a:pPr>
            <a:r>
              <a:rPr lang="en-US" dirty="0"/>
              <a:t>&gt;&gt;Professional Networks</a:t>
            </a:r>
          </a:p>
          <a:p>
            <a:pPr marL="342900" indent="-342900">
              <a:buFont typeface="Arial" panose="020B0604020202020204" pitchFamily="34" charset="0"/>
              <a:buChar char="•"/>
            </a:pPr>
            <a:r>
              <a:rPr lang="en-US" dirty="0"/>
              <a:t>&gt;&gt;Mutual coaching</a:t>
            </a:r>
          </a:p>
          <a:p>
            <a:pPr marL="342900" indent="-342900">
              <a:buFont typeface="Arial" panose="020B0604020202020204" pitchFamily="34" charset="0"/>
              <a:buChar char="•"/>
            </a:pPr>
            <a:r>
              <a:rPr lang="en-US" dirty="0"/>
              <a:t>&gt;&gt;Do something about it</a:t>
            </a:r>
          </a:p>
          <a:p>
            <a:pPr marL="342900" indent="-342900">
              <a:buFont typeface="Arial" panose="020B0604020202020204" pitchFamily="34" charset="0"/>
              <a:buChar char="•"/>
            </a:pPr>
            <a:r>
              <a:rPr lang="en-US" dirty="0"/>
              <a:t>&gt;&gt;Why?</a:t>
            </a:r>
          </a:p>
          <a:p>
            <a:endParaRPr lang="en-US" dirty="0"/>
          </a:p>
        </p:txBody>
      </p:sp>
      <p:sp>
        <p:nvSpPr>
          <p:cNvPr id="2" name="Title 1"/>
          <p:cNvSpPr>
            <a:spLocks noGrp="1"/>
          </p:cNvSpPr>
          <p:nvPr>
            <p:ph type="title"/>
          </p:nvPr>
        </p:nvSpPr>
        <p:spPr/>
        <p:txBody>
          <a:bodyPr/>
          <a:lstStyle/>
          <a:p>
            <a:r>
              <a:rPr lang="en-US" dirty="0"/>
              <a:t>What we’ll talk about?</a:t>
            </a:r>
          </a:p>
        </p:txBody>
      </p:sp>
    </p:spTree>
    <p:extLst>
      <p:ext uri="{BB962C8B-B14F-4D97-AF65-F5344CB8AC3E}">
        <p14:creationId xmlns:p14="http://schemas.microsoft.com/office/powerpoint/2010/main" val="2931181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2548" y="2507599"/>
            <a:ext cx="9717291" cy="1325147"/>
          </a:xfrm>
        </p:spPr>
        <p:txBody>
          <a:bodyPr/>
          <a:lstStyle/>
          <a:p>
            <a:r>
              <a:rPr lang="en-US" dirty="0"/>
              <a:t>Building the most important things as a </a:t>
            </a:r>
            <a:r>
              <a:rPr lang="en-US" u="sng" dirty="0"/>
              <a:t>team</a:t>
            </a:r>
          </a:p>
        </p:txBody>
      </p:sp>
    </p:spTree>
    <p:extLst>
      <p:ext uri="{BB962C8B-B14F-4D97-AF65-F5344CB8AC3E}">
        <p14:creationId xmlns:p14="http://schemas.microsoft.com/office/powerpoint/2010/main" val="4271004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500" dirty="0"/>
              <a:t>To the world</a:t>
            </a:r>
          </a:p>
          <a:p>
            <a:r>
              <a:rPr lang="en-US" sz="3500" dirty="0"/>
              <a:t>To the customers</a:t>
            </a:r>
          </a:p>
          <a:p>
            <a:r>
              <a:rPr lang="en-US" sz="3500" dirty="0"/>
              <a:t>To the company</a:t>
            </a:r>
          </a:p>
          <a:p>
            <a:r>
              <a:rPr lang="en-US" sz="3500" b="1" dirty="0"/>
              <a:t>To you</a:t>
            </a:r>
          </a:p>
          <a:p>
            <a:endParaRPr lang="en-US" dirty="0"/>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Why does it matter?</a:t>
            </a:r>
          </a:p>
        </p:txBody>
      </p:sp>
    </p:spTree>
    <p:extLst>
      <p:ext uri="{BB962C8B-B14F-4D97-AF65-F5344CB8AC3E}">
        <p14:creationId xmlns:p14="http://schemas.microsoft.com/office/powerpoint/2010/main" val="3794098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sz="3200" dirty="0"/>
              <a:t>Don’t fall in love with the first plan</a:t>
            </a:r>
            <a:endParaRPr lang="en-US" sz="3200" u="sng" dirty="0"/>
          </a:p>
          <a:p>
            <a:pPr marL="342900" indent="-342900">
              <a:buFont typeface="Arial" panose="020B0604020202020204" pitchFamily="34" charset="0"/>
              <a:buChar char="•"/>
            </a:pPr>
            <a:r>
              <a:rPr lang="en-US" sz="3200" dirty="0"/>
              <a:t>Kobayashi </a:t>
            </a:r>
            <a:r>
              <a:rPr lang="en-US" sz="3200" dirty="0" err="1"/>
              <a:t>Maru</a:t>
            </a:r>
            <a:r>
              <a:rPr lang="en-US" sz="3200" dirty="0"/>
              <a:t> – change the rules</a:t>
            </a:r>
          </a:p>
          <a:p>
            <a:pPr marL="342900" indent="-342900">
              <a:buFont typeface="Arial" panose="020B0604020202020204" pitchFamily="34" charset="0"/>
              <a:buChar char="•"/>
            </a:pPr>
            <a:r>
              <a:rPr lang="en-US" sz="3200" dirty="0">
                <a:sym typeface="Wingdings" panose="05000000000000000000" pitchFamily="2" charset="2"/>
              </a:rPr>
              <a:t>Look for other benefits</a:t>
            </a:r>
          </a:p>
          <a:p>
            <a:pPr marL="342900" indent="-342900">
              <a:buFont typeface="Arial" panose="020B0604020202020204" pitchFamily="34" charset="0"/>
              <a:buChar char="•"/>
            </a:pPr>
            <a:r>
              <a:rPr lang="en-US" sz="3200" dirty="0">
                <a:sym typeface="Wingdings" panose="05000000000000000000" pitchFamily="2" charset="2"/>
              </a:rPr>
              <a:t>Watch for bias</a:t>
            </a:r>
            <a:endParaRPr lang="en-US" sz="3200" dirty="0"/>
          </a:p>
        </p:txBody>
      </p:sp>
      <p:sp>
        <p:nvSpPr>
          <p:cNvPr id="3" name="Title 2"/>
          <p:cNvSpPr>
            <a:spLocks noGrp="1"/>
          </p:cNvSpPr>
          <p:nvPr>
            <p:ph type="title"/>
          </p:nvPr>
        </p:nvSpPr>
        <p:spPr/>
        <p:txBody>
          <a:bodyPr/>
          <a:lstStyle/>
          <a:p>
            <a:r>
              <a:rPr lang="en-US" dirty="0"/>
              <a:t>What? (Goals)</a:t>
            </a:r>
          </a:p>
        </p:txBody>
      </p:sp>
    </p:spTree>
    <p:extLst>
      <p:ext uri="{BB962C8B-B14F-4D97-AF65-F5344CB8AC3E}">
        <p14:creationId xmlns:p14="http://schemas.microsoft.com/office/powerpoint/2010/main" val="3244198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sz="3200" u="sng" dirty="0"/>
              <a:t>Future-you</a:t>
            </a:r>
            <a:r>
              <a:rPr lang="en-US" sz="3200" dirty="0"/>
              <a:t> writes about what you accomplished and how</a:t>
            </a:r>
          </a:p>
          <a:p>
            <a:pPr marL="342900" indent="-342900">
              <a:buFont typeface="Arial" panose="020B0604020202020204" pitchFamily="34" charset="0"/>
              <a:buChar char="•"/>
            </a:pPr>
            <a:endParaRPr lang="en-US" sz="3200" dirty="0"/>
          </a:p>
          <a:p>
            <a:pPr marL="0" indent="0">
              <a:buNone/>
            </a:pPr>
            <a:endParaRPr lang="en-US" sz="3200" dirty="0"/>
          </a:p>
          <a:p>
            <a:pPr marL="342900" indent="-342900">
              <a:buFont typeface="Arial" panose="020B0604020202020204" pitchFamily="34" charset="0"/>
              <a:buChar char="•"/>
            </a:pPr>
            <a:r>
              <a:rPr lang="en-US" sz="3200" dirty="0"/>
              <a:t>Focuses </a:t>
            </a:r>
            <a:r>
              <a:rPr lang="en-US" sz="3200" u="sng" dirty="0"/>
              <a:t>now-you</a:t>
            </a:r>
            <a:r>
              <a:rPr lang="en-US" sz="3200" dirty="0"/>
              <a:t> on the most important things to get done</a:t>
            </a:r>
          </a:p>
          <a:p>
            <a:pPr marL="342900" indent="-342900">
              <a:buFont typeface="Arial" panose="020B0604020202020204" pitchFamily="34" charset="0"/>
              <a:buChar char="•"/>
            </a:pPr>
            <a:r>
              <a:rPr lang="en-US" sz="3200" dirty="0"/>
              <a:t>Shows how our work </a:t>
            </a:r>
            <a:r>
              <a:rPr lang="en-US" sz="3200" u="sng" dirty="0"/>
              <a:t>now</a:t>
            </a:r>
            <a:r>
              <a:rPr lang="en-US" sz="3200" dirty="0"/>
              <a:t> will make life better for people</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Write the press release</a:t>
            </a:r>
          </a:p>
        </p:txBody>
      </p:sp>
    </p:spTree>
    <p:extLst>
      <p:ext uri="{BB962C8B-B14F-4D97-AF65-F5344CB8AC3E}">
        <p14:creationId xmlns:p14="http://schemas.microsoft.com/office/powerpoint/2010/main" val="1074390680"/>
      </p:ext>
    </p:extLst>
  </p:cSld>
  <p:clrMapOvr>
    <a:masterClrMapping/>
  </p:clrMapOvr>
</p:sld>
</file>

<file path=ppt/theme/theme1.xml><?xml version="1.0" encoding="utf-8"?>
<a:theme xmlns:a="http://schemas.openxmlformats.org/drawingml/2006/main" name="Brightspace PPT Theme 16x9">
  <a:themeElements>
    <a:clrScheme name="Brightspace on Colours">
      <a:dk1>
        <a:srgbClr val="55595B"/>
      </a:dk1>
      <a:lt1>
        <a:srgbClr val="FFFFFF"/>
      </a:lt1>
      <a:dk2>
        <a:srgbClr val="565A5C"/>
      </a:dk2>
      <a:lt2>
        <a:srgbClr val="E87511"/>
      </a:lt2>
      <a:accent1>
        <a:srgbClr val="00A3AE"/>
      </a:accent1>
      <a:accent2>
        <a:srgbClr val="C83000"/>
      </a:accent2>
      <a:accent3>
        <a:srgbClr val="76A23F"/>
      </a:accent3>
      <a:accent4>
        <a:srgbClr val="005AC9"/>
      </a:accent4>
      <a:accent5>
        <a:srgbClr val="55595B"/>
      </a:accent5>
      <a:accent6>
        <a:srgbClr val="E87511"/>
      </a:accent6>
      <a:hlink>
        <a:srgbClr val="FFFFFF"/>
      </a:hlink>
      <a:folHlink>
        <a:srgbClr val="D7D7D7"/>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ightspace PPT Theme 16x9" id="{CD854CA6-FB99-402E-8387-614A8DE04B79}" vid="{258B1875-A85C-4700-878C-8EF55181B2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9238</TotalTime>
  <Words>3312</Words>
  <Application>Microsoft Office PowerPoint</Application>
  <PresentationFormat>Widescreen</PresentationFormat>
  <Paragraphs>408</Paragraphs>
  <Slides>35</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Wingdings</vt:lpstr>
      <vt:lpstr>Brightspace PPT Theme 16x9</vt:lpstr>
      <vt:lpstr>Getting it Done  Ways to work more effectively</vt:lpstr>
      <vt:lpstr>The Point</vt:lpstr>
      <vt:lpstr>Acceptance Criteria</vt:lpstr>
      <vt:lpstr>The Fine Print</vt:lpstr>
      <vt:lpstr>What we’ll talk about?</vt:lpstr>
      <vt:lpstr>Building the most important things as a team</vt:lpstr>
      <vt:lpstr>Why does it matter?</vt:lpstr>
      <vt:lpstr>What? (Goals)</vt:lpstr>
      <vt:lpstr>Write the press release</vt:lpstr>
      <vt:lpstr>Do a pre-mortem</vt:lpstr>
      <vt:lpstr>Using Metrics</vt:lpstr>
      <vt:lpstr>Choosing Metrics</vt:lpstr>
      <vt:lpstr>Principle vs Process</vt:lpstr>
      <vt:lpstr>Principles</vt:lpstr>
      <vt:lpstr>Principles – greatest hits</vt:lpstr>
      <vt:lpstr>Prioritize Learning</vt:lpstr>
      <vt:lpstr>Value failure Learning</vt:lpstr>
      <vt:lpstr>Running effective meetings</vt:lpstr>
      <vt:lpstr>Relentlessly thin slice</vt:lpstr>
      <vt:lpstr>Maintain Slack</vt:lpstr>
      <vt:lpstr>Find the value</vt:lpstr>
      <vt:lpstr>Find the exit</vt:lpstr>
      <vt:lpstr>We learn</vt:lpstr>
      <vt:lpstr>Being an effective individual</vt:lpstr>
      <vt:lpstr>Spending your time effectively</vt:lpstr>
      <vt:lpstr>Maintaining Focus</vt:lpstr>
      <vt:lpstr>Take control of your career growth and learning</vt:lpstr>
      <vt:lpstr>Building a professional network An introvert’s perspective</vt:lpstr>
      <vt:lpstr>Building a professional network</vt:lpstr>
      <vt:lpstr>Mutual Coaching</vt:lpstr>
      <vt:lpstr>Mutual Coaching</vt:lpstr>
      <vt:lpstr>Be the change  (TODO: Pick less cheesy title)</vt:lpstr>
      <vt:lpstr>Jason – Presentation candy to add</vt:lpstr>
      <vt:lpstr>Jason – Research TODO</vt:lpstr>
      <vt:lpstr>PowerPoint Presentation</vt:lpstr>
    </vt:vector>
  </TitlesOfParts>
  <Company>D2L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Tibbs</dc:creator>
  <cp:lastModifiedBy>Jason Wood</cp:lastModifiedBy>
  <cp:revision>113</cp:revision>
  <dcterms:created xsi:type="dcterms:W3CDTF">2015-03-20T13:47:28Z</dcterms:created>
  <dcterms:modified xsi:type="dcterms:W3CDTF">2016-11-05T02:06:53Z</dcterms:modified>
</cp:coreProperties>
</file>