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3"/>
  </p:notesMasterIdLst>
  <p:sldIdLst>
    <p:sldId id="256" r:id="rId2"/>
    <p:sldId id="260" r:id="rId3"/>
    <p:sldId id="276" r:id="rId4"/>
    <p:sldId id="262" r:id="rId5"/>
    <p:sldId id="261" r:id="rId6"/>
    <p:sldId id="283" r:id="rId7"/>
    <p:sldId id="284" r:id="rId8"/>
    <p:sldId id="292" r:id="rId9"/>
    <p:sldId id="293" r:id="rId10"/>
    <p:sldId id="264" r:id="rId11"/>
    <p:sldId id="294" r:id="rId12"/>
    <p:sldId id="297" r:id="rId13"/>
    <p:sldId id="287" r:id="rId14"/>
    <p:sldId id="298" r:id="rId15"/>
    <p:sldId id="302" r:id="rId16"/>
    <p:sldId id="271" r:id="rId17"/>
    <p:sldId id="268" r:id="rId18"/>
    <p:sldId id="286" r:id="rId19"/>
    <p:sldId id="269" r:id="rId20"/>
    <p:sldId id="290" r:id="rId21"/>
    <p:sldId id="270" r:id="rId22"/>
    <p:sldId id="272" r:id="rId23"/>
    <p:sldId id="274" r:id="rId24"/>
    <p:sldId id="299" r:id="rId25"/>
    <p:sldId id="300" r:id="rId26"/>
    <p:sldId id="278" r:id="rId27"/>
    <p:sldId id="295" r:id="rId28"/>
    <p:sldId id="279" r:id="rId29"/>
    <p:sldId id="296" r:id="rId30"/>
    <p:sldId id="275" r:id="rId31"/>
    <p:sldId id="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76"/>
            <p14:sldId id="262"/>
            <p14:sldId id="261"/>
            <p14:sldId id="283"/>
            <p14:sldId id="284"/>
            <p14:sldId id="292"/>
            <p14:sldId id="293"/>
            <p14:sldId id="264"/>
            <p14:sldId id="294"/>
            <p14:sldId id="297"/>
            <p14:sldId id="287"/>
            <p14:sldId id="298"/>
            <p14:sldId id="302"/>
            <p14:sldId id="271"/>
            <p14:sldId id="268"/>
            <p14:sldId id="286"/>
            <p14:sldId id="269"/>
            <p14:sldId id="290"/>
            <p14:sldId id="270"/>
            <p14:sldId id="272"/>
            <p14:sldId id="274"/>
            <p14:sldId id="299"/>
            <p14:sldId id="300"/>
            <p14:sldId id="278"/>
            <p14:sldId id="295"/>
            <p14:sldId id="279"/>
            <p14:sldId id="296"/>
            <p14:sldId id="275"/>
            <p14:sldId id="301"/>
          </p14:sldIdLst>
        </p14:section>
        <p14:section name="NOTES ONLY" id="{D8E3845F-4455-4707-8030-93D3A18148D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25334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[Stealing</a:t>
            </a:r>
            <a:r>
              <a:rPr lang="en-US" baseline="0" dirty="0"/>
              <a:t> liberally from Andrew Annett here…]</a:t>
            </a:r>
          </a:p>
          <a:p>
            <a:endParaRPr lang="en-US" baseline="0" dirty="0"/>
          </a:p>
          <a:p>
            <a:r>
              <a:rPr lang="en-US" baseline="0" dirty="0"/>
              <a:t>While we’re all enthusiastic about operating on principle, process is still important for the complicated, to ensure a higher accuracy and efficiency.</a:t>
            </a:r>
          </a:p>
          <a:p>
            <a:endParaRPr lang="en-US" baseline="0" dirty="0"/>
          </a:p>
          <a:p>
            <a:r>
              <a:rPr lang="en-US" baseline="0" dirty="0"/>
              <a:t>Much of our work is complex (but not all)</a:t>
            </a:r>
          </a:p>
        </p:txBody>
      </p:sp>
      <p:sp>
        <p:nvSpPr>
          <p:cNvPr id="4" name="Slide Number Placeholder 3"/>
          <p:cNvSpPr>
            <a:spLocks noGrp="1"/>
          </p:cNvSpPr>
          <p:nvPr>
            <p:ph type="sldNum" sz="quarter" idx="10"/>
          </p:nvPr>
        </p:nvSpPr>
        <p:spPr/>
        <p:txBody>
          <a:bodyPr/>
          <a:lstStyle/>
          <a:p>
            <a:fld id="{54165CF5-22A4-4BB9-BE26-FDB96183FE65}" type="slidenum">
              <a:rPr lang="en-US" smtClean="0"/>
              <a:t>13</a:t>
            </a:fld>
            <a:endParaRPr lang="en-US"/>
          </a:p>
        </p:txBody>
      </p:sp>
    </p:spTree>
    <p:extLst>
      <p:ext uri="{BB962C8B-B14F-4D97-AF65-F5344CB8AC3E}">
        <p14:creationId xmlns:p14="http://schemas.microsoft.com/office/powerpoint/2010/main" val="401154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What are the principles</a:t>
            </a:r>
            <a:r>
              <a:rPr lang="en-US" baseline="0" dirty="0"/>
              <a:t> that are important to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14</a:t>
            </a:fld>
            <a:endParaRPr lang="en-US"/>
          </a:p>
        </p:txBody>
      </p:sp>
    </p:spTree>
    <p:extLst>
      <p:ext uri="{BB962C8B-B14F-4D97-AF65-F5344CB8AC3E}">
        <p14:creationId xmlns:p14="http://schemas.microsoft.com/office/powerpoint/2010/main" val="268047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talking about</a:t>
            </a:r>
            <a:r>
              <a:rPr lang="en-US" baseline="0" dirty="0"/>
              <a:t> the principles that drive your actions, you can more clearly explain the significance of your intent.  Analogous to applying design patterns.</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15</a:t>
            </a:fld>
            <a:endParaRPr lang="en-US"/>
          </a:p>
        </p:txBody>
      </p:sp>
    </p:spTree>
    <p:extLst>
      <p:ext uri="{BB962C8B-B14F-4D97-AF65-F5344CB8AC3E}">
        <p14:creationId xmlns:p14="http://schemas.microsoft.com/office/powerpoint/2010/main" val="183038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learn, we reduce risk – so learn about the scariest things first.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16</a:t>
            </a:fld>
            <a:endParaRPr lang="en-US"/>
          </a:p>
        </p:txBody>
      </p:sp>
    </p:spTree>
    <p:extLst>
      <p:ext uri="{BB962C8B-B14F-4D97-AF65-F5344CB8AC3E}">
        <p14:creationId xmlns:p14="http://schemas.microsoft.com/office/powerpoint/2010/main" val="324468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warning sign if we’re not shipping work in progress on every train,</a:t>
            </a:r>
            <a:r>
              <a:rPr lang="en-US" baseline="0" dirty="0"/>
              <a:t> or if the whole thing is flagged off</a:t>
            </a:r>
          </a:p>
          <a:p>
            <a:endParaRPr lang="en-US" baseline="0" dirty="0"/>
          </a:p>
          <a:p>
            <a:r>
              <a:rPr lang="en-US" baseline="0" dirty="0"/>
              <a:t>Don’t frame your follow-on work as a “bonus” pile – it becomes a collection of cheap, low-value stuff – not the best use of time.</a:t>
            </a:r>
          </a:p>
          <a:p>
            <a:endParaRPr lang="en-US" baseline="0" dirty="0"/>
          </a:p>
          <a:p>
            <a:r>
              <a:rPr lang="en-US" baseline="0" dirty="0"/>
              <a:t>Carl Pacey talks about how to make small merges.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really careful not to slice too thin – easy to say you’ll “add on A11y” later…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17</a:t>
            </a:fld>
            <a:endParaRPr lang="en-US"/>
          </a:p>
        </p:txBody>
      </p:sp>
    </p:spTree>
    <p:extLst>
      <p:ext uri="{BB962C8B-B14F-4D97-AF65-F5344CB8AC3E}">
        <p14:creationId xmlns:p14="http://schemas.microsoft.com/office/powerpoint/2010/main" val="406000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a car in front of you on the 401 swerves or slams on brakes?  If you’re 20m away?  200m?</a:t>
            </a:r>
          </a:p>
          <a:p>
            <a:endParaRPr lang="en-US" dirty="0"/>
          </a:p>
          <a:p>
            <a:endParaRPr lang="en-US" dirty="0"/>
          </a:p>
          <a:p>
            <a:r>
              <a:rPr lang="en-US" sz="1200" dirty="0"/>
              <a:t>Sprints for very short periods to complete a clearly understood goal can be okay, but if they’re sustained or frequent, we’re not making the right long term choices.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347993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[Audience]</a:t>
            </a:r>
            <a:r>
              <a:rPr lang="en-US" sz="1600" baseline="0" dirty="0"/>
              <a:t> How many people would say that meetings are places where we get work done?  Why not?  What’s wrong with the meetings you’re in?</a:t>
            </a:r>
          </a:p>
          <a:p>
            <a:endParaRPr lang="en-US" sz="1600" baseline="0" dirty="0"/>
          </a:p>
          <a:p>
            <a:r>
              <a:rPr lang="en-US" sz="1600" baseline="0" dirty="0"/>
              <a:t>Let me review some basics.</a:t>
            </a:r>
          </a:p>
          <a:p>
            <a:pPr marL="285750" indent="-285750">
              <a:buFontTx/>
              <a:buChar char="-"/>
            </a:pPr>
            <a:r>
              <a:rPr lang="en-US" sz="1600" baseline="0" dirty="0"/>
              <a:t>Why are you meeting?  Often this is “What do you want to be unstuck afterward?”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t>Divide complex conversations into: “Problem appreciation” and, later, “Solution / Plan discussion”</a:t>
            </a:r>
          </a:p>
          <a:p>
            <a:pPr marL="285750" indent="-285750">
              <a:buFontTx/>
              <a:buChar char="-"/>
            </a:pPr>
            <a:r>
              <a:rPr lang="en-US" sz="1600" dirty="0"/>
              <a:t>Cut down on the attendee list by inviting some people as optional,</a:t>
            </a:r>
            <a:r>
              <a:rPr lang="en-US" sz="1600" baseline="0" dirty="0"/>
              <a:t> and some as mandatory.  Still let’s people know the conversation is happening.</a:t>
            </a:r>
          </a:p>
          <a:p>
            <a:pPr marL="285750" indent="-285750">
              <a:buFontTx/>
              <a:buChar char="-"/>
            </a:pPr>
            <a:r>
              <a:rPr lang="en-US" sz="1600" dirty="0"/>
              <a:t>Can</a:t>
            </a:r>
            <a:r>
              <a:rPr lang="en-US" sz="1600" baseline="0" dirty="0"/>
              <a:t> you get the conversation done in less time than that?</a:t>
            </a:r>
          </a:p>
          <a:p>
            <a:pPr marL="285750" indent="-285750">
              <a:buFontTx/>
              <a:buChar char="-"/>
            </a:pPr>
            <a:endParaRPr lang="en-US" sz="1600" baseline="0" dirty="0"/>
          </a:p>
          <a:p>
            <a:pPr marL="285750" indent="-285750">
              <a:buFontTx/>
              <a:buChar char="-"/>
            </a:pPr>
            <a:endParaRPr lang="en-US" sz="1600" baseline="0" dirty="0"/>
          </a:p>
          <a:p>
            <a:pPr marL="0" indent="0">
              <a:buFontTx/>
              <a:buNone/>
            </a:pPr>
            <a:r>
              <a:rPr lang="en-US" sz="1600" baseline="0" dirty="0"/>
              <a:t>Google’s study of high performing teams identified high performances to be correlated with psychological safety.</a:t>
            </a:r>
            <a:endParaRPr lang="en-US" sz="1600" dirty="0"/>
          </a:p>
        </p:txBody>
      </p:sp>
      <p:sp>
        <p:nvSpPr>
          <p:cNvPr id="4" name="Slide Number Placeholder 3"/>
          <p:cNvSpPr>
            <a:spLocks noGrp="1"/>
          </p:cNvSpPr>
          <p:nvPr>
            <p:ph type="sldNum" sz="quarter" idx="10"/>
          </p:nvPr>
        </p:nvSpPr>
        <p:spPr/>
        <p:txBody>
          <a:bodyPr/>
          <a:lstStyle/>
          <a:p>
            <a:fld id="{54165CF5-22A4-4BB9-BE26-FDB96183FE65}" type="slidenum">
              <a:rPr lang="en-US" smtClean="0"/>
              <a:t>19</a:t>
            </a:fld>
            <a:endParaRPr lang="en-US"/>
          </a:p>
        </p:txBody>
      </p:sp>
    </p:spTree>
    <p:extLst>
      <p:ext uri="{BB962C8B-B14F-4D97-AF65-F5344CB8AC3E}">
        <p14:creationId xmlns:p14="http://schemas.microsoft.com/office/powerpoint/2010/main" val="109021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tempting to build forever.  We want to get to done, but can never finish the whole list.  How do we decide what to do and what not to?</a:t>
            </a:r>
          </a:p>
          <a:p>
            <a:endParaRPr lang="en-US" dirty="0"/>
          </a:p>
          <a:p>
            <a:endParaRPr lang="en-US" dirty="0"/>
          </a:p>
          <a:p>
            <a:r>
              <a:rPr lang="en-US" sz="1200" dirty="0"/>
              <a:t>Will we naturally find this work in the future with low pain?</a:t>
            </a:r>
          </a:p>
          <a:p>
            <a:r>
              <a:rPr lang="en-US" sz="1200" dirty="0"/>
              <a:t>Does this work align better with another project?</a:t>
            </a:r>
          </a:p>
          <a:p>
            <a:r>
              <a:rPr lang="en-US" sz="1200" dirty="0"/>
              <a:t>Will the work really make a difference to our metrics? </a:t>
            </a:r>
          </a:p>
          <a:p>
            <a:r>
              <a:rPr lang="en-US" sz="1200" dirty="0"/>
              <a:t>Will we be better positioned to tackle this work later?</a:t>
            </a:r>
          </a:p>
          <a:p>
            <a:r>
              <a:rPr lang="en-US" sz="1200" dirty="0"/>
              <a:t>Will it be expensive to re-learn knowledge we have today?</a:t>
            </a:r>
          </a:p>
          <a:p>
            <a:r>
              <a:rPr lang="en-US" sz="1200" dirty="0"/>
              <a:t>Is there a risk of permanently lost opportunity?</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20</a:t>
            </a:fld>
            <a:endParaRPr lang="en-US"/>
          </a:p>
        </p:txBody>
      </p:sp>
    </p:spTree>
    <p:extLst>
      <p:ext uri="{BB962C8B-B14F-4D97-AF65-F5344CB8AC3E}">
        <p14:creationId xmlns:p14="http://schemas.microsoft.com/office/powerpoint/2010/main" val="195433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Answering</a:t>
            </a:r>
            <a:r>
              <a:rPr lang="en-US" baseline="0" dirty="0"/>
              <a:t> the latest email in your inbox is usually succumbing to </a:t>
            </a:r>
            <a:r>
              <a:rPr lang="en-US" baseline="0" dirty="0" err="1"/>
              <a:t>recency</a:t>
            </a:r>
            <a:r>
              <a:rPr lang="en-US" baseline="0" dirty="0"/>
              <a:t> bias</a:t>
            </a:r>
          </a:p>
          <a:p>
            <a:r>
              <a:rPr lang="en-US" baseline="0" dirty="0"/>
              <a:t>Dealing with the loudest thing is very reactive</a:t>
            </a:r>
          </a:p>
          <a:p>
            <a:r>
              <a:rPr lang="en-US" baseline="0" dirty="0"/>
              <a:t>The quickest thing to complete delivers a sense of satisfaction, but perhaps not justified.</a:t>
            </a:r>
          </a:p>
          <a:p>
            <a:endParaRPr lang="en-US" dirty="0"/>
          </a:p>
          <a:p>
            <a:endParaRPr lang="en-US" dirty="0"/>
          </a:p>
          <a:p>
            <a:r>
              <a:rPr lang="en-US" dirty="0"/>
              <a:t>Top 5 or</a:t>
            </a:r>
            <a:r>
              <a:rPr lang="en-US" baseline="0" dirty="0"/>
              <a:t> Top 1 requires strict discipline</a:t>
            </a:r>
            <a:endParaRPr lang="en-US" dirty="0"/>
          </a:p>
          <a:p>
            <a:endParaRPr lang="en-US" dirty="0"/>
          </a:p>
          <a:p>
            <a:endParaRPr lang="en-US" dirty="0"/>
          </a:p>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23</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 which I find more palatable.   So given that, i</a:t>
            </a:r>
            <a:r>
              <a:rPr lang="en-US" dirty="0"/>
              <a:t>magine if you tapped into that body of knowledge and experience?</a:t>
            </a:r>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a:t>
            </a:r>
            <a:r>
              <a:rPr lang="en-US" baseline="0" dirty="0"/>
              <a:t> let me introduce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 how do we get to the point we can do that?</a:t>
            </a:r>
          </a:p>
          <a:p>
            <a:endParaRPr lang="en-US" dirty="0"/>
          </a:p>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a:p>
            <a:pPr marL="171450" indent="-171450">
              <a:buFontTx/>
              <a:buChar char="-"/>
            </a:pPr>
            <a:r>
              <a:rPr lang="en-US" dirty="0"/>
              <a:t>(Between 3:1 and 9:1 ratio.) of positive to negative feedback needed to maintain trust</a:t>
            </a:r>
          </a:p>
          <a:p>
            <a:pPr marL="171450" indent="-171450">
              <a:buFontTx/>
              <a:buChar char="-"/>
            </a:pPr>
            <a:r>
              <a:rPr lang="en-US" dirty="0"/>
              <a:t>Especially</a:t>
            </a:r>
            <a:r>
              <a:rPr lang="en-US" baseline="0" dirty="0"/>
              <a:t> share positive feedback when someone does something new for them</a:t>
            </a:r>
            <a:endParaRPr lang="en-US" dirty="0"/>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Tell people you got good feedback and that it helped (if it was, and if it did.)  That reinforces the idea that this is valued behavior, and it’s a form of real-time public feedback for the person who took time to help you 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342900" indent="-342900">
              <a:buFont typeface="Arial" panose="020B0604020202020204" pitchFamily="34" charset="0"/>
              <a:buChar char="•"/>
            </a:pPr>
            <a:r>
              <a:rPr lang="en-US" sz="1200" dirty="0"/>
              <a:t>Share positive feedback every day, in small but honest ways.  </a:t>
            </a:r>
          </a:p>
          <a:p>
            <a:pPr marL="342900" indent="-342900">
              <a:buFont typeface="Arial" panose="020B0604020202020204" pitchFamily="34" charset="0"/>
              <a:buChar char="•"/>
            </a:pPr>
            <a:r>
              <a:rPr lang="en-US" sz="1200" dirty="0"/>
              <a:t>Make it easy for people to share strengthening feedback with you</a:t>
            </a:r>
          </a:p>
          <a:p>
            <a:pPr marL="342900" indent="-342900">
              <a:buFont typeface="Arial" panose="020B0604020202020204" pitchFamily="34" charset="0"/>
              <a:buChar char="•"/>
            </a:pPr>
            <a:r>
              <a:rPr lang="en-US" sz="1200" dirty="0"/>
              <a:t>Getting feedback: Be interested.  Be engaged.  Don’t argue.  Ask for clarification or examples. Say thank you, and mean it.</a:t>
            </a:r>
          </a:p>
          <a:p>
            <a:pPr marL="342900" indent="-342900">
              <a:buFont typeface="Arial" panose="020B0604020202020204" pitchFamily="34" charset="0"/>
              <a:buChar char="•"/>
            </a:pPr>
            <a:r>
              <a:rPr lang="en-US" sz="1200" dirty="0"/>
              <a:t>Tell people that you got good feedback and that it helped </a:t>
            </a:r>
          </a:p>
          <a:p>
            <a:pPr marL="342900" indent="-342900">
              <a:buFont typeface="Arial" panose="020B0604020202020204" pitchFamily="34" charset="0"/>
              <a:buChar char="•"/>
            </a:pPr>
            <a:r>
              <a:rPr lang="en-US" sz="1200" dirty="0"/>
              <a:t>Find opportunities to practice giving constructive feedback to someone who trusts you</a:t>
            </a:r>
          </a:p>
          <a:p>
            <a:pPr marL="342900" indent="-342900">
              <a:buFont typeface="Arial" panose="020B0604020202020204" pitchFamily="34" charset="0"/>
              <a:buChar char="•"/>
            </a:pPr>
            <a:r>
              <a:rPr lang="en-US" sz="1200" dirty="0"/>
              <a:t>Start small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30</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5</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pPr marL="171450" indent="-171450">
              <a:buFontTx/>
              <a:buChar char="-"/>
            </a:pPr>
            <a:r>
              <a:rPr lang="en-US" dirty="0"/>
              <a:t>Don’t leave out why it matters to you</a:t>
            </a:r>
          </a:p>
          <a:p>
            <a:pPr marL="171450" indent="-171450">
              <a:buFontTx/>
              <a:buChar char="-"/>
            </a:pPr>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a:t>
            </a:r>
            <a:r>
              <a:rPr lang="en-US"/>
              <a:t>: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Change the Rules:</a:t>
            </a:r>
          </a:p>
          <a:p>
            <a:pPr marL="171450" indent="-171450">
              <a:buFontTx/>
              <a:buChar char="-"/>
            </a:pPr>
            <a:r>
              <a:rPr lang="en-US" baseline="0" dirty="0"/>
              <a:t>How can you make your mission easier?  </a:t>
            </a:r>
          </a:p>
          <a:p>
            <a:pPr marL="171450" indent="-171450">
              <a:buFontTx/>
              <a:buChar char="-"/>
            </a:pPr>
            <a:r>
              <a:rPr lang="en-US" baseline="0" dirty="0"/>
              <a:t>Can you find a thinner experiment in order to verify your ideas earlier?</a:t>
            </a:r>
          </a:p>
          <a:p>
            <a:pPr marL="171450" indent="-171450">
              <a:buFontTx/>
              <a:buChar char="-"/>
            </a:pPr>
            <a:r>
              <a:rPr lang="en-US" baseline="0" dirty="0"/>
              <a:t>Can you leverage existing technology in a new way?</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9</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or a gut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Measure, change, measure, check if done</a:t>
            </a:r>
          </a:p>
        </p:txBody>
      </p:sp>
      <p:sp>
        <p:nvSpPr>
          <p:cNvPr id="3" name="Title 2"/>
          <p:cNvSpPr>
            <a:spLocks noGrp="1"/>
          </p:cNvSpPr>
          <p:nvPr>
            <p:ph type="title"/>
          </p:nvPr>
        </p:nvSpPr>
        <p:spPr/>
        <p:txBody>
          <a:bodyPr/>
          <a:lstStyle/>
          <a:p>
            <a:r>
              <a:rPr lang="en-US" dirty="0"/>
              <a:t>Using Metrics</a:t>
            </a:r>
          </a:p>
        </p:txBody>
      </p:sp>
      <p:sp>
        <p:nvSpPr>
          <p:cNvPr id="4" name="Rectangle 3"/>
          <p:cNvSpPr/>
          <p:nvPr/>
        </p:nvSpPr>
        <p:spPr>
          <a:xfrm>
            <a:off x="0" y="0"/>
            <a:ext cx="3585882"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5858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369454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4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Must be exactly aligned with the business goals</a:t>
            </a:r>
          </a:p>
          <a:p>
            <a:pPr marL="342900" indent="-342900">
              <a:buFontTx/>
              <a:buChar char="-"/>
            </a:pPr>
            <a:endParaRPr lang="en-US" sz="3200" dirty="0"/>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work  Reinforces the plan, not the outcome</a:t>
            </a:r>
          </a:p>
          <a:p>
            <a:pPr lvl="1" indent="-342900">
              <a:buFontTx/>
              <a:buChar char="-"/>
            </a:pPr>
            <a:r>
              <a:rPr lang="en-US" sz="2900" dirty="0">
                <a:sym typeface="Wingdings" panose="05000000000000000000" pitchFamily="2" charset="2"/>
              </a:rPr>
              <a:t>Be sure that easy-to-measure metric is really aligned</a:t>
            </a:r>
          </a:p>
          <a:p>
            <a:pPr marL="0" indent="0">
              <a:buNone/>
            </a:pPr>
            <a:endParaRPr lang="en-US" sz="3200" dirty="0"/>
          </a:p>
          <a:p>
            <a:pPr marL="342900" indent="-342900">
              <a:buFontTx/>
              <a:buChar char="-"/>
            </a:pPr>
            <a:r>
              <a:rPr lang="en-US" sz="3200" dirty="0"/>
              <a:t>Build telemetry and dashboards early</a:t>
            </a:r>
          </a:p>
          <a:p>
            <a:pPr lvl="1" indent="-342900">
              <a:buFontTx/>
              <a:buChar char="-"/>
            </a:pPr>
            <a:r>
              <a:rPr lang="en-US" sz="2900" dirty="0"/>
              <a:t>Telemetry Service, OI, BDP</a:t>
            </a:r>
          </a:p>
        </p:txBody>
      </p:sp>
      <p:sp>
        <p:nvSpPr>
          <p:cNvPr id="3" name="Title 2"/>
          <p:cNvSpPr>
            <a:spLocks noGrp="1"/>
          </p:cNvSpPr>
          <p:nvPr>
            <p:ph type="title"/>
          </p:nvPr>
        </p:nvSpPr>
        <p:spPr/>
        <p:txBody>
          <a:bodyPr/>
          <a:lstStyle/>
          <a:p>
            <a:r>
              <a:rPr lang="en-US" dirty="0"/>
              <a:t>Choosing Metrics</a:t>
            </a:r>
          </a:p>
        </p:txBody>
      </p:sp>
      <p:sp>
        <p:nvSpPr>
          <p:cNvPr id="4" name="Rectangle 3"/>
          <p:cNvSpPr/>
          <p:nvPr/>
        </p:nvSpPr>
        <p:spPr>
          <a:xfrm>
            <a:off x="0" y="0"/>
            <a:ext cx="394447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94447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064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61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Principles are the fundamental rules that are important to us</a:t>
            </a:r>
          </a:p>
          <a:p>
            <a:pPr marL="628625" lvl="1" indent="-457200"/>
            <a:r>
              <a:rPr lang="en-US" sz="2800" dirty="0"/>
              <a:t>Don’t tell us specifically what to do.  </a:t>
            </a:r>
          </a:p>
          <a:p>
            <a:pPr marL="628625" lvl="1" indent="-457200"/>
            <a:r>
              <a:rPr lang="en-US" sz="2800" dirty="0"/>
              <a:t>Helps identify paths to look for</a:t>
            </a:r>
          </a:p>
          <a:p>
            <a:pPr marL="628625" lvl="1" indent="-457200"/>
            <a:r>
              <a:rPr lang="en-US" sz="2800" dirty="0"/>
              <a:t>Helps evaluate the goodness of a path we’re considering </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a:t>Principles</a:t>
            </a:r>
          </a:p>
        </p:txBody>
      </p:sp>
      <p:sp>
        <p:nvSpPr>
          <p:cNvPr id="4" name="Rectangle 3"/>
          <p:cNvSpPr/>
          <p:nvPr/>
        </p:nvSpPr>
        <p:spPr>
          <a:xfrm>
            <a:off x="0" y="0"/>
            <a:ext cx="466164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466164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802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432854" cy="4264025"/>
          </a:xfrm>
        </p:spPr>
        <p:txBody>
          <a:bodyPr/>
          <a:lstStyle/>
          <a:p>
            <a:pPr>
              <a:buFontTx/>
              <a:buChar char="-"/>
            </a:pPr>
            <a:r>
              <a:rPr lang="en-US" sz="3200" b="1" dirty="0"/>
              <a:t>Complex</a:t>
            </a:r>
            <a:r>
              <a:rPr lang="en-US" sz="3200" dirty="0"/>
              <a:t> = haven’t done this before, need to figure it out</a:t>
            </a:r>
          </a:p>
          <a:p>
            <a:pPr marL="342900" indent="-342900">
              <a:buFontTx/>
              <a:buChar char="-"/>
            </a:pPr>
            <a:r>
              <a:rPr lang="en-US" sz="3200" b="1" dirty="0"/>
              <a:t>Complicated</a:t>
            </a:r>
            <a:r>
              <a:rPr lang="en-US" sz="3200" dirty="0"/>
              <a:t> = lots going on, but we know what we’re doing</a:t>
            </a:r>
          </a:p>
          <a:p>
            <a:pPr marL="342900" indent="-342900">
              <a:buFontTx/>
              <a:buChar char="-"/>
            </a:pPr>
            <a:endParaRPr lang="en-US" sz="3200" dirty="0"/>
          </a:p>
          <a:p>
            <a:pPr marL="342900" indent="-342900">
              <a:buFontTx/>
              <a:buChar char="-"/>
            </a:pPr>
            <a:r>
              <a:rPr lang="en-US" sz="3200" dirty="0">
                <a:sym typeface="Wingdings" panose="05000000000000000000" pitchFamily="2" charset="2"/>
              </a:rPr>
              <a:t>Complex  </a:t>
            </a:r>
            <a:r>
              <a:rPr lang="en-US" sz="3200" b="1" dirty="0">
                <a:sym typeface="Wingdings" panose="05000000000000000000" pitchFamily="2" charset="2"/>
              </a:rPr>
              <a:t>Principle</a:t>
            </a:r>
          </a:p>
          <a:p>
            <a:pPr>
              <a:buFontTx/>
              <a:buChar char="-"/>
            </a:pPr>
            <a:r>
              <a:rPr lang="en-US" sz="3200" dirty="0"/>
              <a:t>Complicated </a:t>
            </a:r>
            <a:r>
              <a:rPr lang="en-US" sz="3200" dirty="0">
                <a:sym typeface="Wingdings" panose="05000000000000000000" pitchFamily="2" charset="2"/>
              </a:rPr>
              <a:t> </a:t>
            </a:r>
            <a:r>
              <a:rPr lang="en-US" sz="3200" b="1" dirty="0">
                <a:sym typeface="Wingdings" panose="05000000000000000000" pitchFamily="2" charset="2"/>
              </a:rPr>
              <a:t>Process</a:t>
            </a:r>
          </a:p>
          <a:p>
            <a:pPr marL="0" indent="0">
              <a:buNone/>
            </a:pPr>
            <a:endParaRPr lang="en-US" sz="3200" b="1" dirty="0"/>
          </a:p>
        </p:txBody>
      </p:sp>
      <p:sp>
        <p:nvSpPr>
          <p:cNvPr id="3" name="Title 2"/>
          <p:cNvSpPr>
            <a:spLocks noGrp="1"/>
          </p:cNvSpPr>
          <p:nvPr>
            <p:ph type="title"/>
          </p:nvPr>
        </p:nvSpPr>
        <p:spPr/>
        <p:txBody>
          <a:bodyPr/>
          <a:lstStyle/>
          <a:p>
            <a:r>
              <a:rPr lang="en-US" dirty="0"/>
              <a:t>Principle vs Process</a:t>
            </a:r>
          </a:p>
        </p:txBody>
      </p:sp>
      <p:sp>
        <p:nvSpPr>
          <p:cNvPr id="4" name="Rectangle 3"/>
          <p:cNvSpPr/>
          <p:nvPr/>
        </p:nvSpPr>
        <p:spPr>
          <a:xfrm>
            <a:off x="0" y="0"/>
            <a:ext cx="430305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430305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43345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Decide at the last responsible moment</a:t>
            </a:r>
          </a:p>
          <a:p>
            <a:r>
              <a:rPr lang="en-US" sz="2800" dirty="0"/>
              <a:t>Prioritize learning </a:t>
            </a:r>
          </a:p>
          <a:p>
            <a:r>
              <a:rPr lang="en-US" sz="2800" dirty="0"/>
              <a:t>Be generous with time spent sharing knowledge</a:t>
            </a:r>
          </a:p>
          <a:p>
            <a:r>
              <a:rPr lang="en-US" sz="2800" dirty="0"/>
              <a:t>If hard to choose A or B, go with option easiest to revert</a:t>
            </a:r>
          </a:p>
          <a:p>
            <a:r>
              <a:rPr lang="en-US" sz="2800" dirty="0"/>
              <a:t>People and interactions over tools and process </a:t>
            </a:r>
          </a:p>
          <a:p>
            <a:r>
              <a:rPr lang="en-US" sz="2800" dirty="0"/>
              <a:t>Experiment rather than debate</a:t>
            </a:r>
          </a:p>
          <a:p>
            <a:r>
              <a:rPr lang="en-US" sz="2800" dirty="0"/>
              <a:t>Minimize WIP, maximize worked surface area</a:t>
            </a:r>
          </a:p>
          <a:p>
            <a:endParaRPr lang="en-US" sz="2000" dirty="0"/>
          </a:p>
          <a:p>
            <a:endParaRPr lang="en-US" sz="2000" dirty="0"/>
          </a:p>
        </p:txBody>
      </p:sp>
      <p:sp>
        <p:nvSpPr>
          <p:cNvPr id="3" name="Title 2"/>
          <p:cNvSpPr>
            <a:spLocks noGrp="1"/>
          </p:cNvSpPr>
          <p:nvPr>
            <p:ph type="title"/>
          </p:nvPr>
        </p:nvSpPr>
        <p:spPr/>
        <p:txBody>
          <a:bodyPr/>
          <a:lstStyle/>
          <a:p>
            <a:r>
              <a:rPr lang="en-US" dirty="0"/>
              <a:t>Principles – My favourites</a:t>
            </a:r>
          </a:p>
        </p:txBody>
      </p:sp>
      <p:sp>
        <p:nvSpPr>
          <p:cNvPr id="4" name="Rectangle 3"/>
          <p:cNvSpPr/>
          <p:nvPr/>
        </p:nvSpPr>
        <p:spPr>
          <a:xfrm>
            <a:off x="0" y="0"/>
            <a:ext cx="502023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502023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17236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0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Talk clearly about the principles that drive your choices</a:t>
            </a:r>
          </a:p>
        </p:txBody>
      </p:sp>
      <p:sp>
        <p:nvSpPr>
          <p:cNvPr id="3" name="Title 2"/>
          <p:cNvSpPr>
            <a:spLocks noGrp="1"/>
          </p:cNvSpPr>
          <p:nvPr>
            <p:ph type="title"/>
          </p:nvPr>
        </p:nvSpPr>
        <p:spPr/>
        <p:txBody>
          <a:bodyPr/>
          <a:lstStyle/>
          <a:p>
            <a:r>
              <a:rPr lang="en-US" dirty="0"/>
              <a:t>Principles</a:t>
            </a:r>
          </a:p>
        </p:txBody>
      </p:sp>
      <p:sp>
        <p:nvSpPr>
          <p:cNvPr id="4" name="Rectangle 3"/>
          <p:cNvSpPr/>
          <p:nvPr/>
        </p:nvSpPr>
        <p:spPr>
          <a:xfrm>
            <a:off x="0" y="0"/>
            <a:ext cx="537882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537882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541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6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Features are icebergs</a:t>
            </a:r>
          </a:p>
          <a:p>
            <a:pPr marL="342900" indent="-342900">
              <a:buFontTx/>
              <a:buChar char="-"/>
            </a:pPr>
            <a:r>
              <a:rPr lang="en-US" sz="3200" dirty="0"/>
              <a:t>Prioritize work that produces learning</a:t>
            </a:r>
          </a:p>
          <a:p>
            <a:pPr>
              <a:buFontTx/>
              <a:buChar char="-"/>
            </a:pPr>
            <a:r>
              <a:rPr lang="en-US" sz="3200" dirty="0"/>
              <a:t>Learning Product is another kind of Work Product</a:t>
            </a:r>
          </a:p>
          <a:p>
            <a:pPr marL="342900" indent="-342900">
              <a:buFontTx/>
              <a:buChar char="-"/>
            </a:pPr>
            <a:r>
              <a:rPr lang="en-US" sz="3200" dirty="0"/>
              <a:t>Most learning possible when the odds of success are 50/50</a:t>
            </a:r>
          </a:p>
          <a:p>
            <a:pPr marL="342900" indent="-342900">
              <a:buFontTx/>
              <a:buChar char="-"/>
            </a:pPr>
            <a:r>
              <a:rPr lang="en-US" sz="3200" dirty="0"/>
              <a:t>Learn about the scariest things first.</a:t>
            </a:r>
          </a:p>
          <a:p>
            <a:pPr marL="342900" indent="-342900">
              <a:buFontTx/>
              <a:buChar char="-"/>
            </a:pPr>
            <a:r>
              <a:rPr lang="en-US" sz="3200"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Value </a:t>
            </a:r>
            <a:r>
              <a:rPr lang="en-US" strike="sngStrike" dirty="0"/>
              <a:t>Failure</a:t>
            </a:r>
            <a:r>
              <a:rPr lang="en-US" dirty="0"/>
              <a:t> Learning</a:t>
            </a:r>
          </a:p>
        </p:txBody>
      </p:sp>
      <p:sp>
        <p:nvSpPr>
          <p:cNvPr id="4" name="Rectangle 3"/>
          <p:cNvSpPr/>
          <p:nvPr/>
        </p:nvSpPr>
        <p:spPr>
          <a:xfrm>
            <a:off x="0" y="0"/>
            <a:ext cx="609600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096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911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800" dirty="0"/>
              <a:t>Code not in prod = Risk</a:t>
            </a:r>
          </a:p>
          <a:p>
            <a:r>
              <a:rPr lang="en-US" sz="2800" dirty="0"/>
              <a:t>Thin slicing costs more </a:t>
            </a:r>
          </a:p>
          <a:p>
            <a:pPr lvl="1"/>
            <a:r>
              <a:rPr lang="en-US" sz="2400" dirty="0"/>
              <a:t>We’re buying the chance to adjust more often, to learn earlier, and to mitigate risk</a:t>
            </a:r>
            <a:endParaRPr lang="en-US" dirty="0"/>
          </a:p>
          <a:p>
            <a:pPr marL="342900" indent="-342900">
              <a:buFont typeface="Arial" panose="020B0604020202020204" pitchFamily="34" charset="0"/>
              <a:buChar char="•"/>
            </a:pPr>
            <a:r>
              <a:rPr lang="en-US" sz="2800" dirty="0"/>
              <a:t>Don’t miss trains </a:t>
            </a:r>
          </a:p>
          <a:p>
            <a:pPr marL="342900" indent="-342900">
              <a:buFont typeface="Arial" panose="020B0604020202020204" pitchFamily="34" charset="0"/>
              <a:buChar char="•"/>
            </a:pPr>
            <a:r>
              <a:rPr lang="en-US" sz="2800" dirty="0"/>
              <a:t>How do we shape our work into slices?</a:t>
            </a:r>
          </a:p>
          <a:p>
            <a:pPr lvl="1" indent="-342900"/>
            <a:r>
              <a:rPr lang="en-US" sz="2400" dirty="0"/>
              <a:t>Ask: How can we do less?</a:t>
            </a:r>
          </a:p>
          <a:p>
            <a:pPr lvl="1" indent="-342900"/>
            <a:r>
              <a:rPr lang="en-US" sz="2400" dirty="0"/>
              <a:t>Plan for a much smaller sprint/release commitment, with groomed follow-on work.</a:t>
            </a:r>
          </a:p>
          <a:p>
            <a:pPr lvl="1" indent="-342900"/>
            <a:r>
              <a:rPr lang="en-US" sz="2400" dirty="0"/>
              <a:t>De-risk early by tackling work in the order that prioritizes learning</a:t>
            </a:r>
            <a:endParaRPr lang="en-US" sz="2000" dirty="0"/>
          </a:p>
          <a:p>
            <a:pPr marL="342900" indent="-342900">
              <a:buFont typeface="Arial" panose="020B0604020202020204" pitchFamily="34" charset="0"/>
              <a:buChar char="•"/>
            </a:pPr>
            <a:r>
              <a:rPr lang="en-US" sz="2800" dirty="0"/>
              <a:t>But - don’t slice thinner than “done”</a:t>
            </a:r>
          </a:p>
        </p:txBody>
      </p:sp>
      <p:sp>
        <p:nvSpPr>
          <p:cNvPr id="3" name="Title 2"/>
          <p:cNvSpPr>
            <a:spLocks noGrp="1"/>
          </p:cNvSpPr>
          <p:nvPr>
            <p:ph type="title"/>
          </p:nvPr>
        </p:nvSpPr>
        <p:spPr/>
        <p:txBody>
          <a:bodyPr/>
          <a:lstStyle/>
          <a:p>
            <a:r>
              <a:rPr lang="en-US" dirty="0"/>
              <a:t>Relentlessly Thin slice</a:t>
            </a:r>
          </a:p>
        </p:txBody>
      </p:sp>
      <p:sp>
        <p:nvSpPr>
          <p:cNvPr id="4" name="Rectangle 3"/>
          <p:cNvSpPr/>
          <p:nvPr/>
        </p:nvSpPr>
        <p:spPr>
          <a:xfrm>
            <a:off x="0" y="0"/>
            <a:ext cx="6454588"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45458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280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639962"/>
            <a:ext cx="11301371" cy="4641782"/>
          </a:xfrm>
        </p:spPr>
        <p:txBody>
          <a:bodyPr/>
          <a:lstStyle/>
          <a:p>
            <a:r>
              <a:rPr lang="en-US" sz="2800" dirty="0"/>
              <a:t>Best throughput at ~80% capacity</a:t>
            </a:r>
          </a:p>
          <a:p>
            <a:r>
              <a:rPr lang="en-US" sz="2800" dirty="0"/>
              <a:t>Slack lets us:</a:t>
            </a:r>
          </a:p>
          <a:p>
            <a:pPr marL="628625" lvl="1" indent="-457200"/>
            <a:r>
              <a:rPr lang="en-US" sz="2800" dirty="0"/>
              <a:t>Avoid abrupt, expensive overreaction to change </a:t>
            </a:r>
          </a:p>
          <a:p>
            <a:pPr marL="628625" lvl="1" indent="-457200"/>
            <a:r>
              <a:rPr lang="en-US" sz="2800" dirty="0"/>
              <a:t>Avoid quality compromises that cost more in the long run</a:t>
            </a:r>
          </a:p>
          <a:p>
            <a:pPr marL="628625" lvl="1" indent="-457200"/>
            <a:r>
              <a:rPr lang="en-US" sz="2800" dirty="0"/>
              <a:t>Be fundamentally more calm while working</a:t>
            </a:r>
          </a:p>
          <a:p>
            <a:pPr marL="628625" lvl="1" indent="-457200"/>
            <a:r>
              <a:rPr lang="en-US" sz="2800" dirty="0"/>
              <a:t>Enables tool sharpening and learning</a:t>
            </a:r>
          </a:p>
          <a:p>
            <a:pPr marL="457200" indent="-457200"/>
            <a:r>
              <a:rPr lang="en-US" sz="2800" dirty="0"/>
              <a:t>Very short periods of sprint can be okay</a:t>
            </a:r>
          </a:p>
          <a:p>
            <a:r>
              <a:rPr lang="en-US" sz="2800" dirty="0"/>
              <a:t>The engineering team can be a force that *decreases* slack</a:t>
            </a:r>
          </a:p>
        </p:txBody>
      </p:sp>
      <p:sp>
        <p:nvSpPr>
          <p:cNvPr id="3" name="Title 2"/>
          <p:cNvSpPr>
            <a:spLocks noGrp="1"/>
          </p:cNvSpPr>
          <p:nvPr>
            <p:ph type="title"/>
          </p:nvPr>
        </p:nvSpPr>
        <p:spPr/>
        <p:txBody>
          <a:bodyPr/>
          <a:lstStyle/>
          <a:p>
            <a:r>
              <a:rPr lang="en-US" dirty="0"/>
              <a:t>Maintain Slack</a:t>
            </a:r>
          </a:p>
        </p:txBody>
      </p:sp>
      <p:sp>
        <p:nvSpPr>
          <p:cNvPr id="4" name="Rectangle 3"/>
          <p:cNvSpPr/>
          <p:nvPr/>
        </p:nvSpPr>
        <p:spPr>
          <a:xfrm>
            <a:off x="0" y="0"/>
            <a:ext cx="681317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81317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650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762700"/>
            <a:ext cx="11301371" cy="4519044"/>
          </a:xfrm>
        </p:spPr>
        <p:txBody>
          <a:bodyPr/>
          <a:lstStyle/>
          <a:p>
            <a:pPr marL="342900" indent="-342900">
              <a:buFont typeface="Arial" panose="020B0604020202020204" pitchFamily="34" charset="0"/>
              <a:buChar char="•"/>
            </a:pPr>
            <a:r>
              <a:rPr lang="en-US" sz="2400" dirty="0"/>
              <a:t>Planning</a:t>
            </a:r>
          </a:p>
          <a:p>
            <a:pPr lvl="1" indent="-342900"/>
            <a:r>
              <a:rPr lang="en-US" sz="2000" dirty="0"/>
              <a:t>Define Acceptance Criteria.</a:t>
            </a:r>
          </a:p>
          <a:p>
            <a:pPr lvl="1" indent="-342900"/>
            <a:r>
              <a:rPr lang="en-US" sz="2000" dirty="0"/>
              <a:t>How will you accomplish the AC for the meeting?  (Steps/activities/topics needed?)</a:t>
            </a:r>
          </a:p>
          <a:p>
            <a:pPr lvl="1" indent="-342900"/>
            <a:r>
              <a:rPr lang="en-US" sz="2000" dirty="0"/>
              <a:t>Who do you really need? </a:t>
            </a:r>
          </a:p>
          <a:p>
            <a:pPr lvl="1" indent="-342900"/>
            <a:r>
              <a:rPr lang="en-US" sz="2000" dirty="0"/>
              <a:t>How long do you really need to accomplish the AC?  </a:t>
            </a:r>
          </a:p>
          <a:p>
            <a:pPr marL="171425" lvl="1" indent="0">
              <a:buNone/>
            </a:pPr>
            <a:endParaRPr lang="en-US" sz="2000" dirty="0"/>
          </a:p>
          <a:p>
            <a:pPr marL="342900" indent="-342900">
              <a:buFont typeface="Arial" panose="020B0604020202020204" pitchFamily="34" charset="0"/>
              <a:buChar char="•"/>
            </a:pPr>
            <a:r>
              <a:rPr lang="en-US" sz="2400" dirty="0"/>
              <a:t>During meeting: </a:t>
            </a:r>
          </a:p>
          <a:p>
            <a:pPr lvl="1" indent="-342900"/>
            <a:r>
              <a:rPr lang="en-US" sz="2000" dirty="0"/>
              <a:t>Make sure you’re going to get the AC done.  </a:t>
            </a:r>
          </a:p>
          <a:p>
            <a:pPr lvl="1" indent="-342900"/>
            <a:r>
              <a:rPr lang="en-US" sz="2000" dirty="0"/>
              <a:t>Call tangents / offline.</a:t>
            </a:r>
          </a:p>
          <a:p>
            <a:pPr lvl="1" indent="-342900"/>
            <a:r>
              <a:rPr lang="en-US" sz="2000" dirty="0"/>
              <a:t>Remind the group of the AC.  </a:t>
            </a:r>
          </a:p>
          <a:p>
            <a:pPr lvl="1" indent="-342900"/>
            <a:r>
              <a:rPr lang="en-US" sz="2000" dirty="0"/>
              <a:t>End as quickly as possible.</a:t>
            </a:r>
          </a:p>
          <a:p>
            <a:pPr marL="171425" lvl="1" indent="0">
              <a:buNone/>
            </a:pPr>
            <a:r>
              <a:rPr lang="en-US" sz="2000" dirty="0"/>
              <a:t>  </a:t>
            </a:r>
          </a:p>
          <a:p>
            <a:pPr marL="342900" indent="-342900">
              <a:buFont typeface="Arial" panose="020B0604020202020204" pitchFamily="34" charset="0"/>
              <a:buChar char="•"/>
            </a:pPr>
            <a:r>
              <a:rPr lang="en-US" sz="2400" dirty="0"/>
              <a:t>Psychological Safety</a:t>
            </a:r>
          </a:p>
          <a:p>
            <a:pPr lvl="1" indent="-342900"/>
            <a:r>
              <a:rPr lang="en-US" sz="2000" dirty="0"/>
              <a:t>Shown by high % of people contributing during discussions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
        <p:nvSpPr>
          <p:cNvPr id="4" name="Rectangle 3"/>
          <p:cNvSpPr/>
          <p:nvPr/>
        </p:nvSpPr>
        <p:spPr>
          <a:xfrm>
            <a:off x="0" y="0"/>
            <a:ext cx="717176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717176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01963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35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sz="3200" dirty="0"/>
              <a:t>Can we spend our time on the things that matter most – that make the biggest difference – that fulfil us?</a:t>
            </a:r>
          </a:p>
        </p:txBody>
      </p:sp>
      <p:sp>
        <p:nvSpPr>
          <p:cNvPr id="4" name="Title 3"/>
          <p:cNvSpPr>
            <a:spLocks noGrp="1"/>
          </p:cNvSpPr>
          <p:nvPr>
            <p:ph type="title"/>
          </p:nvPr>
        </p:nvSpPr>
        <p:spPr/>
        <p:txBody>
          <a:bodyPr/>
          <a:lstStyle/>
          <a:p>
            <a:r>
              <a:rPr lang="en-US" dirty="0"/>
              <a:t>The Point</a:t>
            </a:r>
          </a:p>
        </p:txBody>
      </p:sp>
      <p:sp>
        <p:nvSpPr>
          <p:cNvPr id="2" name="Rectangle 1"/>
          <p:cNvSpPr/>
          <p:nvPr/>
        </p:nvSpPr>
        <p:spPr>
          <a:xfrm>
            <a:off x="0" y="0"/>
            <a:ext cx="71717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71717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38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Will the work impact our metrics?</a:t>
            </a:r>
          </a:p>
          <a:p>
            <a:r>
              <a:rPr lang="en-US" sz="3200" dirty="0"/>
              <a:t>Expensive to re-learn knowledge we have today?</a:t>
            </a:r>
          </a:p>
          <a:p>
            <a:r>
              <a:rPr lang="en-US" sz="3200" dirty="0"/>
              <a:t>Permanently lost opportunity?</a:t>
            </a:r>
          </a:p>
          <a:p>
            <a:pPr marL="0" indent="0">
              <a:buNone/>
            </a:pPr>
            <a:r>
              <a:rPr lang="en-US" sz="3200" dirty="0"/>
              <a:t> </a:t>
            </a:r>
          </a:p>
          <a:p>
            <a:r>
              <a:rPr lang="en-US" sz="3200" dirty="0"/>
              <a:t>Will it come up naturally?</a:t>
            </a:r>
          </a:p>
          <a:p>
            <a:r>
              <a:rPr lang="en-US" sz="3200" dirty="0"/>
              <a:t>Does it fit better with another project?</a:t>
            </a:r>
          </a:p>
          <a:p>
            <a:r>
              <a:rPr lang="en-US" sz="3200" dirty="0"/>
              <a:t>Better to do this work later?</a:t>
            </a:r>
          </a:p>
        </p:txBody>
      </p:sp>
      <p:sp>
        <p:nvSpPr>
          <p:cNvPr id="3" name="Title 2"/>
          <p:cNvSpPr>
            <a:spLocks noGrp="1"/>
          </p:cNvSpPr>
          <p:nvPr>
            <p:ph type="title"/>
          </p:nvPr>
        </p:nvSpPr>
        <p:spPr>
          <a:xfrm>
            <a:off x="351526" y="314814"/>
            <a:ext cx="11436522" cy="1325147"/>
          </a:xfrm>
        </p:spPr>
        <p:txBody>
          <a:bodyPr/>
          <a:lstStyle/>
          <a:p>
            <a:r>
              <a:rPr lang="en-US" dirty="0"/>
              <a:t>Find the exit – what work not to do</a:t>
            </a:r>
          </a:p>
        </p:txBody>
      </p:sp>
      <p:sp>
        <p:nvSpPr>
          <p:cNvPr id="4" name="Rectangle 3"/>
          <p:cNvSpPr/>
          <p:nvPr/>
        </p:nvSpPr>
        <p:spPr>
          <a:xfrm>
            <a:off x="0" y="0"/>
            <a:ext cx="7888941"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788894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75854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56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200" b="1" dirty="0"/>
              <a:t>In all the places we spend our time, we will learn.  </a:t>
            </a:r>
          </a:p>
          <a:p>
            <a:pPr marL="0" indent="0">
              <a:buNone/>
            </a:pPr>
            <a:endParaRPr lang="en-US" sz="3200" dirty="0"/>
          </a:p>
          <a:p>
            <a:pPr marL="0" indent="0">
              <a:buNone/>
            </a:pPr>
            <a:r>
              <a:rPr lang="en-US" sz="3200" dirty="0"/>
              <a:t>We will never just blindly do.  Even if we accomplish our original goal, we’ve made poor use of our time, and we destined to repeat past mistakes.</a:t>
            </a:r>
            <a:endParaRPr lang="en-US" dirty="0"/>
          </a:p>
          <a:p>
            <a:endParaRPr lang="en-US" dirty="0"/>
          </a:p>
        </p:txBody>
      </p:sp>
      <p:sp>
        <p:nvSpPr>
          <p:cNvPr id="3" name="Title 2"/>
          <p:cNvSpPr>
            <a:spLocks noGrp="1"/>
          </p:cNvSpPr>
          <p:nvPr>
            <p:ph type="title"/>
          </p:nvPr>
        </p:nvSpPr>
        <p:spPr/>
        <p:txBody>
          <a:bodyPr/>
          <a:lstStyle/>
          <a:p>
            <a:r>
              <a:rPr lang="en-US" dirty="0"/>
              <a:t>We learn</a:t>
            </a:r>
          </a:p>
        </p:txBody>
      </p:sp>
      <p:sp>
        <p:nvSpPr>
          <p:cNvPr id="4" name="Rectangle 3"/>
          <p:cNvSpPr/>
          <p:nvPr/>
        </p:nvSpPr>
        <p:spPr>
          <a:xfrm>
            <a:off x="0" y="0"/>
            <a:ext cx="824752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24752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8128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
        <p:nvSpPr>
          <p:cNvPr id="2" name="Rectangle 1"/>
          <p:cNvSpPr/>
          <p:nvPr/>
        </p:nvSpPr>
        <p:spPr>
          <a:xfrm>
            <a:off x="0" y="0"/>
            <a:ext cx="860611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860611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49745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83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521959"/>
            <a:ext cx="11642175" cy="4264025"/>
          </a:xfrm>
        </p:spPr>
        <p:txBody>
          <a:bodyPr/>
          <a:lstStyle/>
          <a:p>
            <a:pPr marL="342900" indent="-342900">
              <a:buFont typeface="Arial" panose="020B0604020202020204" pitchFamily="34" charset="0"/>
              <a:buChar char="•"/>
            </a:pPr>
            <a:r>
              <a:rPr lang="en-US" sz="2800" dirty="0"/>
              <a:t>Understand the why and the big picture fit for your work</a:t>
            </a:r>
          </a:p>
          <a:p>
            <a:pPr marL="342900" indent="-342900">
              <a:buFont typeface="Arial" panose="020B0604020202020204" pitchFamily="34" charset="0"/>
              <a:buChar char="•"/>
            </a:pPr>
            <a:r>
              <a:rPr lang="en-US" sz="2800" dirty="0"/>
              <a:t>Newest, Loudest, Quickest </a:t>
            </a:r>
            <a:r>
              <a:rPr lang="en-US" sz="2800" dirty="0">
                <a:sym typeface="Wingdings" panose="05000000000000000000" pitchFamily="2" charset="2"/>
              </a:rPr>
              <a:t> Often the wrong</a:t>
            </a:r>
            <a:r>
              <a:rPr lang="en-US" sz="2800" dirty="0"/>
              <a:t> thing</a:t>
            </a:r>
          </a:p>
          <a:p>
            <a:pPr marL="342900" indent="-342900">
              <a:buFont typeface="Arial" panose="020B0604020202020204" pitchFamily="34" charset="0"/>
              <a:buChar char="•"/>
            </a:pPr>
            <a:r>
              <a:rPr lang="en-US" sz="2800" dirty="0"/>
              <a:t>Hardest, Scariest, Most ambiguous </a:t>
            </a:r>
            <a:r>
              <a:rPr lang="en-US" sz="2800" dirty="0">
                <a:sym typeface="Wingdings" panose="05000000000000000000" pitchFamily="2" charset="2"/>
              </a:rPr>
              <a:t> Can be signs of the right thing</a:t>
            </a:r>
            <a:endParaRPr lang="en-US" sz="2800" dirty="0"/>
          </a:p>
          <a:p>
            <a:pPr marL="342900" indent="-342900">
              <a:buFont typeface="Arial" panose="020B0604020202020204" pitchFamily="34" charset="0"/>
              <a:buChar char="•"/>
            </a:pPr>
            <a:r>
              <a:rPr lang="en-US" sz="2800" dirty="0"/>
              <a:t>Start the day by making sure you’re doing the right thing</a:t>
            </a:r>
          </a:p>
          <a:p>
            <a:pPr lvl="1" indent="-342900"/>
            <a:r>
              <a:rPr lang="en-US" sz="2400" dirty="0"/>
              <a:t>Calendar before email or yesterday’s list</a:t>
            </a:r>
          </a:p>
          <a:p>
            <a:pPr lvl="1" indent="-342900"/>
            <a:r>
              <a:rPr lang="en-US" sz="2400" dirty="0"/>
              <a:t>Top 5 (or Top 1)</a:t>
            </a:r>
          </a:p>
          <a:p>
            <a:r>
              <a:rPr lang="en-US" sz="2800" dirty="0"/>
              <a:t>Reactive vs Proactive</a:t>
            </a:r>
          </a:p>
          <a:p>
            <a:pPr lvl="1" indent="-342900"/>
            <a:r>
              <a:rPr lang="en-US" sz="2400" dirty="0"/>
              <a:t>Categorize tasks into reactive/tactical and proactive/strategic</a:t>
            </a:r>
          </a:p>
        </p:txBody>
      </p:sp>
      <p:sp>
        <p:nvSpPr>
          <p:cNvPr id="3" name="Title 2"/>
          <p:cNvSpPr>
            <a:spLocks noGrp="1"/>
          </p:cNvSpPr>
          <p:nvPr>
            <p:ph type="title"/>
          </p:nvPr>
        </p:nvSpPr>
        <p:spPr/>
        <p:txBody>
          <a:bodyPr/>
          <a:lstStyle/>
          <a:p>
            <a:r>
              <a:rPr lang="en-US" dirty="0"/>
              <a:t>Spending your time effectively</a:t>
            </a:r>
          </a:p>
        </p:txBody>
      </p:sp>
      <p:sp>
        <p:nvSpPr>
          <p:cNvPr id="4" name="Rectangle 3"/>
          <p:cNvSpPr/>
          <p:nvPr/>
        </p:nvSpPr>
        <p:spPr>
          <a:xfrm>
            <a:off x="0" y="0"/>
            <a:ext cx="896470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96470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8866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704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Pomodoro</a:t>
            </a:r>
          </a:p>
          <a:p>
            <a:r>
              <a:rPr lang="en-US" sz="3200" dirty="0"/>
              <a:t>Dedicated time (maybe </a:t>
            </a:r>
            <a:r>
              <a:rPr lang="en-US" sz="3200" dirty="0" err="1"/>
              <a:t>sync’ed</a:t>
            </a:r>
            <a:r>
              <a:rPr lang="en-US" sz="3200" dirty="0"/>
              <a:t> for the team)</a:t>
            </a:r>
          </a:p>
          <a:p>
            <a:r>
              <a:rPr lang="en-US" sz="3200" dirty="0"/>
              <a:t>Reward yourself for taking the hard/meaningful route</a:t>
            </a:r>
          </a:p>
          <a:p>
            <a:r>
              <a:rPr lang="en-US" sz="3200" dirty="0"/>
              <a:t>Slippery slope to greatness</a:t>
            </a:r>
          </a:p>
        </p:txBody>
      </p:sp>
      <p:sp>
        <p:nvSpPr>
          <p:cNvPr id="3" name="Title 2"/>
          <p:cNvSpPr>
            <a:spLocks noGrp="1"/>
          </p:cNvSpPr>
          <p:nvPr>
            <p:ph type="title"/>
          </p:nvPr>
        </p:nvSpPr>
        <p:spPr/>
        <p:txBody>
          <a:bodyPr/>
          <a:lstStyle/>
          <a:p>
            <a:r>
              <a:rPr lang="en-US" dirty="0"/>
              <a:t>Maintaining Focus</a:t>
            </a:r>
          </a:p>
        </p:txBody>
      </p:sp>
      <p:sp>
        <p:nvSpPr>
          <p:cNvPr id="4" name="Rectangle 3"/>
          <p:cNvSpPr/>
          <p:nvPr/>
        </p:nvSpPr>
        <p:spPr>
          <a:xfrm>
            <a:off x="0" y="0"/>
            <a:ext cx="932329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32329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23636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976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950647" cy="4264025"/>
          </a:xfrm>
        </p:spPr>
        <p:txBody>
          <a:bodyPr/>
          <a:lstStyle/>
          <a:p>
            <a:r>
              <a:rPr lang="en-US" sz="3200" dirty="0"/>
              <a:t>How have you grown </a:t>
            </a:r>
            <a:r>
              <a:rPr lang="en-US" sz="3200" u="sng" dirty="0"/>
              <a:t>meaningfully</a:t>
            </a:r>
            <a:r>
              <a:rPr lang="en-US" sz="3200" dirty="0"/>
              <a:t> in the last month?</a:t>
            </a:r>
          </a:p>
          <a:p>
            <a:r>
              <a:rPr lang="en-US" sz="3200" dirty="0"/>
              <a:t>Give yourself the time to explore</a:t>
            </a:r>
          </a:p>
          <a:p>
            <a:r>
              <a:rPr lang="en-US" sz="3200" dirty="0"/>
              <a:t>Professional journal (including feelings)</a:t>
            </a:r>
          </a:p>
          <a:p>
            <a:r>
              <a:rPr lang="en-US" sz="3200" dirty="0"/>
              <a:t>Expose yourself to new experiences and people</a:t>
            </a:r>
          </a:p>
          <a:p>
            <a:endParaRPr lang="en-US" dirty="0"/>
          </a:p>
        </p:txBody>
      </p:sp>
      <p:sp>
        <p:nvSpPr>
          <p:cNvPr id="3" name="Title 2"/>
          <p:cNvSpPr>
            <a:spLocks noGrp="1"/>
          </p:cNvSpPr>
          <p:nvPr>
            <p:ph type="title"/>
          </p:nvPr>
        </p:nvSpPr>
        <p:spPr/>
        <p:txBody>
          <a:bodyPr/>
          <a:lstStyle/>
          <a:p>
            <a:r>
              <a:rPr lang="en-US" dirty="0"/>
              <a:t>Ensure velocity of learning</a:t>
            </a:r>
          </a:p>
        </p:txBody>
      </p:sp>
      <p:sp>
        <p:nvSpPr>
          <p:cNvPr id="4" name="Rectangle 3"/>
          <p:cNvSpPr/>
          <p:nvPr/>
        </p:nvSpPr>
        <p:spPr>
          <a:xfrm>
            <a:off x="0" y="0"/>
            <a:ext cx="968188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68188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605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507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r>
              <a:rPr lang="en-US" dirty="0"/>
              <a:t>Everyone in the network has something to offer, including you</a:t>
            </a:r>
          </a:p>
          <a:p>
            <a:r>
              <a:rPr lang="en-US" dirty="0"/>
              <a:t>You’d offer help if someone asked, right?</a:t>
            </a:r>
          </a:p>
          <a:p>
            <a:pPr marL="342900" indent="-342900">
              <a:buFont typeface="Arial" panose="020B0604020202020204" pitchFamily="34" charset="0"/>
              <a:buChar char="•"/>
            </a:pPr>
            <a:r>
              <a:rPr lang="en-US" dirty="0"/>
              <a:t>D2L is dependent on tribal knowledge, so your D2L-professional-network is important</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
        <p:nvSpPr>
          <p:cNvPr id="4" name="Rectangle 3"/>
          <p:cNvSpPr/>
          <p:nvPr/>
        </p:nvSpPr>
        <p:spPr>
          <a:xfrm>
            <a:off x="0" y="0"/>
            <a:ext cx="1039905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39905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0344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484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r>
              <a:rPr lang="en-US" dirty="0"/>
              <a:t>Give yourself an achievable target</a:t>
            </a:r>
          </a:p>
          <a:p>
            <a:r>
              <a:rPr lang="en-US" dirty="0"/>
              <a:t>Walkabout</a:t>
            </a:r>
          </a:p>
          <a:p>
            <a:r>
              <a:rPr lang="en-US" dirty="0"/>
              <a:t>Sit in a public spot</a:t>
            </a:r>
          </a:p>
          <a:p>
            <a:r>
              <a:rPr lang="en-US" dirty="0"/>
              <a:t>Meet new people at the coffee machine</a:t>
            </a:r>
          </a:p>
          <a:p>
            <a:r>
              <a:rPr lang="en-US" dirty="0"/>
              <a:t>Ask people for their advice</a:t>
            </a:r>
          </a:p>
          <a:p>
            <a:r>
              <a:rPr lang="en-US" dirty="0"/>
              <a:t>Meet up with people to compare what you’ve learned</a:t>
            </a:r>
          </a:p>
          <a:p>
            <a:r>
              <a:rPr lang="en-US" dirty="0"/>
              <a:t>Be generous, particularly when it comes to sharing knowledge</a:t>
            </a:r>
          </a:p>
          <a:p>
            <a:r>
              <a:rPr lang="en-US" dirty="0"/>
              <a:t>Be a 5</a:t>
            </a:r>
            <a:r>
              <a:rPr lang="en-US" baseline="30000" dirty="0"/>
              <a:t>th</a:t>
            </a:r>
            <a:r>
              <a:rPr lang="en-US" dirty="0"/>
              <a:t> level tribe member (David Logan - Tribal Leadership) – a connector</a:t>
            </a:r>
          </a:p>
          <a:p>
            <a:endParaRPr lang="en-US" dirty="0"/>
          </a:p>
        </p:txBody>
      </p:sp>
      <p:sp>
        <p:nvSpPr>
          <p:cNvPr id="3" name="Title 2"/>
          <p:cNvSpPr>
            <a:spLocks noGrp="1"/>
          </p:cNvSpPr>
          <p:nvPr>
            <p:ph type="title"/>
          </p:nvPr>
        </p:nvSpPr>
        <p:spPr/>
        <p:txBody>
          <a:bodyPr/>
          <a:lstStyle/>
          <a:p>
            <a:r>
              <a:rPr lang="en-US" dirty="0"/>
              <a:t>Building a professional network</a:t>
            </a:r>
          </a:p>
        </p:txBody>
      </p:sp>
      <p:sp>
        <p:nvSpPr>
          <p:cNvPr id="4" name="Rectangle 3"/>
          <p:cNvSpPr/>
          <p:nvPr/>
        </p:nvSpPr>
        <p:spPr>
          <a:xfrm>
            <a:off x="0" y="0"/>
            <a:ext cx="1075764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75764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0714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025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
        <p:nvSpPr>
          <p:cNvPr id="4" name="Rectangle 3"/>
          <p:cNvSpPr/>
          <p:nvPr/>
        </p:nvSpPr>
        <p:spPr>
          <a:xfrm>
            <a:off x="0" y="0"/>
            <a:ext cx="1111623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11623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08363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233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288974"/>
            <a:ext cx="11301371" cy="4992770"/>
          </a:xfrm>
        </p:spPr>
        <p:txBody>
          <a:bodyPr/>
          <a:lstStyle/>
          <a:p>
            <a:pPr marL="342900" indent="-342900">
              <a:buFont typeface="Arial" panose="020B0604020202020204" pitchFamily="34" charset="0"/>
              <a:buChar char="•"/>
            </a:pPr>
            <a:r>
              <a:rPr lang="en-US" sz="2800" dirty="0"/>
              <a:t>Harvesting Feedback</a:t>
            </a:r>
          </a:p>
          <a:p>
            <a:pPr lvl="1" indent="-342900"/>
            <a:r>
              <a:rPr lang="en-US" sz="2500" dirty="0"/>
              <a:t>Make it easy</a:t>
            </a:r>
          </a:p>
          <a:p>
            <a:pPr lvl="1" indent="-342900"/>
            <a:r>
              <a:rPr lang="en-US" sz="2500" dirty="0"/>
              <a:t>Be interested.  Be engaged.  Don’t argue.  Ask for clarification or examples. </a:t>
            </a:r>
          </a:p>
          <a:p>
            <a:pPr lvl="1" indent="-342900"/>
            <a:r>
              <a:rPr lang="en-US" sz="2500" dirty="0"/>
              <a:t>Say thank you, and mean it.</a:t>
            </a:r>
          </a:p>
          <a:p>
            <a:pPr lvl="1" indent="-342900"/>
            <a:r>
              <a:rPr lang="en-US" sz="2500" dirty="0"/>
              <a:t>Give credit</a:t>
            </a:r>
          </a:p>
          <a:p>
            <a:endParaRPr lang="en-US" sz="2800" dirty="0"/>
          </a:p>
          <a:p>
            <a:r>
              <a:rPr lang="en-US" sz="2800" dirty="0"/>
              <a:t>Planting Feedback</a:t>
            </a:r>
          </a:p>
          <a:p>
            <a:pPr lvl="1" indent="-342900"/>
            <a:r>
              <a:rPr lang="en-US" sz="2500" dirty="0"/>
              <a:t>Share positive feedback every day (but be real)</a:t>
            </a:r>
          </a:p>
          <a:p>
            <a:pPr lvl="1" indent="-342900"/>
            <a:r>
              <a:rPr lang="en-US" sz="2500" dirty="0"/>
              <a:t>Practice giving constructive feedback</a:t>
            </a:r>
          </a:p>
          <a:p>
            <a:pPr lvl="1" indent="-342900"/>
            <a:r>
              <a:rPr lang="en-US" sz="2500" dirty="0"/>
              <a:t>Give examples</a:t>
            </a:r>
          </a:p>
          <a:p>
            <a:pPr lvl="1" indent="-342900"/>
            <a:r>
              <a:rPr lang="en-US" sz="2500" dirty="0"/>
              <a:t>Be unambiguous about constructive feedback – don’t sugar coat</a:t>
            </a:r>
          </a:p>
          <a:p>
            <a:pPr lvl="1" indent="-342900"/>
            <a:r>
              <a:rPr lang="en-US" sz="2500" dirty="0"/>
              <a:t>Start small</a:t>
            </a:r>
          </a:p>
          <a:p>
            <a:endParaRPr lang="en-US" dirty="0"/>
          </a:p>
        </p:txBody>
      </p:sp>
      <p:sp>
        <p:nvSpPr>
          <p:cNvPr id="3" name="Title 2"/>
          <p:cNvSpPr>
            <a:spLocks noGrp="1"/>
          </p:cNvSpPr>
          <p:nvPr>
            <p:ph type="title"/>
          </p:nvPr>
        </p:nvSpPr>
        <p:spPr/>
        <p:txBody>
          <a:bodyPr/>
          <a:lstStyle/>
          <a:p>
            <a:r>
              <a:rPr lang="en-US" dirty="0"/>
              <a:t>Mutual Coaching</a:t>
            </a:r>
          </a:p>
        </p:txBody>
      </p:sp>
      <p:sp>
        <p:nvSpPr>
          <p:cNvPr id="4" name="Rectangle 3"/>
          <p:cNvSpPr/>
          <p:nvPr/>
        </p:nvSpPr>
        <p:spPr>
          <a:xfrm>
            <a:off x="0" y="0"/>
            <a:ext cx="1147482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47482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453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66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Ideas from lots of people, at D2L and elsewhere</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
        <p:nvSpPr>
          <p:cNvPr id="4" name="Rectangle 3"/>
          <p:cNvSpPr/>
          <p:nvPr/>
        </p:nvSpPr>
        <p:spPr>
          <a:xfrm>
            <a:off x="0" y="0"/>
            <a:ext cx="107576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7576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0836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81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sz="2800" dirty="0"/>
              <a:t>Pick a thing you want to be better</a:t>
            </a:r>
          </a:p>
          <a:p>
            <a:pPr marL="457200" indent="-457200">
              <a:buFont typeface="+mj-lt"/>
              <a:buAutoNum type="arabicPeriod"/>
            </a:pPr>
            <a:r>
              <a:rPr lang="en-US" sz="2800" dirty="0"/>
              <a:t>What would good look like?</a:t>
            </a:r>
          </a:p>
          <a:p>
            <a:pPr marL="457200" indent="-457200">
              <a:buFont typeface="+mj-lt"/>
              <a:buAutoNum type="arabicPeriod"/>
            </a:pPr>
            <a:r>
              <a:rPr lang="en-US" sz="2800" dirty="0"/>
              <a:t>What’s the next logical step to get there?</a:t>
            </a:r>
          </a:p>
          <a:p>
            <a:pPr marL="457200" indent="-457200">
              <a:buFont typeface="+mj-lt"/>
              <a:buAutoNum type="arabicPeriod"/>
            </a:pPr>
            <a:r>
              <a:rPr lang="en-US" sz="2800" dirty="0"/>
              <a:t>What small action can you contribute to take that step?  (Proposal?  </a:t>
            </a:r>
            <a:r>
              <a:rPr lang="en-US" sz="2800" dirty="0" err="1"/>
              <a:t>PoC+Demo</a:t>
            </a:r>
            <a:r>
              <a:rPr lang="en-US" sz="2800"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
        <p:nvSpPr>
          <p:cNvPr id="4" name="Rectangle 3"/>
          <p:cNvSpPr/>
          <p:nvPr/>
        </p:nvSpPr>
        <p:spPr>
          <a:xfrm>
            <a:off x="0" y="0"/>
            <a:ext cx="11833412"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83341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82254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39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 or ideas?</a:t>
            </a:r>
          </a:p>
          <a:p>
            <a:r>
              <a:rPr lang="en-US" dirty="0"/>
              <a:t>I’d value your feedback</a:t>
            </a:r>
          </a:p>
        </p:txBody>
      </p:sp>
      <p:sp>
        <p:nvSpPr>
          <p:cNvPr id="3" name="Title 2"/>
          <p:cNvSpPr>
            <a:spLocks noGrp="1"/>
          </p:cNvSpPr>
          <p:nvPr>
            <p:ph type="title"/>
          </p:nvPr>
        </p:nvSpPr>
        <p:spPr/>
        <p:txBody>
          <a:bodyPr/>
          <a:lstStyle/>
          <a:p>
            <a:r>
              <a:rPr lang="en-US" dirty="0"/>
              <a:t>Thanks!</a:t>
            </a:r>
          </a:p>
        </p:txBody>
      </p:sp>
      <p:sp>
        <p:nvSpPr>
          <p:cNvPr id="4" name="Rectangle 3"/>
          <p:cNvSpPr/>
          <p:nvPr/>
        </p:nvSpPr>
        <p:spPr>
          <a:xfrm>
            <a:off x="0" y="0"/>
            <a:ext cx="1219200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33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
        <p:nvSpPr>
          <p:cNvPr id="4" name="Rectangle 3"/>
          <p:cNvSpPr/>
          <p:nvPr/>
        </p:nvSpPr>
        <p:spPr>
          <a:xfrm>
            <a:off x="0" y="0"/>
            <a:ext cx="143435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43435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477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6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Choosing the most important things as a </a:t>
            </a:r>
            <a:r>
              <a:rPr lang="en-US" u="sng" dirty="0"/>
              <a:t>team</a:t>
            </a:r>
          </a:p>
        </p:txBody>
      </p:sp>
      <p:sp>
        <p:nvSpPr>
          <p:cNvPr id="2" name="Rectangle 1"/>
          <p:cNvSpPr/>
          <p:nvPr/>
        </p:nvSpPr>
        <p:spPr>
          <a:xfrm>
            <a:off x="0" y="0"/>
            <a:ext cx="1792941"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79294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847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004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
        <p:nvSpPr>
          <p:cNvPr id="4" name="Rectangle 3"/>
          <p:cNvSpPr/>
          <p:nvPr/>
        </p:nvSpPr>
        <p:spPr>
          <a:xfrm>
            <a:off x="0" y="0"/>
            <a:ext cx="215152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15152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216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0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Change the rules / assumptions</a:t>
            </a:r>
          </a:p>
          <a:p>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
        <p:nvSpPr>
          <p:cNvPr id="4" name="Rectangle 3"/>
          <p:cNvSpPr/>
          <p:nvPr/>
        </p:nvSpPr>
        <p:spPr>
          <a:xfrm>
            <a:off x="0" y="0"/>
            <a:ext cx="2510118"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5101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586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19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your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
        <p:nvSpPr>
          <p:cNvPr id="4" name="Rectangle 3"/>
          <p:cNvSpPr/>
          <p:nvPr/>
        </p:nvSpPr>
        <p:spPr>
          <a:xfrm>
            <a:off x="0" y="0"/>
            <a:ext cx="286870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86870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95563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39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
        <p:nvSpPr>
          <p:cNvPr id="4" name="Rectangle 3"/>
          <p:cNvSpPr/>
          <p:nvPr/>
        </p:nvSpPr>
        <p:spPr>
          <a:xfrm>
            <a:off x="0" y="0"/>
            <a:ext cx="322729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22729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3325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14514"/>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14678</TotalTime>
  <Words>3003</Words>
  <Application>Microsoft Office PowerPoint</Application>
  <PresentationFormat>Widescreen</PresentationFormat>
  <Paragraphs>359</Paragraphs>
  <Slides>31</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Brightspace PPT Theme 16x9</vt:lpstr>
      <vt:lpstr>Getting it Done  Ways to work more effectively</vt:lpstr>
      <vt:lpstr>The Point</vt:lpstr>
      <vt:lpstr>The Fine Print</vt:lpstr>
      <vt:lpstr>Acceptance Criteria</vt:lpstr>
      <vt:lpstr>Choosing the most important things as a team</vt:lpstr>
      <vt:lpstr>Why does it matter?</vt:lpstr>
      <vt:lpstr>What? (Goals)</vt:lpstr>
      <vt:lpstr>Write the Press Release</vt:lpstr>
      <vt:lpstr>Do a Pre-mortem</vt:lpstr>
      <vt:lpstr>Using Metrics</vt:lpstr>
      <vt:lpstr>Choosing Metrics</vt:lpstr>
      <vt:lpstr>Principles</vt:lpstr>
      <vt:lpstr>Principle vs Process</vt:lpstr>
      <vt:lpstr>Principles – My favourites</vt:lpstr>
      <vt:lpstr>Principles</vt:lpstr>
      <vt:lpstr>Value Failure Learning</vt:lpstr>
      <vt:lpstr>Relentlessly Thin slice</vt:lpstr>
      <vt:lpstr>Maintain Slack</vt:lpstr>
      <vt:lpstr>Running effective meetings</vt:lpstr>
      <vt:lpstr>Find the exit – what work not to do</vt:lpstr>
      <vt:lpstr>We learn</vt:lpstr>
      <vt:lpstr>Being an effective individual</vt:lpstr>
      <vt:lpstr>Spending your time effectively</vt:lpstr>
      <vt:lpstr>Maintaining Focus</vt:lpstr>
      <vt:lpstr>Ensure velocity of learning</vt:lpstr>
      <vt:lpstr>Building a professional network An introvert’s perspective</vt:lpstr>
      <vt:lpstr>Building a professional network</vt:lpstr>
      <vt:lpstr>Mutual Coaching</vt:lpstr>
      <vt:lpstr>Mutual Coaching</vt:lpstr>
      <vt:lpstr>Be the change  (TODO: Pick less cheesy title)</vt:lpstr>
      <vt:lpstr>Thanks!</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147</cp:revision>
  <dcterms:created xsi:type="dcterms:W3CDTF">2015-03-20T13:47:28Z</dcterms:created>
  <dcterms:modified xsi:type="dcterms:W3CDTF">2016-11-09T20:14:10Z</dcterms:modified>
</cp:coreProperties>
</file>