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4"/>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71" r:id="rId15"/>
    <p:sldId id="289" r:id="rId16"/>
    <p:sldId id="269" r:id="rId17"/>
    <p:sldId id="268" r:id="rId18"/>
    <p:sldId id="286" r:id="rId19"/>
    <p:sldId id="291" r:id="rId20"/>
    <p:sldId id="290" r:id="rId21"/>
    <p:sldId id="270" r:id="rId22"/>
    <p:sldId id="272" r:id="rId23"/>
    <p:sldId id="273" r:id="rId24"/>
    <p:sldId id="274" r:id="rId25"/>
    <p:sldId id="278" r:id="rId26"/>
    <p:sldId id="295" r:id="rId27"/>
    <p:sldId id="279" r:id="rId28"/>
    <p:sldId id="296" r:id="rId29"/>
    <p:sldId id="275" r:id="rId30"/>
    <p:sldId id="281" r:id="rId31"/>
    <p:sldId id="266"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71"/>
            <p14:sldId id="289"/>
            <p14:sldId id="269"/>
            <p14:sldId id="268"/>
            <p14:sldId id="286"/>
            <p14:sldId id="291"/>
            <p14:sldId id="290"/>
            <p14:sldId id="270"/>
            <p14:sldId id="272"/>
            <p14:sldId id="273"/>
            <p14:sldId id="274"/>
            <p14:sldId id="278"/>
            <p14:sldId id="295"/>
            <p14:sldId id="279"/>
            <p14:sldId id="296"/>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6581" autoAdjust="0"/>
  </p:normalViewPr>
  <p:slideViewPr>
    <p:cSldViewPr snapToGrid="0" snapToObjects="1">
      <p:cViewPr varScale="1">
        <p:scale>
          <a:sx n="87" d="100"/>
          <a:sy n="87" d="100"/>
        </p:scale>
        <p:origin x="135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a:t>
            </a:r>
            <a:r>
              <a:rPr lang="en-US" dirty="0"/>
              <a:t> Big Idea:</a:t>
            </a:r>
          </a:p>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24</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 why not connect?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26</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Lets us “measure, change, measure, check if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Identify metrics exactly aligned with the business goals</a:t>
            </a:r>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input work  Reinforces the plan, not the outcome</a:t>
            </a:r>
            <a:endParaRPr lang="en-US" sz="2900" dirty="0"/>
          </a:p>
          <a:p>
            <a:pPr marL="342900" indent="-342900">
              <a:buFontTx/>
              <a:buChar char="-"/>
            </a:pPr>
            <a:r>
              <a:rPr lang="en-US" sz="3200" dirty="0"/>
              <a:t>Build telemetry and dashboards early</a:t>
            </a:r>
          </a:p>
          <a:p>
            <a:pPr lvl="1" indent="-342900">
              <a:buFontTx/>
              <a:buChar char="-"/>
            </a:pPr>
            <a:r>
              <a:rPr lang="en-US" sz="2900" dirty="0"/>
              <a:t>Telemetry Service</a:t>
            </a:r>
          </a:p>
          <a:p>
            <a:pPr lvl="1">
              <a:buFontTx/>
              <a:buChar char="-"/>
            </a:pPr>
            <a:r>
              <a:rPr lang="en-US" sz="2900" dirty="0"/>
              <a:t>OI</a:t>
            </a:r>
          </a:p>
          <a:p>
            <a:pPr lvl="1" indent="-342900">
              <a:buFontTx/>
              <a:buChar char="-"/>
            </a:pPr>
            <a:r>
              <a:rPr lang="en-US" sz="2900" dirty="0"/>
              <a:t>BDP</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In much of our work, we’re in the “complex” – we don’t know the route to take through a problem when we start, and we have a large number of choices to make</a:t>
            </a:r>
          </a:p>
          <a:p>
            <a:pPr marL="342900" indent="-342900">
              <a:buFontTx/>
              <a:buChar char="-"/>
            </a:pPr>
            <a:endParaRPr lang="en-US" dirty="0"/>
          </a:p>
          <a:p>
            <a:pPr marL="342900" indent="-342900">
              <a:buFontTx/>
              <a:buChar char="-"/>
            </a:pPr>
            <a:r>
              <a:rPr lang="en-US" dirty="0"/>
              <a:t>Principles are the fundamental, abstract rules that we agree are important to us</a:t>
            </a:r>
          </a:p>
          <a:p>
            <a:pPr marL="342900" indent="-342900">
              <a:buFontTx/>
              <a:buChar char="-"/>
            </a:pPr>
            <a:r>
              <a:rPr lang="en-US" dirty="0"/>
              <a:t>&gt;&gt; Don’t tell us specifically what to do.  </a:t>
            </a:r>
          </a:p>
          <a:p>
            <a:pPr marL="342900" indent="-342900">
              <a:buFontTx/>
              <a:buChar char="-"/>
            </a:pPr>
            <a:r>
              <a:rPr lang="en-US" dirty="0"/>
              <a:t>&gt;&gt; Helps evaluate the goodness of a path we’re considering </a:t>
            </a:r>
          </a:p>
          <a:p>
            <a:pPr marL="342900" indent="-342900">
              <a:buFontTx/>
              <a:buChar char="-"/>
            </a:pPr>
            <a:r>
              <a:rPr lang="en-US" dirty="0"/>
              <a:t>&gt;&gt; Helps identify paths to look for</a:t>
            </a:r>
          </a:p>
          <a:p>
            <a:pPr marL="342900" indent="-342900">
              <a:buFontTx/>
              <a:buChar char="-"/>
            </a:pPr>
            <a:r>
              <a:rPr lang="en-US" dirty="0"/>
              <a:t>EXAMPLES – also solicit audience opinion</a:t>
            </a:r>
          </a:p>
          <a:p>
            <a:pPr marL="342900" indent="-342900">
              <a:buFontTx/>
              <a:buChar char="-"/>
            </a:pPr>
            <a:r>
              <a:rPr lang="en-US" b="1" dirty="0"/>
              <a:t>Cite Gil’s reference of list of Agile principles?</a:t>
            </a:r>
          </a:p>
          <a:p>
            <a:pPr marL="342900" indent="-342900">
              <a:buFontTx/>
              <a:buChar char="-"/>
            </a:pPr>
            <a:endParaRPr lang="en-US" dirty="0"/>
          </a:p>
          <a:p>
            <a:pPr marL="342900" indent="-342900">
              <a:buFontTx/>
              <a:buChar char="-"/>
            </a:pPr>
            <a:r>
              <a:rPr lang="en-US" dirty="0"/>
              <a:t>It’s worth understanding and saying out loud the principles driving our choices – what principle drove us to choose X over Y?  </a:t>
            </a:r>
          </a:p>
          <a:p>
            <a:pPr marL="342900" indent="-342900">
              <a:buFontTx/>
              <a:buChar char="-"/>
            </a:pPr>
            <a:r>
              <a:rPr lang="en-US" dirty="0"/>
              <a:t>Process can be important too – when we understand how to move through a complicated space</a:t>
            </a:r>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Specifically, prioritize work that helps us make better choices in our project.</a:t>
            </a:r>
          </a:p>
          <a:p>
            <a:pPr marL="342900" indent="-342900">
              <a:buFontTx/>
              <a:buChar char="-"/>
            </a:pPr>
            <a:r>
              <a:rPr lang="en-US" dirty="0"/>
              <a:t>As we learn, we reduce risk – so learn about the scariest things first.</a:t>
            </a:r>
          </a:p>
          <a:p>
            <a:pPr marL="342900" indent="-342900">
              <a:buFontTx/>
              <a:buChar char="-"/>
            </a:pPr>
            <a:r>
              <a:rPr lang="en-US" dirty="0"/>
              <a:t>Learning Product is another kind of Work Product</a:t>
            </a:r>
          </a:p>
          <a:p>
            <a:pPr marL="342900" indent="-342900">
              <a:buFontTx/>
              <a:buChar char="-"/>
            </a:pPr>
            <a:r>
              <a:rPr lang="en-US"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Andrew’s Celebration Grid / success diagonal</a:t>
            </a:r>
          </a:p>
          <a:p>
            <a:pPr marL="342900" indent="-342900">
              <a:buFont typeface="Arial" panose="020B0604020202020204" pitchFamily="34" charset="0"/>
              <a:buChar cha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pPr marL="342900" indent="-342900">
              <a:buFont typeface="Arial" panose="020B0604020202020204" pitchFamily="34" charset="0"/>
              <a:buChar char="•"/>
            </a:pPr>
            <a:r>
              <a:rPr lang="en-US" dirty="0"/>
              <a:t>Problem for the audience:  How do we truly show that we value the most efficient learning-through-doing opportunity we have?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Meeting = getting work done</a:t>
            </a:r>
          </a:p>
          <a:p>
            <a:pPr marL="342900" indent="-342900">
              <a:buFont typeface="Arial" panose="020B0604020202020204" pitchFamily="34" charset="0"/>
              <a:buChar char="•"/>
            </a:pPr>
            <a:r>
              <a:rPr lang="en-US" dirty="0"/>
              <a:t>(Audience poll = how true is this statement?)</a:t>
            </a:r>
          </a:p>
          <a:p>
            <a:pPr marL="342900" indent="-342900">
              <a:buFont typeface="Arial" panose="020B0604020202020204" pitchFamily="34" charset="0"/>
              <a:buChar char="•"/>
            </a:pPr>
            <a:r>
              <a:rPr lang="en-US" dirty="0"/>
              <a:t>(Audience) What’s wrong with the meetings you’re in?  </a:t>
            </a:r>
          </a:p>
          <a:p>
            <a:endParaRPr lang="en-US" dirty="0"/>
          </a:p>
          <a:p>
            <a:pPr marL="342900" indent="-342900">
              <a:buFont typeface="Arial" panose="020B0604020202020204" pitchFamily="34" charset="0"/>
              <a:buChar char="•"/>
            </a:pPr>
            <a:r>
              <a:rPr lang="en-US" dirty="0"/>
              <a:t>Why are you meeting?  (What do you want to be unstuck afterward?)</a:t>
            </a:r>
          </a:p>
          <a:p>
            <a:pPr marL="342900" indent="-342900">
              <a:buFont typeface="Arial" panose="020B0604020202020204" pitchFamily="34" charset="0"/>
              <a:buChar char="•"/>
            </a:pPr>
            <a:r>
              <a:rPr lang="en-US" dirty="0"/>
              <a:t>&gt;&gt;Define acceptance criteria – you’ll be working toward these throughout</a:t>
            </a:r>
          </a:p>
          <a:p>
            <a:pPr marL="342900" indent="-342900">
              <a:buFont typeface="Arial" panose="020B0604020202020204" pitchFamily="34" charset="0"/>
              <a:buChar char="•"/>
            </a:pPr>
            <a:r>
              <a:rPr lang="en-US" dirty="0"/>
              <a:t>How will you accomplish the AC for the meeting?  (What steps/activities/topics are needed?)</a:t>
            </a:r>
          </a:p>
          <a:p>
            <a:pPr marL="342900" indent="-342900">
              <a:buFont typeface="Arial" panose="020B0604020202020204" pitchFamily="34" charset="0"/>
              <a:buChar char="•"/>
            </a:pPr>
            <a:r>
              <a:rPr lang="en-US" dirty="0"/>
              <a:t>&gt;&gt; Divide complex conversations into: “Problem appreciation” and, later, “Solution / Plan discussion”</a:t>
            </a:r>
          </a:p>
          <a:p>
            <a:pPr marL="342900" indent="-342900">
              <a:buFont typeface="Arial" panose="020B0604020202020204" pitchFamily="34" charset="0"/>
              <a:buChar char="•"/>
            </a:pPr>
            <a:r>
              <a:rPr lang="en-US" dirty="0"/>
              <a:t>Who do you need?  Really, do you need all of those people you just thought of?</a:t>
            </a:r>
          </a:p>
          <a:p>
            <a:pPr marL="342900" indent="-342900">
              <a:buFont typeface="Arial" panose="020B0604020202020204" pitchFamily="34" charset="0"/>
              <a:buChar char="•"/>
            </a:pPr>
            <a:r>
              <a:rPr lang="en-US" dirty="0"/>
              <a:t>&gt;&gt;Orcavengers norm of inviting everyone as optional, and those needed as mandatory</a:t>
            </a:r>
          </a:p>
          <a:p>
            <a:pPr marL="342900" indent="-342900">
              <a:buFont typeface="Arial" panose="020B0604020202020204" pitchFamily="34" charset="0"/>
              <a:buChar char="•"/>
            </a:pPr>
            <a:r>
              <a:rPr lang="en-US" dirty="0"/>
              <a:t>How long do you need to accomplish the goal?  Really?  That long?  How about 30 minutes less?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During meeting: Make sure you’re going to get the AC done.  Call tangents.  Remind the group of the AC.  End as quickly as possible.  </a:t>
            </a:r>
          </a:p>
          <a:p>
            <a:pPr marL="342900" indent="-342900">
              <a:buFont typeface="Arial" panose="020B0604020202020204" pitchFamily="34" charset="0"/>
              <a:buChar char="•"/>
            </a:pPr>
            <a:r>
              <a:rPr lang="en-US" dirty="0"/>
              <a:t>Psych safety – if a high % of people contribute during a meeting, that is a sign that your team has high psych safety (and is collecting good diversity of ideas)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break up our work to do that?</a:t>
            </a:r>
          </a:p>
          <a:p>
            <a:pPr marL="342900" indent="-342900">
              <a:buFont typeface="Arial" panose="020B0604020202020204" pitchFamily="34" charset="0"/>
              <a:buChar char="•"/>
            </a:pPr>
            <a:r>
              <a:rPr lang="en-US" dirty="0"/>
              <a:t>&gt;&gt;Ask: How can we do less?  </a:t>
            </a:r>
          </a:p>
          <a:p>
            <a:pPr marL="342900" indent="-342900">
              <a:buFont typeface="Arial" panose="020B0604020202020204" pitchFamily="34" charset="0"/>
              <a:buChar char="•"/>
            </a:pPr>
            <a:r>
              <a:rPr lang="en-US" dirty="0"/>
              <a:t>&gt;&gt;Plan for a MUCH smaller commitment, with an understanding of how to deliver the next step (i.e. the next things you can pull mid-way through that sprint should be well organized and important.)</a:t>
            </a:r>
          </a:p>
          <a:p>
            <a:pPr marL="342900" indent="-342900">
              <a:buFont typeface="Arial" panose="020B0604020202020204" pitchFamily="34" charset="0"/>
              <a:buChar char="•"/>
            </a:pPr>
            <a:r>
              <a:rPr lang="en-US" dirty="0"/>
              <a:t>&gt;&gt;Go to Carl Pacey’s talk</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Queuing theory tells us that systems operate at max throughput when at &lt; 100% capacity</a:t>
            </a:r>
          </a:p>
          <a:p>
            <a:pPr marL="342900" indent="-342900">
              <a:buFontTx/>
              <a:buChar char="-"/>
            </a:pPr>
            <a:r>
              <a:rPr lang="en-US" dirty="0"/>
              <a:t>What do you do when a car in front of you on the 401 swerves or slams on brakes?  If you’re 20m away?  200m?</a:t>
            </a:r>
          </a:p>
          <a:p>
            <a:pPr marL="342900" indent="-342900">
              <a:buFontTx/>
              <a:buChar char="-"/>
            </a:pPr>
            <a:r>
              <a:rPr lang="en-US" dirty="0"/>
              <a:t>In engineering, slack lets us:</a:t>
            </a:r>
          </a:p>
          <a:p>
            <a:pPr marL="342900" indent="-342900">
              <a:buFontTx/>
              <a:buChar char="-"/>
            </a:pPr>
            <a:r>
              <a:rPr lang="en-US" dirty="0"/>
              <a:t>&gt;&gt; Avoid abrupt, expensive overreaction to change </a:t>
            </a:r>
          </a:p>
          <a:p>
            <a:pPr marL="342900" indent="-342900">
              <a:buFontTx/>
              <a:buChar char="-"/>
            </a:pPr>
            <a:r>
              <a:rPr lang="en-US" dirty="0"/>
              <a:t>&gt;&gt; Avoid quality compromises that cost more in the long run</a:t>
            </a:r>
          </a:p>
          <a:p>
            <a:pPr marL="342900" indent="-342900">
              <a:buFontTx/>
              <a:buChar char="-"/>
            </a:pPr>
            <a:r>
              <a:rPr lang="en-US" dirty="0"/>
              <a:t>&gt;&gt; Be fundamentally more calm while working</a:t>
            </a:r>
          </a:p>
          <a:p>
            <a:pPr marL="342900" indent="-342900">
              <a:buFontTx/>
              <a:buChar char="-"/>
            </a:pPr>
            <a:r>
              <a:rPr lang="en-US" dirty="0"/>
              <a:t>&gt;&gt; Spend time on getting better at what we do so that next time we’ll be faster</a:t>
            </a:r>
          </a:p>
          <a:p>
            <a:pPr marL="342900" indent="-342900">
              <a:buFontTx/>
              <a:buChar char="-"/>
            </a:pPr>
            <a:r>
              <a:rPr lang="en-US" dirty="0"/>
              <a:t>&gt;&gt; Enables learning</a:t>
            </a:r>
          </a:p>
          <a:p>
            <a:endParaRPr lang="en-US" dirty="0"/>
          </a:p>
          <a:p>
            <a:pPr marL="342900" indent="-342900">
              <a:buFontTx/>
              <a:buChar char="-"/>
            </a:pPr>
            <a:r>
              <a:rPr lang="en-US" dirty="0"/>
              <a:t>Sprints for very short periods to complete a clearly understood goal can be okay, but if they’re sustained or frequent, we’re not making the right long term choices. </a:t>
            </a:r>
          </a:p>
          <a:p>
            <a:pPr marL="342900" indent="-342900">
              <a:buFontTx/>
              <a:buChar char="-"/>
            </a:pPr>
            <a:r>
              <a:rPr lang="en-US" dirty="0"/>
              <a:t>In my experience, the team is one of the forces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Maximize the value in what you’ve built</a:t>
            </a:r>
          </a:p>
          <a:p>
            <a:pPr marL="342900" indent="-342900">
              <a:buFont typeface="Arial" panose="020B0604020202020204" pitchFamily="34" charset="0"/>
              <a:buChar char="•"/>
            </a:pPr>
            <a:r>
              <a:rPr lang="en-US" dirty="0"/>
              <a:t>&gt;&gt;Can others use it?</a:t>
            </a:r>
          </a:p>
          <a:p>
            <a:pPr marL="342900" indent="-342900">
              <a:buFont typeface="Arial" panose="020B0604020202020204" pitchFamily="34" charset="0"/>
              <a:buChar char="•"/>
            </a:pPr>
            <a:r>
              <a:rPr lang="en-US" dirty="0"/>
              <a:t>&gt;&gt;Can others learn from your mistakes?</a:t>
            </a:r>
          </a:p>
          <a:p>
            <a:pPr marL="342900" indent="-342900">
              <a:buFont typeface="Arial" panose="020B0604020202020204" pitchFamily="34" charset="0"/>
              <a:buChar char="•"/>
            </a:pPr>
            <a:r>
              <a:rPr lang="en-US" dirty="0"/>
              <a:t>&gt;&gt;Are there adjacent problems it can solve?</a:t>
            </a:r>
          </a:p>
          <a:p>
            <a:pPr marL="342900" indent="-342900">
              <a:buFont typeface="Arial" panose="020B0604020202020204" pitchFamily="34" charset="0"/>
              <a:buChar char="•"/>
            </a:pPr>
            <a:r>
              <a:rPr lang="en-US" dirty="0"/>
              <a:t>&gt;&gt;Should other people know about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It’s tempting to build forever</a:t>
            </a:r>
          </a:p>
          <a:p>
            <a:pPr marL="342900" indent="-342900">
              <a:buFont typeface="Arial" panose="020B0604020202020204" pitchFamily="34" charset="0"/>
              <a:buChar char="•"/>
            </a:pPr>
            <a:r>
              <a:rPr lang="en-US" dirty="0"/>
              <a:t>We want to get to done, but not everything on the list will be finished</a:t>
            </a:r>
          </a:p>
          <a:p>
            <a:pPr marL="342900" indent="-342900">
              <a:buFont typeface="Arial" panose="020B0604020202020204" pitchFamily="34" charset="0"/>
              <a:buChar char="•"/>
            </a:pPr>
            <a:r>
              <a:rPr lang="en-US" dirty="0"/>
              <a:t>How to decide?</a:t>
            </a:r>
          </a:p>
          <a:p>
            <a:pPr marL="342900" indent="-342900">
              <a:buFont typeface="Arial" panose="020B0604020202020204" pitchFamily="34" charset="0"/>
              <a:buChar char="•"/>
            </a:pPr>
            <a:r>
              <a:rPr lang="en-US" dirty="0"/>
              <a:t>&gt;&gt; Will we naturally discover this work in the future with low pain?</a:t>
            </a:r>
          </a:p>
          <a:p>
            <a:pPr marL="342900" indent="-342900">
              <a:buFont typeface="Arial" panose="020B0604020202020204" pitchFamily="34" charset="0"/>
              <a:buChar char="•"/>
            </a:pPr>
            <a:r>
              <a:rPr lang="en-US" dirty="0"/>
              <a:t>&gt;&gt; Does this work align better with another project?</a:t>
            </a:r>
          </a:p>
          <a:p>
            <a:pPr marL="342900" indent="-342900">
              <a:buFont typeface="Arial" panose="020B0604020202020204" pitchFamily="34" charset="0"/>
              <a:buChar char="•"/>
            </a:pPr>
            <a:r>
              <a:rPr lang="en-US" dirty="0"/>
              <a:t>&gt;&gt; Will the work really make a difference to our metrics (the quantified what/why)?</a:t>
            </a:r>
          </a:p>
          <a:p>
            <a:pPr marL="342900" indent="-342900">
              <a:buFont typeface="Arial" panose="020B0604020202020204" pitchFamily="34" charset="0"/>
              <a:buChar char="•"/>
            </a:pPr>
            <a:r>
              <a:rPr lang="en-US" dirty="0"/>
              <a:t>&gt;&gt; Will we be better positioned to tackle this work later?</a:t>
            </a:r>
          </a:p>
          <a:p>
            <a:pPr marL="342900" indent="-342900">
              <a:buFont typeface="Arial" panose="020B0604020202020204" pitchFamily="34" charset="0"/>
              <a:buChar char="•"/>
            </a:pPr>
            <a:r>
              <a:rPr lang="en-US" dirty="0"/>
              <a:t>&gt;&gt; Will it be expensive to re-establish the knowledge we have today?</a:t>
            </a:r>
          </a:p>
          <a:p>
            <a:pPr marL="342900" indent="-342900">
              <a:buFont typeface="Arial" panose="020B0604020202020204" pitchFamily="34" charset="0"/>
              <a:buChar char="•"/>
            </a:pPr>
            <a:r>
              <a:rPr lang="en-US" dirty="0"/>
              <a:t>&gt;&gt; Is there a risk of permanently lost opportunity?</a:t>
            </a:r>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Give yourself the time – it’s part of your job to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r>
              <a:rPr lang="en-US" dirty="0"/>
              <a:t>&gt;&gt; Ask: How have you grown </a:t>
            </a:r>
            <a:r>
              <a:rPr lang="en-US" u="sng" dirty="0"/>
              <a:t>meaningfully</a:t>
            </a:r>
            <a:r>
              <a:rPr lang="en-US" dirty="0"/>
              <a:t> in the last month?</a:t>
            </a:r>
          </a:p>
          <a:p>
            <a:pPr marL="342900" indent="-342900">
              <a:buFont typeface="Arial" panose="020B0604020202020204" pitchFamily="34" charset="0"/>
              <a:buChar char="•"/>
            </a:pPr>
            <a:r>
              <a:rPr lang="en-US" dirty="0"/>
              <a:t>&gt;&gt;Professional journal (including feelings)</a:t>
            </a:r>
          </a:p>
          <a:p>
            <a:pPr marL="342900" indent="-342900">
              <a:buFont typeface="Arial" panose="020B0604020202020204" pitchFamily="34" charset="0"/>
              <a:buChar char="•"/>
            </a:pPr>
            <a:r>
              <a:rPr lang="en-US" dirty="0"/>
              <a:t>&gt;&gt;Goal journal</a:t>
            </a:r>
          </a:p>
          <a:p>
            <a:pPr marL="342900" indent="-342900">
              <a:buFont typeface="Arial" panose="020B0604020202020204" pitchFamily="34" charset="0"/>
              <a:buChar char="•"/>
            </a:pPr>
            <a:r>
              <a:rPr lang="en-US" dirty="0"/>
              <a:t>&gt;&gt;Share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right thing:</a:t>
            </a:r>
          </a:p>
          <a:p>
            <a:pPr marL="342900" indent="-342900">
              <a:buFont typeface="Arial" panose="020B0604020202020204" pitchFamily="34" charset="0"/>
              <a:buChar char="•"/>
            </a:pPr>
            <a:r>
              <a:rPr lang="en-US" dirty="0"/>
              <a:t>Start the day by making sure you’re doing the right thing</a:t>
            </a:r>
          </a:p>
          <a:p>
            <a:pPr marL="342900" indent="-342900">
              <a:buFont typeface="Arial" panose="020B0604020202020204" pitchFamily="34" charset="0"/>
              <a:buChar char="•"/>
            </a:pPr>
            <a:r>
              <a:rPr lang="en-US" dirty="0"/>
              <a:t>Calendar before email or yesterday’s list</a:t>
            </a:r>
          </a:p>
          <a:p>
            <a:pPr marL="342900" indent="-342900">
              <a:buFont typeface="Arial" panose="020B0604020202020204" pitchFamily="34" charset="0"/>
              <a:buChar char="•"/>
            </a:pPr>
            <a:r>
              <a:rPr lang="en-US" dirty="0"/>
              <a:t>Top 5 (or Top 1)</a:t>
            </a:r>
          </a:p>
          <a:p>
            <a:pPr marL="342900" indent="-342900">
              <a:buFont typeface="Arial" panose="020B0604020202020204" pitchFamily="34" charset="0"/>
              <a:buChar char="•"/>
            </a:pPr>
            <a:endParaRPr lang="en-US" dirty="0"/>
          </a:p>
          <a:p>
            <a:r>
              <a:rPr lang="en-US" dirty="0"/>
              <a:t>Reactive vs Proactive</a:t>
            </a:r>
          </a:p>
          <a:p>
            <a:pPr marL="342900" indent="-342900">
              <a:buFont typeface="Arial" panose="020B0604020202020204" pitchFamily="34" charset="0"/>
              <a:buChar char="•"/>
            </a:pPr>
            <a:r>
              <a:rPr lang="en-US" dirty="0"/>
              <a:t>Categorize tasks into reactive/tactical and proactive/strategic</a:t>
            </a:r>
          </a:p>
          <a:p>
            <a:pPr marL="342900" indent="-342900">
              <a:buFont typeface="Arial" panose="020B0604020202020204" pitchFamily="34" charset="0"/>
              <a:buChar char="•"/>
            </a:pPr>
            <a:r>
              <a:rPr lang="en-US" dirty="0"/>
              <a:t>Ensure a particular % of time spent on each category</a:t>
            </a:r>
          </a:p>
          <a:p>
            <a:pPr marL="342900" indent="-342900">
              <a:buFont typeface="Arial" panose="020B0604020202020204" pitchFamily="34" charset="0"/>
              <a:buChar char="•"/>
            </a:pPr>
            <a:r>
              <a:rPr lang="en-US" dirty="0" err="1"/>
              <a:t>Colour</a:t>
            </a:r>
            <a:r>
              <a:rPr lang="en-US" dirty="0"/>
              <a:t> code calendar to highlight how your time is spent</a:t>
            </a:r>
          </a:p>
          <a:p>
            <a:endParaRPr lang="en-US" dirty="0"/>
          </a:p>
          <a:p>
            <a:r>
              <a:rPr lang="en-US" dirty="0"/>
              <a:t>Focus:</a:t>
            </a:r>
          </a:p>
          <a:p>
            <a:pPr marL="342900" indent="-342900">
              <a:buFont typeface="Arial" panose="020B0604020202020204" pitchFamily="34" charset="0"/>
              <a:buChar char="•"/>
            </a:pPr>
            <a:r>
              <a:rPr lang="en-US" dirty="0"/>
              <a:t>Pomodoro</a:t>
            </a:r>
          </a:p>
          <a:p>
            <a:pPr marL="342900" indent="-342900">
              <a:buFont typeface="Arial" panose="020B0604020202020204" pitchFamily="34" charset="0"/>
              <a:buChar char="•"/>
            </a:pPr>
            <a:r>
              <a:rPr lang="en-US" dirty="0"/>
              <a:t>Dedicated time (Sync’d dedicated time across team or even company)</a:t>
            </a:r>
          </a:p>
        </p:txBody>
      </p:sp>
      <p:sp>
        <p:nvSpPr>
          <p:cNvPr id="3" name="Title 2"/>
          <p:cNvSpPr>
            <a:spLocks noGrp="1"/>
          </p:cNvSpPr>
          <p:nvPr>
            <p:ph type="title"/>
          </p:nvPr>
        </p:nvSpPr>
        <p:spPr/>
        <p:txBody>
          <a:bodyPr/>
          <a:lstStyle/>
          <a:p>
            <a:r>
              <a:rPr lang="en-US" dirty="0"/>
              <a:t>Focus and do the right thing</a:t>
            </a:r>
          </a:p>
        </p:txBody>
      </p:sp>
    </p:spTree>
    <p:extLst>
      <p:ext uri="{BB962C8B-B14F-4D97-AF65-F5344CB8AC3E}">
        <p14:creationId xmlns:p14="http://schemas.microsoft.com/office/powerpoint/2010/main" val="260470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pPr marL="342900" indent="-342900">
              <a:buFont typeface="Arial" panose="020B0604020202020204" pitchFamily="34" charset="0"/>
              <a:buChar char="•"/>
            </a:pPr>
            <a:r>
              <a:rPr lang="en-US" dirty="0"/>
              <a:t>D2L is a place particularly dependent on tribal knowledge – it’s important to know how to find the person who knows</a:t>
            </a:r>
          </a:p>
          <a:p>
            <a:pPr marL="342900" indent="-342900">
              <a:buFont typeface="Arial" panose="020B0604020202020204" pitchFamily="34" charset="0"/>
              <a:buChar char="•"/>
            </a:pPr>
            <a:r>
              <a:rPr lang="en-US" dirty="0"/>
              <a:t>Everyone in the network has something to offer – imagine if you tapped into that body of knowledge and experience?</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Tree>
    <p:extLst>
      <p:ext uri="{BB962C8B-B14F-4D97-AF65-F5344CB8AC3E}">
        <p14:creationId xmlns:p14="http://schemas.microsoft.com/office/powerpoint/2010/main" val="1677484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pPr marL="342900" indent="-342900">
              <a:buFont typeface="Arial" panose="020B0604020202020204" pitchFamily="34" charset="0"/>
              <a:buChar char="•"/>
            </a:pPr>
            <a:r>
              <a:rPr lang="en-US" dirty="0"/>
              <a:t>Give yourself an achievable target – meet one person per week</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a:t>
            </a:r>
          </a:p>
          <a:p>
            <a:pPr marL="342900" indent="-342900">
              <a:buFontTx/>
              <a:buChar char="-"/>
            </a:pPr>
            <a:r>
              <a:rPr lang="en-US" dirty="0"/>
              <a:t>Ask people for their advice</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Be a 5</a:t>
            </a:r>
            <a:r>
              <a:rPr lang="en-US" baseline="30000" dirty="0"/>
              <a:t>th</a:t>
            </a:r>
            <a:r>
              <a:rPr lang="en-US" dirty="0"/>
              <a:t> level tribe member (David Logan - Tribal Leadership)</a:t>
            </a:r>
          </a:p>
          <a:p>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55702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 how do we get to the point we can do that?</a:t>
            </a:r>
          </a:p>
          <a:p>
            <a:endParaRPr lang="en-US" dirty="0"/>
          </a:p>
          <a:p>
            <a:pPr marL="342900" indent="-342900">
              <a:buFont typeface="Arial" panose="020B0604020202020204" pitchFamily="34" charset="0"/>
              <a:buChar char="•"/>
            </a:pPr>
            <a:r>
              <a:rPr lang="en-US" dirty="0"/>
              <a:t>Share positive feedback, every day, in small but honest ways.  (Between 3:1 and 9:1 ratio.)</a:t>
            </a:r>
          </a:p>
          <a:p>
            <a:pPr marL="342900" indent="-342900">
              <a:buFont typeface="Arial" panose="020B0604020202020204" pitchFamily="34" charset="0"/>
              <a:buChar char="•"/>
            </a:pPr>
            <a:r>
              <a:rPr lang="en-US" dirty="0"/>
              <a:t>Especially when someone has done something new for them that is a growth step</a:t>
            </a:r>
          </a:p>
          <a:p>
            <a:pPr marL="342900" indent="-342900">
              <a:buFont typeface="Arial" panose="020B0604020202020204" pitchFamily="34" charset="0"/>
              <a:buChar char="•"/>
            </a:pPr>
            <a:r>
              <a:rPr lang="en-US" dirty="0"/>
              <a:t>Make it easy for people to share strengthening feedback with you</a:t>
            </a:r>
          </a:p>
          <a:p>
            <a:pPr marL="342900" indent="-342900">
              <a:buFont typeface="Arial" panose="020B0604020202020204" pitchFamily="34" charset="0"/>
              <a:buChar char="•"/>
            </a:pPr>
            <a:r>
              <a:rPr lang="en-US" dirty="0"/>
              <a:t>Getting feedback: Be interested.  Be engaged.  Don’t argue.  Ask for clarification or examples.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r>
              <a:rPr lang="en-US" dirty="0"/>
              <a:t>Find opportunities to practice giving constructive feedback to someone who trusts you</a:t>
            </a:r>
          </a:p>
          <a:p>
            <a:pPr marL="342900" indent="-342900">
              <a:buFont typeface="Arial" panose="020B0604020202020204" pitchFamily="34" charset="0"/>
              <a:buChar char="•"/>
            </a:pPr>
            <a:r>
              <a:rPr lang="en-US" dirty="0"/>
              <a:t>Start small</a:t>
            </a:r>
          </a:p>
          <a:p>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3258661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Pick a thing you want to be better</a:t>
            </a:r>
          </a:p>
          <a:p>
            <a:pPr marL="457200" indent="-457200">
              <a:buFont typeface="+mj-lt"/>
              <a:buAutoNum type="arabicPeriod"/>
            </a:pPr>
            <a:r>
              <a:rPr lang="en-US" dirty="0"/>
              <a:t>What would good look like?</a:t>
            </a:r>
          </a:p>
          <a:p>
            <a:pPr marL="457200" indent="-457200">
              <a:buFont typeface="+mj-lt"/>
              <a:buAutoNum type="arabicPeriod"/>
            </a:pPr>
            <a:r>
              <a:rPr lang="en-US" dirty="0"/>
              <a:t>What’s the next logical step toward achieving that good state?</a:t>
            </a:r>
          </a:p>
          <a:p>
            <a:pPr marL="457200" indent="-457200">
              <a:buFont typeface="+mj-lt"/>
              <a:buAutoNum type="arabicPeriod"/>
            </a:pPr>
            <a:r>
              <a:rPr lang="en-US" dirty="0"/>
              <a:t>What action can you take?  (Proposal?  </a:t>
            </a:r>
            <a:r>
              <a:rPr lang="en-US" dirty="0" err="1"/>
              <a:t>PoC+Demo</a:t>
            </a:r>
            <a:r>
              <a:rPr lang="en-US"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Let’s talk!</a:t>
            </a:r>
          </a:p>
          <a:p>
            <a:r>
              <a:rPr lang="en-US" sz="3200" dirty="0"/>
              <a:t>I’ve been influenced by lots of people and sources, at D2L and elsewhere – I’ve tried to cite them, but for those I’ve missed, my apologies.</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Kobayashi </a:t>
            </a:r>
            <a:r>
              <a:rPr lang="en-US" sz="3200" dirty="0" err="1"/>
              <a:t>Maru</a:t>
            </a:r>
            <a:r>
              <a:rPr lang="en-US" sz="3200" dirty="0"/>
              <a:t> – change the rules</a:t>
            </a:r>
          </a:p>
          <a:p>
            <a:pPr marL="342900" indent="-342900">
              <a:buFont typeface="Arial" panose="020B0604020202020204" pitchFamily="34" charset="0"/>
              <a:buChar char="•"/>
            </a:pPr>
            <a:r>
              <a:rPr lang="en-US" sz="3200" dirty="0">
                <a:sym typeface="Wingdings" panose="05000000000000000000" pitchFamily="2" charset="2"/>
              </a:rPr>
              <a:t>Look for other benefits</a:t>
            </a:r>
          </a:p>
          <a:p>
            <a:pPr marL="342900" indent="-342900">
              <a:buFont typeface="Arial" panose="020B0604020202020204" pitchFamily="34" charset="0"/>
              <a:buChar char="•"/>
            </a:pPr>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7775</TotalTime>
  <Words>3163</Words>
  <Application>Microsoft Office PowerPoint</Application>
  <PresentationFormat>Widescreen</PresentationFormat>
  <Paragraphs>338</Paragraphs>
  <Slides>32</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Brightspace PPT Theme 16x9</vt:lpstr>
      <vt:lpstr>Getting it Done  Ways to work more effectively</vt:lpstr>
      <vt:lpstr>Big Idea</vt:lpstr>
      <vt:lpstr>Acceptance Criteria</vt:lpstr>
      <vt:lpstr>The Fine Print</vt:lpstr>
      <vt:lpstr>What we’ll talk about?</vt:lpstr>
      <vt:lpstr>Building the most important things as a team</vt:lpstr>
      <vt:lpstr>Why does it matter?</vt:lpstr>
      <vt:lpstr>What? (Goals)</vt:lpstr>
      <vt:lpstr>Write the press release</vt:lpstr>
      <vt:lpstr>Do a pre-mortem</vt:lpstr>
      <vt:lpstr>Using Metrics</vt:lpstr>
      <vt:lpstr>Choosing Metrics</vt:lpstr>
      <vt:lpstr>Principle vs Process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I learn</vt:lpstr>
      <vt:lpstr>Focus and do the right thing</vt:lpstr>
      <vt:lpstr>Building a professional network An introvert’s perspective</vt:lpstr>
      <vt:lpstr>Building a professional network</vt:lpstr>
      <vt:lpstr>Mutual Coaching</vt:lpstr>
      <vt:lpstr>Mutual Coaching</vt:lpstr>
      <vt:lpstr>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89</cp:revision>
  <dcterms:created xsi:type="dcterms:W3CDTF">2015-03-20T13:47:28Z</dcterms:created>
  <dcterms:modified xsi:type="dcterms:W3CDTF">2016-11-04T01:33:41Z</dcterms:modified>
</cp:coreProperties>
</file>