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7"/>
  </p:notesMasterIdLst>
  <p:sldIdLst>
    <p:sldId id="256" r:id="rId2"/>
    <p:sldId id="260" r:id="rId3"/>
    <p:sldId id="262" r:id="rId4"/>
    <p:sldId id="276" r:id="rId5"/>
    <p:sldId id="259" r:id="rId6"/>
    <p:sldId id="261" r:id="rId7"/>
    <p:sldId id="265" r:id="rId8"/>
    <p:sldId id="263" r:id="rId9"/>
    <p:sldId id="264" r:id="rId10"/>
    <p:sldId id="282" r:id="rId11"/>
    <p:sldId id="271" r:id="rId12"/>
    <p:sldId id="268" r:id="rId13"/>
    <p:sldId id="269" r:id="rId14"/>
    <p:sldId id="270" r:id="rId15"/>
    <p:sldId id="272" r:id="rId16"/>
    <p:sldId id="273" r:id="rId17"/>
    <p:sldId id="274" r:id="rId18"/>
    <p:sldId id="278" r:id="rId19"/>
    <p:sldId id="279" r:id="rId20"/>
    <p:sldId id="275" r:id="rId21"/>
    <p:sldId id="277" r:id="rId22"/>
    <p:sldId id="267" r:id="rId23"/>
    <p:sldId id="281" r:id="rId24"/>
    <p:sldId id="266"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65"/>
            <p14:sldId id="263"/>
            <p14:sldId id="264"/>
            <p14:sldId id="282"/>
            <p14:sldId id="271"/>
            <p14:sldId id="268"/>
            <p14:sldId id="269"/>
            <p14:sldId id="270"/>
            <p14:sldId id="272"/>
            <p14:sldId id="273"/>
            <p14:sldId id="274"/>
            <p14:sldId id="278"/>
            <p14:sldId id="279"/>
            <p14:sldId id="275"/>
            <p14:sldId id="277"/>
          </p14:sldIdLst>
        </p14:section>
        <p14:section name="NOTES ONLY" id="{D8E3845F-4455-4707-8030-93D3A18148DC}">
          <p14:sldIdLst>
            <p14:sldId id="267"/>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81" autoAdjust="0"/>
  </p:normalViewPr>
  <p:slideViewPr>
    <p:cSldViewPr snapToGrid="0" snapToObjects="1">
      <p:cViewPr varScale="1">
        <p:scale>
          <a:sx n="87" d="100"/>
          <a:sy n="87" d="100"/>
        </p:scale>
        <p:origin x="1476" y="-52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10/29/2016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the goal</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This is important because it lets us focus on what’s core to being a team, and the parts that matter most to us.  The rest is just decoration.</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86779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 early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9</a:t>
            </a:fld>
            <a:endParaRPr lang="en-US"/>
          </a:p>
        </p:txBody>
      </p:sp>
    </p:spTree>
    <p:extLst>
      <p:ext uri="{BB962C8B-B14F-4D97-AF65-F5344CB8AC3E}">
        <p14:creationId xmlns:p14="http://schemas.microsoft.com/office/powerpoint/2010/main" val="1099954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65CF5-22A4-4BB9-BE26-FDB96183FE65}" type="slidenum">
              <a:rPr lang="en-US" smtClean="0"/>
              <a:t>18</a:t>
            </a:fld>
            <a:endParaRPr lang="en-US"/>
          </a:p>
        </p:txBody>
      </p:sp>
    </p:spTree>
    <p:extLst>
      <p:ext uri="{BB962C8B-B14F-4D97-AF65-F5344CB8AC3E}">
        <p14:creationId xmlns:p14="http://schemas.microsoft.com/office/powerpoint/2010/main" val="3401885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MAYBE BREAK THIS INTO A SERIES OF SLIDES, building in the couple of slides that follow – up to “Running Effective Meetings”</a:t>
            </a:r>
          </a:p>
          <a:p>
            <a:pPr marL="342900" indent="-342900">
              <a:buFontTx/>
              <a:buChar char="-"/>
            </a:pPr>
            <a:endParaRPr lang="en-US" sz="1800" dirty="0"/>
          </a:p>
          <a:p>
            <a:pPr marL="342900" indent="-342900">
              <a:buFontTx/>
              <a:buChar char="-"/>
            </a:pPr>
            <a:r>
              <a:rPr lang="en-US" sz="1800" dirty="0"/>
              <a:t>Discovery phase</a:t>
            </a:r>
          </a:p>
          <a:p>
            <a:pPr marL="342900" indent="-342900">
              <a:buFontTx/>
              <a:buChar char="-"/>
            </a:pPr>
            <a:r>
              <a:rPr lang="en-US" sz="1800" dirty="0"/>
              <a:t>&gt;&gt;Prioritize learning</a:t>
            </a:r>
          </a:p>
          <a:p>
            <a:pPr marL="342900" indent="-342900">
              <a:buFontTx/>
              <a:buChar char="-"/>
            </a:pPr>
            <a:r>
              <a:rPr lang="en-US" sz="1800" dirty="0"/>
              <a:t>&gt;&gt;Verify assumptions</a:t>
            </a:r>
          </a:p>
          <a:p>
            <a:endParaRPr lang="en-US" sz="1800" dirty="0"/>
          </a:p>
          <a:p>
            <a:pPr marL="342900" indent="-342900">
              <a:buFontTx/>
              <a:buChar char="-"/>
            </a:pPr>
            <a:r>
              <a:rPr lang="en-US" sz="1800" dirty="0"/>
              <a:t>Building Phase</a:t>
            </a:r>
          </a:p>
          <a:p>
            <a:pPr marL="342900" indent="-342900">
              <a:buFontTx/>
              <a:buChar char="-"/>
            </a:pPr>
            <a:r>
              <a:rPr lang="en-US" sz="1800" dirty="0"/>
              <a:t>&gt;&gt;Operate effectively, with an eye on metrics</a:t>
            </a:r>
          </a:p>
          <a:p>
            <a:pPr marL="342900" indent="-342900">
              <a:buFontTx/>
              <a:buChar char="-"/>
            </a:pPr>
            <a:r>
              <a:rPr lang="en-US" sz="1800" dirty="0"/>
              <a:t>&gt;&gt;Continue checking assumptions for changes</a:t>
            </a:r>
          </a:p>
          <a:p>
            <a:pPr marL="342900" indent="-342900">
              <a:buFontTx/>
              <a:buChar char="-"/>
            </a:pPr>
            <a:r>
              <a:rPr lang="en-US" sz="1800" dirty="0"/>
              <a:t>&gt;&gt;De-risk</a:t>
            </a:r>
          </a:p>
          <a:p>
            <a:pPr marL="342900" indent="-342900">
              <a:buFontTx/>
              <a:buChar char="-"/>
            </a:pPr>
            <a:endParaRPr lang="en-US" sz="1800" dirty="0"/>
          </a:p>
          <a:p>
            <a:pPr marL="342900" indent="-342900">
              <a:buFontTx/>
              <a:buChar char="-"/>
            </a:pPr>
            <a:r>
              <a:rPr lang="en-US" sz="1800" dirty="0"/>
              <a:t>Closing Phase</a:t>
            </a:r>
          </a:p>
          <a:p>
            <a:pPr marL="342900" indent="-342900">
              <a:buFontTx/>
              <a:buChar char="-"/>
            </a:pPr>
            <a:r>
              <a:rPr lang="en-US" sz="1800" dirty="0"/>
              <a:t>&gt;&gt;Get all the way done – maximize value from what you’ve built, minimize cost of operating it.</a:t>
            </a:r>
          </a:p>
          <a:p>
            <a:pPr marL="342900" indent="-342900">
              <a:buFontTx/>
              <a:buChar char="-"/>
            </a:pPr>
            <a:r>
              <a:rPr lang="en-US" sz="1800" dirty="0"/>
              <a:t>&gt;&gt;…but stop as soon as you can – it’s tempting to go on forever</a:t>
            </a:r>
          </a:p>
        </p:txBody>
      </p:sp>
      <p:sp>
        <p:nvSpPr>
          <p:cNvPr id="3" name="Title 2"/>
          <p:cNvSpPr>
            <a:spLocks noGrp="1"/>
          </p:cNvSpPr>
          <p:nvPr>
            <p:ph type="title"/>
          </p:nvPr>
        </p:nvSpPr>
        <p:spPr/>
        <p:txBody>
          <a:bodyPr/>
          <a:lstStyle/>
          <a:p>
            <a:r>
              <a:rPr lang="en-US" dirty="0"/>
              <a:t>Phases of a project</a:t>
            </a:r>
            <a:br>
              <a:rPr lang="en-US" dirty="0"/>
            </a:br>
            <a:r>
              <a:rPr lang="en-US" dirty="0"/>
              <a:t>**CAREFUL** Get peer review</a:t>
            </a:r>
          </a:p>
        </p:txBody>
      </p:sp>
    </p:spTree>
    <p:extLst>
      <p:ext uri="{BB962C8B-B14F-4D97-AF65-F5344CB8AC3E}">
        <p14:creationId xmlns:p14="http://schemas.microsoft.com/office/powerpoint/2010/main" val="154309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really.</a:t>
            </a:r>
          </a:p>
          <a:p>
            <a:endParaRPr lang="en-US" dirty="0"/>
          </a:p>
          <a:p>
            <a:pPr marL="342900" indent="-342900">
              <a:buFontTx/>
              <a:buChar char="-"/>
            </a:pPr>
            <a:r>
              <a:rPr lang="en-US" dirty="0"/>
              <a:t>Learning Product is another kind of Work Product</a:t>
            </a:r>
          </a:p>
          <a:p>
            <a:pPr marL="342900" indent="-342900">
              <a:buFontTx/>
              <a:buChar char="-"/>
            </a:pPr>
            <a:r>
              <a:rPr lang="en-US" dirty="0"/>
              <a:t>Andrew’s Celebration Grid / success diagonal</a:t>
            </a:r>
          </a:p>
          <a:p>
            <a:pPr marL="342900" indent="-342900">
              <a:buFontTx/>
              <a:buChar char="-"/>
            </a:pPr>
            <a:r>
              <a:rPr lang="en-US" dirty="0"/>
              <a:t>Learning as a tool to de-risk</a:t>
            </a:r>
          </a:p>
        </p:txBody>
      </p:sp>
      <p:sp>
        <p:nvSpPr>
          <p:cNvPr id="3" name="Title 2"/>
          <p:cNvSpPr>
            <a:spLocks noGrp="1"/>
          </p:cNvSpPr>
          <p:nvPr>
            <p:ph type="title"/>
          </p:nvPr>
        </p:nvSpPr>
        <p:spPr/>
        <p:txBody>
          <a:bodyPr/>
          <a:lstStyle/>
          <a:p>
            <a:r>
              <a:rPr lang="en-US" dirty="0"/>
              <a:t>Value failure and prioritize learning</a:t>
            </a:r>
          </a:p>
        </p:txBody>
      </p:sp>
    </p:spTree>
    <p:extLst>
      <p:ext uri="{BB962C8B-B14F-4D97-AF65-F5344CB8AC3E}">
        <p14:creationId xmlns:p14="http://schemas.microsoft.com/office/powerpoint/2010/main" val="273907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Something goes to prod *every* month</a:t>
            </a:r>
          </a:p>
          <a:p>
            <a:pPr marL="342900" indent="-342900">
              <a:buFont typeface="Arial" panose="020B0604020202020204" pitchFamily="34" charset="0"/>
              <a:buChar char="•"/>
            </a:pPr>
            <a:r>
              <a:rPr lang="en-US" dirty="0"/>
              <a:t>^^Be worried if this isn’t happening</a:t>
            </a:r>
          </a:p>
          <a:p>
            <a:pPr marL="342900" indent="-342900">
              <a:buFont typeface="Arial" panose="020B0604020202020204" pitchFamily="34" charset="0"/>
              <a:buChar char="•"/>
            </a:pPr>
            <a:r>
              <a:rPr lang="en-US" dirty="0"/>
              <a:t>^^Be worried if the whole thing that’s going to prod is flagged off.</a:t>
            </a:r>
          </a:p>
          <a:p>
            <a:pPr marL="342900" indent="-342900">
              <a:buFont typeface="Arial" panose="020B0604020202020204" pitchFamily="34" charset="0"/>
              <a:buChar char="•"/>
            </a:pPr>
            <a:r>
              <a:rPr lang="en-US" dirty="0"/>
              <a:t>Everything that we build that isn’t on in prod adds risk **is there a good metaphor here?*  (Packing the back of a mini van?)</a:t>
            </a:r>
          </a:p>
          <a:p>
            <a:pPr marL="342900" indent="-342900">
              <a:buFont typeface="Arial" panose="020B0604020202020204" pitchFamily="34" charset="0"/>
              <a:buChar char="•"/>
            </a:pPr>
            <a:r>
              <a:rPr lang="en-US" dirty="0"/>
              <a:t>But how do we do that?</a:t>
            </a:r>
          </a:p>
          <a:p>
            <a:pPr marL="342900" indent="-342900">
              <a:buFont typeface="Arial" panose="020B0604020202020204" pitchFamily="34" charset="0"/>
              <a:buChar char="•"/>
            </a:pPr>
            <a:r>
              <a:rPr lang="en-US" dirty="0"/>
              <a:t>&gt;&gt;Ask: How can we do less?</a:t>
            </a:r>
          </a:p>
          <a:p>
            <a:pPr marL="342900" indent="-342900">
              <a:buFont typeface="Arial" panose="020B0604020202020204" pitchFamily="34" charset="0"/>
              <a:buChar char="•"/>
            </a:pPr>
            <a:r>
              <a:rPr lang="en-US" dirty="0"/>
              <a:t>&gt;&gt;Plan for a MUCH smaller commitment, with an understanding of how to deliver the next step</a:t>
            </a:r>
          </a:p>
          <a:p>
            <a:pPr marL="342900" indent="-342900">
              <a:buFont typeface="Arial" panose="020B0604020202020204" pitchFamily="34" charset="0"/>
              <a:buChar char="•"/>
            </a:pPr>
            <a:r>
              <a:rPr lang="en-US" dirty="0"/>
              <a:t>Be okay with slack (maybe more on slack later)</a:t>
            </a:r>
          </a:p>
          <a:p>
            <a:pPr marL="342900" indent="-342900">
              <a:buFont typeface="Arial" panose="020B0604020202020204" pitchFamily="34" charset="0"/>
              <a:buChar char="•"/>
            </a:pPr>
            <a:r>
              <a:rPr lang="en-US" dirty="0"/>
              <a:t>Early in the project particularly, de-risk – tackle in order that prioritizes learning which is a lot like saying tackle the riskiest items first</a:t>
            </a:r>
          </a:p>
          <a:p>
            <a:pPr marL="342900" indent="-342900">
              <a:buFont typeface="Arial" panose="020B0604020202020204" pitchFamily="34" charset="0"/>
              <a:buChar char="•"/>
            </a:pPr>
            <a:r>
              <a:rPr lang="en-US" dirty="0"/>
              <a:t>Be really careful not to slice too thin – easy to say you’ll “add on A11y” later…</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Steadily deliver value aka thin slice</a:t>
            </a:r>
          </a:p>
        </p:txBody>
      </p:sp>
    </p:spTree>
    <p:extLst>
      <p:ext uri="{BB962C8B-B14F-4D97-AF65-F5344CB8AC3E}">
        <p14:creationId xmlns:p14="http://schemas.microsoft.com/office/powerpoint/2010/main" val="163357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t>Tool: 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 all that we spend our time on, we will learn.  We will never just blindly do.  Even if we accomplish our original goal, we’ve made poor use of our time, and we will be in this swamp again.</a:t>
            </a:r>
          </a:p>
          <a:p>
            <a:endParaRPr lang="en-US" dirty="0"/>
          </a:p>
          <a:p>
            <a:pPr marL="342900" indent="-342900">
              <a:buFontTx/>
              <a:buChar char="-"/>
            </a:pPr>
            <a:r>
              <a:rPr lang="en-US" dirty="0"/>
              <a:t>Prioritize activities that help us learn</a:t>
            </a:r>
          </a:p>
          <a:p>
            <a:pPr marL="342900" indent="-342900">
              <a:buFontTx/>
              <a:buChar char="-"/>
            </a:pPr>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 have you grown </a:t>
            </a:r>
            <a:r>
              <a:rPr lang="en-US" u="sng" dirty="0"/>
              <a:t>meaningfully</a:t>
            </a:r>
            <a:r>
              <a:rPr lang="en-US" dirty="0"/>
              <a:t> in the last month?</a:t>
            </a:r>
          </a:p>
          <a:p>
            <a:pPr marL="342900" indent="-342900">
              <a:buFont typeface="Arial" panose="020B0604020202020204" pitchFamily="34" charset="0"/>
              <a:buChar char="•"/>
            </a:pPr>
            <a:r>
              <a:rPr lang="en-US" dirty="0"/>
              <a:t>&gt;&gt;Abhor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r>
              <a:rPr lang="en-US" dirty="0"/>
              <a:t>Professional Journal (including feelings)</a:t>
            </a:r>
          </a:p>
          <a:p>
            <a:pPr marL="342900" indent="-342900">
              <a:buFont typeface="Arial" panose="020B0604020202020204" pitchFamily="34" charset="0"/>
              <a:buChar char="•"/>
            </a:pPr>
            <a:r>
              <a:rPr lang="en-US" dirty="0"/>
              <a:t>Goal journal</a:t>
            </a:r>
          </a:p>
          <a:p>
            <a:pPr marL="342900" indent="-342900">
              <a:buFont typeface="Arial" panose="020B0604020202020204" pitchFamily="34" charset="0"/>
              <a:buChar char="•"/>
            </a:pPr>
            <a:r>
              <a:rPr lang="en-US" dirty="0"/>
              <a: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Pomodoro</a:t>
            </a:r>
          </a:p>
          <a:p>
            <a:r>
              <a:rPr lang="en-US" dirty="0"/>
              <a:t>Dedicated time (Sync’d dedicated time)</a:t>
            </a:r>
          </a:p>
          <a:p>
            <a:r>
              <a:rPr lang="en-US" dirty="0"/>
              <a:t>Top 5</a:t>
            </a:r>
          </a:p>
          <a:p>
            <a:r>
              <a:rPr lang="en-US" dirty="0"/>
              <a:t>Look at calendar first</a:t>
            </a:r>
          </a:p>
        </p:txBody>
      </p:sp>
      <p:sp>
        <p:nvSpPr>
          <p:cNvPr id="3" name="Title 2"/>
          <p:cNvSpPr>
            <a:spLocks noGrp="1"/>
          </p:cNvSpPr>
          <p:nvPr>
            <p:ph type="title"/>
          </p:nvPr>
        </p:nvSpPr>
        <p:spPr/>
        <p:txBody>
          <a:bodyPr/>
          <a:lstStyle/>
          <a:p>
            <a:r>
              <a:rPr lang="en-US" dirty="0"/>
              <a:t>Focus and working on the most important thing</a:t>
            </a:r>
          </a:p>
        </p:txBody>
      </p:sp>
    </p:spTree>
    <p:extLst>
      <p:ext uri="{BB962C8B-B14F-4D97-AF65-F5344CB8AC3E}">
        <p14:creationId xmlns:p14="http://schemas.microsoft.com/office/powerpoint/2010/main" val="260470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 introvert’s perspective – Andrew’s advice – questions are your best friend</a:t>
            </a:r>
          </a:p>
          <a:p>
            <a:r>
              <a:rPr lang="en-US" dirty="0"/>
              <a:t>Why this is particularly important at D2L</a:t>
            </a:r>
          </a:p>
          <a:p>
            <a:r>
              <a:rPr lang="en-US" dirty="0"/>
              <a:t>Connect back to learning and growing</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 – one person per week you wouldn’t otherwise.</a:t>
            </a:r>
          </a:p>
          <a:p>
            <a:pPr marL="342900" indent="-342900">
              <a:buFontTx/>
              <a:buChar char="-"/>
            </a:pPr>
            <a:r>
              <a:rPr lang="en-US" dirty="0"/>
              <a:t>Ask people for their advice – we sometimes talk about having a mentor, but Craig helped me appreciate the value of a network of informal mentors – people you can talk over problems in particular areas </a:t>
            </a:r>
          </a:p>
          <a:p>
            <a:pPr marL="342900" indent="-342900">
              <a:buFontTx/>
              <a:buChar char="-"/>
            </a:pPr>
            <a:r>
              <a:rPr lang="en-US" dirty="0"/>
              <a:t>Meet up with people to compare what you’ve learned</a:t>
            </a:r>
          </a:p>
          <a:p>
            <a:pPr marL="342900" indent="-342900">
              <a:buFontTx/>
              <a:buChar char="-"/>
            </a:pPr>
            <a:r>
              <a:rPr lang="en-US" dirty="0"/>
              <a:t>Be generous, particularly when it comes to sharing knowledge</a:t>
            </a:r>
          </a:p>
          <a:p>
            <a:pPr marL="342900" indent="-342900">
              <a:buFontTx/>
              <a:buChar char="-"/>
            </a:pPr>
            <a:r>
              <a:rPr lang="en-US" dirty="0"/>
              <a:t>3</a:t>
            </a:r>
            <a:r>
              <a:rPr lang="en-US" baseline="30000" dirty="0"/>
              <a:t>rd</a:t>
            </a:r>
            <a:r>
              <a:rPr lang="en-US" dirty="0"/>
              <a:t> level tribe – we’re awesome, but they’re not.</a:t>
            </a:r>
          </a:p>
          <a:p>
            <a:pPr marL="342900" indent="-342900">
              <a:buFontTx/>
              <a:buChar char="-"/>
            </a:pPr>
            <a:r>
              <a:rPr lang="en-US" dirty="0"/>
              <a:t>4</a:t>
            </a:r>
            <a:r>
              <a:rPr lang="en-US" baseline="30000" dirty="0"/>
              <a:t>th</a:t>
            </a:r>
            <a:r>
              <a:rPr lang="en-US" dirty="0"/>
              <a:t> level tribe – we’re all awesome</a:t>
            </a:r>
          </a:p>
          <a:p>
            <a:pPr marL="342900" indent="-342900">
              <a:buFontTx/>
              <a:buChar char="-"/>
            </a:pPr>
            <a:r>
              <a:rPr lang="en-US" dirty="0"/>
              <a:t>5</a:t>
            </a:r>
            <a:r>
              <a:rPr lang="en-US" baseline="30000" dirty="0"/>
              <a:t>th</a:t>
            </a:r>
            <a:r>
              <a:rPr lang="en-US" dirty="0"/>
              <a:t> level tribe – hey my two friends who don’t know each other, you’d probably be awesome together – why not connect?</a:t>
            </a:r>
          </a:p>
          <a:p>
            <a:pPr marL="342900" indent="-342900">
              <a:buFontTx/>
              <a:buChar char="-"/>
            </a:pPr>
            <a:r>
              <a:rPr lang="en-US" dirty="0"/>
              <a:t>[cite tribal leadership]</a:t>
            </a:r>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167748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pPr marL="342900" indent="-342900">
              <a:buFont typeface="Arial" panose="020B0604020202020204" pitchFamily="34" charset="0"/>
              <a:buChar char="•"/>
            </a:pPr>
            <a:r>
              <a:rPr lang="en-US" dirty="0"/>
              <a:t>Scary right?</a:t>
            </a:r>
          </a:p>
          <a:p>
            <a:pPr marL="342900" indent="-342900">
              <a:buFont typeface="Arial" panose="020B0604020202020204" pitchFamily="34" charset="0"/>
              <a:buChar char="•"/>
            </a:pPr>
            <a:r>
              <a:rPr lang="en-US" dirty="0"/>
              <a:t>Steps to get there:</a:t>
            </a:r>
          </a:p>
          <a:p>
            <a:pPr marL="342900" indent="-342900">
              <a:buFont typeface="Arial" panose="020B0604020202020204" pitchFamily="34" charset="0"/>
              <a:buChar char="•"/>
            </a:pPr>
            <a:r>
              <a:rPr lang="en-US" dirty="0"/>
              <a:t>&gt;&gt; Share positive feedback, every day, in small but honest ways.  (Some authors talk about needing to build trust by sharing the positive at as much as a 9:1 ratio.)</a:t>
            </a:r>
          </a:p>
          <a:p>
            <a:pPr marL="342900" indent="-342900">
              <a:buFont typeface="Arial" panose="020B0604020202020204" pitchFamily="34" charset="0"/>
              <a:buChar char="•"/>
            </a:pPr>
            <a:r>
              <a:rPr lang="en-US" dirty="0"/>
              <a:t>&gt;&gt; Do so especially when someone has done something new for them that is a growth step: “It was really cool that you spoke up back there – I think that helped get us on track…”</a:t>
            </a:r>
          </a:p>
          <a:p>
            <a:pPr marL="342900" indent="-342900">
              <a:buFont typeface="Arial" panose="020B0604020202020204" pitchFamily="34" charset="0"/>
              <a:buChar char="•"/>
            </a:pPr>
            <a:r>
              <a:rPr lang="en-US" dirty="0"/>
              <a:t>&gt;&gt; Make it easy for people to share feedback with you – and try not to just fish for the good – make it easy for people to share ideas about how you can get stronger.</a:t>
            </a:r>
          </a:p>
          <a:p>
            <a:pPr marL="342900" indent="-342900">
              <a:buFont typeface="Arial" panose="020B0604020202020204" pitchFamily="34" charset="0"/>
              <a:buChar char="•"/>
            </a:pPr>
            <a:r>
              <a:rPr lang="en-US" dirty="0"/>
              <a:t>Receiving feedback: Be interested.  Be engaged.  Don’t argue.  (Asking for clarification or example is ok.)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BIG IDEA: We can choose to spend our time on an infinite number of things.  </a:t>
            </a:r>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 want to work at a place where we, as a group, help to make things better</a:t>
            </a:r>
          </a:p>
          <a:p>
            <a:pPr marL="342900" indent="-342900">
              <a:buFont typeface="Arial" panose="020B0604020202020204" pitchFamily="34" charset="0"/>
              <a:buChar cha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pPr marL="342900" indent="-342900">
              <a:buFont typeface="Arial" panose="020B0604020202020204" pitchFamily="34" charset="0"/>
              <a:buChar char="•"/>
            </a:pPr>
            <a:r>
              <a:rPr lang="en-US" dirty="0"/>
              <a:t>Think about what that would look like</a:t>
            </a:r>
          </a:p>
          <a:p>
            <a:pPr marL="342900" indent="-342900">
              <a:buFont typeface="Arial" panose="020B0604020202020204" pitchFamily="34" charset="0"/>
              <a:buChar char="•"/>
            </a:pPr>
            <a:r>
              <a:rPr lang="en-US" dirty="0"/>
              <a:t>Take steps</a:t>
            </a:r>
          </a:p>
          <a:p>
            <a:pPr marL="342900" indent="-342900">
              <a:buFont typeface="Arial" panose="020B0604020202020204" pitchFamily="34" charset="0"/>
              <a:buChar char="•"/>
            </a:pPr>
            <a:r>
              <a:rPr lang="en-US" dirty="0"/>
              <a:t>Start small (small problems, small slices)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LAST TOPIC: Be the change (Jason: Pick better title)</a:t>
            </a:r>
          </a:p>
        </p:txBody>
      </p:sp>
    </p:spTree>
    <p:extLst>
      <p:ext uri="{BB962C8B-B14F-4D97-AF65-F5344CB8AC3E}">
        <p14:creationId xmlns:p14="http://schemas.microsoft.com/office/powerpoint/2010/main" val="1213391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 Useful ???</a:t>
            </a:r>
          </a:p>
        </p:txBody>
      </p:sp>
      <p:sp>
        <p:nvSpPr>
          <p:cNvPr id="3" name="Title 2"/>
          <p:cNvSpPr>
            <a:spLocks noGrp="1"/>
          </p:cNvSpPr>
          <p:nvPr>
            <p:ph type="title"/>
          </p:nvPr>
        </p:nvSpPr>
        <p:spPr/>
        <p:txBody>
          <a:bodyPr/>
          <a:lstStyle/>
          <a:p>
            <a:r>
              <a:rPr lang="en-US" dirty="0"/>
              <a:t>Connect your work with why it matters to you</a:t>
            </a:r>
          </a:p>
        </p:txBody>
      </p:sp>
    </p:spTree>
    <p:extLst>
      <p:ext uri="{BB962C8B-B14F-4D97-AF65-F5344CB8AC3E}">
        <p14:creationId xmlns:p14="http://schemas.microsoft.com/office/powerpoint/2010/main" val="243334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1526" y="2017718"/>
            <a:ext cx="11301371" cy="4264025"/>
          </a:xfrm>
        </p:spPr>
        <p:txBody>
          <a:bodyPr/>
          <a:lstStyle/>
          <a:p>
            <a:r>
              <a:rPr lang="en-US" dirty="0"/>
              <a:t>Values, Beliefs, Principals (maybe just principals)</a:t>
            </a:r>
          </a:p>
          <a:p>
            <a:r>
              <a:rPr lang="en-US" dirty="0"/>
              <a:t>Prioritize things that help us learn</a:t>
            </a:r>
          </a:p>
          <a:p>
            <a:r>
              <a:rPr lang="en-US" dirty="0"/>
              <a:t>Defending slack</a:t>
            </a:r>
          </a:p>
          <a:p>
            <a:endParaRPr lang="en-US" dirty="0"/>
          </a:p>
          <a:p>
            <a:endParaRPr lang="en-US" dirty="0"/>
          </a:p>
        </p:txBody>
      </p:sp>
      <p:sp>
        <p:nvSpPr>
          <p:cNvPr id="3" name="Title 2"/>
          <p:cNvSpPr>
            <a:spLocks noGrp="1"/>
          </p:cNvSpPr>
          <p:nvPr>
            <p:ph type="title"/>
          </p:nvPr>
        </p:nvSpPr>
        <p:spPr/>
        <p:txBody>
          <a:bodyPr/>
          <a:lstStyle/>
          <a:p>
            <a:r>
              <a:rPr lang="en-US" dirty="0"/>
              <a:t>Jason – Content To Add	</a:t>
            </a:r>
          </a:p>
        </p:txBody>
      </p:sp>
    </p:spTree>
    <p:extLst>
      <p:ext uri="{BB962C8B-B14F-4D97-AF65-F5344CB8AC3E}">
        <p14:creationId xmlns:p14="http://schemas.microsoft.com/office/powerpoint/2010/main" val="568191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Take away ONE thing that that connects for you.</a:t>
            </a:r>
          </a:p>
          <a:p>
            <a:pPr marL="342900" indent="-342900">
              <a:buFont typeface="Arial" panose="020B0604020202020204" pitchFamily="34" charset="0"/>
              <a:buChar char="•"/>
            </a:pPr>
            <a:r>
              <a:rPr lang="en-US" dirty="0"/>
              <a:t>Bonus</a:t>
            </a:r>
            <a:r>
              <a:rPr lang="en-US" dirty="0">
                <a:solidFill>
                  <a:schemeClr val="tx1"/>
                </a:solidFill>
              </a:rPr>
              <a:t>:</a:t>
            </a:r>
          </a:p>
          <a:p>
            <a:pPr marL="857225" lvl="1" indent="-342900"/>
            <a:r>
              <a:rPr lang="en-US" dirty="0">
                <a:solidFill>
                  <a:schemeClr val="tx1"/>
                </a:solidFill>
              </a:rPr>
              <a:t>Form a habit – be still doing that thing a year from now</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 not perfect at this stuff, and some days I’m better than others.</a:t>
            </a:r>
          </a:p>
          <a:p>
            <a:endParaRPr lang="en-US" dirty="0"/>
          </a:p>
          <a:p>
            <a:r>
              <a:rPr lang="en-US" dirty="0"/>
              <a:t>Part of why I’m speaking today is selfishly calculated to advance my own growth and learning.</a:t>
            </a:r>
          </a:p>
          <a:p>
            <a:endParaRPr lang="en-US" dirty="0"/>
          </a:p>
          <a:p>
            <a:r>
              <a:rPr lang="en-US" dirty="0"/>
              <a:t>Preparing to talk to a group about material means that you think about it in a different way.  It opens you up to new questions and feedback.  </a:t>
            </a:r>
          </a:p>
          <a:p>
            <a:endParaRPr lang="en-US" dirty="0"/>
          </a:p>
          <a:p>
            <a:r>
              <a:rPr lang="en-US" dirty="0"/>
              <a:t>Let’s talk if:</a:t>
            </a:r>
          </a:p>
          <a:p>
            <a:pPr marL="342900" indent="-342900">
              <a:buFontTx/>
              <a:buChar char="-"/>
            </a:pPr>
            <a:r>
              <a:rPr lang="en-US" dirty="0"/>
              <a:t>You have other ideas</a:t>
            </a:r>
          </a:p>
          <a:p>
            <a:pPr marL="342900" indent="-342900">
              <a:buFontTx/>
              <a:buChar char="-"/>
            </a:pPr>
            <a:r>
              <a:rPr lang="en-US" dirty="0"/>
              <a:t>You have contrary opinions</a:t>
            </a:r>
          </a:p>
          <a:p>
            <a:pPr marL="342900" indent="-342900">
              <a:buFontTx/>
              <a:buChar char="-"/>
            </a:pPr>
            <a:r>
              <a:rPr lang="en-US" dirty="0"/>
              <a:t>You have feedback for me on the material or the presentation</a:t>
            </a:r>
          </a:p>
        </p:txBody>
      </p:sp>
      <p:sp>
        <p:nvSpPr>
          <p:cNvPr id="3" name="Title 2"/>
          <p:cNvSpPr>
            <a:spLocks noGrp="1"/>
          </p:cNvSpPr>
          <p:nvPr>
            <p:ph type="title"/>
          </p:nvPr>
        </p:nvSpPr>
        <p:spPr/>
        <p:txBody>
          <a:bodyPr/>
          <a:lstStyle/>
          <a:p>
            <a:r>
              <a:rPr lang="en-US" dirty="0"/>
              <a:t>Caveat - </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Teams</a:t>
            </a:r>
          </a:p>
          <a:p>
            <a:pPr marL="342900" indent="-342900">
              <a:buFont typeface="Arial" panose="020B0604020202020204" pitchFamily="34" charset="0"/>
              <a:buChar char="•"/>
            </a:pPr>
            <a:r>
              <a:rPr lang="en-US" dirty="0"/>
              <a:t>Individuals</a:t>
            </a:r>
          </a:p>
          <a:p>
            <a:pPr marL="342900" indent="-342900">
              <a:buFont typeface="Arial" panose="020B0604020202020204" pitchFamily="34" charset="0"/>
              <a:buChar char="•"/>
            </a:pPr>
            <a:r>
              <a:rPr lang="en-US" dirty="0"/>
              <a:t>*****POPULATE THIS ONCE I’VE MADE OTHER SLIDES***</a:t>
            </a:r>
          </a:p>
          <a:p>
            <a:pPr marL="342900" indent="-342900">
              <a:buFont typeface="Arial" panose="020B0604020202020204" pitchFamily="34" charset="0"/>
              <a:buChar char="•"/>
            </a:pPr>
            <a:endParaRPr lang="en-US" dirty="0"/>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 group of smart, caring humans who come together to solve a problem while growing as individuals.</a:t>
            </a:r>
          </a:p>
        </p:txBody>
      </p:sp>
      <p:sp>
        <p:nvSpPr>
          <p:cNvPr id="3" name="Title 2"/>
          <p:cNvSpPr>
            <a:spLocks noGrp="1"/>
          </p:cNvSpPr>
          <p:nvPr>
            <p:ph type="title"/>
          </p:nvPr>
        </p:nvSpPr>
        <p:spPr/>
        <p:txBody>
          <a:bodyPr/>
          <a:lstStyle/>
          <a:p>
            <a:r>
              <a:rPr lang="en-US" dirty="0"/>
              <a:t>What is a team?</a:t>
            </a:r>
          </a:p>
        </p:txBody>
      </p:sp>
    </p:spTree>
    <p:extLst>
      <p:ext uri="{BB962C8B-B14F-4D97-AF65-F5344CB8AC3E}">
        <p14:creationId xmlns:p14="http://schemas.microsoft.com/office/powerpoint/2010/main" val="242999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Tx/>
              <a:buChar char="-"/>
            </a:pPr>
            <a:r>
              <a:rPr lang="en-US" dirty="0"/>
              <a:t>How do we choose the right goals?</a:t>
            </a:r>
          </a:p>
          <a:p>
            <a:pPr marL="342900" indent="-342900">
              <a:buFontTx/>
              <a:buChar char="-"/>
            </a:pPr>
            <a:r>
              <a:rPr lang="en-US" dirty="0"/>
              <a:t>How do we break them up?</a:t>
            </a:r>
          </a:p>
          <a:p>
            <a:pPr marL="342900" indent="-342900">
              <a:buFontTx/>
              <a:buChar char="-"/>
            </a:pPr>
            <a:r>
              <a:rPr lang="en-US" dirty="0"/>
              <a:t>Persist – there is likely a better way</a:t>
            </a:r>
          </a:p>
          <a:p>
            <a:pPr marL="342900" indent="-342900">
              <a:buFontTx/>
              <a:buChar char="-"/>
            </a:pPr>
            <a:r>
              <a:rPr lang="en-US" dirty="0"/>
              <a:t>What are the rules or assumptions you can break?</a:t>
            </a:r>
          </a:p>
          <a:p>
            <a:pPr marL="342900" indent="-342900">
              <a:buFontTx/>
              <a:buChar char="-"/>
            </a:pPr>
            <a:r>
              <a:rPr lang="en-US" b="1" dirty="0"/>
              <a:t>Start with why – maybe a slide on its own, preceding this one?</a:t>
            </a:r>
          </a:p>
          <a:p>
            <a:pPr marL="342900" indent="-342900">
              <a:buFontTx/>
              <a:buChar char="-"/>
            </a:pPr>
            <a:r>
              <a:rPr lang="en-US" dirty="0"/>
              <a:t>Write the press release</a:t>
            </a:r>
          </a:p>
          <a:p>
            <a:pPr marL="342900" indent="-342900">
              <a:buFontTx/>
              <a:buChar char="-"/>
            </a:pPr>
            <a:r>
              <a:rPr lang="en-US" dirty="0"/>
              <a:t>How will we know when we’re done?</a:t>
            </a:r>
          </a:p>
          <a:p>
            <a:pPr marL="342900" indent="-342900">
              <a:buFontTx/>
              <a:buChar char="-"/>
            </a:pPr>
            <a:endParaRPr lang="en-US" dirty="0"/>
          </a:p>
          <a:p>
            <a:pPr marL="342900" indent="-342900">
              <a:buFontTx/>
              <a:buChar char="-"/>
            </a:pPr>
            <a:r>
              <a:rPr lang="en-US" dirty="0">
                <a:solidFill>
                  <a:srgbClr val="FF0000"/>
                </a:solidFill>
              </a:rPr>
              <a:t>Case study?</a:t>
            </a:r>
          </a:p>
          <a:p>
            <a:pPr marL="342900" indent="-342900">
              <a:buFontTx/>
              <a:buChar char="-"/>
            </a:pPr>
            <a:r>
              <a:rPr lang="en-US" dirty="0">
                <a:solidFill>
                  <a:srgbClr val="FF0000"/>
                </a:solidFill>
              </a:rPr>
              <a:t>Put more depth here – this is why a pile of people will have come</a:t>
            </a:r>
          </a:p>
        </p:txBody>
      </p:sp>
      <p:sp>
        <p:nvSpPr>
          <p:cNvPr id="4" name="Title 3"/>
          <p:cNvSpPr>
            <a:spLocks noGrp="1"/>
          </p:cNvSpPr>
          <p:nvPr>
            <p:ph type="title"/>
          </p:nvPr>
        </p:nvSpPr>
        <p:spPr/>
        <p:txBody>
          <a:bodyPr/>
          <a:lstStyle/>
          <a:p>
            <a:r>
              <a:rPr lang="en-US" dirty="0"/>
              <a:t>Goals</a:t>
            </a:r>
          </a:p>
        </p:txBody>
      </p:sp>
    </p:spTree>
    <p:extLst>
      <p:ext uri="{BB962C8B-B14F-4D97-AF65-F5344CB8AC3E}">
        <p14:creationId xmlns:p14="http://schemas.microsoft.com/office/powerpoint/2010/main" val="352958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Measure, change, measure, done?</a:t>
            </a:r>
          </a:p>
          <a:p>
            <a:pPr marL="342900" indent="-342900">
              <a:buFontTx/>
              <a:buChar char="-"/>
            </a:pPr>
            <a:r>
              <a:rPr lang="en-US" dirty="0"/>
              <a:t>We need to identify metrics that are exactly aligned with the business goal we want to accomplish</a:t>
            </a:r>
          </a:p>
          <a:p>
            <a:pPr marL="342900" indent="-342900">
              <a:buFontTx/>
              <a:buChar char="-"/>
            </a:pPr>
            <a:r>
              <a:rPr lang="en-US" dirty="0"/>
              <a:t>**TODO: Survey teams for example metrics used **</a:t>
            </a:r>
          </a:p>
          <a:p>
            <a:pPr marL="342900" indent="-342900">
              <a:buFontTx/>
              <a:buChar char="-"/>
            </a:pPr>
            <a:r>
              <a:rPr lang="en-US" dirty="0"/>
              <a:t>Easy to pick bad metrics that don’t directly represent our goal</a:t>
            </a:r>
          </a:p>
          <a:p>
            <a:pPr marL="342900" indent="-342900">
              <a:buFontTx/>
              <a:buChar char="-"/>
            </a:pPr>
            <a:r>
              <a:rPr lang="en-US" dirty="0"/>
              <a:t>“Vanity metric” – Customers on BDP</a:t>
            </a:r>
          </a:p>
          <a:p>
            <a:pPr marL="342900" indent="-342900">
              <a:buFontTx/>
              <a:buChar char="-"/>
            </a:pPr>
            <a:r>
              <a:rPr lang="en-US" dirty="0"/>
              <a:t>Build telemetry early – give yourself data to help make decisions (Thank you to Owen and others for having set up the telemetry service and carrying more than their share of maintenance.)</a:t>
            </a:r>
          </a:p>
          <a:p>
            <a:pPr marL="342900" indent="-342900">
              <a:buFontTx/>
              <a:buChar char="-"/>
            </a:pPr>
            <a:endParaRPr lang="en-US" dirty="0"/>
          </a:p>
        </p:txBody>
      </p:sp>
      <p:sp>
        <p:nvSpPr>
          <p:cNvPr id="3" name="Title 2"/>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2499460739"/>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3037</TotalTime>
  <Words>1636</Words>
  <Application>Microsoft Office PowerPoint</Application>
  <PresentationFormat>Widescreen</PresentationFormat>
  <Paragraphs>176</Paragraphs>
  <Slides>25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Brightspace PPT Theme 16x9</vt:lpstr>
      <vt:lpstr>Getting it Done  Ways to work more effectively</vt:lpstr>
      <vt:lpstr>Big Idea</vt:lpstr>
      <vt:lpstr>Acceptance Criteria</vt:lpstr>
      <vt:lpstr>Caveat - </vt:lpstr>
      <vt:lpstr>What we’ll talk about?</vt:lpstr>
      <vt:lpstr>Building the most important things as a team</vt:lpstr>
      <vt:lpstr>What is a team?</vt:lpstr>
      <vt:lpstr>Goals</vt:lpstr>
      <vt:lpstr>Metrics</vt:lpstr>
      <vt:lpstr>Phases of a project **CAREFUL** Get peer review</vt:lpstr>
      <vt:lpstr>Value failure and prioritize learning</vt:lpstr>
      <vt:lpstr>Steadily deliver value aka thin slice</vt:lpstr>
      <vt:lpstr>Tool: Running effective meetings</vt:lpstr>
      <vt:lpstr>We learn</vt:lpstr>
      <vt:lpstr>Being an effective individual</vt:lpstr>
      <vt:lpstr>I learn</vt:lpstr>
      <vt:lpstr>Focus and working on the most important thing</vt:lpstr>
      <vt:lpstr>Building a professional network</vt:lpstr>
      <vt:lpstr>Mutual Coaching</vt:lpstr>
      <vt:lpstr>LAST TOPIC: Be the change (Jason: Pick better title)</vt:lpstr>
      <vt:lpstr>Connect your work with why it matters to you</vt:lpstr>
      <vt:lpstr>Jason – Content To Add </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32</cp:revision>
  <dcterms:created xsi:type="dcterms:W3CDTF">2015-03-20T13:47:28Z</dcterms:created>
  <dcterms:modified xsi:type="dcterms:W3CDTF">2016-10-31T16:27:01Z</dcterms:modified>
</cp:coreProperties>
</file>