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6"/>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97" r:id="rId15"/>
    <p:sldId id="298" r:id="rId16"/>
    <p:sldId id="271" r:id="rId17"/>
    <p:sldId id="289" r:id="rId18"/>
    <p:sldId id="269" r:id="rId19"/>
    <p:sldId id="268" r:id="rId20"/>
    <p:sldId id="286" r:id="rId21"/>
    <p:sldId id="291" r:id="rId22"/>
    <p:sldId id="290" r:id="rId23"/>
    <p:sldId id="270" r:id="rId24"/>
    <p:sldId id="272" r:id="rId25"/>
    <p:sldId id="273" r:id="rId26"/>
    <p:sldId id="274" r:id="rId27"/>
    <p:sldId id="278" r:id="rId28"/>
    <p:sldId id="295" r:id="rId29"/>
    <p:sldId id="279" r:id="rId30"/>
    <p:sldId id="296" r:id="rId31"/>
    <p:sldId id="275" r:id="rId32"/>
    <p:sldId id="281" r:id="rId33"/>
    <p:sldId id="266"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97"/>
            <p14:sldId id="298"/>
            <p14:sldId id="271"/>
            <p14:sldId id="289"/>
            <p14:sldId id="269"/>
            <p14:sldId id="268"/>
            <p14:sldId id="286"/>
            <p14:sldId id="291"/>
            <p14:sldId id="290"/>
            <p14:sldId id="270"/>
            <p14:sldId id="272"/>
            <p14:sldId id="273"/>
            <p14:sldId id="274"/>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By talking about</a:t>
            </a:r>
            <a:r>
              <a:rPr lang="en-US" baseline="0" dirty="0"/>
              <a:t> the principles that drive your actions, you can more clearly explain the significance of your intent.  Analogous to applying design patterns.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Discussion] How do we truly show that we value the most efficient learning-through-doing opportunity we have?  (How do we value failure?)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78927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20</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tempting to build forever.  We want to get to done, but can never finish the whole list.  How do we decide what to do and what not to?</a:t>
            </a:r>
          </a:p>
        </p:txBody>
      </p:sp>
      <p:sp>
        <p:nvSpPr>
          <p:cNvPr id="4" name="Slide Number Placeholder 3"/>
          <p:cNvSpPr>
            <a:spLocks noGrp="1"/>
          </p:cNvSpPr>
          <p:nvPr>
            <p:ph type="sldNum" sz="quarter" idx="10"/>
          </p:nvPr>
        </p:nvSpPr>
        <p:spPr/>
        <p:txBody>
          <a:bodyPr/>
          <a:lstStyle/>
          <a:p>
            <a:fld id="{54165CF5-22A4-4BB9-BE26-FDB96183FE65}" type="slidenum">
              <a:rPr lang="en-US" smtClean="0"/>
              <a:t>22</a:t>
            </a:fld>
            <a:endParaRPr lang="en-US"/>
          </a:p>
        </p:txBody>
      </p:sp>
    </p:spTree>
    <p:extLst>
      <p:ext uri="{BB962C8B-B14F-4D97-AF65-F5344CB8AC3E}">
        <p14:creationId xmlns:p14="http://schemas.microsoft.com/office/powerpoint/2010/main" val="195433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23</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81673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30</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31</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endParaRPr lang="en-US" sz="2900" dirty="0"/>
          </a:p>
          <a:p>
            <a:pPr marL="342900" indent="-342900">
              <a:buFontTx/>
              <a:buChar char="-"/>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b="1" dirty="0"/>
              <a:t>Complicated</a:t>
            </a:r>
            <a:r>
              <a:rPr lang="en-US" sz="3200" dirty="0"/>
              <a:t> = lots going on, but we know what we’re doing</a:t>
            </a:r>
          </a:p>
          <a:p>
            <a:pPr marL="342900" indent="-342900">
              <a:buFontTx/>
              <a:buChar char="-"/>
            </a:pPr>
            <a:r>
              <a:rPr lang="en-US" sz="3200" b="1" dirty="0"/>
              <a:t>Complex</a:t>
            </a:r>
            <a:r>
              <a:rPr lang="en-US" sz="3200" dirty="0"/>
              <a:t> = haven’t done this before, need to figure it out</a:t>
            </a:r>
          </a:p>
          <a:p>
            <a:pPr marL="342900" indent="-342900">
              <a:buFontTx/>
              <a:buChar char="-"/>
            </a:pPr>
            <a:endParaRPr lang="en-US" sz="3200" dirty="0"/>
          </a:p>
          <a:p>
            <a:pPr marL="342900" indent="-342900">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endParaRPr lang="en-US" sz="3200" b="1" dirty="0"/>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for which to search</a:t>
            </a:r>
          </a:p>
          <a:p>
            <a:pPr marL="628625" lvl="1" indent="-457200"/>
            <a:r>
              <a:rPr lang="en-US" sz="2800" dirty="0"/>
              <a:t>Helps evaluate the goodness of a path we’re considering </a:t>
            </a:r>
          </a:p>
          <a:p>
            <a:endParaRPr lang="en-US" dirty="0"/>
          </a:p>
          <a:p>
            <a:r>
              <a:rPr lang="en-US" sz="3200" dirty="0"/>
              <a:t>Talk openly about the principles that drive your choices</a:t>
            </a:r>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Tree>
    <p:extLst>
      <p:ext uri="{BB962C8B-B14F-4D97-AF65-F5344CB8AC3E}">
        <p14:creationId xmlns:p14="http://schemas.microsoft.com/office/powerpoint/2010/main" val="380942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When it’s hard to choose A or B, go with the choice that’s easiest to revert</a:t>
            </a:r>
          </a:p>
          <a:p>
            <a:r>
              <a:rPr lang="en-US" sz="2800" dirty="0"/>
              <a:t>People and interactions over tools and process</a:t>
            </a:r>
          </a:p>
          <a:p>
            <a:r>
              <a:rPr lang="en-US" sz="2800" dirty="0"/>
              <a:t>Experiment rather than debate</a:t>
            </a:r>
          </a:p>
          <a:p>
            <a:r>
              <a:rPr lang="en-US" sz="2800" dirty="0"/>
              <a:t>Minimize WIP, maximize worked surface area</a:t>
            </a:r>
          </a:p>
          <a:p>
            <a:endParaRPr lang="en-US" sz="2400" dirty="0"/>
          </a:p>
          <a:p>
            <a:endParaRPr lang="en-US" sz="2400" dirty="0"/>
          </a:p>
        </p:txBody>
      </p:sp>
      <p:sp>
        <p:nvSpPr>
          <p:cNvPr id="3" name="Title 2"/>
          <p:cNvSpPr>
            <a:spLocks noGrp="1"/>
          </p:cNvSpPr>
          <p:nvPr>
            <p:ph type="title"/>
          </p:nvPr>
        </p:nvSpPr>
        <p:spPr/>
        <p:txBody>
          <a:bodyPr/>
          <a:lstStyle/>
          <a:p>
            <a:r>
              <a:rPr lang="en-US" dirty="0"/>
              <a:t>Principles – greatest hits</a:t>
            </a:r>
          </a:p>
        </p:txBody>
      </p:sp>
    </p:spTree>
    <p:extLst>
      <p:ext uri="{BB962C8B-B14F-4D97-AF65-F5344CB8AC3E}">
        <p14:creationId xmlns:p14="http://schemas.microsoft.com/office/powerpoint/2010/main" val="32760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Prioritize work that produces learning</a:t>
            </a:r>
          </a:p>
          <a:p>
            <a:pPr marL="342900" indent="-342900">
              <a:buFontTx/>
              <a:buChar char="-"/>
            </a:pPr>
            <a:r>
              <a:rPr lang="en-US" sz="3200" dirty="0"/>
              <a:t>Learn about the scariest things first.</a:t>
            </a:r>
          </a:p>
          <a:p>
            <a:pPr marL="342900" indent="-342900">
              <a:buFontTx/>
              <a:buChar char="-"/>
            </a:pPr>
            <a:r>
              <a:rPr lang="en-US" sz="3200" dirty="0"/>
              <a:t>Learning Product is another kind of Work Product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solidFill>
                  <a:srgbClr val="FF0000"/>
                </a:solidFill>
              </a:rPr>
              <a:t>Andrew’s Celebration Grid / success diagonal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Everything we build that’s not in prod immediately adds risk</a:t>
            </a:r>
          </a:p>
          <a:p>
            <a:pPr marL="342900" indent="-342900">
              <a:buFont typeface="Arial" panose="020B0604020202020204" pitchFamily="34" charset="0"/>
              <a:buChar char="•"/>
            </a:pPr>
            <a:r>
              <a:rPr lang="en-US" sz="3200" dirty="0"/>
              <a:t>Don’t miss trains </a:t>
            </a:r>
          </a:p>
          <a:p>
            <a:pPr marL="342900" indent="-342900">
              <a:buFont typeface="Arial" panose="020B0604020202020204" pitchFamily="34" charset="0"/>
              <a:buChar char="•"/>
            </a:pPr>
            <a:r>
              <a:rPr lang="en-US" sz="3200" dirty="0"/>
              <a:t>How do we find the right slices?</a:t>
            </a:r>
          </a:p>
          <a:p>
            <a:pPr lvl="1" indent="-342900"/>
            <a:r>
              <a:rPr lang="en-US" sz="2400" dirty="0"/>
              <a:t>Ask: How can we do less?</a:t>
            </a:r>
          </a:p>
          <a:p>
            <a:pPr lvl="1" indent="-342900"/>
            <a:r>
              <a:rPr lang="en-US" sz="2400" dirty="0"/>
              <a:t>Plan for a much smaller sprint/release commitment, with groomed follow-on work.</a:t>
            </a:r>
          </a:p>
          <a:p>
            <a:pPr lvl="1" indent="-342900"/>
            <a:r>
              <a:rPr lang="en-US" sz="2400" dirty="0"/>
              <a:t>De-risk early by tackling work in the order that prioritizes learning</a:t>
            </a:r>
          </a:p>
          <a:p>
            <a:pPr marL="342900" indent="-342900">
              <a:buFont typeface="Arial" panose="020B0604020202020204" pitchFamily="34" charset="0"/>
              <a:buChar char="•"/>
            </a:pPr>
            <a:r>
              <a:rPr lang="en-US" sz="3200" dirty="0"/>
              <a:t>Don’t slice thinner than “done”</a:t>
            </a:r>
          </a:p>
          <a:p>
            <a:pPr marL="342900" indent="-342900">
              <a:buFont typeface="Arial" panose="020B0604020202020204" pitchFamily="34" charset="0"/>
              <a:buChar char="•"/>
            </a:pPr>
            <a:r>
              <a:rPr lang="en-US" sz="3200" dirty="0"/>
              <a:t>Thin slicing costs more – we’re buying the opportunity to change course more often</a:t>
            </a: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pPr marL="342900" indent="-342900">
              <a:buFontTx/>
              <a:buChar char="-"/>
            </a:pPr>
            <a:r>
              <a:rPr lang="en-US" sz="3200" dirty="0"/>
              <a:t>Systems operate at best throughput when at ~80% capacity</a:t>
            </a:r>
          </a:p>
          <a:p>
            <a:pPr marL="342900" indent="-342900">
              <a:buFontTx/>
              <a:buChar char="-"/>
            </a:pPr>
            <a:r>
              <a:rPr lang="en-US" sz="3200" dirty="0"/>
              <a:t>In engineering, slack lets us:</a:t>
            </a:r>
          </a:p>
          <a:p>
            <a:pPr lvl="1" indent="-342900">
              <a:buFontTx/>
              <a:buChar char="-"/>
            </a:pPr>
            <a:r>
              <a:rPr lang="en-US" sz="2900" dirty="0"/>
              <a:t>Avoid abrupt, expensive overreaction to change </a:t>
            </a:r>
          </a:p>
          <a:p>
            <a:pPr lvl="1" indent="-342900">
              <a:buFontTx/>
              <a:buChar char="-"/>
            </a:pPr>
            <a:r>
              <a:rPr lang="en-US" sz="2900" dirty="0"/>
              <a:t>Avoid quality compromises that cost more in the long run</a:t>
            </a:r>
          </a:p>
          <a:p>
            <a:pPr lvl="1" indent="-342900">
              <a:buFontTx/>
              <a:buChar char="-"/>
            </a:pPr>
            <a:r>
              <a:rPr lang="en-US" sz="2900" dirty="0"/>
              <a:t>Be fundamentally more calm while working</a:t>
            </a:r>
          </a:p>
          <a:p>
            <a:pPr lvl="1" indent="-342900">
              <a:buFontTx/>
              <a:buChar char="-"/>
            </a:pPr>
            <a:r>
              <a:rPr lang="en-US" sz="2900" dirty="0"/>
              <a:t>Enables tool sharpening</a:t>
            </a:r>
          </a:p>
          <a:p>
            <a:pPr lvl="1" indent="-342900">
              <a:buFontTx/>
              <a:buChar char="-"/>
            </a:pPr>
            <a:r>
              <a:rPr lang="en-US" sz="2900" dirty="0"/>
              <a:t>Enables learning</a:t>
            </a:r>
          </a:p>
          <a:p>
            <a:pPr marL="342900" indent="-342900">
              <a:buFontTx/>
              <a:buChar char="-"/>
            </a:pPr>
            <a:r>
              <a:rPr lang="en-US" sz="3200" dirty="0"/>
              <a:t>Very short periods of sprint can be okay</a:t>
            </a:r>
          </a:p>
          <a:p>
            <a:pPr marL="342900" indent="-342900">
              <a:buFontTx/>
              <a:buChar char="-"/>
            </a:pPr>
            <a:r>
              <a:rPr lang="en-US" sz="3200"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Can others use it?</a:t>
            </a:r>
          </a:p>
          <a:p>
            <a:pPr marL="342900" indent="-342900">
              <a:buFont typeface="Arial" panose="020B0604020202020204" pitchFamily="34" charset="0"/>
              <a:buChar char="•"/>
            </a:pPr>
            <a:r>
              <a:rPr lang="en-US" sz="3200" dirty="0"/>
              <a:t>Can others learn from your mistakes?</a:t>
            </a:r>
          </a:p>
          <a:p>
            <a:pPr marL="342900" indent="-342900">
              <a:buFont typeface="Arial" panose="020B0604020202020204" pitchFamily="34" charset="0"/>
              <a:buChar char="•"/>
            </a:pPr>
            <a:r>
              <a:rPr lang="en-US" sz="3200" dirty="0"/>
              <a:t>Are there adjacent problems it can solve?</a:t>
            </a:r>
          </a:p>
          <a:p>
            <a:pPr marL="342900" indent="-342900">
              <a:buFont typeface="Arial" panose="020B0604020202020204" pitchFamily="34" charset="0"/>
              <a:buChar char="•"/>
            </a:pPr>
            <a:r>
              <a:rPr lang="en-US" sz="3200" dirty="0"/>
              <a: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Will we naturally find this work in the future with low pain?</a:t>
            </a:r>
          </a:p>
          <a:p>
            <a:r>
              <a:rPr lang="en-US" sz="3200" dirty="0"/>
              <a:t>Does this work align better with another project?</a:t>
            </a:r>
          </a:p>
          <a:p>
            <a:r>
              <a:rPr lang="en-US" sz="3200" dirty="0"/>
              <a:t>Will the work really make a difference to our metrics? </a:t>
            </a:r>
          </a:p>
          <a:p>
            <a:r>
              <a:rPr lang="en-US" sz="3200" dirty="0"/>
              <a:t>Will we be better positioned to tackle this work later?</a:t>
            </a:r>
          </a:p>
          <a:p>
            <a:r>
              <a:rPr lang="en-US" sz="3200" dirty="0"/>
              <a:t>Will it be expensive to re-learn knowledge we have today?</a:t>
            </a:r>
          </a:p>
          <a:p>
            <a:r>
              <a:rPr lang="en-US" sz="3200" dirty="0"/>
              <a:t>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Give yourself the time – it’s part of your job to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right thing:</a:t>
            </a:r>
          </a:p>
          <a:p>
            <a:pPr marL="342900" indent="-342900">
              <a:buFont typeface="Arial" panose="020B0604020202020204" pitchFamily="34" charset="0"/>
              <a:buChar char="•"/>
            </a:pPr>
            <a:r>
              <a:rPr lang="en-US" dirty="0"/>
              <a:t>Start the day by making sure you’re doing the right thing</a:t>
            </a:r>
          </a:p>
          <a:p>
            <a:pPr marL="342900" indent="-342900">
              <a:buFont typeface="Arial" panose="020B0604020202020204" pitchFamily="34" charset="0"/>
              <a:buChar char="•"/>
            </a:pPr>
            <a:r>
              <a:rPr lang="en-US" dirty="0"/>
              <a:t>Calendar before email or yesterday’s list</a:t>
            </a:r>
          </a:p>
          <a:p>
            <a:pPr marL="342900" indent="-342900">
              <a:buFont typeface="Arial" panose="020B0604020202020204" pitchFamily="34" charset="0"/>
              <a:buChar char="•"/>
            </a:pPr>
            <a:r>
              <a:rPr lang="en-US" dirty="0"/>
              <a:t>Top 5 (or Top 1)</a:t>
            </a:r>
          </a:p>
          <a:p>
            <a:pPr marL="342900" indent="-342900">
              <a:buFont typeface="Arial" panose="020B0604020202020204" pitchFamily="34" charset="0"/>
              <a:buChar char="•"/>
            </a:pPr>
            <a:endParaRPr lang="en-US" dirty="0"/>
          </a:p>
          <a:p>
            <a:r>
              <a:rPr lang="en-US" dirty="0"/>
              <a:t>Reactive vs Proactive</a:t>
            </a:r>
          </a:p>
          <a:p>
            <a:pPr marL="342900" indent="-342900">
              <a:buFont typeface="Arial" panose="020B0604020202020204" pitchFamily="34" charset="0"/>
              <a:buChar char="•"/>
            </a:pPr>
            <a:r>
              <a:rPr lang="en-US" dirty="0"/>
              <a:t>Categorize tasks into reactive/tactical and proactive/strategic</a:t>
            </a:r>
          </a:p>
          <a:p>
            <a:pPr marL="342900" indent="-342900">
              <a:buFont typeface="Arial" panose="020B0604020202020204" pitchFamily="34" charset="0"/>
              <a:buChar char="•"/>
            </a:pPr>
            <a:r>
              <a:rPr lang="en-US" dirty="0"/>
              <a:t>Ensure a particular % of time spent on each category</a:t>
            </a:r>
          </a:p>
          <a:p>
            <a:pPr marL="342900" indent="-342900">
              <a:buFont typeface="Arial" panose="020B0604020202020204" pitchFamily="34" charset="0"/>
              <a:buChar char="•"/>
            </a:pPr>
            <a:r>
              <a:rPr lang="en-US" dirty="0" err="1"/>
              <a:t>Colour</a:t>
            </a:r>
            <a:r>
              <a:rPr lang="en-US" dirty="0"/>
              <a:t> code calendar to highlight how your time is spent</a:t>
            </a:r>
          </a:p>
          <a:p>
            <a:endParaRPr lang="en-US" dirty="0"/>
          </a:p>
          <a:p>
            <a:r>
              <a:rPr lang="en-US" dirty="0"/>
              <a:t>Focus:</a:t>
            </a:r>
          </a:p>
          <a:p>
            <a:pPr marL="342900" indent="-342900">
              <a:buFont typeface="Arial" panose="020B0604020202020204" pitchFamily="34" charset="0"/>
              <a:buChar char="•"/>
            </a:pPr>
            <a:r>
              <a:rPr lang="en-US" dirty="0"/>
              <a:t>Pomodoro</a:t>
            </a:r>
          </a:p>
          <a:p>
            <a:pPr marL="342900" indent="-342900">
              <a:buFont typeface="Arial" panose="020B0604020202020204" pitchFamily="34" charset="0"/>
              <a:buChar char="•"/>
            </a:pPr>
            <a:r>
              <a:rPr lang="en-US" dirty="0"/>
              <a:t>Dedicated time (Sync’d dedicated time across team or even company)</a:t>
            </a:r>
          </a:p>
        </p:txBody>
      </p:sp>
      <p:sp>
        <p:nvSpPr>
          <p:cNvPr id="3" name="Title 2"/>
          <p:cNvSpPr>
            <a:spLocks noGrp="1"/>
          </p:cNvSpPr>
          <p:nvPr>
            <p:ph type="title"/>
          </p:nvPr>
        </p:nvSpPr>
        <p:spPr/>
        <p:txBody>
          <a:bodyPr/>
          <a:lstStyle/>
          <a:p>
            <a:r>
              <a:rPr lang="en-US" dirty="0"/>
              <a:t>Focus and do the right thing</a:t>
            </a:r>
          </a:p>
        </p:txBody>
      </p:sp>
    </p:spTree>
    <p:extLst>
      <p:ext uri="{BB962C8B-B14F-4D97-AF65-F5344CB8AC3E}">
        <p14:creationId xmlns:p14="http://schemas.microsoft.com/office/powerpoint/2010/main" val="26047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pPr marL="342900" indent="-342900">
              <a:buFont typeface="Arial" panose="020B0604020202020204" pitchFamily="34" charset="0"/>
              <a:buChar char="•"/>
            </a:pPr>
            <a:r>
              <a:rPr lang="en-US" dirty="0"/>
              <a:t>Everyone in the network has something to offer – imagine if you tapped into that body of knowledge and experience?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 how do we get to the point we can do that?</a:t>
            </a:r>
          </a:p>
          <a:p>
            <a:endParaRPr lang="en-US" dirty="0"/>
          </a:p>
          <a:p>
            <a:pPr marL="342900" indent="-342900">
              <a:buFont typeface="Arial" panose="020B0604020202020204" pitchFamily="34" charset="0"/>
              <a:buChar char="•"/>
            </a:pPr>
            <a:r>
              <a:rPr lang="en-US" dirty="0"/>
              <a:t>Share positive feedback, every day, in small but honest ways.  (Between 3:1 and 9:1 ratio.)</a:t>
            </a:r>
          </a:p>
          <a:p>
            <a:pPr marL="342900" indent="-342900">
              <a:buFont typeface="Arial" panose="020B0604020202020204" pitchFamily="34" charset="0"/>
              <a:buChar char="•"/>
            </a:pPr>
            <a:r>
              <a:rPr lang="en-US" dirty="0"/>
              <a:t>Especially when someone has done something new for them that is a growth step</a:t>
            </a:r>
          </a:p>
          <a:p>
            <a:pPr marL="342900" indent="-342900">
              <a:buFont typeface="Arial" panose="020B0604020202020204" pitchFamily="34" charset="0"/>
              <a:buChar char="•"/>
            </a:pPr>
            <a:r>
              <a:rPr lang="en-US" dirty="0"/>
              <a:t>Make it easy for people to share strengthening feedback with you</a:t>
            </a:r>
          </a:p>
          <a:p>
            <a:pPr marL="342900" indent="-342900">
              <a:buFont typeface="Arial" panose="020B0604020202020204" pitchFamily="34" charset="0"/>
              <a:buChar char="•"/>
            </a:pPr>
            <a:r>
              <a:rPr lang="en-US" dirty="0"/>
              <a:t>Getting feedback: Be interested.  Be engaged.  Don’t argue.  Ask for clarification or examples.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r>
              <a:rPr lang="en-US" dirty="0"/>
              <a:t>Find opportunities to practice giving constructive feedback to someone who trusts you</a:t>
            </a:r>
          </a:p>
          <a:p>
            <a:pPr marL="342900" indent="-342900">
              <a:buFont typeface="Arial" panose="020B0604020202020204" pitchFamily="34" charset="0"/>
              <a:buChar char="•"/>
            </a:pPr>
            <a:r>
              <a:rPr lang="en-US"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7904</TotalTime>
  <Words>3195</Words>
  <Application>Microsoft Office PowerPoint</Application>
  <PresentationFormat>Widescreen</PresentationFormat>
  <Paragraphs>382</Paragraphs>
  <Slides>34</Slides>
  <Notes>27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Brightspace PPT Theme 16x9</vt:lpstr>
      <vt:lpstr>Getting it Done  Ways to work more effectively</vt:lpstr>
      <vt:lpstr>Big Idea</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Principles</vt:lpstr>
      <vt:lpstr>Principles – greatest hits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do the right thing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101</cp:revision>
  <dcterms:created xsi:type="dcterms:W3CDTF">2015-03-20T13:47:28Z</dcterms:created>
  <dcterms:modified xsi:type="dcterms:W3CDTF">2016-11-04T03:53:41Z</dcterms:modified>
</cp:coreProperties>
</file>