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29"/>
  </p:notesMasterIdLst>
  <p:sldIdLst>
    <p:sldId id="256" r:id="rId2"/>
    <p:sldId id="260" r:id="rId3"/>
    <p:sldId id="262" r:id="rId4"/>
    <p:sldId id="276" r:id="rId5"/>
    <p:sldId id="259" r:id="rId6"/>
    <p:sldId id="261" r:id="rId7"/>
    <p:sldId id="265" r:id="rId8"/>
    <p:sldId id="283" r:id="rId9"/>
    <p:sldId id="284" r:id="rId10"/>
    <p:sldId id="264" r:id="rId11"/>
    <p:sldId id="282" r:id="rId12"/>
    <p:sldId id="271" r:id="rId13"/>
    <p:sldId id="268" r:id="rId14"/>
    <p:sldId id="269" r:id="rId15"/>
    <p:sldId id="286" r:id="rId16"/>
    <p:sldId id="287" r:id="rId17"/>
    <p:sldId id="270" r:id="rId18"/>
    <p:sldId id="272" r:id="rId19"/>
    <p:sldId id="273" r:id="rId20"/>
    <p:sldId id="274" r:id="rId21"/>
    <p:sldId id="278" r:id="rId22"/>
    <p:sldId id="279" r:id="rId23"/>
    <p:sldId id="275" r:id="rId24"/>
    <p:sldId id="267" r:id="rId25"/>
    <p:sldId id="281" r:id="rId26"/>
    <p:sldId id="266"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F0A859-4AED-4176-B11B-1C202CB86F83}">
          <p14:sldIdLst>
            <p14:sldId id="256"/>
            <p14:sldId id="260"/>
            <p14:sldId id="262"/>
            <p14:sldId id="276"/>
            <p14:sldId id="259"/>
            <p14:sldId id="261"/>
            <p14:sldId id="265"/>
            <p14:sldId id="283"/>
            <p14:sldId id="284"/>
            <p14:sldId id="264"/>
            <p14:sldId id="282"/>
            <p14:sldId id="271"/>
            <p14:sldId id="268"/>
            <p14:sldId id="269"/>
            <p14:sldId id="286"/>
            <p14:sldId id="287"/>
            <p14:sldId id="270"/>
            <p14:sldId id="272"/>
            <p14:sldId id="273"/>
            <p14:sldId id="274"/>
            <p14:sldId id="278"/>
            <p14:sldId id="279"/>
            <p14:sldId id="275"/>
          </p14:sldIdLst>
        </p14:section>
        <p14:section name="NOTES ONLY" id="{D8E3845F-4455-4707-8030-93D3A18148DC}">
          <p14:sldIdLst>
            <p14:sldId id="267"/>
            <p14:sldId id="281"/>
            <p14:sldId id="266"/>
            <p14:sldId id="28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13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76581" autoAdjust="0"/>
  </p:normalViewPr>
  <p:slideViewPr>
    <p:cSldViewPr snapToGrid="0" snapToObjects="1">
      <p:cViewPr varScale="1">
        <p:scale>
          <a:sx n="114" d="100"/>
          <a:sy n="114" d="100"/>
        </p:scale>
        <p:origin x="300" y="10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CC7AE-852D-4FFE-8405-9F9F6B4441FD}" type="datetimeFigureOut">
              <a:rPr lang="en-US" smtClean="0"/>
              <a:t>11/1/2016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165CF5-22A4-4BB9-BE26-FDB96183FE65}" type="slidenum">
              <a:rPr lang="en-US" smtClean="0"/>
              <a:t>‹#›</a:t>
            </a:fld>
            <a:endParaRPr lang="en-US"/>
          </a:p>
        </p:txBody>
      </p:sp>
    </p:spTree>
    <p:extLst>
      <p:ext uri="{BB962C8B-B14F-4D97-AF65-F5344CB8AC3E}">
        <p14:creationId xmlns:p14="http://schemas.microsoft.com/office/powerpoint/2010/main" val="27238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form a habit</a:t>
            </a:r>
            <a:r>
              <a:rPr lang="en-US" baseline="0" dirty="0"/>
              <a:t> after we’ve done something 50-60 times, and when we remember the goal</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3</a:t>
            </a:fld>
            <a:endParaRPr lang="en-US"/>
          </a:p>
        </p:txBody>
      </p:sp>
    </p:spTree>
    <p:extLst>
      <p:ext uri="{BB962C8B-B14F-4D97-AF65-F5344CB8AC3E}">
        <p14:creationId xmlns:p14="http://schemas.microsoft.com/office/powerpoint/2010/main" val="3167111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4</a:t>
            </a:fld>
            <a:endParaRPr lang="en-US"/>
          </a:p>
        </p:txBody>
      </p:sp>
    </p:spTree>
    <p:extLst>
      <p:ext uri="{BB962C8B-B14F-4D97-AF65-F5344CB8AC3E}">
        <p14:creationId xmlns:p14="http://schemas.microsoft.com/office/powerpoint/2010/main" val="3501346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that’s it.  For the</a:t>
            </a:r>
            <a:r>
              <a:rPr lang="en-US" baseline="0" dirty="0"/>
              <a:t> discussion today, </a:t>
            </a:r>
            <a:r>
              <a:rPr lang="en-US" dirty="0"/>
              <a:t>let’s leave</a:t>
            </a:r>
            <a:r>
              <a:rPr lang="en-US" baseline="0" dirty="0"/>
              <a:t> behind the more complicated team structure – titles, functions, who reports to who, who is senior to who, etc.</a:t>
            </a:r>
          </a:p>
          <a:p>
            <a:endParaRPr lang="en-US" baseline="0" dirty="0"/>
          </a:p>
          <a:p>
            <a:r>
              <a:rPr lang="en-US" baseline="0" dirty="0"/>
              <a:t>We are a group of smart, caring people who want to solve hard problems and improve ourselves along the way.</a:t>
            </a:r>
          </a:p>
          <a:p>
            <a:endParaRPr lang="en-US" baseline="0" dirty="0"/>
          </a:p>
          <a:p>
            <a:r>
              <a:rPr lang="en-US" baseline="0" dirty="0"/>
              <a:t>So – the approaches and tools we’re going to talk about can apply beyond just your formal team.</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7</a:t>
            </a:fld>
            <a:endParaRPr lang="en-US"/>
          </a:p>
        </p:txBody>
      </p:sp>
    </p:spTree>
    <p:extLst>
      <p:ext uri="{BB962C8B-B14F-4D97-AF65-F5344CB8AC3E}">
        <p14:creationId xmlns:p14="http://schemas.microsoft.com/office/powerpoint/2010/main" val="867797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anything you’re doing, or might do, understand very clearly why it matters</a:t>
            </a:r>
          </a:p>
          <a:p>
            <a:r>
              <a:rPr lang="en-US" dirty="0"/>
              <a:t>- Not just these four classes – the point is to understand all of the reasons that doing what you’re doing might</a:t>
            </a:r>
            <a:r>
              <a:rPr lang="en-US" baseline="0" dirty="0"/>
              <a:t> be important.</a:t>
            </a:r>
            <a:endParaRPr lang="en-US" dirty="0"/>
          </a:p>
          <a:p>
            <a:endParaRPr lang="en-US" dirty="0"/>
          </a:p>
          <a:p>
            <a:r>
              <a:rPr lang="en-US" dirty="0"/>
              <a:t>Example: Why I’m</a:t>
            </a:r>
            <a:r>
              <a:rPr lang="en-US" baseline="0" dirty="0"/>
              <a:t> giving the talk today:</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8</a:t>
            </a:fld>
            <a:endParaRPr lang="en-US"/>
          </a:p>
        </p:txBody>
      </p:sp>
    </p:spTree>
    <p:extLst>
      <p:ext uri="{BB962C8B-B14F-4D97-AF65-F5344CB8AC3E}">
        <p14:creationId xmlns:p14="http://schemas.microsoft.com/office/powerpoint/2010/main" val="3106676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Informed by WHY…</a:t>
            </a:r>
          </a:p>
          <a:p>
            <a:endParaRPr lang="en-US" dirty="0"/>
          </a:p>
          <a:p>
            <a:r>
              <a:rPr lang="en-US" dirty="0"/>
              <a:t>NOT meant to be a discussion of product strategy or product</a:t>
            </a:r>
            <a:r>
              <a:rPr lang="en-US" baseline="0" dirty="0"/>
              <a:t> management – meant to be more general, though hopefully still actionable.</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9</a:t>
            </a:fld>
            <a:endParaRPr lang="en-US"/>
          </a:p>
        </p:txBody>
      </p:sp>
    </p:spTree>
    <p:extLst>
      <p:ext uri="{BB962C8B-B14F-4D97-AF65-F5344CB8AC3E}">
        <p14:creationId xmlns:p14="http://schemas.microsoft.com/office/powerpoint/2010/main" val="1230998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Software development is early on in the continuum of Art &gt;&gt; Science &gt;&gt; Engineering Practice</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10</a:t>
            </a:fld>
            <a:endParaRPr lang="en-US"/>
          </a:p>
        </p:txBody>
      </p:sp>
    </p:spTree>
    <p:extLst>
      <p:ext uri="{BB962C8B-B14F-4D97-AF65-F5344CB8AC3E}">
        <p14:creationId xmlns:p14="http://schemas.microsoft.com/office/powerpoint/2010/main" val="1099954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65CF5-22A4-4BB9-BE26-FDB96183FE65}" type="slidenum">
              <a:rPr lang="en-US" smtClean="0"/>
              <a:t>21</a:t>
            </a:fld>
            <a:endParaRPr lang="en-US"/>
          </a:p>
        </p:txBody>
      </p:sp>
    </p:spTree>
    <p:extLst>
      <p:ext uri="{BB962C8B-B14F-4D97-AF65-F5344CB8AC3E}">
        <p14:creationId xmlns:p14="http://schemas.microsoft.com/office/powerpoint/2010/main" val="34018851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noChangeAspect="1"/>
          </p:cNvSpPr>
          <p:nvPr>
            <p:ph type="body" sz="quarter" idx="10" hasCustomPrompt="1"/>
          </p:nvPr>
        </p:nvSpPr>
        <p:spPr>
          <a:xfrm>
            <a:off x="393192" y="4585117"/>
            <a:ext cx="7235517" cy="1959429"/>
          </a:xfrm>
          <a:prstGeom prst="rect">
            <a:avLst/>
          </a:prstGeom>
        </p:spPr>
        <p:txBody>
          <a:bodyPr lIns="0" tIns="0" rIns="0" bIns="0" anchor="b">
            <a:normAutofit/>
          </a:bodyPr>
          <a:lstStyle>
            <a:lvl1pPr marL="0" indent="0" algn="l">
              <a:lnSpc>
                <a:spcPct val="60000"/>
              </a:lnSpc>
              <a:buNone/>
              <a:defRPr sz="2700" b="0" i="0" baseline="0">
                <a:solidFill>
                  <a:schemeClr val="bg1"/>
                </a:solidFill>
                <a:latin typeface="Arial"/>
                <a:cs typeface="Arial"/>
              </a:defRPr>
            </a:lvl1pPr>
            <a:lvl2pPr marL="342884" indent="0" algn="l">
              <a:buNone/>
              <a:defRPr/>
            </a:lvl2pPr>
            <a:lvl3pPr marL="685766" indent="0" algn="l">
              <a:buNone/>
              <a:defRPr/>
            </a:lvl3pPr>
            <a:lvl4pPr marL="1028649" indent="0" algn="l">
              <a:buNone/>
              <a:defRPr/>
            </a:lvl4pPr>
            <a:lvl5pPr marL="1371532" indent="0" algn="l">
              <a:buNone/>
              <a:defRPr/>
            </a:lvl5pPr>
          </a:lstStyle>
          <a:p>
            <a:pPr lvl="0"/>
            <a:r>
              <a:rPr lang="en-US" dirty="0"/>
              <a:t>Presenters Name</a:t>
            </a:r>
          </a:p>
        </p:txBody>
      </p:sp>
      <p:sp>
        <p:nvSpPr>
          <p:cNvPr id="4" name="Title Placeholder 1"/>
          <p:cNvSpPr>
            <a:spLocks noGrp="1"/>
          </p:cNvSpPr>
          <p:nvPr>
            <p:ph type="title" hasCustomPrompt="1"/>
          </p:nvPr>
        </p:nvSpPr>
        <p:spPr>
          <a:xfrm>
            <a:off x="393191" y="1063256"/>
            <a:ext cx="7235517" cy="2066631"/>
          </a:xfrm>
          <a:prstGeom prst="rect">
            <a:avLst/>
          </a:prstGeom>
        </p:spPr>
        <p:txBody>
          <a:bodyPr vert="horz" wrap="square" lIns="0" tIns="0" rIns="0" bIns="0" rtlCol="0" anchor="t">
            <a:noAutofit/>
          </a:bodyPr>
          <a:lstStyle>
            <a:lvl1pPr>
              <a:defRPr sz="7200" b="1" i="0">
                <a:solidFill>
                  <a:srgbClr val="FFFFFF"/>
                </a:solidFill>
                <a:latin typeface="Arial"/>
                <a:cs typeface="Arial"/>
              </a:defRPr>
            </a:lvl1pPr>
          </a:lstStyle>
          <a:p>
            <a:r>
              <a:rPr lang="en-US" dirty="0"/>
              <a:t>This is a title slide</a:t>
            </a:r>
          </a:p>
        </p:txBody>
      </p:sp>
    </p:spTree>
    <p:extLst>
      <p:ext uri="{BB962C8B-B14F-4D97-AF65-F5344CB8AC3E}">
        <p14:creationId xmlns:p14="http://schemas.microsoft.com/office/powerpoint/2010/main" val="218803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6211" y="2017718"/>
            <a:ext cx="11301371" cy="4264025"/>
          </a:xfrm>
          <a:prstGeom prst="rect">
            <a:avLst/>
          </a:prstGeom>
        </p:spPr>
        <p:txBody>
          <a:bodyPr/>
          <a:lstStyle>
            <a:lvl1pPr marL="0" indent="0">
              <a:buNone/>
              <a:defRPr b="0" i="0">
                <a:solidFill>
                  <a:schemeClr val="tx2"/>
                </a:solidFill>
                <a:latin typeface="Arial"/>
                <a:cs typeface="Aria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Text Box</a:t>
            </a:r>
          </a:p>
        </p:txBody>
      </p:sp>
      <p:sp>
        <p:nvSpPr>
          <p:cNvPr id="5" name="Title 1"/>
          <p:cNvSpPr>
            <a:spLocks noGrp="1"/>
          </p:cNvSpPr>
          <p:nvPr>
            <p:ph type="title" hasCustomPrompt="1"/>
          </p:nvPr>
        </p:nvSpPr>
        <p:spPr>
          <a:xfrm>
            <a:off x="351526" y="314814"/>
            <a:ext cx="9717291" cy="1325147"/>
          </a:xfrm>
          <a:prstGeom prst="rect">
            <a:avLst/>
          </a:prstGeom>
        </p:spPr>
        <p:txBody>
          <a:bodyPr/>
          <a:lstStyle>
            <a:lvl1pPr>
              <a:defRPr sz="4800" b="1" i="0">
                <a:solidFill>
                  <a:srgbClr val="4E1380"/>
                </a:solidFill>
                <a:latin typeface="Arial"/>
                <a:cs typeface="Arial"/>
              </a:defRPr>
            </a:lvl1pPr>
          </a:lstStyle>
          <a:p>
            <a:r>
              <a:rPr lang="en-US" dirty="0"/>
              <a:t>Title</a:t>
            </a:r>
          </a:p>
        </p:txBody>
      </p:sp>
    </p:spTree>
    <p:extLst>
      <p:ext uri="{BB962C8B-B14F-4D97-AF65-F5344CB8AC3E}">
        <p14:creationId xmlns:p14="http://schemas.microsoft.com/office/powerpoint/2010/main" val="146695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No ba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6211" y="2017718"/>
            <a:ext cx="11301371" cy="4264025"/>
          </a:xfrm>
          <a:prstGeom prst="rect">
            <a:avLst/>
          </a:prstGeom>
        </p:spPr>
        <p:txBody>
          <a:bodyPr/>
          <a:lstStyle>
            <a:lvl1pPr marL="0" indent="0">
              <a:buNone/>
              <a:defRPr b="0" i="0">
                <a:solidFill>
                  <a:schemeClr val="tx2"/>
                </a:solidFill>
                <a:latin typeface="Arial"/>
                <a:cs typeface="Aria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Text Box</a:t>
            </a:r>
          </a:p>
        </p:txBody>
      </p:sp>
      <p:sp>
        <p:nvSpPr>
          <p:cNvPr id="5" name="Title 1"/>
          <p:cNvSpPr>
            <a:spLocks noGrp="1"/>
          </p:cNvSpPr>
          <p:nvPr>
            <p:ph type="title" hasCustomPrompt="1"/>
          </p:nvPr>
        </p:nvSpPr>
        <p:spPr>
          <a:xfrm>
            <a:off x="351526" y="314814"/>
            <a:ext cx="9694614" cy="1325147"/>
          </a:xfrm>
          <a:prstGeom prst="rect">
            <a:avLst/>
          </a:prstGeom>
        </p:spPr>
        <p:txBody>
          <a:bodyPr/>
          <a:lstStyle>
            <a:lvl1pPr>
              <a:defRPr sz="4800" b="1" i="0">
                <a:solidFill>
                  <a:srgbClr val="4E1380"/>
                </a:solidFill>
                <a:latin typeface="Arial"/>
                <a:cs typeface="Arial"/>
              </a:defRPr>
            </a:lvl1pPr>
          </a:lstStyle>
          <a:p>
            <a:r>
              <a:rPr lang="en-US" dirty="0"/>
              <a:t>Title</a:t>
            </a:r>
          </a:p>
        </p:txBody>
      </p:sp>
    </p:spTree>
    <p:extLst>
      <p:ext uri="{BB962C8B-B14F-4D97-AF65-F5344CB8AC3E}">
        <p14:creationId xmlns:p14="http://schemas.microsoft.com/office/powerpoint/2010/main" val="1421971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124507"/>
      </p:ext>
    </p:extLst>
  </p:cSld>
  <p:clrMap bg1="lt1" tx1="dk1" bg2="lt2" tx2="dk2" accent1="accent1" accent2="accent2" accent3="accent3" accent4="accent4" accent5="accent5" accent6="accent6" hlink="hlink" folHlink="folHlink"/>
  <p:sldLayoutIdLst>
    <p:sldLayoutId id="2147483811" r:id="rId1"/>
    <p:sldLayoutId id="2147483813" r:id="rId2"/>
    <p:sldLayoutId id="2147483814" r:id="rId3"/>
  </p:sldLayoutIdLst>
  <p:txStyles>
    <p:titleStyle>
      <a:lvl1pPr algn="l" defTabSz="685766"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Jason Wood</a:t>
            </a:r>
          </a:p>
        </p:txBody>
      </p:sp>
      <p:sp>
        <p:nvSpPr>
          <p:cNvPr id="3" name="Title 2"/>
          <p:cNvSpPr>
            <a:spLocks noGrp="1"/>
          </p:cNvSpPr>
          <p:nvPr>
            <p:ph type="title"/>
          </p:nvPr>
        </p:nvSpPr>
        <p:spPr>
          <a:xfrm>
            <a:off x="367066" y="314816"/>
            <a:ext cx="7261643" cy="1295329"/>
          </a:xfrm>
        </p:spPr>
        <p:txBody>
          <a:bodyPr/>
          <a:lstStyle/>
          <a:p>
            <a:r>
              <a:rPr lang="en-US" dirty="0"/>
              <a:t>Getting it Done</a:t>
            </a:r>
            <a:br>
              <a:rPr lang="en-US" dirty="0"/>
            </a:br>
            <a:r>
              <a:rPr lang="en-US" dirty="0"/>
              <a:t>	</a:t>
            </a:r>
            <a:r>
              <a:rPr lang="en-US" sz="3600" dirty="0"/>
              <a:t>Ways to work more effectively</a:t>
            </a:r>
            <a:endParaRPr lang="en-US" dirty="0"/>
          </a:p>
        </p:txBody>
      </p:sp>
    </p:spTree>
    <p:extLst>
      <p:ext uri="{BB962C8B-B14F-4D97-AF65-F5344CB8AC3E}">
        <p14:creationId xmlns:p14="http://schemas.microsoft.com/office/powerpoint/2010/main" val="3630885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Measure, change, measure, done?</a:t>
            </a:r>
          </a:p>
          <a:p>
            <a:endParaRPr lang="en-US" dirty="0"/>
          </a:p>
          <a:p>
            <a:pPr marL="342900" indent="-342900">
              <a:buFontTx/>
              <a:buChar char="-"/>
            </a:pPr>
            <a:r>
              <a:rPr lang="en-US" dirty="0"/>
              <a:t>We need to identify metrics that are exactly aligned with the business goals we want to accomplish</a:t>
            </a:r>
          </a:p>
          <a:p>
            <a:pPr marL="342900" indent="-342900">
              <a:buFontTx/>
              <a:buChar char="-"/>
            </a:pPr>
            <a:r>
              <a:rPr lang="en-US" dirty="0"/>
              <a:t>Easy to pick bad metrics that don’t directly represent our goal</a:t>
            </a:r>
          </a:p>
          <a:p>
            <a:pPr marL="342900" indent="-342900">
              <a:buFontTx/>
              <a:buChar char="-"/>
            </a:pPr>
            <a:r>
              <a:rPr lang="en-US" dirty="0"/>
              <a:t>&gt;&gt;Measuring the wrong thing leading to motivate undesired action</a:t>
            </a:r>
          </a:p>
          <a:p>
            <a:pPr marL="342900" indent="-342900">
              <a:buFontTx/>
              <a:buChar char="-"/>
            </a:pPr>
            <a:r>
              <a:rPr lang="en-US" dirty="0"/>
              <a:t>&gt;&gt;Measuring the work, not the outcome (BDP Onboarding, as an example.)</a:t>
            </a:r>
          </a:p>
          <a:p>
            <a:pPr marL="342900" indent="-342900">
              <a:buFontTx/>
              <a:buChar char="-"/>
            </a:pPr>
            <a:endParaRPr lang="en-US" dirty="0"/>
          </a:p>
          <a:p>
            <a:pPr marL="342900" indent="-342900">
              <a:buFontTx/>
              <a:buChar char="-"/>
            </a:pPr>
            <a:r>
              <a:rPr lang="en-US" dirty="0">
                <a:solidFill>
                  <a:srgbClr val="FF0000"/>
                </a:solidFill>
              </a:rPr>
              <a:t>Need examples</a:t>
            </a:r>
          </a:p>
          <a:p>
            <a:endParaRPr lang="en-US" dirty="0"/>
          </a:p>
          <a:p>
            <a:pPr marL="342900" indent="-342900">
              <a:buFontTx/>
              <a:buChar char="-"/>
            </a:pPr>
            <a:r>
              <a:rPr lang="en-US" dirty="0"/>
              <a:t>Build telemetry and dashboards early – give yourself data to help make decisions (Thank you to Owen and others for having set up the telemetry service and carrying more than their share of maintenance.)</a:t>
            </a:r>
          </a:p>
          <a:p>
            <a:pPr marL="342900" indent="-342900">
              <a:buFontTx/>
              <a:buChar char="-"/>
            </a:pPr>
            <a:endParaRPr lang="en-US" dirty="0"/>
          </a:p>
        </p:txBody>
      </p:sp>
      <p:sp>
        <p:nvSpPr>
          <p:cNvPr id="3" name="Title 2"/>
          <p:cNvSpPr>
            <a:spLocks noGrp="1"/>
          </p:cNvSpPr>
          <p:nvPr>
            <p:ph type="title"/>
          </p:nvPr>
        </p:nvSpPr>
        <p:spPr/>
        <p:txBody>
          <a:bodyPr/>
          <a:lstStyle/>
          <a:p>
            <a:r>
              <a:rPr lang="en-US" dirty="0"/>
              <a:t>Metrics</a:t>
            </a:r>
          </a:p>
        </p:txBody>
      </p:sp>
    </p:spTree>
    <p:extLst>
      <p:ext uri="{BB962C8B-B14F-4D97-AF65-F5344CB8AC3E}">
        <p14:creationId xmlns:p14="http://schemas.microsoft.com/office/powerpoint/2010/main" val="249946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MAYBE BREAK THIS INTO A SERIES OF SLIDES, building in the couple of slides that follow – up to “Running Effective Meetings”</a:t>
            </a:r>
          </a:p>
          <a:p>
            <a:pPr marL="342900" indent="-342900">
              <a:buFontTx/>
              <a:buChar char="-"/>
            </a:pPr>
            <a:endParaRPr lang="en-US" sz="1800" dirty="0"/>
          </a:p>
          <a:p>
            <a:pPr marL="342900" indent="-342900">
              <a:buFontTx/>
              <a:buChar char="-"/>
            </a:pPr>
            <a:r>
              <a:rPr lang="en-US" sz="1800" dirty="0"/>
              <a:t>Discovery phase</a:t>
            </a:r>
          </a:p>
          <a:p>
            <a:pPr marL="342900" indent="-342900">
              <a:buFontTx/>
              <a:buChar char="-"/>
            </a:pPr>
            <a:r>
              <a:rPr lang="en-US" sz="1800" dirty="0"/>
              <a:t>&gt;&gt;Prioritize learning</a:t>
            </a:r>
          </a:p>
          <a:p>
            <a:pPr marL="342900" indent="-342900">
              <a:buFontTx/>
              <a:buChar char="-"/>
            </a:pPr>
            <a:r>
              <a:rPr lang="en-US" sz="1800" dirty="0"/>
              <a:t>&gt;&gt;Verify assumptions</a:t>
            </a:r>
          </a:p>
          <a:p>
            <a:endParaRPr lang="en-US" sz="1800" dirty="0"/>
          </a:p>
          <a:p>
            <a:pPr marL="342900" indent="-342900">
              <a:buFontTx/>
              <a:buChar char="-"/>
            </a:pPr>
            <a:r>
              <a:rPr lang="en-US" sz="1800" dirty="0"/>
              <a:t>Building Phase</a:t>
            </a:r>
          </a:p>
          <a:p>
            <a:pPr marL="342900" indent="-342900">
              <a:buFontTx/>
              <a:buChar char="-"/>
            </a:pPr>
            <a:r>
              <a:rPr lang="en-US" sz="1800" dirty="0"/>
              <a:t>&gt;&gt;Operate effectively, with an eye on metrics</a:t>
            </a:r>
          </a:p>
          <a:p>
            <a:pPr marL="342900" indent="-342900">
              <a:buFontTx/>
              <a:buChar char="-"/>
            </a:pPr>
            <a:r>
              <a:rPr lang="en-US" sz="1800" dirty="0"/>
              <a:t>&gt;&gt;Continue checking assumptions for changes</a:t>
            </a:r>
          </a:p>
          <a:p>
            <a:pPr marL="342900" indent="-342900">
              <a:buFontTx/>
              <a:buChar char="-"/>
            </a:pPr>
            <a:r>
              <a:rPr lang="en-US" sz="1800" dirty="0"/>
              <a:t>&gt;&gt;De-risk</a:t>
            </a:r>
          </a:p>
          <a:p>
            <a:pPr marL="342900" indent="-342900">
              <a:buFontTx/>
              <a:buChar char="-"/>
            </a:pPr>
            <a:endParaRPr lang="en-US" sz="1800" dirty="0"/>
          </a:p>
          <a:p>
            <a:pPr marL="342900" indent="-342900">
              <a:buFontTx/>
              <a:buChar char="-"/>
            </a:pPr>
            <a:r>
              <a:rPr lang="en-US" sz="1800" dirty="0"/>
              <a:t>Closing Phase</a:t>
            </a:r>
          </a:p>
          <a:p>
            <a:pPr marL="342900" indent="-342900">
              <a:buFontTx/>
              <a:buChar char="-"/>
            </a:pPr>
            <a:r>
              <a:rPr lang="en-US" sz="1800" dirty="0"/>
              <a:t>&gt;&gt;Get all the way done – maximize value from what you’ve built, minimize cost of operating it.</a:t>
            </a:r>
          </a:p>
          <a:p>
            <a:pPr marL="342900" indent="-342900">
              <a:buFontTx/>
              <a:buChar char="-"/>
            </a:pPr>
            <a:r>
              <a:rPr lang="en-US" sz="1800" dirty="0"/>
              <a:t>&gt;&gt;…but stop as soon as you can – it’s tempting to go on forever</a:t>
            </a:r>
          </a:p>
        </p:txBody>
      </p:sp>
      <p:sp>
        <p:nvSpPr>
          <p:cNvPr id="3" name="Title 2"/>
          <p:cNvSpPr>
            <a:spLocks noGrp="1"/>
          </p:cNvSpPr>
          <p:nvPr>
            <p:ph type="title"/>
          </p:nvPr>
        </p:nvSpPr>
        <p:spPr/>
        <p:txBody>
          <a:bodyPr/>
          <a:lstStyle/>
          <a:p>
            <a:r>
              <a:rPr lang="en-US" dirty="0"/>
              <a:t>Phases of a project</a:t>
            </a:r>
            <a:br>
              <a:rPr lang="en-US" dirty="0"/>
            </a:br>
            <a:r>
              <a:rPr lang="en-US" dirty="0"/>
              <a:t>**CAREFUL** Get peer review</a:t>
            </a:r>
          </a:p>
        </p:txBody>
      </p:sp>
    </p:spTree>
    <p:extLst>
      <p:ext uri="{BB962C8B-B14F-4D97-AF65-F5344CB8AC3E}">
        <p14:creationId xmlns:p14="http://schemas.microsoft.com/office/powerpoint/2010/main" val="1543095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No, really.</a:t>
            </a:r>
          </a:p>
          <a:p>
            <a:endParaRPr lang="en-US" dirty="0"/>
          </a:p>
          <a:p>
            <a:pPr marL="342900" indent="-342900">
              <a:buFontTx/>
              <a:buChar char="-"/>
            </a:pPr>
            <a:r>
              <a:rPr lang="en-US" dirty="0"/>
              <a:t>Learning Product is another kind of Work Product</a:t>
            </a:r>
          </a:p>
          <a:p>
            <a:pPr marL="342900" indent="-342900">
              <a:buFontTx/>
              <a:buChar char="-"/>
            </a:pPr>
            <a:r>
              <a:rPr lang="en-US" dirty="0"/>
              <a:t>Andrew’s Celebration Grid / success diagonal</a:t>
            </a:r>
          </a:p>
          <a:p>
            <a:pPr marL="342900" indent="-342900">
              <a:buFontTx/>
              <a:buChar char="-"/>
            </a:pPr>
            <a:r>
              <a:rPr lang="en-US" dirty="0"/>
              <a:t>Learning as a tool to de-risk</a:t>
            </a:r>
          </a:p>
        </p:txBody>
      </p:sp>
      <p:sp>
        <p:nvSpPr>
          <p:cNvPr id="3" name="Title 2"/>
          <p:cNvSpPr>
            <a:spLocks noGrp="1"/>
          </p:cNvSpPr>
          <p:nvPr>
            <p:ph type="title"/>
          </p:nvPr>
        </p:nvSpPr>
        <p:spPr/>
        <p:txBody>
          <a:bodyPr/>
          <a:lstStyle/>
          <a:p>
            <a:r>
              <a:rPr lang="en-US" dirty="0"/>
              <a:t>Value failure and prioritize learning</a:t>
            </a:r>
          </a:p>
        </p:txBody>
      </p:sp>
    </p:spTree>
    <p:extLst>
      <p:ext uri="{BB962C8B-B14F-4D97-AF65-F5344CB8AC3E}">
        <p14:creationId xmlns:p14="http://schemas.microsoft.com/office/powerpoint/2010/main" val="2739072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Something goes to prod *every* month</a:t>
            </a:r>
          </a:p>
          <a:p>
            <a:pPr marL="342900" indent="-342900">
              <a:buFont typeface="Arial" panose="020B0604020202020204" pitchFamily="34" charset="0"/>
              <a:buChar char="•"/>
            </a:pPr>
            <a:r>
              <a:rPr lang="en-US" dirty="0"/>
              <a:t>^^Be worried if this isn’t happening</a:t>
            </a:r>
          </a:p>
          <a:p>
            <a:pPr marL="342900" indent="-342900">
              <a:buFont typeface="Arial" panose="020B0604020202020204" pitchFamily="34" charset="0"/>
              <a:buChar char="•"/>
            </a:pPr>
            <a:r>
              <a:rPr lang="en-US" dirty="0"/>
              <a:t>^^Be worried if the whole thing that’s going to prod is flagged off.</a:t>
            </a:r>
          </a:p>
          <a:p>
            <a:pPr marL="342900" indent="-342900">
              <a:buFont typeface="Arial" panose="020B0604020202020204" pitchFamily="34" charset="0"/>
              <a:buChar char="•"/>
            </a:pPr>
            <a:r>
              <a:rPr lang="en-US" dirty="0"/>
              <a:t>Everything that we build that isn’t on in prod adds risk **is there a good metaphor here?*  (Packing the back of a mini van?)</a:t>
            </a:r>
          </a:p>
          <a:p>
            <a:pPr marL="342900" indent="-342900">
              <a:buFont typeface="Arial" panose="020B0604020202020204" pitchFamily="34" charset="0"/>
              <a:buChar char="•"/>
            </a:pPr>
            <a:r>
              <a:rPr lang="en-US" dirty="0"/>
              <a:t>But how do we do that?</a:t>
            </a:r>
          </a:p>
          <a:p>
            <a:pPr marL="342900" indent="-342900">
              <a:buFont typeface="Arial" panose="020B0604020202020204" pitchFamily="34" charset="0"/>
              <a:buChar char="•"/>
            </a:pPr>
            <a:r>
              <a:rPr lang="en-US" dirty="0"/>
              <a:t>&gt;&gt;Ask: How can we do less?</a:t>
            </a:r>
          </a:p>
          <a:p>
            <a:pPr marL="342900" indent="-342900">
              <a:buFont typeface="Arial" panose="020B0604020202020204" pitchFamily="34" charset="0"/>
              <a:buChar char="•"/>
            </a:pPr>
            <a:r>
              <a:rPr lang="en-US" dirty="0"/>
              <a:t>&gt;&gt;Plan for a MUCH smaller commitment, with an understanding of how to deliver the next step</a:t>
            </a:r>
          </a:p>
          <a:p>
            <a:pPr marL="342900" indent="-342900">
              <a:buFont typeface="Arial" panose="020B0604020202020204" pitchFamily="34" charset="0"/>
              <a:buChar char="•"/>
            </a:pPr>
            <a:r>
              <a:rPr lang="en-US" dirty="0"/>
              <a:t>Be okay with slack (maybe more on slack later)</a:t>
            </a:r>
          </a:p>
          <a:p>
            <a:pPr marL="342900" indent="-342900">
              <a:buFont typeface="Arial" panose="020B0604020202020204" pitchFamily="34" charset="0"/>
              <a:buChar char="•"/>
            </a:pPr>
            <a:r>
              <a:rPr lang="en-US" dirty="0"/>
              <a:t>Early in the project particularly, de-risk – tackle in order that prioritizes learning which is a lot like saying tackle the riskiest items first</a:t>
            </a:r>
          </a:p>
          <a:p>
            <a:pPr marL="342900" indent="-342900">
              <a:buFont typeface="Arial" panose="020B0604020202020204" pitchFamily="34" charset="0"/>
              <a:buChar char="•"/>
            </a:pPr>
            <a:r>
              <a:rPr lang="en-US" dirty="0"/>
              <a:t>Be really careful not to slice too thin – easy to say you’ll “add on A11y” later…</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Steadily deliver value aka thin slice</a:t>
            </a:r>
          </a:p>
        </p:txBody>
      </p:sp>
    </p:spTree>
    <p:extLst>
      <p:ext uri="{BB962C8B-B14F-4D97-AF65-F5344CB8AC3E}">
        <p14:creationId xmlns:p14="http://schemas.microsoft.com/office/powerpoint/2010/main" val="1633579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Meeting = getting work done</a:t>
            </a:r>
          </a:p>
          <a:p>
            <a:pPr marL="342900" indent="-342900">
              <a:buFont typeface="Arial" panose="020B0604020202020204" pitchFamily="34" charset="0"/>
              <a:buChar char="•"/>
            </a:pPr>
            <a:r>
              <a:rPr lang="en-US" dirty="0"/>
              <a:t>(Audience poll = how true is this statement?)</a:t>
            </a:r>
          </a:p>
          <a:p>
            <a:pPr marL="342900" indent="-342900">
              <a:buFont typeface="Arial" panose="020B0604020202020204" pitchFamily="34" charset="0"/>
              <a:buChar char="•"/>
            </a:pPr>
            <a:r>
              <a:rPr lang="en-US" dirty="0"/>
              <a:t>(Audience) What’s wrong with the meetings you’re in?  </a:t>
            </a:r>
          </a:p>
          <a:p>
            <a:endParaRPr lang="en-US" dirty="0"/>
          </a:p>
          <a:p>
            <a:pPr marL="342900" indent="-342900">
              <a:buFont typeface="Arial" panose="020B0604020202020204" pitchFamily="34" charset="0"/>
              <a:buChar char="•"/>
            </a:pPr>
            <a:r>
              <a:rPr lang="en-US" dirty="0"/>
              <a:t>Why are you meeting?  (What do you want to be unstuck afterward?)</a:t>
            </a:r>
          </a:p>
          <a:p>
            <a:pPr marL="342900" indent="-342900">
              <a:buFont typeface="Arial" panose="020B0604020202020204" pitchFamily="34" charset="0"/>
              <a:buChar char="•"/>
            </a:pPr>
            <a:r>
              <a:rPr lang="en-US" dirty="0"/>
              <a:t>&gt;&gt;Define acceptance criteria – you’ll be working toward these throughout</a:t>
            </a:r>
          </a:p>
          <a:p>
            <a:pPr marL="342900" indent="-342900">
              <a:buFont typeface="Arial" panose="020B0604020202020204" pitchFamily="34" charset="0"/>
              <a:buChar char="•"/>
            </a:pPr>
            <a:r>
              <a:rPr lang="en-US" dirty="0"/>
              <a:t>How will you accomplish the AC for the meeting?  (What steps/activities/topics are needed?)</a:t>
            </a:r>
          </a:p>
          <a:p>
            <a:pPr marL="342900" indent="-342900">
              <a:buFont typeface="Arial" panose="020B0604020202020204" pitchFamily="34" charset="0"/>
              <a:buChar char="•"/>
            </a:pPr>
            <a:r>
              <a:rPr lang="en-US" dirty="0"/>
              <a:t>&gt;&gt; Divide complex conversations into: “Problem appreciation” and, later, “Solution / Plan discussion”</a:t>
            </a:r>
          </a:p>
          <a:p>
            <a:pPr marL="342900" indent="-342900">
              <a:buFont typeface="Arial" panose="020B0604020202020204" pitchFamily="34" charset="0"/>
              <a:buChar char="•"/>
            </a:pPr>
            <a:r>
              <a:rPr lang="en-US" dirty="0"/>
              <a:t>Who do you need?  Really, do you need all of those people you just thought of?</a:t>
            </a:r>
          </a:p>
          <a:p>
            <a:pPr marL="342900" indent="-342900">
              <a:buFont typeface="Arial" panose="020B0604020202020204" pitchFamily="34" charset="0"/>
              <a:buChar char="•"/>
            </a:pPr>
            <a:r>
              <a:rPr lang="en-US" dirty="0"/>
              <a:t>&gt;&gt;Orcavengers norm of inviting everyone as optional, and those needed as mandatory</a:t>
            </a:r>
          </a:p>
          <a:p>
            <a:pPr marL="342900" indent="-342900">
              <a:buFont typeface="Arial" panose="020B0604020202020204" pitchFamily="34" charset="0"/>
              <a:buChar char="•"/>
            </a:pPr>
            <a:r>
              <a:rPr lang="en-US" dirty="0"/>
              <a:t>How long do you need to accomplish the goal?  Really?  That long?  How about 30 minutes less?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During meeting: Make sure you’re going to get the AC done.  Call tangents.  Remind the group of the AC.  End as quickly as possible.  </a:t>
            </a:r>
          </a:p>
          <a:p>
            <a:pPr marL="342900" indent="-342900">
              <a:buFont typeface="Arial" panose="020B0604020202020204" pitchFamily="34" charset="0"/>
              <a:buChar char="•"/>
            </a:pPr>
            <a:r>
              <a:rPr lang="en-US" dirty="0"/>
              <a:t>Psych safety – if a high % of people contribute during a meeting, that is a sign that your team has high psych safety (and is collecting good diversity of ideas)</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Executing: Running effective meetings</a:t>
            </a:r>
          </a:p>
        </p:txBody>
      </p:sp>
    </p:spTree>
    <p:extLst>
      <p:ext uri="{BB962C8B-B14F-4D97-AF65-F5344CB8AC3E}">
        <p14:creationId xmlns:p14="http://schemas.microsoft.com/office/powerpoint/2010/main" val="3064350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Queuing theory tells us that systems operate at max throughput when at &lt; 100% capacity</a:t>
            </a:r>
          </a:p>
          <a:p>
            <a:pPr marL="342900" indent="-342900">
              <a:buFontTx/>
              <a:buChar char="-"/>
            </a:pPr>
            <a:r>
              <a:rPr lang="en-US" dirty="0"/>
              <a:t>What do you do when a car in front of you on the 401 swerves or slams on brakes?  If you’re 20m away?  200m?</a:t>
            </a:r>
          </a:p>
          <a:p>
            <a:pPr marL="342900" indent="-342900">
              <a:buFontTx/>
              <a:buChar char="-"/>
            </a:pPr>
            <a:r>
              <a:rPr lang="en-US" dirty="0"/>
              <a:t>In engineering, slack lets us:</a:t>
            </a:r>
          </a:p>
          <a:p>
            <a:pPr marL="342900" indent="-342900">
              <a:buFontTx/>
              <a:buChar char="-"/>
            </a:pPr>
            <a:r>
              <a:rPr lang="en-US" dirty="0"/>
              <a:t>&gt;&gt; Avoid abrupt overreaction to change </a:t>
            </a:r>
          </a:p>
          <a:p>
            <a:pPr marL="342900" indent="-342900">
              <a:buFontTx/>
              <a:buChar char="-"/>
            </a:pPr>
            <a:r>
              <a:rPr lang="en-US" dirty="0"/>
              <a:t>&gt;&gt; Avoid quality compromises that cost more in the long run</a:t>
            </a:r>
          </a:p>
          <a:p>
            <a:pPr marL="342900" indent="-342900">
              <a:buFontTx/>
              <a:buChar char="-"/>
            </a:pPr>
            <a:r>
              <a:rPr lang="en-US" dirty="0"/>
              <a:t>&gt;&gt; Be fundamentally more calm while working</a:t>
            </a:r>
          </a:p>
          <a:p>
            <a:pPr marL="342900" indent="-342900">
              <a:buFontTx/>
              <a:buChar char="-"/>
            </a:pPr>
            <a:r>
              <a:rPr lang="en-US" dirty="0"/>
              <a:t>&gt;&gt; Spend time on getting better at what we do so that next time we’ll be faster</a:t>
            </a:r>
          </a:p>
          <a:p>
            <a:pPr marL="342900" indent="-342900">
              <a:buFontTx/>
              <a:buChar char="-"/>
            </a:pPr>
            <a:r>
              <a:rPr lang="en-US" dirty="0"/>
              <a:t>&gt;&gt; Enables learning</a:t>
            </a:r>
          </a:p>
          <a:p>
            <a:endParaRPr lang="en-US" dirty="0"/>
          </a:p>
          <a:p>
            <a:pPr marL="342900" indent="-342900">
              <a:buFontTx/>
              <a:buChar char="-"/>
            </a:pPr>
            <a:r>
              <a:rPr lang="en-US" dirty="0"/>
              <a:t>Sprints for very short periods to complete a clearly understood goal can be okay, but if they’re sustained or frequent, we’re not making the right long term choices. </a:t>
            </a:r>
          </a:p>
        </p:txBody>
      </p:sp>
      <p:sp>
        <p:nvSpPr>
          <p:cNvPr id="3" name="Title 2"/>
          <p:cNvSpPr>
            <a:spLocks noGrp="1"/>
          </p:cNvSpPr>
          <p:nvPr>
            <p:ph type="title"/>
          </p:nvPr>
        </p:nvSpPr>
        <p:spPr/>
        <p:txBody>
          <a:bodyPr/>
          <a:lstStyle/>
          <a:p>
            <a:r>
              <a:rPr lang="en-US" dirty="0"/>
              <a:t>Executing: Maintain Slack</a:t>
            </a:r>
          </a:p>
        </p:txBody>
      </p:sp>
    </p:spTree>
    <p:extLst>
      <p:ext uri="{BB962C8B-B14F-4D97-AF65-F5344CB8AC3E}">
        <p14:creationId xmlns:p14="http://schemas.microsoft.com/office/powerpoint/2010/main" val="699903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Principles are the fundamental, abstract rules that we agree are important to us</a:t>
            </a:r>
          </a:p>
          <a:p>
            <a:pPr marL="342900" indent="-342900">
              <a:buFontTx/>
              <a:buChar char="-"/>
            </a:pPr>
            <a:r>
              <a:rPr lang="en-US" dirty="0"/>
              <a:t>EXAMPLES</a:t>
            </a:r>
          </a:p>
          <a:p>
            <a:pPr marL="342900" indent="-342900">
              <a:buFontTx/>
              <a:buChar char="-"/>
            </a:pPr>
            <a:r>
              <a:rPr lang="en-US" dirty="0"/>
              <a:t>Understand the principles driving our choices – what principle drove us to choose X over Y?</a:t>
            </a:r>
          </a:p>
          <a:p>
            <a:pPr marL="342900" indent="-342900">
              <a:buFontTx/>
              <a:buChar char="-"/>
            </a:pPr>
            <a:endParaRPr lang="en-US" dirty="0"/>
          </a:p>
        </p:txBody>
      </p:sp>
      <p:sp>
        <p:nvSpPr>
          <p:cNvPr id="3" name="Title 2"/>
          <p:cNvSpPr>
            <a:spLocks noGrp="1"/>
          </p:cNvSpPr>
          <p:nvPr>
            <p:ph type="title"/>
          </p:nvPr>
        </p:nvSpPr>
        <p:spPr/>
        <p:txBody>
          <a:bodyPr/>
          <a:lstStyle/>
          <a:p>
            <a:r>
              <a:rPr lang="en-US" dirty="0"/>
              <a:t>Principle and Process</a:t>
            </a:r>
          </a:p>
        </p:txBody>
      </p:sp>
    </p:spTree>
    <p:extLst>
      <p:ext uri="{BB962C8B-B14F-4D97-AF65-F5344CB8AC3E}">
        <p14:creationId xmlns:p14="http://schemas.microsoft.com/office/powerpoint/2010/main" val="892443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 all that we spend our time on, we will learn.  We will never just blindly do.  Even if we accomplish our original goal, we’ve made poor use of our time, and we will be in this swamp again.</a:t>
            </a:r>
          </a:p>
          <a:p>
            <a:endParaRPr lang="en-US" dirty="0"/>
          </a:p>
          <a:p>
            <a:endParaRPr lang="en-US" dirty="0"/>
          </a:p>
        </p:txBody>
      </p:sp>
      <p:sp>
        <p:nvSpPr>
          <p:cNvPr id="3" name="Title 2"/>
          <p:cNvSpPr>
            <a:spLocks noGrp="1"/>
          </p:cNvSpPr>
          <p:nvPr>
            <p:ph type="title"/>
          </p:nvPr>
        </p:nvSpPr>
        <p:spPr/>
        <p:txBody>
          <a:bodyPr/>
          <a:lstStyle/>
          <a:p>
            <a:r>
              <a:rPr lang="en-US" dirty="0"/>
              <a:t>We learn</a:t>
            </a:r>
          </a:p>
        </p:txBody>
      </p:sp>
    </p:spTree>
    <p:extLst>
      <p:ext uri="{BB962C8B-B14F-4D97-AF65-F5344CB8AC3E}">
        <p14:creationId xmlns:p14="http://schemas.microsoft.com/office/powerpoint/2010/main" val="1116692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2547" y="2640763"/>
            <a:ext cx="9717291" cy="1325147"/>
          </a:xfrm>
        </p:spPr>
        <p:txBody>
          <a:bodyPr/>
          <a:lstStyle/>
          <a:p>
            <a:r>
              <a:rPr lang="en-US" dirty="0"/>
              <a:t>Being an effective </a:t>
            </a:r>
            <a:r>
              <a:rPr lang="en-US" u="sng" dirty="0"/>
              <a:t>individual</a:t>
            </a:r>
          </a:p>
        </p:txBody>
      </p:sp>
    </p:spTree>
    <p:extLst>
      <p:ext uri="{BB962C8B-B14F-4D97-AF65-F5344CB8AC3E}">
        <p14:creationId xmlns:p14="http://schemas.microsoft.com/office/powerpoint/2010/main" val="2285835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 typeface="Arial" panose="020B0604020202020204" pitchFamily="34" charset="0"/>
              <a:buChar char="•"/>
            </a:pPr>
            <a:r>
              <a:rPr lang="en-US" dirty="0"/>
              <a:t>Why?</a:t>
            </a:r>
          </a:p>
          <a:p>
            <a:pPr marL="342900" indent="-342900">
              <a:buFont typeface="Arial" panose="020B0604020202020204" pitchFamily="34" charset="0"/>
              <a:buChar char="•"/>
            </a:pPr>
            <a:r>
              <a:rPr lang="en-US" dirty="0"/>
              <a:t>&gt;&gt; More capable</a:t>
            </a:r>
          </a:p>
          <a:p>
            <a:pPr marL="342900" indent="-342900">
              <a:buFont typeface="Arial" panose="020B0604020202020204" pitchFamily="34" charset="0"/>
              <a:buChar char="•"/>
            </a:pPr>
            <a:r>
              <a:rPr lang="en-US" dirty="0"/>
              <a:t>&gt;&gt; Less likely to make the same mistakes twice - more likely to see a repeated pattern</a:t>
            </a:r>
          </a:p>
          <a:p>
            <a:pPr marL="342900" indent="-342900">
              <a:buFont typeface="Arial" panose="020B0604020202020204" pitchFamily="34" charset="0"/>
              <a:buChar char="•"/>
            </a:pPr>
            <a:r>
              <a:rPr lang="en-US" dirty="0"/>
              <a:t>&gt;&gt; Happier and more fulfilled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How?</a:t>
            </a:r>
          </a:p>
          <a:p>
            <a:pPr marL="342900" indent="-342900">
              <a:buFont typeface="Arial" panose="020B0604020202020204" pitchFamily="34" charset="0"/>
              <a:buChar char="•"/>
            </a:pPr>
            <a:r>
              <a:rPr lang="en-US" dirty="0"/>
              <a:t>&gt;&gt; Learn in every opportunity</a:t>
            </a:r>
          </a:p>
          <a:p>
            <a:pPr marL="342900" indent="-342900">
              <a:buFont typeface="Arial" panose="020B0604020202020204" pitchFamily="34" charset="0"/>
              <a:buChar char="•"/>
            </a:pPr>
            <a:r>
              <a:rPr lang="en-US" dirty="0"/>
              <a:t>&gt;&gt; Have a goals and work toward them.</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How have you grown </a:t>
            </a:r>
            <a:r>
              <a:rPr lang="en-US" u="sng" dirty="0"/>
              <a:t>meaningfully</a:t>
            </a:r>
            <a:r>
              <a:rPr lang="en-US" dirty="0"/>
              <a:t> in the last month?</a:t>
            </a:r>
          </a:p>
          <a:p>
            <a:pPr marL="342900" indent="-342900">
              <a:buFont typeface="Arial" panose="020B0604020202020204" pitchFamily="34" charset="0"/>
              <a:buChar char="•"/>
            </a:pPr>
            <a:r>
              <a:rPr lang="en-US" dirty="0"/>
              <a:t>&gt;&gt;Abhor stagnation – crave healthy change.  You can be stagnating, even when you’re working hard.  </a:t>
            </a:r>
          </a:p>
          <a:p>
            <a:pPr marL="342900" indent="-342900">
              <a:buFont typeface="Arial" panose="020B0604020202020204" pitchFamily="34" charset="0"/>
              <a:buChar char="•"/>
            </a:pPr>
            <a:r>
              <a:rPr lang="en-US" dirty="0"/>
              <a:t>&gt;&gt;Change is an opportunity to learn and grow</a:t>
            </a:r>
          </a:p>
          <a:p>
            <a:pPr marL="342900" indent="-342900">
              <a:buFont typeface="Arial" panose="020B0604020202020204" pitchFamily="34" charset="0"/>
              <a:buChar char="•"/>
            </a:pPr>
            <a:r>
              <a:rPr lang="en-US" dirty="0"/>
              <a:t>Professional Journal (including feelings)</a:t>
            </a:r>
          </a:p>
          <a:p>
            <a:pPr marL="342900" indent="-342900">
              <a:buFont typeface="Arial" panose="020B0604020202020204" pitchFamily="34" charset="0"/>
              <a:buChar char="•"/>
            </a:pPr>
            <a:r>
              <a:rPr lang="en-US" dirty="0"/>
              <a:t>Goal journal</a:t>
            </a:r>
          </a:p>
          <a:p>
            <a:pPr marL="342900" indent="-342900">
              <a:buFont typeface="Arial" panose="020B0604020202020204" pitchFamily="34" charset="0"/>
              <a:buChar char="•"/>
            </a:pPr>
            <a:r>
              <a:rPr lang="en-US" dirty="0"/>
              <a:t>Share with manager openly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Title 3"/>
          <p:cNvSpPr>
            <a:spLocks noGrp="1"/>
          </p:cNvSpPr>
          <p:nvPr>
            <p:ph type="title"/>
          </p:nvPr>
        </p:nvSpPr>
        <p:spPr/>
        <p:txBody>
          <a:bodyPr/>
          <a:lstStyle/>
          <a:p>
            <a:r>
              <a:rPr lang="en-US" dirty="0"/>
              <a:t>I learn</a:t>
            </a:r>
          </a:p>
        </p:txBody>
      </p:sp>
    </p:spTree>
    <p:extLst>
      <p:ext uri="{BB962C8B-B14F-4D97-AF65-F5344CB8AC3E}">
        <p14:creationId xmlns:p14="http://schemas.microsoft.com/office/powerpoint/2010/main" val="3405633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BIG IDEA: We can choose to spend our time on an infinite number of things.  </a:t>
            </a:r>
          </a:p>
          <a:p>
            <a:r>
              <a:rPr lang="en-US" dirty="0"/>
              <a:t>If we can pick the things that matter most, that make the biggest difference, that fulfil us… then we’ll be highly effective people who solve important problems, and who are more successful.  </a:t>
            </a:r>
          </a:p>
          <a:p>
            <a:endParaRPr lang="en-US" dirty="0"/>
          </a:p>
          <a:p>
            <a:r>
              <a:rPr lang="en-US" dirty="0"/>
              <a:t>And I fundamentally believe that given that, we’ll be happier too.</a:t>
            </a:r>
          </a:p>
        </p:txBody>
      </p:sp>
      <p:sp>
        <p:nvSpPr>
          <p:cNvPr id="4" name="Title 3"/>
          <p:cNvSpPr>
            <a:spLocks noGrp="1"/>
          </p:cNvSpPr>
          <p:nvPr>
            <p:ph type="title"/>
          </p:nvPr>
        </p:nvSpPr>
        <p:spPr/>
        <p:txBody>
          <a:bodyPr/>
          <a:lstStyle/>
          <a:p>
            <a:r>
              <a:rPr lang="en-US" dirty="0"/>
              <a:t>Big Idea</a:t>
            </a:r>
          </a:p>
        </p:txBody>
      </p:sp>
    </p:spTree>
    <p:extLst>
      <p:ext uri="{BB962C8B-B14F-4D97-AF65-F5344CB8AC3E}">
        <p14:creationId xmlns:p14="http://schemas.microsoft.com/office/powerpoint/2010/main" val="2965416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Pomodoro</a:t>
            </a:r>
          </a:p>
          <a:p>
            <a:r>
              <a:rPr lang="en-US" dirty="0"/>
              <a:t>Dedicated time (Sync’d dedicated time across team or even company)</a:t>
            </a:r>
          </a:p>
          <a:p>
            <a:r>
              <a:rPr lang="en-US" dirty="0"/>
              <a:t>Top 5 (or Top 1)</a:t>
            </a:r>
          </a:p>
          <a:p>
            <a:r>
              <a:rPr lang="en-US" dirty="0"/>
              <a:t>Look at calendar first</a:t>
            </a:r>
          </a:p>
        </p:txBody>
      </p:sp>
      <p:sp>
        <p:nvSpPr>
          <p:cNvPr id="3" name="Title 2"/>
          <p:cNvSpPr>
            <a:spLocks noGrp="1"/>
          </p:cNvSpPr>
          <p:nvPr>
            <p:ph type="title"/>
          </p:nvPr>
        </p:nvSpPr>
        <p:spPr/>
        <p:txBody>
          <a:bodyPr/>
          <a:lstStyle/>
          <a:p>
            <a:r>
              <a:rPr lang="en-US" dirty="0"/>
              <a:t>Focus and working on the most important thing</a:t>
            </a:r>
          </a:p>
        </p:txBody>
      </p:sp>
    </p:spTree>
    <p:extLst>
      <p:ext uri="{BB962C8B-B14F-4D97-AF65-F5344CB8AC3E}">
        <p14:creationId xmlns:p14="http://schemas.microsoft.com/office/powerpoint/2010/main" val="2604704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An introvert’s perspective – Andrew’s advice – questions are your best friend</a:t>
            </a:r>
          </a:p>
          <a:p>
            <a:r>
              <a:rPr lang="en-US" dirty="0"/>
              <a:t>Why this is particularly important at D2L</a:t>
            </a:r>
          </a:p>
          <a:p>
            <a:r>
              <a:rPr lang="en-US" dirty="0"/>
              <a:t>Connect back to learning and growing</a:t>
            </a:r>
          </a:p>
          <a:p>
            <a:pPr marL="342900" indent="-342900">
              <a:buFontTx/>
              <a:buChar char="-"/>
            </a:pPr>
            <a:r>
              <a:rPr lang="en-US" dirty="0"/>
              <a:t>Walkabout</a:t>
            </a:r>
          </a:p>
          <a:p>
            <a:pPr marL="342900" indent="-342900">
              <a:buFontTx/>
              <a:buChar char="-"/>
            </a:pPr>
            <a:r>
              <a:rPr lang="en-US" dirty="0"/>
              <a:t>Sit in a public spot</a:t>
            </a:r>
          </a:p>
          <a:p>
            <a:pPr marL="342900" indent="-342900">
              <a:buFontTx/>
              <a:buChar char="-"/>
            </a:pPr>
            <a:r>
              <a:rPr lang="en-US" dirty="0"/>
              <a:t>Chat at the coffee machine – one person per week you wouldn’t otherwise.</a:t>
            </a:r>
          </a:p>
          <a:p>
            <a:pPr marL="342900" indent="-342900">
              <a:buFontTx/>
              <a:buChar char="-"/>
            </a:pPr>
            <a:r>
              <a:rPr lang="en-US" dirty="0"/>
              <a:t>Ask people for their advice – we sometimes talk about having a mentor, but Craig helped me appreciate the value of a network of informal mentors – people you can talk over problems in particular areas </a:t>
            </a:r>
          </a:p>
          <a:p>
            <a:pPr marL="342900" indent="-342900">
              <a:buFontTx/>
              <a:buChar char="-"/>
            </a:pPr>
            <a:r>
              <a:rPr lang="en-US" dirty="0"/>
              <a:t>Meet up with people to compare what you’ve learned</a:t>
            </a:r>
          </a:p>
          <a:p>
            <a:pPr marL="342900" indent="-342900">
              <a:buFontTx/>
              <a:buChar char="-"/>
            </a:pPr>
            <a:r>
              <a:rPr lang="en-US" dirty="0"/>
              <a:t>Be generous, particularly when it comes to sharing knowledge</a:t>
            </a:r>
          </a:p>
          <a:p>
            <a:pPr marL="342900" indent="-342900">
              <a:buFontTx/>
              <a:buChar char="-"/>
            </a:pPr>
            <a:r>
              <a:rPr lang="en-US" dirty="0"/>
              <a:t>3</a:t>
            </a:r>
            <a:r>
              <a:rPr lang="en-US" baseline="30000" dirty="0"/>
              <a:t>rd</a:t>
            </a:r>
            <a:r>
              <a:rPr lang="en-US" dirty="0"/>
              <a:t> level tribe – we’re awesome, but they’re not.</a:t>
            </a:r>
          </a:p>
          <a:p>
            <a:pPr marL="342900" indent="-342900">
              <a:buFontTx/>
              <a:buChar char="-"/>
            </a:pPr>
            <a:r>
              <a:rPr lang="en-US" dirty="0"/>
              <a:t>4</a:t>
            </a:r>
            <a:r>
              <a:rPr lang="en-US" baseline="30000" dirty="0"/>
              <a:t>th</a:t>
            </a:r>
            <a:r>
              <a:rPr lang="en-US" dirty="0"/>
              <a:t> level tribe – we’re all awesome</a:t>
            </a:r>
          </a:p>
          <a:p>
            <a:pPr marL="342900" indent="-342900">
              <a:buFontTx/>
              <a:buChar char="-"/>
            </a:pPr>
            <a:r>
              <a:rPr lang="en-US" dirty="0"/>
              <a:t>5</a:t>
            </a:r>
            <a:r>
              <a:rPr lang="en-US" baseline="30000" dirty="0"/>
              <a:t>th</a:t>
            </a:r>
            <a:r>
              <a:rPr lang="en-US" dirty="0"/>
              <a:t> level tribe – hey my two friends who don’t know each other, you’d probably be awesome together – why not connect?</a:t>
            </a:r>
          </a:p>
          <a:p>
            <a:pPr marL="342900" indent="-342900">
              <a:buFontTx/>
              <a:buChar char="-"/>
            </a:pPr>
            <a:r>
              <a:rPr lang="en-US" dirty="0"/>
              <a:t>[cite tribal leadership]</a:t>
            </a:r>
          </a:p>
          <a:p>
            <a:pPr marL="342900" indent="-342900">
              <a:buFontTx/>
              <a:buChar char="-"/>
            </a:pPr>
            <a:endParaRPr lang="en-US" dirty="0"/>
          </a:p>
          <a:p>
            <a:pPr marL="342900" indent="-342900">
              <a:buFontTx/>
              <a:buChar char="-"/>
            </a:pPr>
            <a:endParaRPr lang="en-US" dirty="0"/>
          </a:p>
        </p:txBody>
      </p:sp>
      <p:sp>
        <p:nvSpPr>
          <p:cNvPr id="3" name="Title 2"/>
          <p:cNvSpPr>
            <a:spLocks noGrp="1"/>
          </p:cNvSpPr>
          <p:nvPr>
            <p:ph type="title"/>
          </p:nvPr>
        </p:nvSpPr>
        <p:spPr/>
        <p:txBody>
          <a:bodyPr/>
          <a:lstStyle/>
          <a:p>
            <a:r>
              <a:rPr lang="en-US" dirty="0"/>
              <a:t>Building a professional network</a:t>
            </a:r>
          </a:p>
        </p:txBody>
      </p:sp>
    </p:spTree>
    <p:extLst>
      <p:ext uri="{BB962C8B-B14F-4D97-AF65-F5344CB8AC3E}">
        <p14:creationId xmlns:p14="http://schemas.microsoft.com/office/powerpoint/2010/main" val="1677484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Imagine if the people we spend the most time with every day shared their perspective and advice about how we each could improve?  And imagine if they did this in small, low stress, frequent chunks that helps us course-correct or get stronger continuously.  We could grow faster, and we could make more of a difference in the lives of people around us.</a:t>
            </a:r>
          </a:p>
          <a:p>
            <a:pPr marL="342900" indent="-342900">
              <a:buFont typeface="Arial" panose="020B0604020202020204" pitchFamily="34" charset="0"/>
              <a:buChar char="•"/>
            </a:pPr>
            <a:r>
              <a:rPr lang="en-US" dirty="0"/>
              <a:t>Scary right?</a:t>
            </a:r>
          </a:p>
          <a:p>
            <a:pPr marL="342900" indent="-342900">
              <a:buFont typeface="Arial" panose="020B0604020202020204" pitchFamily="34" charset="0"/>
              <a:buChar char="•"/>
            </a:pPr>
            <a:r>
              <a:rPr lang="en-US" dirty="0"/>
              <a:t>Steps to get there:</a:t>
            </a:r>
          </a:p>
          <a:p>
            <a:pPr marL="342900" indent="-342900">
              <a:buFont typeface="Arial" panose="020B0604020202020204" pitchFamily="34" charset="0"/>
              <a:buChar char="•"/>
            </a:pPr>
            <a:r>
              <a:rPr lang="en-US" dirty="0"/>
              <a:t>&gt;&gt; Share positive feedback, every day, in small but honest ways.  (Some authors talk about needing to build trust by sharing the positive at as much as a 9:1 ratio.)</a:t>
            </a:r>
          </a:p>
          <a:p>
            <a:pPr marL="342900" indent="-342900">
              <a:buFont typeface="Arial" panose="020B0604020202020204" pitchFamily="34" charset="0"/>
              <a:buChar char="•"/>
            </a:pPr>
            <a:r>
              <a:rPr lang="en-US" dirty="0"/>
              <a:t>&gt;&gt; Do so especially when someone has done something new for them that is a growth step: “It was really cool that you spoke up back there – I think that helped get us on track…”</a:t>
            </a:r>
          </a:p>
          <a:p>
            <a:pPr marL="342900" indent="-342900">
              <a:buFont typeface="Arial" panose="020B0604020202020204" pitchFamily="34" charset="0"/>
              <a:buChar char="•"/>
            </a:pPr>
            <a:r>
              <a:rPr lang="en-US" dirty="0"/>
              <a:t>&gt;&gt; Make it easy for people to share feedback with you – and try not to just fish for the good – make it easy for people to share ideas about how you can get stronger.</a:t>
            </a:r>
          </a:p>
          <a:p>
            <a:pPr marL="342900" indent="-342900">
              <a:buFont typeface="Arial" panose="020B0604020202020204" pitchFamily="34" charset="0"/>
              <a:buChar char="•"/>
            </a:pPr>
            <a:r>
              <a:rPr lang="en-US" dirty="0"/>
              <a:t>Receiving feedback: Be interested.  Be engaged.  Don’t argue.  (Asking for clarification or example is ok.)  Say thank you, and mean it.</a:t>
            </a:r>
          </a:p>
          <a:p>
            <a:pPr marL="342900" indent="-342900">
              <a:buFont typeface="Arial" panose="020B0604020202020204" pitchFamily="34" charset="0"/>
              <a:buChar char="•"/>
            </a:pPr>
            <a:r>
              <a:rPr lang="en-US" dirty="0"/>
              <a:t>Tell people that you got good feedback and that it helped you (if it was, and if it did.)  That reinforces the idea that this is valued behavior, and it’s a form of real-time public feedback for the person who took time to help you out.</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Mutual Coaching</a:t>
            </a:r>
          </a:p>
        </p:txBody>
      </p:sp>
    </p:spTree>
    <p:extLst>
      <p:ext uri="{BB962C8B-B14F-4D97-AF65-F5344CB8AC3E}">
        <p14:creationId xmlns:p14="http://schemas.microsoft.com/office/powerpoint/2010/main" val="2528233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I want to work at a place where we, as a group, help to make things better</a:t>
            </a:r>
          </a:p>
          <a:p>
            <a:pPr marL="342900" indent="-342900">
              <a:buFont typeface="Arial" panose="020B0604020202020204" pitchFamily="34" charset="0"/>
              <a:buChar char="•"/>
            </a:pPr>
            <a:r>
              <a:rPr lang="en-US" dirty="0"/>
              <a:t>Pick a thing that should be better.  Helps if it’s something that bothers you – something you have a personal stake in.  Ask what would be necessary to tackle it.  Just say you’ll make a plan – if you find yourself interested, you’ll be more likely to make good progress</a:t>
            </a:r>
          </a:p>
          <a:p>
            <a:pPr marL="342900" indent="-342900">
              <a:buFont typeface="Arial" panose="020B0604020202020204" pitchFamily="34" charset="0"/>
              <a:buChar char="•"/>
            </a:pPr>
            <a:r>
              <a:rPr lang="en-US" dirty="0"/>
              <a:t>Think about what that would look like</a:t>
            </a:r>
          </a:p>
          <a:p>
            <a:pPr marL="342900" indent="-342900">
              <a:buFont typeface="Arial" panose="020B0604020202020204" pitchFamily="34" charset="0"/>
              <a:buChar char="•"/>
            </a:pPr>
            <a:r>
              <a:rPr lang="en-US" dirty="0"/>
              <a:t>Take steps</a:t>
            </a:r>
          </a:p>
          <a:p>
            <a:pPr marL="342900" indent="-342900">
              <a:buFont typeface="Arial" panose="020B0604020202020204" pitchFamily="34" charset="0"/>
              <a:buChar char="•"/>
            </a:pPr>
            <a:r>
              <a:rPr lang="en-US" dirty="0"/>
              <a:t>Start small (small problems, small slices)</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LAST TOPIC: Be the change (Jason: Pick better title)</a:t>
            </a:r>
          </a:p>
        </p:txBody>
      </p:sp>
    </p:spTree>
    <p:extLst>
      <p:ext uri="{BB962C8B-B14F-4D97-AF65-F5344CB8AC3E}">
        <p14:creationId xmlns:p14="http://schemas.microsoft.com/office/powerpoint/2010/main" val="1213391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1526" y="2017718"/>
            <a:ext cx="11301371" cy="4264025"/>
          </a:xfrm>
        </p:spPr>
        <p:txBody>
          <a:bodyPr/>
          <a:lstStyle/>
          <a:p>
            <a:r>
              <a:rPr lang="en-US" dirty="0"/>
              <a:t>Values, Beliefs, Principles (maybe just principles)</a:t>
            </a:r>
          </a:p>
          <a:p>
            <a:endParaRPr lang="en-US" dirty="0"/>
          </a:p>
          <a:p>
            <a:endParaRPr lang="en-US" dirty="0"/>
          </a:p>
        </p:txBody>
      </p:sp>
      <p:sp>
        <p:nvSpPr>
          <p:cNvPr id="3" name="Title 2"/>
          <p:cNvSpPr>
            <a:spLocks noGrp="1"/>
          </p:cNvSpPr>
          <p:nvPr>
            <p:ph type="title"/>
          </p:nvPr>
        </p:nvSpPr>
        <p:spPr/>
        <p:txBody>
          <a:bodyPr/>
          <a:lstStyle/>
          <a:p>
            <a:r>
              <a:rPr lang="en-US" dirty="0"/>
              <a:t>Jason – Content To Add	</a:t>
            </a:r>
          </a:p>
        </p:txBody>
      </p:sp>
    </p:spTree>
    <p:extLst>
      <p:ext uri="{BB962C8B-B14F-4D97-AF65-F5344CB8AC3E}">
        <p14:creationId xmlns:p14="http://schemas.microsoft.com/office/powerpoint/2010/main" val="568191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Highlight tools / techniques in memorable sound bites</a:t>
            </a:r>
          </a:p>
          <a:p>
            <a:endParaRPr lang="en-US" dirty="0"/>
          </a:p>
          <a:p>
            <a:r>
              <a:rPr lang="en-US" dirty="0"/>
              <a:t>Identify spots for audience participation – What do you do to achieve this goal?</a:t>
            </a:r>
          </a:p>
          <a:p>
            <a:endParaRPr lang="en-US" dirty="0"/>
          </a:p>
          <a:p>
            <a:r>
              <a:rPr lang="en-US" dirty="0"/>
              <a:t>Progress bar or some other indicator of where we are in the presentation</a:t>
            </a:r>
          </a:p>
          <a:p>
            <a:endParaRPr lang="en-US" dirty="0"/>
          </a:p>
        </p:txBody>
      </p:sp>
      <p:sp>
        <p:nvSpPr>
          <p:cNvPr id="3" name="Title 2"/>
          <p:cNvSpPr>
            <a:spLocks noGrp="1"/>
          </p:cNvSpPr>
          <p:nvPr>
            <p:ph type="title"/>
          </p:nvPr>
        </p:nvSpPr>
        <p:spPr/>
        <p:txBody>
          <a:bodyPr/>
          <a:lstStyle/>
          <a:p>
            <a:r>
              <a:rPr lang="en-US" dirty="0"/>
              <a:t>Jason – Presentation candy to add</a:t>
            </a:r>
          </a:p>
        </p:txBody>
      </p:sp>
    </p:spTree>
    <p:extLst>
      <p:ext uri="{BB962C8B-B14F-4D97-AF65-F5344CB8AC3E}">
        <p14:creationId xmlns:p14="http://schemas.microsoft.com/office/powerpoint/2010/main" val="3812715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What metrics have other teams used?</a:t>
            </a:r>
          </a:p>
          <a:p>
            <a:pPr marL="342900" indent="-342900">
              <a:buFontTx/>
              <a:buChar char="-"/>
            </a:pPr>
            <a:r>
              <a:rPr lang="en-US" dirty="0"/>
              <a:t>Get feedback on outline / more polished presentation</a:t>
            </a:r>
          </a:p>
          <a:p>
            <a:pPr marL="342900" indent="-342900">
              <a:buFontTx/>
              <a:buChar char="-"/>
            </a:pPr>
            <a:r>
              <a:rPr lang="en-US" dirty="0"/>
              <a:t>Are there examples from other teams that are useful?</a:t>
            </a:r>
          </a:p>
          <a:p>
            <a:pPr marL="342900" indent="-342900">
              <a:buFontTx/>
              <a:buChar char="-"/>
            </a:pPr>
            <a:r>
              <a:rPr lang="en-US" dirty="0"/>
              <a:t>Make sure I have enough examples / side-stories</a:t>
            </a:r>
          </a:p>
        </p:txBody>
      </p:sp>
      <p:sp>
        <p:nvSpPr>
          <p:cNvPr id="3" name="Title 2"/>
          <p:cNvSpPr>
            <a:spLocks noGrp="1"/>
          </p:cNvSpPr>
          <p:nvPr>
            <p:ph type="title"/>
          </p:nvPr>
        </p:nvSpPr>
        <p:spPr/>
        <p:txBody>
          <a:bodyPr/>
          <a:lstStyle/>
          <a:p>
            <a:r>
              <a:rPr lang="en-US" dirty="0"/>
              <a:t>Jason – Research TODO</a:t>
            </a:r>
          </a:p>
        </p:txBody>
      </p:sp>
    </p:spTree>
    <p:extLst>
      <p:ext uri="{BB962C8B-B14F-4D97-AF65-F5344CB8AC3E}">
        <p14:creationId xmlns:p14="http://schemas.microsoft.com/office/powerpoint/2010/main" val="3726132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112294"/>
            <a:ext cx="11301371" cy="6394038"/>
          </a:xfrm>
        </p:spPr>
        <p:txBody>
          <a:bodyPr/>
          <a:lstStyle/>
          <a:p>
            <a:r>
              <a:rPr lang="en-US" b="1" dirty="0"/>
              <a:t>Abstract:</a:t>
            </a:r>
            <a:endParaRPr lang="en-US" dirty="0"/>
          </a:p>
          <a:p>
            <a:r>
              <a:rPr lang="en-US" b="1" dirty="0"/>
              <a:t>We all want to get more of the most important work done.  This session will discuss ways that teams and individuals can focus their efforts and become increasingly effective.  At the team level, clear, business-aligned, measurable goals are critical.  Learning should be our primary responsibility leading to continuous growth and the ability to embrace change.  Meetings and other discussions need to be goal-oriented, inclusive, and result in action.  As individuals, it's important to be able to both maintain focus, and to be focused on the right thing in the face of frequent interruptions and distractions.  Finally, our colleagues are our best resource for getting better at what we do - let's take advantage of that!</a:t>
            </a:r>
            <a:endParaRPr lang="en-US" dirty="0"/>
          </a:p>
          <a:p>
            <a:r>
              <a:rPr lang="en-US" b="1" dirty="0"/>
              <a:t> </a:t>
            </a:r>
            <a:endParaRPr lang="en-US" dirty="0"/>
          </a:p>
          <a:p>
            <a:r>
              <a:rPr lang="en-US" b="1" dirty="0"/>
              <a:t>Learning Objectives:</a:t>
            </a:r>
            <a:endParaRPr lang="en-US" dirty="0"/>
          </a:p>
          <a:p>
            <a:r>
              <a:rPr lang="en-US" b="1" dirty="0"/>
              <a:t>              - Identifying the right goals and working toward them</a:t>
            </a:r>
            <a:endParaRPr lang="en-US" dirty="0"/>
          </a:p>
          <a:p>
            <a:r>
              <a:rPr lang="en-US" b="1" dirty="0"/>
              <a:t>- Metrics-based assessment of progress</a:t>
            </a:r>
            <a:endParaRPr lang="en-US" dirty="0"/>
          </a:p>
          <a:p>
            <a:r>
              <a:rPr lang="en-US" b="1" dirty="0"/>
              <a:t>- Steadily delivering value</a:t>
            </a:r>
            <a:endParaRPr lang="en-US" dirty="0"/>
          </a:p>
          <a:p>
            <a:r>
              <a:rPr lang="en-US" b="1" dirty="0"/>
              <a:t>- Learning is our primary responsibility</a:t>
            </a:r>
            <a:endParaRPr lang="en-US" dirty="0"/>
          </a:p>
          <a:p>
            <a:r>
              <a:rPr lang="en-US" b="1" dirty="0"/>
              <a:t>- Abhor stagnation - crave healthy change</a:t>
            </a:r>
            <a:endParaRPr lang="en-US" dirty="0"/>
          </a:p>
          <a:p>
            <a:r>
              <a:rPr lang="en-US" b="1" dirty="0"/>
              <a:t>- Running effective meetings including goal orientation and inclusiveness</a:t>
            </a:r>
            <a:endParaRPr lang="en-US" dirty="0"/>
          </a:p>
          <a:p>
            <a:r>
              <a:rPr lang="en-US" b="1" dirty="0"/>
              <a:t>- Fostering a D2L professional network</a:t>
            </a:r>
            <a:endParaRPr lang="en-US" dirty="0"/>
          </a:p>
          <a:p>
            <a:r>
              <a:rPr lang="en-US" b="1" dirty="0"/>
              <a:t>- Techniques for enabling individual focus and working on the most important thing</a:t>
            </a:r>
            <a:endParaRPr lang="en-US" dirty="0"/>
          </a:p>
          <a:p>
            <a:r>
              <a:rPr lang="en-US" b="1" dirty="0"/>
              <a:t>- Mutual coaching</a:t>
            </a:r>
            <a:endParaRPr lang="en-US" dirty="0"/>
          </a:p>
          <a:p>
            <a:endParaRPr lang="en-US" dirty="0"/>
          </a:p>
        </p:txBody>
      </p:sp>
    </p:spTree>
    <p:extLst>
      <p:ext uri="{BB962C8B-B14F-4D97-AF65-F5344CB8AC3E}">
        <p14:creationId xmlns:p14="http://schemas.microsoft.com/office/powerpoint/2010/main" val="3209244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Take away ONE thing that that connects for you.</a:t>
            </a:r>
          </a:p>
          <a:p>
            <a:pPr marL="342900" indent="-342900">
              <a:buFont typeface="Arial" panose="020B0604020202020204" pitchFamily="34" charset="0"/>
              <a:buChar char="•"/>
            </a:pPr>
            <a:r>
              <a:rPr lang="en-US" dirty="0"/>
              <a:t>Bonus</a:t>
            </a:r>
            <a:r>
              <a:rPr lang="en-US" dirty="0">
                <a:solidFill>
                  <a:schemeClr val="tx1"/>
                </a:solidFill>
              </a:rPr>
              <a:t>:</a:t>
            </a:r>
          </a:p>
          <a:p>
            <a:pPr marL="857225" lvl="1" indent="-342900"/>
            <a:r>
              <a:rPr lang="en-US" dirty="0">
                <a:solidFill>
                  <a:schemeClr val="tx1"/>
                </a:solidFill>
              </a:rPr>
              <a:t>Form a habit – be still doing that thing a year from now</a:t>
            </a:r>
          </a:p>
        </p:txBody>
      </p:sp>
      <p:sp>
        <p:nvSpPr>
          <p:cNvPr id="3" name="Title 2"/>
          <p:cNvSpPr>
            <a:spLocks noGrp="1"/>
          </p:cNvSpPr>
          <p:nvPr>
            <p:ph type="title"/>
          </p:nvPr>
        </p:nvSpPr>
        <p:spPr/>
        <p:txBody>
          <a:bodyPr/>
          <a:lstStyle/>
          <a:p>
            <a:r>
              <a:rPr lang="en-US" dirty="0"/>
              <a:t>Acceptance Criteria</a:t>
            </a:r>
          </a:p>
        </p:txBody>
      </p:sp>
    </p:spTree>
    <p:extLst>
      <p:ext uri="{BB962C8B-B14F-4D97-AF65-F5344CB8AC3E}">
        <p14:creationId xmlns:p14="http://schemas.microsoft.com/office/powerpoint/2010/main" val="2150619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I’m not perfect at this stuff, and some days I’m better than others.</a:t>
            </a:r>
          </a:p>
          <a:p>
            <a:endParaRPr lang="en-US" dirty="0"/>
          </a:p>
          <a:p>
            <a:r>
              <a:rPr lang="en-US" dirty="0"/>
              <a:t>Part of why I’m speaking today is selfishly calculated to advance my own growth and learning.</a:t>
            </a:r>
          </a:p>
          <a:p>
            <a:endParaRPr lang="en-US" dirty="0"/>
          </a:p>
          <a:p>
            <a:r>
              <a:rPr lang="en-US" dirty="0"/>
              <a:t>Preparing to talk to a group about material means that you think about it in a different way.  It opens you up to new questions and feedback.  </a:t>
            </a:r>
          </a:p>
          <a:p>
            <a:endParaRPr lang="en-US" dirty="0"/>
          </a:p>
          <a:p>
            <a:r>
              <a:rPr lang="en-US" dirty="0"/>
              <a:t>Let’s talk if:</a:t>
            </a:r>
          </a:p>
          <a:p>
            <a:pPr marL="342900" indent="-342900">
              <a:buFontTx/>
              <a:buChar char="-"/>
            </a:pPr>
            <a:r>
              <a:rPr lang="en-US" dirty="0"/>
              <a:t>You have other ideas</a:t>
            </a:r>
          </a:p>
          <a:p>
            <a:pPr marL="342900" indent="-342900">
              <a:buFontTx/>
              <a:buChar char="-"/>
            </a:pPr>
            <a:r>
              <a:rPr lang="en-US" dirty="0"/>
              <a:t>You have contrary opinions</a:t>
            </a:r>
          </a:p>
          <a:p>
            <a:pPr marL="342900" indent="-342900">
              <a:buFontTx/>
              <a:buChar char="-"/>
            </a:pPr>
            <a:r>
              <a:rPr lang="en-US" dirty="0"/>
              <a:t>You have feedback for me on the material or the presentation</a:t>
            </a:r>
          </a:p>
          <a:p>
            <a:pPr marL="342900" indent="-342900">
              <a:buFontTx/>
              <a:buChar char="-"/>
            </a:pPr>
            <a:endParaRPr lang="en-US" dirty="0"/>
          </a:p>
          <a:p>
            <a:r>
              <a:rPr lang="en-US" dirty="0"/>
              <a:t>I’ve been influenced by lots of people and sources, at D2L and elsewhere – I’ve tried to cite them, but for those I’ve missed, apologies.</a:t>
            </a:r>
          </a:p>
        </p:txBody>
      </p:sp>
      <p:sp>
        <p:nvSpPr>
          <p:cNvPr id="3" name="Title 2"/>
          <p:cNvSpPr>
            <a:spLocks noGrp="1"/>
          </p:cNvSpPr>
          <p:nvPr>
            <p:ph type="title"/>
          </p:nvPr>
        </p:nvSpPr>
        <p:spPr/>
        <p:txBody>
          <a:bodyPr/>
          <a:lstStyle/>
          <a:p>
            <a:r>
              <a:rPr lang="en-US" dirty="0"/>
              <a:t>Caveat - </a:t>
            </a:r>
          </a:p>
        </p:txBody>
      </p:sp>
    </p:spTree>
    <p:extLst>
      <p:ext uri="{BB962C8B-B14F-4D97-AF65-F5344CB8AC3E}">
        <p14:creationId xmlns:p14="http://schemas.microsoft.com/office/powerpoint/2010/main" val="192758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 typeface="Arial" panose="020B0604020202020204" pitchFamily="34" charset="0"/>
              <a:buChar char="•"/>
            </a:pPr>
            <a:r>
              <a:rPr lang="en-US" dirty="0"/>
              <a:t>Teams</a:t>
            </a:r>
          </a:p>
          <a:p>
            <a:pPr marL="342900" indent="-342900">
              <a:buFont typeface="Arial" panose="020B0604020202020204" pitchFamily="34" charset="0"/>
              <a:buChar char="•"/>
            </a:pPr>
            <a:r>
              <a:rPr lang="en-US" dirty="0"/>
              <a:t>Individuals</a:t>
            </a:r>
          </a:p>
          <a:p>
            <a:pPr marL="342900" indent="-342900">
              <a:buFont typeface="Arial" panose="020B0604020202020204" pitchFamily="34" charset="0"/>
              <a:buChar char="•"/>
            </a:pPr>
            <a:r>
              <a:rPr lang="en-US" dirty="0"/>
              <a:t>*****POPULATE THIS ONCE I’VE MADE OTHER SLIDES***</a:t>
            </a:r>
          </a:p>
          <a:p>
            <a:pPr marL="342900" indent="-342900">
              <a:buFont typeface="Arial" panose="020B0604020202020204" pitchFamily="34" charset="0"/>
              <a:buChar char="•"/>
            </a:pPr>
            <a:endParaRPr lang="en-US" dirty="0"/>
          </a:p>
          <a:p>
            <a:endParaRPr lang="en-US" dirty="0"/>
          </a:p>
        </p:txBody>
      </p:sp>
      <p:sp>
        <p:nvSpPr>
          <p:cNvPr id="2" name="Title 1"/>
          <p:cNvSpPr>
            <a:spLocks noGrp="1"/>
          </p:cNvSpPr>
          <p:nvPr>
            <p:ph type="title"/>
          </p:nvPr>
        </p:nvSpPr>
        <p:spPr/>
        <p:txBody>
          <a:bodyPr/>
          <a:lstStyle/>
          <a:p>
            <a:r>
              <a:rPr lang="en-US" dirty="0"/>
              <a:t>What we’ll talk about?</a:t>
            </a:r>
          </a:p>
        </p:txBody>
      </p:sp>
    </p:spTree>
    <p:extLst>
      <p:ext uri="{BB962C8B-B14F-4D97-AF65-F5344CB8AC3E}">
        <p14:creationId xmlns:p14="http://schemas.microsoft.com/office/powerpoint/2010/main" val="2931181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2548" y="2507599"/>
            <a:ext cx="9717291" cy="1325147"/>
          </a:xfrm>
        </p:spPr>
        <p:txBody>
          <a:bodyPr/>
          <a:lstStyle/>
          <a:p>
            <a:r>
              <a:rPr lang="en-US" dirty="0"/>
              <a:t>Building the most important things as a </a:t>
            </a:r>
            <a:r>
              <a:rPr lang="en-US" u="sng" dirty="0"/>
              <a:t>team</a:t>
            </a:r>
          </a:p>
        </p:txBody>
      </p:sp>
    </p:spTree>
    <p:extLst>
      <p:ext uri="{BB962C8B-B14F-4D97-AF65-F5344CB8AC3E}">
        <p14:creationId xmlns:p14="http://schemas.microsoft.com/office/powerpoint/2010/main" val="4271004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 group of smart, caring humans who come together to solve a problem while growing as individuals.</a:t>
            </a:r>
          </a:p>
        </p:txBody>
      </p:sp>
      <p:sp>
        <p:nvSpPr>
          <p:cNvPr id="3" name="Title 2"/>
          <p:cNvSpPr>
            <a:spLocks noGrp="1"/>
          </p:cNvSpPr>
          <p:nvPr>
            <p:ph type="title"/>
          </p:nvPr>
        </p:nvSpPr>
        <p:spPr/>
        <p:txBody>
          <a:bodyPr/>
          <a:lstStyle/>
          <a:p>
            <a:r>
              <a:rPr lang="en-US" dirty="0"/>
              <a:t>What is a team?</a:t>
            </a:r>
          </a:p>
        </p:txBody>
      </p:sp>
    </p:spTree>
    <p:extLst>
      <p:ext uri="{BB962C8B-B14F-4D97-AF65-F5344CB8AC3E}">
        <p14:creationId xmlns:p14="http://schemas.microsoft.com/office/powerpoint/2010/main" val="2429993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WHY does it matter?</a:t>
            </a:r>
          </a:p>
          <a:p>
            <a:pPr marL="342900" indent="-342900">
              <a:buFont typeface="Arial" panose="020B0604020202020204" pitchFamily="34" charset="0"/>
              <a:buChar char="•"/>
            </a:pPr>
            <a:r>
              <a:rPr lang="en-US" dirty="0"/>
              <a:t>&gt;&gt;To the world</a:t>
            </a:r>
          </a:p>
          <a:p>
            <a:pPr marL="342900" indent="-342900">
              <a:buFont typeface="Arial" panose="020B0604020202020204" pitchFamily="34" charset="0"/>
              <a:buChar char="•"/>
            </a:pPr>
            <a:r>
              <a:rPr lang="en-US" dirty="0"/>
              <a:t>&gt;&gt;To the customers</a:t>
            </a:r>
          </a:p>
          <a:p>
            <a:pPr marL="342900" indent="-342900">
              <a:buFont typeface="Arial" panose="020B0604020202020204" pitchFamily="34" charset="0"/>
              <a:buChar char="•"/>
            </a:pPr>
            <a:r>
              <a:rPr lang="en-US" dirty="0"/>
              <a:t>&gt;&gt;To the company</a:t>
            </a:r>
          </a:p>
          <a:p>
            <a:pPr marL="342900" indent="-342900">
              <a:buFont typeface="Arial" panose="020B0604020202020204" pitchFamily="34" charset="0"/>
              <a:buChar char="•"/>
            </a:pPr>
            <a:r>
              <a:rPr lang="en-US" dirty="0"/>
              <a:t>&gt;&gt;</a:t>
            </a:r>
            <a:r>
              <a:rPr lang="en-US" b="1" dirty="0"/>
              <a:t>To you</a:t>
            </a:r>
          </a:p>
          <a:p>
            <a:endParaRPr lang="en-US" dirty="0"/>
          </a:p>
          <a:p>
            <a:pPr marL="342900" indent="-342900">
              <a:buFont typeface="Arial" panose="020B0604020202020204" pitchFamily="34" charset="0"/>
              <a:buChar char="•"/>
            </a:pPr>
            <a:r>
              <a:rPr lang="en-US" dirty="0"/>
              <a:t>You’ll make better decisions about WHAT to do …</a:t>
            </a:r>
          </a:p>
          <a:p>
            <a:pPr marL="342900" indent="-342900">
              <a:buFont typeface="Arial" panose="020B0604020202020204" pitchFamily="34" charset="0"/>
              <a:buChar char="•"/>
            </a:pPr>
            <a:r>
              <a:rPr lang="en-US" dirty="0"/>
              <a:t>and HOW to do it.</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Why?</a:t>
            </a:r>
          </a:p>
        </p:txBody>
      </p:sp>
    </p:spTree>
    <p:extLst>
      <p:ext uri="{BB962C8B-B14F-4D97-AF65-F5344CB8AC3E}">
        <p14:creationId xmlns:p14="http://schemas.microsoft.com/office/powerpoint/2010/main" val="3794098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Inspired by our WHY, we identify WHAT we want to accomplish.</a:t>
            </a:r>
          </a:p>
          <a:p>
            <a:endParaRPr lang="en-US" dirty="0"/>
          </a:p>
          <a:p>
            <a:pPr marL="342900" indent="-342900">
              <a:buFont typeface="Arial" panose="020B0604020202020204" pitchFamily="34" charset="0"/>
              <a:buChar char="•"/>
            </a:pPr>
            <a:r>
              <a:rPr lang="en-US" dirty="0"/>
              <a:t>Don’t fall in love with the first goals or plan – </a:t>
            </a:r>
            <a:r>
              <a:rPr lang="en-US" u="sng" dirty="0"/>
              <a:t>persist</a:t>
            </a:r>
          </a:p>
          <a:p>
            <a:pPr marL="342900" indent="-342900">
              <a:buFont typeface="Arial" panose="020B0604020202020204" pitchFamily="34" charset="0"/>
              <a:buChar char="•"/>
            </a:pPr>
            <a:r>
              <a:rPr lang="en-US" dirty="0"/>
              <a:t>&gt;&gt;Value changes that improve the plan</a:t>
            </a:r>
          </a:p>
          <a:p>
            <a:pPr marL="342900" indent="-342900">
              <a:buFont typeface="Arial" panose="020B0604020202020204" pitchFamily="34" charset="0"/>
              <a:buChar char="•"/>
            </a:pPr>
            <a:r>
              <a:rPr lang="en-US" dirty="0"/>
              <a:t>What are the rules or assumptions you can break?  (Kobayashi </a:t>
            </a:r>
            <a:r>
              <a:rPr lang="en-US" dirty="0" err="1"/>
              <a:t>Maru</a:t>
            </a:r>
            <a:r>
              <a:rPr lang="en-US" dirty="0"/>
              <a:t> </a:t>
            </a:r>
            <a:r>
              <a:rPr lang="en-US" dirty="0">
                <a:sym typeface="Wingdings" panose="05000000000000000000" pitchFamily="2" charset="2"/>
              </a:rPr>
              <a:t>)</a:t>
            </a:r>
          </a:p>
          <a:p>
            <a:pPr marL="342900" indent="-342900">
              <a:buFont typeface="Arial" panose="020B0604020202020204" pitchFamily="34" charset="0"/>
              <a:buChar char="•"/>
            </a:pPr>
            <a:r>
              <a:rPr lang="en-US" dirty="0">
                <a:sym typeface="Wingdings" panose="05000000000000000000" pitchFamily="2" charset="2"/>
              </a:rPr>
              <a:t>What other wins are there?</a:t>
            </a:r>
          </a:p>
          <a:p>
            <a:pPr marL="342900" indent="-342900">
              <a:buFont typeface="Arial" panose="020B0604020202020204" pitchFamily="34" charset="0"/>
              <a:buChar char="•"/>
            </a:pPr>
            <a:r>
              <a:rPr lang="en-US" dirty="0">
                <a:sym typeface="Wingdings" panose="05000000000000000000" pitchFamily="2" charset="2"/>
              </a:rPr>
              <a:t>Be conscious of your own bias</a:t>
            </a:r>
            <a:endParaRPr lang="en-US" dirty="0"/>
          </a:p>
          <a:p>
            <a:endParaRPr lang="en-US" dirty="0"/>
          </a:p>
          <a:p>
            <a:pPr marL="342900" indent="-342900">
              <a:buFont typeface="Arial" panose="020B0604020202020204" pitchFamily="34" charset="0"/>
              <a:buChar char="•"/>
            </a:pPr>
            <a:r>
              <a:rPr lang="en-US" dirty="0"/>
              <a:t>Tool: Write the press release</a:t>
            </a:r>
          </a:p>
          <a:p>
            <a:pPr marL="342900" indent="-342900">
              <a:buFont typeface="Arial" panose="020B0604020202020204" pitchFamily="34" charset="0"/>
              <a:buChar char="•"/>
            </a:pPr>
            <a:r>
              <a:rPr lang="en-US" dirty="0"/>
              <a:t>Tool: Do a pre-mortem</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solidFill>
                  <a:srgbClr val="FF0000"/>
                </a:solidFill>
              </a:rPr>
              <a:t>JASON – MORE HERE</a:t>
            </a:r>
          </a:p>
        </p:txBody>
      </p:sp>
      <p:sp>
        <p:nvSpPr>
          <p:cNvPr id="3" name="Title 2"/>
          <p:cNvSpPr>
            <a:spLocks noGrp="1"/>
          </p:cNvSpPr>
          <p:nvPr>
            <p:ph type="title"/>
          </p:nvPr>
        </p:nvSpPr>
        <p:spPr/>
        <p:txBody>
          <a:bodyPr/>
          <a:lstStyle/>
          <a:p>
            <a:r>
              <a:rPr lang="en-US" dirty="0"/>
              <a:t>What? (Goals)</a:t>
            </a:r>
          </a:p>
        </p:txBody>
      </p:sp>
    </p:spTree>
    <p:extLst>
      <p:ext uri="{BB962C8B-B14F-4D97-AF65-F5344CB8AC3E}">
        <p14:creationId xmlns:p14="http://schemas.microsoft.com/office/powerpoint/2010/main" val="3244198818"/>
      </p:ext>
    </p:extLst>
  </p:cSld>
  <p:clrMapOvr>
    <a:masterClrMapping/>
  </p:clrMapOvr>
</p:sld>
</file>

<file path=ppt/theme/theme1.xml><?xml version="1.0" encoding="utf-8"?>
<a:theme xmlns:a="http://schemas.openxmlformats.org/drawingml/2006/main" name="Brightspace PPT Theme 16x9">
  <a:themeElements>
    <a:clrScheme name="Brightspace on Colours">
      <a:dk1>
        <a:srgbClr val="55595B"/>
      </a:dk1>
      <a:lt1>
        <a:srgbClr val="FFFFFF"/>
      </a:lt1>
      <a:dk2>
        <a:srgbClr val="565A5C"/>
      </a:dk2>
      <a:lt2>
        <a:srgbClr val="E87511"/>
      </a:lt2>
      <a:accent1>
        <a:srgbClr val="00A3AE"/>
      </a:accent1>
      <a:accent2>
        <a:srgbClr val="C83000"/>
      </a:accent2>
      <a:accent3>
        <a:srgbClr val="76A23F"/>
      </a:accent3>
      <a:accent4>
        <a:srgbClr val="005AC9"/>
      </a:accent4>
      <a:accent5>
        <a:srgbClr val="55595B"/>
      </a:accent5>
      <a:accent6>
        <a:srgbClr val="E87511"/>
      </a:accent6>
      <a:hlink>
        <a:srgbClr val="FFFFFF"/>
      </a:hlink>
      <a:folHlink>
        <a:srgbClr val="D7D7D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ightspace PPT Theme 16x9" id="{CD854CA6-FB99-402E-8387-614A8DE04B79}" vid="{258B1875-A85C-4700-878C-8EF55181B2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4841</TotalTime>
  <Words>2136</Words>
  <Application>Microsoft Office PowerPoint</Application>
  <PresentationFormat>Widescreen</PresentationFormat>
  <Paragraphs>226</Paragraphs>
  <Slides>27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Wingdings</vt:lpstr>
      <vt:lpstr>Brightspace PPT Theme 16x9</vt:lpstr>
      <vt:lpstr>Getting it Done  Ways to work more effectively</vt:lpstr>
      <vt:lpstr>Big Idea</vt:lpstr>
      <vt:lpstr>Acceptance Criteria</vt:lpstr>
      <vt:lpstr>Caveat - </vt:lpstr>
      <vt:lpstr>What we’ll talk about?</vt:lpstr>
      <vt:lpstr>Building the most important things as a team</vt:lpstr>
      <vt:lpstr>What is a team?</vt:lpstr>
      <vt:lpstr>Why?</vt:lpstr>
      <vt:lpstr>What? (Goals)</vt:lpstr>
      <vt:lpstr>Metrics</vt:lpstr>
      <vt:lpstr>Phases of a project **CAREFUL** Get peer review</vt:lpstr>
      <vt:lpstr>Value failure and prioritize learning</vt:lpstr>
      <vt:lpstr>Steadily deliver value aka thin slice</vt:lpstr>
      <vt:lpstr>Executing: Running effective meetings</vt:lpstr>
      <vt:lpstr>Executing: Maintain Slack</vt:lpstr>
      <vt:lpstr>Principle and Process</vt:lpstr>
      <vt:lpstr>We learn</vt:lpstr>
      <vt:lpstr>Being an effective individual</vt:lpstr>
      <vt:lpstr>I learn</vt:lpstr>
      <vt:lpstr>Focus and working on the most important thing</vt:lpstr>
      <vt:lpstr>Building a professional network</vt:lpstr>
      <vt:lpstr>Mutual Coaching</vt:lpstr>
      <vt:lpstr>LAST TOPIC: Be the change (Jason: Pick better title)</vt:lpstr>
      <vt:lpstr>Jason – Content To Add </vt:lpstr>
      <vt:lpstr>Jason – Presentation candy to add</vt:lpstr>
      <vt:lpstr>Jason – Research TODO</vt:lpstr>
      <vt:lpstr>PowerPoint Presentation</vt:lpstr>
    </vt:vector>
  </TitlesOfParts>
  <Company>D2L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Tibbs</dc:creator>
  <cp:lastModifiedBy>Jason Wood</cp:lastModifiedBy>
  <cp:revision>48</cp:revision>
  <dcterms:created xsi:type="dcterms:W3CDTF">2015-03-20T13:47:28Z</dcterms:created>
  <dcterms:modified xsi:type="dcterms:W3CDTF">2016-11-02T00:34:26Z</dcterms:modified>
</cp:coreProperties>
</file>