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2"/>
  </p:notesMasterIdLst>
  <p:sldIdLst>
    <p:sldId id="256" r:id="rId2"/>
    <p:sldId id="260" r:id="rId3"/>
    <p:sldId id="262" r:id="rId4"/>
    <p:sldId id="276" r:id="rId5"/>
    <p:sldId id="259" r:id="rId6"/>
    <p:sldId id="261" r:id="rId7"/>
    <p:sldId id="283" r:id="rId8"/>
    <p:sldId id="284" r:id="rId9"/>
    <p:sldId id="292" r:id="rId10"/>
    <p:sldId id="293" r:id="rId11"/>
    <p:sldId id="264" r:id="rId12"/>
    <p:sldId id="294" r:id="rId13"/>
    <p:sldId id="287" r:id="rId14"/>
    <p:sldId id="271" r:id="rId15"/>
    <p:sldId id="289" r:id="rId16"/>
    <p:sldId id="269" r:id="rId17"/>
    <p:sldId id="268" r:id="rId18"/>
    <p:sldId id="286" r:id="rId19"/>
    <p:sldId id="291" r:id="rId20"/>
    <p:sldId id="290" r:id="rId21"/>
    <p:sldId id="270" r:id="rId22"/>
    <p:sldId id="272" r:id="rId23"/>
    <p:sldId id="273" r:id="rId24"/>
    <p:sldId id="274" r:id="rId25"/>
    <p:sldId id="278" r:id="rId26"/>
    <p:sldId id="279" r:id="rId27"/>
    <p:sldId id="275" r:id="rId28"/>
    <p:sldId id="281" r:id="rId29"/>
    <p:sldId id="266"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93"/>
            <p14:sldId id="264"/>
            <p14:sldId id="294"/>
            <p14:sldId id="287"/>
            <p14:sldId id="271"/>
            <p14:sldId id="289"/>
            <p14:sldId id="269"/>
            <p14:sldId id="268"/>
            <p14:sldId id="286"/>
            <p14:sldId id="291"/>
            <p14:sldId id="290"/>
            <p14:sldId id="270"/>
            <p14:sldId id="272"/>
            <p14:sldId id="273"/>
            <p14:sldId id="274"/>
            <p14:sldId id="278"/>
            <p14:sldId id="279"/>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the goal</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65CF5-22A4-4BB9-BE26-FDB96183FE65}" type="slidenum">
              <a:rPr lang="en-US" smtClean="0"/>
              <a:t>25</a:t>
            </a:fld>
            <a:endParaRPr lang="en-US"/>
          </a:p>
        </p:txBody>
      </p:sp>
    </p:spTree>
    <p:extLst>
      <p:ext uri="{BB962C8B-B14F-4D97-AF65-F5344CB8AC3E}">
        <p14:creationId xmlns:p14="http://schemas.microsoft.com/office/powerpoint/2010/main" val="3401885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219593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isn’t yet too far rightward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11</a:t>
            </a:fld>
            <a:endParaRPr lang="en-US"/>
          </a:p>
        </p:txBody>
      </p:sp>
    </p:spTree>
    <p:extLst>
      <p:ext uri="{BB962C8B-B14F-4D97-AF65-F5344CB8AC3E}">
        <p14:creationId xmlns:p14="http://schemas.microsoft.com/office/powerpoint/2010/main" val="109995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Telemetry Service - Thank you to Owen and others for having set up the telemetry service and carrying more than their share of maintenance.)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12</a:t>
            </a:fld>
            <a:endParaRPr lang="en-US"/>
          </a:p>
        </p:txBody>
      </p:sp>
    </p:spTree>
    <p:extLst>
      <p:ext uri="{BB962C8B-B14F-4D97-AF65-F5344CB8AC3E}">
        <p14:creationId xmlns:p14="http://schemas.microsoft.com/office/powerpoint/2010/main" val="1605406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Mantra from “Turn the Ship Around”</a:t>
            </a:r>
          </a:p>
        </p:txBody>
      </p:sp>
      <p:sp>
        <p:nvSpPr>
          <p:cNvPr id="4" name="Slide Number Placeholder 3"/>
          <p:cNvSpPr>
            <a:spLocks noGrp="1"/>
          </p:cNvSpPr>
          <p:nvPr>
            <p:ph type="sldNum" sz="quarter" idx="10"/>
          </p:nvPr>
        </p:nvSpPr>
        <p:spPr/>
        <p:txBody>
          <a:bodyPr/>
          <a:lstStyle/>
          <a:p>
            <a:fld id="{54165CF5-22A4-4BB9-BE26-FDB96183FE65}" type="slidenum">
              <a:rPr lang="en-US" smtClean="0"/>
              <a:t>21</a:t>
            </a:fld>
            <a:endParaRPr lang="en-US"/>
          </a:p>
        </p:txBody>
      </p:sp>
    </p:spTree>
    <p:extLst>
      <p:ext uri="{BB962C8B-B14F-4D97-AF65-F5344CB8AC3E}">
        <p14:creationId xmlns:p14="http://schemas.microsoft.com/office/powerpoint/2010/main" val="2005465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are the ways we’re most likely to fail?</a:t>
            </a:r>
          </a:p>
          <a:p>
            <a:endParaRPr lang="en-US" dirty="0"/>
          </a:p>
          <a:p>
            <a:r>
              <a:rPr lang="en-US" dirty="0"/>
              <a:t>What would future-us want current-us to do about them while we still have the chance?</a:t>
            </a:r>
          </a:p>
          <a:p>
            <a:endParaRPr lang="en-US" dirty="0"/>
          </a:p>
          <a:p>
            <a:r>
              <a:rPr lang="en-US" dirty="0"/>
              <a:t>Helps us to prioritize our focus on the most plausible or impactful risks, rather than freaking out about all the things</a:t>
            </a:r>
          </a:p>
        </p:txBody>
      </p:sp>
      <p:sp>
        <p:nvSpPr>
          <p:cNvPr id="3" name="Title 2"/>
          <p:cNvSpPr>
            <a:spLocks noGrp="1"/>
          </p:cNvSpPr>
          <p:nvPr>
            <p:ph type="title"/>
          </p:nvPr>
        </p:nvSpPr>
        <p:spPr/>
        <p:txBody>
          <a:bodyPr/>
          <a:lstStyle/>
          <a:p>
            <a:r>
              <a:rPr lang="en-US" dirty="0"/>
              <a:t>Do a pre-mortem</a:t>
            </a:r>
          </a:p>
        </p:txBody>
      </p:sp>
    </p:spTree>
    <p:extLst>
      <p:ext uri="{BB962C8B-B14F-4D97-AF65-F5344CB8AC3E}">
        <p14:creationId xmlns:p14="http://schemas.microsoft.com/office/powerpoint/2010/main" val="1710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How are we doing?</a:t>
            </a:r>
          </a:p>
          <a:p>
            <a:pPr marL="342900" indent="-342900">
              <a:buFontTx/>
              <a:buChar char="-"/>
            </a:pPr>
            <a:r>
              <a:rPr lang="en-US" dirty="0"/>
              <a:t>How close to done are we?</a:t>
            </a:r>
          </a:p>
          <a:p>
            <a:pPr marL="342900" indent="-342900">
              <a:buFontTx/>
              <a:buChar char="-"/>
            </a:pPr>
            <a:endParaRPr lang="en-US" dirty="0"/>
          </a:p>
          <a:p>
            <a:pPr marL="342900" indent="-342900">
              <a:buFontTx/>
              <a:buChar char="-"/>
            </a:pPr>
            <a:r>
              <a:rPr lang="en-US" dirty="0"/>
              <a:t>We could use % of stories complete … (Audience: What do you like or not like about that?)</a:t>
            </a:r>
          </a:p>
          <a:p>
            <a:pPr marL="342900" indent="-342900">
              <a:buFontTx/>
              <a:buChar char="-"/>
            </a:pPr>
            <a:endParaRPr lang="en-US" dirty="0"/>
          </a:p>
          <a:p>
            <a:pPr marL="342900" indent="-342900">
              <a:buFontTx/>
              <a:buChar char="-"/>
            </a:pPr>
            <a:r>
              <a:rPr lang="en-US" dirty="0"/>
              <a:t>How about looking at metrics that are directly aligned with the business goals we want to accomplish?</a:t>
            </a:r>
          </a:p>
          <a:p>
            <a:pPr marL="342900" indent="-342900">
              <a:buFontTx/>
              <a:buChar char="-"/>
            </a:pPr>
            <a:r>
              <a:rPr lang="en-US" dirty="0"/>
              <a:t>Measure, change, measure, done?</a:t>
            </a:r>
          </a:p>
        </p:txBody>
      </p:sp>
      <p:sp>
        <p:nvSpPr>
          <p:cNvPr id="3" name="Title 2"/>
          <p:cNvSpPr>
            <a:spLocks noGrp="1"/>
          </p:cNvSpPr>
          <p:nvPr>
            <p:ph type="title"/>
          </p:nvPr>
        </p:nvSpPr>
        <p:spPr/>
        <p:txBody>
          <a:bodyPr/>
          <a:lstStyle/>
          <a:p>
            <a:r>
              <a:rPr lang="en-US" dirty="0"/>
              <a:t>Using Metrics</a:t>
            </a:r>
          </a:p>
        </p:txBody>
      </p:sp>
    </p:spTree>
    <p:extLst>
      <p:ext uri="{BB962C8B-B14F-4D97-AF65-F5344CB8AC3E}">
        <p14:creationId xmlns:p14="http://schemas.microsoft.com/office/powerpoint/2010/main" val="24994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Identify metrics that are exactly aligned with the business goals we want to accomplish</a:t>
            </a:r>
          </a:p>
          <a:p>
            <a:pPr marL="342900" indent="-342900">
              <a:buFontTx/>
              <a:buChar char="-"/>
            </a:pPr>
            <a:r>
              <a:rPr lang="en-US" dirty="0"/>
              <a:t>Easy to pick bad metrics that don’t directly represent our goal</a:t>
            </a:r>
          </a:p>
          <a:p>
            <a:pPr marL="342900" indent="-342900">
              <a:buFontTx/>
              <a:buChar char="-"/>
            </a:pPr>
            <a:r>
              <a:rPr lang="en-US" dirty="0"/>
              <a:t>&gt;&gt;Measuring the wrong thing …leading to motivate undesired action</a:t>
            </a:r>
          </a:p>
          <a:p>
            <a:pPr marL="342900" indent="-342900">
              <a:buFontTx/>
              <a:buChar char="-"/>
            </a:pPr>
            <a:r>
              <a:rPr lang="en-US" dirty="0"/>
              <a:t>&gt;&gt;Measuring the work, not the outcome…reinforces the plan, not the outcome</a:t>
            </a:r>
          </a:p>
          <a:p>
            <a:pPr marL="342900" indent="-342900">
              <a:buFontTx/>
              <a:buChar char="-"/>
            </a:pPr>
            <a:endParaRPr lang="en-US" dirty="0"/>
          </a:p>
          <a:p>
            <a:pPr marL="342900" indent="-342900">
              <a:buFontTx/>
              <a:buChar char="-"/>
            </a:pPr>
            <a:r>
              <a:rPr lang="en-US" dirty="0">
                <a:solidFill>
                  <a:srgbClr val="FF0000"/>
                </a:solidFill>
              </a:rPr>
              <a:t>Need examples (in notes)</a:t>
            </a:r>
          </a:p>
          <a:p>
            <a:endParaRPr lang="en-US" dirty="0"/>
          </a:p>
          <a:p>
            <a:pPr marL="342900" indent="-342900">
              <a:buFontTx/>
              <a:buChar char="-"/>
            </a:pPr>
            <a:r>
              <a:rPr lang="en-US" dirty="0"/>
              <a:t>Build telemetry and dashboards early</a:t>
            </a:r>
          </a:p>
          <a:p>
            <a:pPr marL="342900" indent="-342900">
              <a:buFontTx/>
              <a:buChar char="-"/>
            </a:pPr>
            <a:r>
              <a:rPr lang="en-US" dirty="0"/>
              <a:t>&gt;&gt;Telemetry Service</a:t>
            </a:r>
          </a:p>
          <a:p>
            <a:pPr marL="342900" indent="-342900">
              <a:buFontTx/>
              <a:buChar char="-"/>
            </a:pPr>
            <a:r>
              <a:rPr lang="en-US" dirty="0"/>
              <a:t>&gt;&gt; BDP</a:t>
            </a:r>
          </a:p>
          <a:p>
            <a:pPr marL="342900" indent="-342900">
              <a:buFontTx/>
              <a:buChar char="-"/>
            </a:pPr>
            <a:r>
              <a:rPr lang="en-US" dirty="0"/>
              <a:t>&gt;&gt;OI</a:t>
            </a:r>
          </a:p>
        </p:txBody>
      </p:sp>
      <p:sp>
        <p:nvSpPr>
          <p:cNvPr id="3" name="Title 2"/>
          <p:cNvSpPr>
            <a:spLocks noGrp="1"/>
          </p:cNvSpPr>
          <p:nvPr>
            <p:ph type="title"/>
          </p:nvPr>
        </p:nvSpPr>
        <p:spPr/>
        <p:txBody>
          <a:bodyPr/>
          <a:lstStyle/>
          <a:p>
            <a:r>
              <a:rPr lang="en-US" dirty="0"/>
              <a:t>Choosing Metrics</a:t>
            </a:r>
          </a:p>
        </p:txBody>
      </p:sp>
    </p:spTree>
    <p:extLst>
      <p:ext uri="{BB962C8B-B14F-4D97-AF65-F5344CB8AC3E}">
        <p14:creationId xmlns:p14="http://schemas.microsoft.com/office/powerpoint/2010/main" val="428861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endParaRPr lang="en-US" dirty="0"/>
          </a:p>
          <a:p>
            <a:pPr marL="342900" indent="-342900">
              <a:buFontTx/>
              <a:buChar char="-"/>
            </a:pPr>
            <a:r>
              <a:rPr lang="en-US" dirty="0"/>
              <a:t>Principles are the fundamental, abstract rules that we agree are important to us</a:t>
            </a:r>
          </a:p>
          <a:p>
            <a:pPr marL="342900" indent="-342900">
              <a:buFontTx/>
              <a:buChar char="-"/>
            </a:pPr>
            <a:r>
              <a:rPr lang="en-US" dirty="0"/>
              <a:t>&gt;&gt; Don’t tell us specifically what to do.  </a:t>
            </a:r>
          </a:p>
          <a:p>
            <a:pPr marL="342900" indent="-342900">
              <a:buFontTx/>
              <a:buChar char="-"/>
            </a:pPr>
            <a:r>
              <a:rPr lang="en-US" dirty="0"/>
              <a:t>&gt;&gt; Helps evaluate the goodness of a path we’re considering </a:t>
            </a:r>
          </a:p>
          <a:p>
            <a:pPr marL="342900" indent="-342900">
              <a:buFontTx/>
              <a:buChar char="-"/>
            </a:pPr>
            <a:r>
              <a:rPr lang="en-US" dirty="0"/>
              <a:t>&gt;&gt; Helps identify paths to look for</a:t>
            </a:r>
          </a:p>
          <a:p>
            <a:pPr marL="342900" indent="-342900">
              <a:buFontTx/>
              <a:buChar char="-"/>
            </a:pPr>
            <a:r>
              <a:rPr lang="en-US" dirty="0"/>
              <a:t>EXAMPLES – also solicit audience opinion</a:t>
            </a:r>
          </a:p>
          <a:p>
            <a:pPr marL="342900" indent="-342900">
              <a:buFontTx/>
              <a:buChar char="-"/>
            </a:pPr>
            <a:r>
              <a:rPr lang="en-US" b="1" dirty="0"/>
              <a:t>Cite Gil’s reference of list of Agile principles?</a:t>
            </a:r>
          </a:p>
          <a:p>
            <a:pPr marL="342900" indent="-342900">
              <a:buFontTx/>
              <a:buChar char="-"/>
            </a:pPr>
            <a:endParaRPr lang="en-US" dirty="0"/>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Process can be important too – when we understand how to move through a complicated space</a:t>
            </a:r>
          </a:p>
        </p:txBody>
      </p:sp>
      <p:sp>
        <p:nvSpPr>
          <p:cNvPr id="3" name="Title 2"/>
          <p:cNvSpPr>
            <a:spLocks noGrp="1"/>
          </p:cNvSpPr>
          <p:nvPr>
            <p:ph type="title"/>
          </p:nvPr>
        </p:nvSpPr>
        <p:spPr/>
        <p:txBody>
          <a:bodyPr/>
          <a:lstStyle/>
          <a:p>
            <a:r>
              <a:rPr lang="en-US" dirty="0"/>
              <a:t>Principle vs Process</a:t>
            </a:r>
          </a:p>
        </p:txBody>
      </p:sp>
    </p:spTree>
    <p:extLst>
      <p:ext uri="{BB962C8B-B14F-4D97-AF65-F5344CB8AC3E}">
        <p14:creationId xmlns:p14="http://schemas.microsoft.com/office/powerpoint/2010/main" val="8924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break up our work to do that?</a:t>
            </a:r>
          </a:p>
          <a:p>
            <a:pPr marL="342900" indent="-342900">
              <a:buFont typeface="Arial" panose="020B0604020202020204" pitchFamily="34" charset="0"/>
              <a:buChar char="•"/>
            </a:pPr>
            <a:r>
              <a:rPr lang="en-US" dirty="0"/>
              <a:t>&gt;&gt;Ask: How can we do less?  </a:t>
            </a:r>
          </a:p>
          <a:p>
            <a:pPr marL="342900" indent="-342900">
              <a:buFont typeface="Arial" panose="020B0604020202020204" pitchFamily="34" charset="0"/>
              <a:buChar char="•"/>
            </a:pPr>
            <a:r>
              <a:rPr lang="en-US" dirty="0"/>
              <a:t>&gt;&gt;Plan for a MUCH smaller commitment, with an understanding of how to deliver the next step (i.e. the next things you can pull mid-way through that sprint should be well organized and important.)</a:t>
            </a:r>
          </a:p>
          <a:p>
            <a:pPr marL="342900" indent="-342900">
              <a:buFont typeface="Arial" panose="020B0604020202020204" pitchFamily="34" charset="0"/>
              <a:buChar char="•"/>
            </a:pPr>
            <a:r>
              <a:rPr lang="en-US" dirty="0"/>
              <a:t>&gt;&gt;Go to Carl Pacey’s talk</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expensive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one of the forces that *decreases* slack</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quantified what/why)?</a:t>
            </a:r>
          </a:p>
          <a:p>
            <a:pPr marL="342900" indent="-342900">
              <a:buFont typeface="Arial" panose="020B0604020202020204" pitchFamily="34" charset="0"/>
              <a:buChar char="•"/>
            </a:pPr>
            <a:r>
              <a:rPr lang="en-US" dirty="0"/>
              <a:t>&gt;&gt; Will we be better positioned to tackle this work later?</a:t>
            </a:r>
          </a:p>
          <a:p>
            <a:pPr marL="342900" indent="-342900">
              <a:buFont typeface="Arial" panose="020B0604020202020204" pitchFamily="34" charset="0"/>
              <a:buChar char="•"/>
            </a:pPr>
            <a:r>
              <a:rPr lang="en-US" dirty="0"/>
              <a:t>&gt;&gt; Will it be expensive to re-establish the knowledge we have today?</a:t>
            </a:r>
          </a:p>
          <a:p>
            <a:pPr marL="342900" indent="-342900">
              <a:buFont typeface="Arial" panose="020B0604020202020204" pitchFamily="34" charset="0"/>
              <a:buChar char="•"/>
            </a:pPr>
            <a:r>
              <a:rPr lang="en-US" dirty="0"/>
              <a:t>&gt;&gt; Is there a risk of permanently lost opportunity?</a:t>
            </a:r>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r>
              <a:rPr lang="en-US" dirty="0"/>
              <a:t>&gt;&gt; Ask: How have you grown </a:t>
            </a:r>
            <a:r>
              <a:rPr lang="en-US" u="sng" dirty="0"/>
              <a:t>meaningfully</a:t>
            </a:r>
            <a:r>
              <a:rPr lang="en-US" dirty="0"/>
              <a:t> in the last month?</a:t>
            </a:r>
          </a:p>
          <a:p>
            <a:pPr marL="342900" indent="-342900">
              <a:buFont typeface="Arial" panose="020B0604020202020204" pitchFamily="34" charset="0"/>
              <a:buChar char="•"/>
            </a:pPr>
            <a:r>
              <a:rPr lang="en-US" dirty="0"/>
              <a:t>&gt;&gt;Professional Journal (including feelings)</a:t>
            </a:r>
          </a:p>
          <a:p>
            <a:pPr marL="342900" indent="-342900">
              <a:buFont typeface="Arial" panose="020B0604020202020204" pitchFamily="34" charset="0"/>
              <a:buChar char="•"/>
            </a:pPr>
            <a:r>
              <a:rPr lang="en-US" dirty="0"/>
              <a:t>&gt;&gt;Goal journal</a:t>
            </a:r>
          </a:p>
          <a:p>
            <a:pPr marL="342900" indent="-342900">
              <a:buFont typeface="Arial" panose="020B0604020202020204" pitchFamily="34" charset="0"/>
              <a:buChar char="•"/>
            </a:pPr>
            <a:r>
              <a:rPr lang="en-US" dirty="0"/>
              <a:t>&gt;&gt;Share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Pomodoro</a:t>
            </a:r>
          </a:p>
          <a:p>
            <a:r>
              <a:rPr lang="en-US" dirty="0"/>
              <a:t>Dedicated time (Sync’d dedicated time across team or even company)</a:t>
            </a:r>
          </a:p>
          <a:p>
            <a:r>
              <a:rPr lang="en-US" dirty="0"/>
              <a:t>Top 5 (or Top 1)</a:t>
            </a:r>
          </a:p>
          <a:p>
            <a:r>
              <a:rPr lang="en-US" dirty="0"/>
              <a:t>Look at calendar first</a:t>
            </a:r>
          </a:p>
        </p:txBody>
      </p:sp>
      <p:sp>
        <p:nvSpPr>
          <p:cNvPr id="3" name="Title 2"/>
          <p:cNvSpPr>
            <a:spLocks noGrp="1"/>
          </p:cNvSpPr>
          <p:nvPr>
            <p:ph type="title"/>
          </p:nvPr>
        </p:nvSpPr>
        <p:spPr/>
        <p:txBody>
          <a:bodyPr/>
          <a:lstStyle/>
          <a:p>
            <a:r>
              <a:rPr lang="en-US" dirty="0"/>
              <a:t>Focus and working on the most important thing</a:t>
            </a:r>
          </a:p>
        </p:txBody>
      </p:sp>
    </p:spTree>
    <p:extLst>
      <p:ext uri="{BB962C8B-B14F-4D97-AF65-F5344CB8AC3E}">
        <p14:creationId xmlns:p14="http://schemas.microsoft.com/office/powerpoint/2010/main" val="260470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introvert’s perspective – Andrew’s advice – questions are your best friend</a:t>
            </a:r>
          </a:p>
          <a:p>
            <a:r>
              <a:rPr lang="en-US" dirty="0"/>
              <a:t>Why this is particularly important at D2L</a:t>
            </a:r>
          </a:p>
          <a:p>
            <a:r>
              <a:rPr lang="en-US" dirty="0"/>
              <a:t>Connect back to learning and growing</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 – one person per week you wouldn’t otherwise.</a:t>
            </a:r>
          </a:p>
          <a:p>
            <a:pPr marL="342900" indent="-342900">
              <a:buFontTx/>
              <a:buChar char="-"/>
            </a:pPr>
            <a:r>
              <a:rPr lang="en-US" dirty="0"/>
              <a:t>Ask people for their advice – we sometimes talk about having a mentor, but Craig helped me appreciate the value of a network of informal mentors – people you can talk over problems in particular areas </a:t>
            </a:r>
          </a:p>
          <a:p>
            <a:pPr marL="342900" indent="-342900">
              <a:buFontTx/>
              <a:buChar char="-"/>
            </a:pPr>
            <a:r>
              <a:rPr lang="en-US" dirty="0"/>
              <a:t>Meet up with people to compare what you’ve learned</a:t>
            </a:r>
          </a:p>
          <a:p>
            <a:pPr marL="342900" indent="-342900">
              <a:buFontTx/>
              <a:buChar char="-"/>
            </a:pPr>
            <a:r>
              <a:rPr lang="en-US" dirty="0"/>
              <a:t>Sarah-Beth example</a:t>
            </a:r>
          </a:p>
          <a:p>
            <a:pPr marL="342900" indent="-342900">
              <a:buFontTx/>
              <a:buChar char="-"/>
            </a:pPr>
            <a:r>
              <a:rPr lang="en-US" dirty="0"/>
              <a:t>Be generous, particularly when it comes to sharing knowledge</a:t>
            </a:r>
          </a:p>
          <a:p>
            <a:pPr marL="342900" indent="-342900">
              <a:buFontTx/>
              <a:buChar char="-"/>
            </a:pPr>
            <a:r>
              <a:rPr lang="en-US" dirty="0"/>
              <a:t>3</a:t>
            </a:r>
            <a:r>
              <a:rPr lang="en-US" baseline="30000" dirty="0"/>
              <a:t>rd</a:t>
            </a:r>
            <a:r>
              <a:rPr lang="en-US" dirty="0"/>
              <a:t> level tribe – we’re awesome, but they’re not.</a:t>
            </a:r>
          </a:p>
          <a:p>
            <a:pPr marL="342900" indent="-342900">
              <a:buFontTx/>
              <a:buChar char="-"/>
            </a:pPr>
            <a:r>
              <a:rPr lang="en-US" dirty="0"/>
              <a:t>4</a:t>
            </a:r>
            <a:r>
              <a:rPr lang="en-US" baseline="30000" dirty="0"/>
              <a:t>th</a:t>
            </a:r>
            <a:r>
              <a:rPr lang="en-US" dirty="0"/>
              <a:t> level tribe – we’re all awesome</a:t>
            </a:r>
          </a:p>
          <a:p>
            <a:pPr marL="342900" indent="-342900">
              <a:buFontTx/>
              <a:buChar char="-"/>
            </a:pPr>
            <a:r>
              <a:rPr lang="en-US" dirty="0"/>
              <a:t>5</a:t>
            </a:r>
            <a:r>
              <a:rPr lang="en-US" baseline="30000" dirty="0"/>
              <a:t>th</a:t>
            </a:r>
            <a:r>
              <a:rPr lang="en-US" dirty="0"/>
              <a:t> level tribe – hey my two friends who don’t know each other, you’d probably be awesome together – why not connect?</a:t>
            </a:r>
          </a:p>
          <a:p>
            <a:pPr marL="342900" indent="-342900">
              <a:buFontTx/>
              <a:buChar char="-"/>
            </a:pPr>
            <a:r>
              <a:rPr lang="en-US" dirty="0"/>
              <a:t>[cite tribal leadership]</a:t>
            </a:r>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1677484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pPr marL="342900" indent="-342900">
              <a:buFont typeface="Arial" panose="020B0604020202020204" pitchFamily="34" charset="0"/>
              <a:buChar char="•"/>
            </a:pPr>
            <a:r>
              <a:rPr lang="en-US" dirty="0"/>
              <a:t>Scary right?</a:t>
            </a:r>
          </a:p>
          <a:p>
            <a:pPr marL="342900" indent="-342900">
              <a:buFont typeface="Arial" panose="020B0604020202020204" pitchFamily="34" charset="0"/>
              <a:buChar char="•"/>
            </a:pPr>
            <a:r>
              <a:rPr lang="en-US" dirty="0"/>
              <a:t>Steps to get there:</a:t>
            </a:r>
          </a:p>
          <a:p>
            <a:pPr marL="342900" indent="-342900">
              <a:buFont typeface="Arial" panose="020B0604020202020204" pitchFamily="34" charset="0"/>
              <a:buChar char="•"/>
            </a:pPr>
            <a:r>
              <a:rPr lang="en-US" dirty="0"/>
              <a:t>&gt;&gt; Share positive feedback, every day, in small but honest ways.  (Some authors talk about needing to build trust by sharing the positive at as much as a 9:1 ratio.)</a:t>
            </a:r>
          </a:p>
          <a:p>
            <a:pPr marL="342900" indent="-342900">
              <a:buFont typeface="Arial" panose="020B0604020202020204" pitchFamily="34" charset="0"/>
              <a:buChar char="•"/>
            </a:pPr>
            <a:r>
              <a:rPr lang="en-US" dirty="0"/>
              <a:t>&gt;&gt; Do so especially when someone has done something new for them that is a growth step: “It was really cool that you spoke up back there – I think that helped get us on track…”</a:t>
            </a:r>
          </a:p>
          <a:p>
            <a:pPr marL="342900" indent="-342900">
              <a:buFont typeface="Arial" panose="020B0604020202020204" pitchFamily="34" charset="0"/>
              <a:buChar char="•"/>
            </a:pPr>
            <a:r>
              <a:rPr lang="en-US" dirty="0"/>
              <a:t>&gt;&gt; Make it easy for people to share feedback with you – and try not to just fish for the good – make it easy for people to share ideas about how you can get stronger.</a:t>
            </a:r>
          </a:p>
          <a:p>
            <a:pPr marL="342900" indent="-342900">
              <a:buFont typeface="Arial" panose="020B0604020202020204" pitchFamily="34" charset="0"/>
              <a:buChar char="•"/>
            </a:pPr>
            <a:r>
              <a:rPr lang="en-US" dirty="0"/>
              <a:t>Receiving feedback: Be interested.  Be engaged.  Don’t argue.  (Asking for clarification or example is ok.)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 want to work at a place where we, as a group, help to make things better</a:t>
            </a:r>
          </a:p>
          <a:p>
            <a:pPr marL="342900" indent="-342900">
              <a:buFont typeface="Arial" panose="020B0604020202020204" pitchFamily="34" charset="0"/>
              <a:buChar cha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pPr marL="342900" indent="-342900">
              <a:buFont typeface="Arial" panose="020B0604020202020204" pitchFamily="34" charset="0"/>
              <a:buChar char="•"/>
            </a:pPr>
            <a:r>
              <a:rPr lang="en-US" dirty="0"/>
              <a:t>Think about what that would look like</a:t>
            </a:r>
          </a:p>
          <a:p>
            <a:pPr marL="342900" indent="-342900">
              <a:buFont typeface="Arial" panose="020B0604020202020204" pitchFamily="34" charset="0"/>
              <a:buChar char="•"/>
            </a:pPr>
            <a:r>
              <a:rPr lang="en-US" dirty="0"/>
              <a:t>Take steps</a:t>
            </a:r>
          </a:p>
          <a:p>
            <a:pPr marL="342900" indent="-342900">
              <a:buFont typeface="Arial" panose="020B0604020202020204" pitchFamily="34" charset="0"/>
              <a:buChar char="•"/>
            </a:pPr>
            <a:r>
              <a:rPr lang="en-US" dirty="0"/>
              <a:t>Start small (small problems, small slices)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LAST TOPIC: Be the change </a:t>
            </a: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Take away ONE thing that that connects for you.</a:t>
            </a:r>
          </a:p>
          <a:p>
            <a:pPr marL="342900" indent="-342900">
              <a:buFont typeface="Arial" panose="020B0604020202020204" pitchFamily="34" charset="0"/>
              <a:buChar char="•"/>
            </a:pPr>
            <a:r>
              <a:rPr lang="en-US" dirty="0"/>
              <a:t>Bonus</a:t>
            </a:r>
            <a:r>
              <a:rPr lang="en-US" dirty="0">
                <a:solidFill>
                  <a:schemeClr val="tx1"/>
                </a:solidFill>
              </a:rPr>
              <a:t>:</a:t>
            </a:r>
          </a:p>
          <a:p>
            <a:pPr marL="342900" indent="-342900"/>
            <a:r>
              <a:rPr lang="en-US" dirty="0">
                <a:solidFill>
                  <a:schemeClr val="tx1"/>
                </a:solidFill>
              </a:rPr>
              <a:t>&gt;&gt;Form a habit – be still doing that thing a year from now</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 not perfect at this stuff, and some days I’m better than others.</a:t>
            </a:r>
          </a:p>
          <a:p>
            <a:endParaRPr lang="en-US" dirty="0"/>
          </a:p>
          <a:p>
            <a:r>
              <a:rPr lang="en-US" dirty="0"/>
              <a:t>It’s not rocket science – everything here is simple in concept – we just don’t always think of it.</a:t>
            </a:r>
          </a:p>
          <a:p>
            <a:endParaRPr lang="en-US" dirty="0"/>
          </a:p>
          <a:p>
            <a:r>
              <a:rPr lang="en-US" dirty="0"/>
              <a:t>Part of why I’m speaking today is selfishly calculated to advance my own growth and learning.</a:t>
            </a:r>
          </a:p>
          <a:p>
            <a:endParaRPr lang="en-US" dirty="0"/>
          </a:p>
          <a:p>
            <a:r>
              <a:rPr lang="en-US" dirty="0"/>
              <a:t>Preparing to talk to a group about material means that you think about it in a different way.  It opens you up to new questions and feedback.  </a:t>
            </a:r>
          </a:p>
          <a:p>
            <a:endParaRPr lang="en-US" dirty="0"/>
          </a:p>
          <a:p>
            <a:r>
              <a:rPr lang="en-US" dirty="0"/>
              <a:t>Let’s talk if:</a:t>
            </a:r>
          </a:p>
          <a:p>
            <a:pPr marL="342900" indent="-342900">
              <a:buFontTx/>
              <a:buChar char="-"/>
            </a:pPr>
            <a:r>
              <a:rPr lang="en-US" dirty="0"/>
              <a:t>You have other ideas</a:t>
            </a:r>
          </a:p>
          <a:p>
            <a:pPr marL="342900" indent="-342900">
              <a:buFontTx/>
              <a:buChar char="-"/>
            </a:pPr>
            <a:r>
              <a:rPr lang="en-US" dirty="0"/>
              <a:t>You have contrary opinions</a:t>
            </a:r>
          </a:p>
          <a:p>
            <a:pPr marL="342900" indent="-342900">
              <a:buFontTx/>
              <a:buChar char="-"/>
            </a:pPr>
            <a:r>
              <a:rPr lang="en-US" dirty="0"/>
              <a:t>You have feedback for me on the material or the presentation</a:t>
            </a:r>
          </a:p>
          <a:p>
            <a:pPr marL="342900" indent="-342900">
              <a:buFontTx/>
              <a:buChar char="-"/>
            </a:pPr>
            <a:endParaRPr lang="en-US" dirty="0"/>
          </a:p>
          <a:p>
            <a:r>
              <a:rPr lang="en-US" dirty="0"/>
              <a:t>I’ve been influenced by lots of people and sources, at D2L and elsewhere – I’ve tried to cite them, but for those I’ve missed, apologies.</a:t>
            </a:r>
          </a:p>
        </p:txBody>
      </p:sp>
      <p:sp>
        <p:nvSpPr>
          <p:cNvPr id="3" name="Title 2"/>
          <p:cNvSpPr>
            <a:spLocks noGrp="1"/>
          </p:cNvSpPr>
          <p:nvPr>
            <p:ph type="title"/>
          </p:nvPr>
        </p:nvSpPr>
        <p:spPr/>
        <p:txBody>
          <a:bodyPr/>
          <a:lstStyle/>
          <a:p>
            <a:r>
              <a:rPr lang="en-US" dirty="0"/>
              <a:t>Caveat - </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NEED BETTER APPROACH TO ORIENTING THE AUDIENCE</a:t>
            </a:r>
          </a:p>
          <a:p>
            <a:endParaRPr lang="en-US" b="1" dirty="0">
              <a:solidFill>
                <a:srgbClr val="FF0000"/>
              </a:solidFill>
            </a:endParaRPr>
          </a:p>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WHY does it matter?</a:t>
            </a:r>
          </a:p>
          <a:p>
            <a:pPr marL="342900" indent="-342900">
              <a:buFont typeface="Arial" panose="020B0604020202020204" pitchFamily="34" charset="0"/>
              <a:buChar char="•"/>
            </a:pPr>
            <a:r>
              <a:rPr lang="en-US" dirty="0"/>
              <a:t>&gt;&gt;To the world</a:t>
            </a:r>
          </a:p>
          <a:p>
            <a:pPr marL="342900" indent="-342900">
              <a:buFont typeface="Arial" panose="020B0604020202020204" pitchFamily="34" charset="0"/>
              <a:buChar char="•"/>
            </a:pPr>
            <a:r>
              <a:rPr lang="en-US" dirty="0"/>
              <a:t>&gt;&gt;To the customers</a:t>
            </a:r>
          </a:p>
          <a:p>
            <a:pPr marL="342900" indent="-342900">
              <a:buFont typeface="Arial" panose="020B0604020202020204" pitchFamily="34" charset="0"/>
              <a:buChar char="•"/>
            </a:pPr>
            <a:r>
              <a:rPr lang="en-US" dirty="0"/>
              <a:t>&gt;&gt;To the company</a:t>
            </a:r>
          </a:p>
          <a:p>
            <a:pPr marL="342900" indent="-342900">
              <a:buFont typeface="Arial" panose="020B0604020202020204" pitchFamily="34" charset="0"/>
              <a:buChar char="•"/>
            </a:pPr>
            <a:r>
              <a:rPr lang="en-US" dirty="0"/>
              <a:t>&gt;&gt;</a:t>
            </a:r>
            <a:r>
              <a:rPr lang="en-US" b="1" dirty="0"/>
              <a:t>To you</a:t>
            </a:r>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are you doing it?</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Inspired by our WHY, we identify WHAT we want to accomplish.</a:t>
            </a:r>
          </a:p>
          <a:p>
            <a:endParaRPr lang="en-US" dirty="0"/>
          </a:p>
          <a:p>
            <a:pPr marL="342900" indent="-342900">
              <a:buFont typeface="Arial" panose="020B0604020202020204" pitchFamily="34" charset="0"/>
              <a:buChar char="•"/>
            </a:pPr>
            <a:r>
              <a:rPr lang="en-US" dirty="0"/>
              <a:t>Don’t fall in love with the first goals or plan – </a:t>
            </a:r>
            <a:r>
              <a:rPr lang="en-US" u="sng" dirty="0"/>
              <a:t>persist</a:t>
            </a:r>
          </a:p>
          <a:p>
            <a:pPr marL="342900" indent="-342900">
              <a:buFont typeface="Arial" panose="020B0604020202020204" pitchFamily="34" charset="0"/>
              <a:buChar char="•"/>
            </a:pPr>
            <a:r>
              <a:rPr lang="en-US" dirty="0"/>
              <a:t>&gt;&gt;Value changes that improve the plan</a:t>
            </a:r>
          </a:p>
          <a:p>
            <a:pPr marL="342900" indent="-342900">
              <a:buFont typeface="Arial" panose="020B0604020202020204" pitchFamily="34" charset="0"/>
              <a:buChar char="•"/>
            </a:pPr>
            <a:r>
              <a:rPr lang="en-US" dirty="0"/>
              <a:t>What are the rules or assumptions you can break?  (Kobayashi </a:t>
            </a:r>
            <a:r>
              <a:rPr lang="en-US" dirty="0" err="1"/>
              <a:t>Maru</a:t>
            </a:r>
            <a:r>
              <a:rPr lang="en-US" dirty="0">
                <a:sym typeface="Wingdings" panose="05000000000000000000" pitchFamily="2" charset="2"/>
              </a:rPr>
              <a:t>)</a:t>
            </a:r>
          </a:p>
          <a:p>
            <a:pPr marL="342900" indent="-342900">
              <a:buFont typeface="Arial" panose="020B0604020202020204" pitchFamily="34" charset="0"/>
              <a:buChar char="•"/>
            </a:pPr>
            <a:r>
              <a:rPr lang="en-US" dirty="0">
                <a:sym typeface="Wingdings" panose="05000000000000000000" pitchFamily="2" charset="2"/>
              </a:rPr>
              <a:t>What other benefits can be efficiently achieved?</a:t>
            </a:r>
          </a:p>
          <a:p>
            <a:pPr marL="342900" indent="-342900">
              <a:buFont typeface="Arial" panose="020B0604020202020204" pitchFamily="34" charset="0"/>
              <a:buChar char="•"/>
            </a:pPr>
            <a:r>
              <a:rPr lang="en-US" dirty="0">
                <a:sym typeface="Wingdings" panose="05000000000000000000" pitchFamily="2" charset="2"/>
              </a:rPr>
              <a:t>Be conscious of your own bias</a:t>
            </a:r>
            <a:endParaRPr lang="en-US" dirty="0"/>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Describe how the “Whys” will have been accomplished from the perspective of future-you writing the press release to announce the work you’ll have just finished</a:t>
            </a:r>
          </a:p>
          <a:p>
            <a:endParaRPr lang="en-US" dirty="0"/>
          </a:p>
          <a:p>
            <a:pPr marL="342900" indent="-342900">
              <a:buFont typeface="Arial" panose="020B0604020202020204" pitchFamily="34" charset="0"/>
              <a:buChar char="•"/>
            </a:pPr>
            <a:r>
              <a:rPr lang="en-US" dirty="0"/>
              <a:t>Focuses us on the most important things we want to accomplish</a:t>
            </a:r>
          </a:p>
          <a:p>
            <a:endParaRPr lang="en-US" dirty="0"/>
          </a:p>
          <a:p>
            <a:pPr marL="342900" indent="-342900">
              <a:buFont typeface="Arial" panose="020B0604020202020204" pitchFamily="34" charset="0"/>
              <a:buChar char="•"/>
            </a:pPr>
            <a:r>
              <a:rPr lang="en-US" dirty="0"/>
              <a:t>Reminds us of how people will be helped by what we’ll have done</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5775</TotalTime>
  <Words>2674</Words>
  <Application>Microsoft Office PowerPoint</Application>
  <PresentationFormat>Widescreen</PresentationFormat>
  <Paragraphs>279</Paragraphs>
  <Slides>30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Brightspace PPT Theme 16x9</vt:lpstr>
      <vt:lpstr>Getting it Done  Ways to work more effectively</vt:lpstr>
      <vt:lpstr>Big Idea</vt:lpstr>
      <vt:lpstr>Acceptance Criteria</vt:lpstr>
      <vt:lpstr>Caveat - </vt:lpstr>
      <vt:lpstr>What we’ll talk about?</vt:lpstr>
      <vt:lpstr>Building the most important things as a team</vt:lpstr>
      <vt:lpstr>Why are you doing it?</vt:lpstr>
      <vt:lpstr>What? (Goals)</vt:lpstr>
      <vt:lpstr>Write the press release</vt:lpstr>
      <vt:lpstr>Do a pre-mortem</vt:lpstr>
      <vt:lpstr>Using Metrics</vt:lpstr>
      <vt:lpstr>Choosing Metrics</vt:lpstr>
      <vt:lpstr>Principle vs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working on the most important thing</vt:lpstr>
      <vt:lpstr>Building a professional network</vt:lpstr>
      <vt:lpstr>Mutual Coaching</vt:lpstr>
      <vt:lpstr>LAST TOPIC: 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68</cp:revision>
  <dcterms:created xsi:type="dcterms:W3CDTF">2015-03-20T13:47:28Z</dcterms:created>
  <dcterms:modified xsi:type="dcterms:W3CDTF">2016-11-02T16:14:12Z</dcterms:modified>
</cp:coreProperties>
</file>