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 id="270" r:id="rId11"/>
    <p:sldId id="269" r:id="rId12"/>
    <p:sldId id="268" r:id="rId13"/>
    <p:sldId id="267" r:id="rId14"/>
    <p:sldId id="266" r:id="rId15"/>
    <p:sldId id="265" r:id="rId16"/>
    <p:sldId id="272" r:id="rId17"/>
    <p:sldId id="273" r:id="rId18"/>
    <p:sldId id="271" r:id="rId19"/>
    <p:sldId id="274" r:id="rId20"/>
    <p:sldId id="275" r:id="rId21"/>
    <p:sldId id="279" r:id="rId22"/>
    <p:sldId id="276" r:id="rId23"/>
    <p:sldId id="277" r:id="rId24"/>
    <p:sldId id="278"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15" d="100"/>
          <a:sy n="115"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EON Blanket Training</a:t>
            </a:r>
            <a:endParaRPr lang="en-US" dirty="0">
              <a:solidFill>
                <a:schemeClr val="tx1"/>
              </a:solidFill>
            </a:endParaRPr>
          </a:p>
        </p:txBody>
      </p:sp>
      <p:sp>
        <p:nvSpPr>
          <p:cNvPr id="3" name="Subtitle 2"/>
          <p:cNvSpPr>
            <a:spLocks noGrp="1"/>
          </p:cNvSpPr>
          <p:nvPr>
            <p:ph type="subTitle" idx="1"/>
          </p:nvPr>
        </p:nvSpPr>
        <p:spPr/>
        <p:txBody>
          <a:bodyPr>
            <a:normAutofit fontScale="85000" lnSpcReduction="10000"/>
          </a:bodyPr>
          <a:lstStyle/>
          <a:p>
            <a:r>
              <a:rPr lang="en-US" dirty="0"/>
              <a:t>The intent of this training is to </a:t>
            </a:r>
            <a:r>
              <a:rPr lang="en-US" dirty="0" smtClean="0"/>
              <a:t>familiarize new Everett </a:t>
            </a:r>
            <a:r>
              <a:rPr lang="en-US" dirty="0"/>
              <a:t>Operation North (EON</a:t>
            </a:r>
            <a:r>
              <a:rPr lang="en-US" dirty="0" smtClean="0"/>
              <a:t>) </a:t>
            </a:r>
            <a:r>
              <a:rPr lang="en-US" dirty="0"/>
              <a:t>ME members </a:t>
            </a:r>
            <a:r>
              <a:rPr lang="en-US" dirty="0" smtClean="0"/>
              <a:t>with </a:t>
            </a:r>
            <a:r>
              <a:rPr lang="en-US" dirty="0"/>
              <a:t>the systems that we uses on frequent </a:t>
            </a:r>
            <a:r>
              <a:rPr lang="en-US" dirty="0" smtClean="0"/>
              <a:t>basis. They </a:t>
            </a:r>
            <a:r>
              <a:rPr lang="en-US" dirty="0"/>
              <a:t>will become familiar with navigating REDARS and CAPP to release follow-on blanket work order while they are waiting for </a:t>
            </a:r>
            <a:r>
              <a:rPr lang="en-US" dirty="0" smtClean="0"/>
              <a:t>classes and access.  </a:t>
            </a:r>
            <a:r>
              <a:rPr lang="en-US" dirty="0"/>
              <a:t>This will complement the </a:t>
            </a:r>
            <a:r>
              <a:rPr lang="en-US" dirty="0" smtClean="0"/>
              <a:t>hands-on </a:t>
            </a:r>
            <a:r>
              <a:rPr lang="en-US" dirty="0"/>
              <a:t>training.</a:t>
            </a:r>
          </a:p>
        </p:txBody>
      </p:sp>
    </p:spTree>
    <p:extLst>
      <p:ext uri="{BB962C8B-B14F-4D97-AF65-F5344CB8AC3E}">
        <p14:creationId xmlns:p14="http://schemas.microsoft.com/office/powerpoint/2010/main" val="3611852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Input </a:t>
            </a:r>
            <a:r>
              <a:rPr lang="en-US" sz="2800" dirty="0">
                <a:solidFill>
                  <a:schemeClr val="tx1"/>
                </a:solidFill>
              </a:rPr>
              <a:t>Plan Part </a:t>
            </a:r>
            <a:r>
              <a:rPr lang="en-US" sz="2800" dirty="0" smtClean="0">
                <a:solidFill>
                  <a:schemeClr val="tx1"/>
                </a:solidFill>
              </a:rPr>
              <a:t>Number </a:t>
            </a:r>
            <a:r>
              <a:rPr lang="en-US" sz="2800" dirty="0">
                <a:solidFill>
                  <a:schemeClr val="tx1"/>
                </a:solidFill>
              </a:rPr>
              <a:t>and click </a:t>
            </a:r>
            <a:r>
              <a:rPr lang="en-US" sz="2800" dirty="0" smtClean="0">
                <a:solidFill>
                  <a:schemeClr val="tx1"/>
                </a:solidFill>
              </a:rPr>
              <a:t>OK</a:t>
            </a:r>
            <a:endParaRPr lang="en-US" sz="2800" dirty="0">
              <a:solidFill>
                <a:schemeClr val="tx1"/>
              </a:solidFill>
            </a:endParaRPr>
          </a:p>
        </p:txBody>
      </p:sp>
      <p:cxnSp>
        <p:nvCxnSpPr>
          <p:cNvPr id="6" name="Straight Arrow Connector 5"/>
          <p:cNvCxnSpPr/>
          <p:nvPr/>
        </p:nvCxnSpPr>
        <p:spPr>
          <a:xfrm>
            <a:off x="6660989" y="5616781"/>
            <a:ext cx="5399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689938" y="2160588"/>
            <a:ext cx="8572161" cy="3881437"/>
          </a:xfrm>
          <a:prstGeom prst="rect">
            <a:avLst/>
          </a:prstGeom>
        </p:spPr>
      </p:pic>
    </p:spTree>
    <p:extLst>
      <p:ext uri="{BB962C8B-B14F-4D97-AF65-F5344CB8AC3E}">
        <p14:creationId xmlns:p14="http://schemas.microsoft.com/office/powerpoint/2010/main" val="2289369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Highlight the Plan </a:t>
            </a:r>
            <a:r>
              <a:rPr lang="en-US" sz="2400" dirty="0">
                <a:solidFill>
                  <a:schemeClr val="tx1"/>
                </a:solidFill>
              </a:rPr>
              <a:t>Part number and click Select</a:t>
            </a:r>
          </a:p>
        </p:txBody>
      </p:sp>
      <p:cxnSp>
        <p:nvCxnSpPr>
          <p:cNvPr id="6" name="Straight Arrow Connector 5"/>
          <p:cNvCxnSpPr/>
          <p:nvPr/>
        </p:nvCxnSpPr>
        <p:spPr>
          <a:xfrm flipV="1">
            <a:off x="5242560" y="5712823"/>
            <a:ext cx="478971" cy="87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stretch>
            <a:fillRect/>
          </a:stretch>
        </p:blipFill>
        <p:spPr>
          <a:xfrm>
            <a:off x="924198" y="2160588"/>
            <a:ext cx="8103642" cy="3881437"/>
          </a:xfrm>
          <a:prstGeom prst="rect">
            <a:avLst/>
          </a:prstGeom>
        </p:spPr>
      </p:pic>
    </p:spTree>
    <p:extLst>
      <p:ext uri="{BB962C8B-B14F-4D97-AF65-F5344CB8AC3E}">
        <p14:creationId xmlns:p14="http://schemas.microsoft.com/office/powerpoint/2010/main" val="2054071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1"/>
                </a:solidFill>
              </a:rPr>
              <a:t>Notice </a:t>
            </a:r>
            <a:r>
              <a:rPr lang="en-US" sz="3200" dirty="0">
                <a:solidFill>
                  <a:schemeClr val="tx1"/>
                </a:solidFill>
              </a:rPr>
              <a:t>the menu options in the Header column.  Click on Oper010</a:t>
            </a:r>
          </a:p>
        </p:txBody>
      </p:sp>
      <p:pic>
        <p:nvPicPr>
          <p:cNvPr id="4" name="Content Placeholder 3"/>
          <p:cNvPicPr>
            <a:picLocks noGrp="1" noChangeAspect="1"/>
          </p:cNvPicPr>
          <p:nvPr>
            <p:ph idx="1"/>
          </p:nvPr>
        </p:nvPicPr>
        <p:blipFill>
          <a:blip r:embed="rId2"/>
          <a:stretch>
            <a:fillRect/>
          </a:stretch>
        </p:blipFill>
        <p:spPr>
          <a:xfrm>
            <a:off x="1140823" y="1715590"/>
            <a:ext cx="8839200" cy="4326436"/>
          </a:xfrm>
          <a:prstGeom prst="rect">
            <a:avLst/>
          </a:prstGeom>
        </p:spPr>
      </p:pic>
    </p:spTree>
    <p:extLst>
      <p:ext uri="{BB962C8B-B14F-4D97-AF65-F5344CB8AC3E}">
        <p14:creationId xmlns:p14="http://schemas.microsoft.com/office/powerpoint/2010/main" val="76253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Notice </a:t>
            </a:r>
            <a:r>
              <a:rPr lang="en-US" sz="2400" dirty="0">
                <a:solidFill>
                  <a:schemeClr val="tx1"/>
                </a:solidFill>
              </a:rPr>
              <a:t>the menu on right side changed. At this level you can double click on any operation that you want to view. Double click on Oper010 to view the text</a:t>
            </a:r>
          </a:p>
        </p:txBody>
      </p:sp>
      <p:pic>
        <p:nvPicPr>
          <p:cNvPr id="4" name="Content Placeholder 3"/>
          <p:cNvPicPr>
            <a:picLocks noGrp="1" noChangeAspect="1"/>
          </p:cNvPicPr>
          <p:nvPr>
            <p:ph idx="1"/>
          </p:nvPr>
        </p:nvPicPr>
        <p:blipFill>
          <a:blip r:embed="rId2"/>
          <a:stretch>
            <a:fillRect/>
          </a:stretch>
        </p:blipFill>
        <p:spPr>
          <a:xfrm>
            <a:off x="984070" y="2046514"/>
            <a:ext cx="9100456" cy="3995511"/>
          </a:xfrm>
          <a:prstGeom prst="rect">
            <a:avLst/>
          </a:prstGeom>
        </p:spPr>
      </p:pic>
    </p:spTree>
    <p:extLst>
      <p:ext uri="{BB962C8B-B14F-4D97-AF65-F5344CB8AC3E}">
        <p14:creationId xmlns:p14="http://schemas.microsoft.com/office/powerpoint/2010/main" val="524259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tx1"/>
                </a:solidFill>
              </a:rPr>
              <a:t>Notice </a:t>
            </a:r>
            <a:r>
              <a:rPr lang="en-US" sz="2400" dirty="0">
                <a:solidFill>
                  <a:schemeClr val="tx1"/>
                </a:solidFill>
              </a:rPr>
              <a:t>the menu on the left side changed again. Now you can see the text on operation level.  Verify that the drawing revision level in </a:t>
            </a:r>
            <a:r>
              <a:rPr lang="en-US" sz="2400" dirty="0" err="1" smtClean="0">
                <a:solidFill>
                  <a:schemeClr val="tx1"/>
                </a:solidFill>
              </a:rPr>
              <a:t>Oper</a:t>
            </a:r>
            <a:r>
              <a:rPr lang="en-US" sz="2400" dirty="0" smtClean="0">
                <a:solidFill>
                  <a:schemeClr val="tx1"/>
                </a:solidFill>
              </a:rPr>
              <a:t> </a:t>
            </a:r>
            <a:r>
              <a:rPr lang="en-US" sz="2400" dirty="0">
                <a:solidFill>
                  <a:schemeClr val="tx1"/>
                </a:solidFill>
              </a:rPr>
              <a:t>010 are current.  </a:t>
            </a:r>
            <a:r>
              <a:rPr lang="en-US" sz="2400" dirty="0" smtClean="0">
                <a:solidFill>
                  <a:schemeClr val="tx1"/>
                </a:solidFill>
              </a:rPr>
              <a:t/>
            </a:r>
            <a:br>
              <a:rPr lang="en-US" sz="2400" dirty="0" smtClean="0">
                <a:solidFill>
                  <a:schemeClr val="tx1"/>
                </a:solidFill>
              </a:rPr>
            </a:br>
            <a:r>
              <a:rPr lang="en-US" sz="2400" dirty="0" smtClean="0">
                <a:solidFill>
                  <a:schemeClr val="tx1"/>
                </a:solidFill>
              </a:rPr>
              <a:t>Click </a:t>
            </a:r>
            <a:r>
              <a:rPr lang="en-US" sz="2400" dirty="0">
                <a:solidFill>
                  <a:schemeClr val="tx1"/>
                </a:solidFill>
              </a:rPr>
              <a:t>Next </a:t>
            </a:r>
            <a:r>
              <a:rPr lang="en-US" sz="2400" dirty="0" err="1">
                <a:solidFill>
                  <a:schemeClr val="tx1"/>
                </a:solidFill>
              </a:rPr>
              <a:t>Oper</a:t>
            </a:r>
            <a:r>
              <a:rPr lang="en-US" sz="2400" dirty="0">
                <a:solidFill>
                  <a:schemeClr val="tx1"/>
                </a:solidFill>
              </a:rPr>
              <a:t> to go to Op 020.</a:t>
            </a:r>
            <a:br>
              <a:rPr lang="en-US" sz="2400" dirty="0">
                <a:solidFill>
                  <a:schemeClr val="tx1"/>
                </a:solidFill>
              </a:rPr>
            </a:br>
            <a:r>
              <a:rPr lang="en-US" sz="2400" dirty="0">
                <a:solidFill>
                  <a:schemeClr val="tx1"/>
                </a:solidFill>
              </a:rPr>
              <a:t>NOTE:  You can also use Select </a:t>
            </a:r>
            <a:r>
              <a:rPr lang="en-US" sz="2400" dirty="0" err="1">
                <a:solidFill>
                  <a:schemeClr val="tx1"/>
                </a:solidFill>
              </a:rPr>
              <a:t>Oper</a:t>
            </a:r>
            <a:r>
              <a:rPr lang="en-US" sz="2400" dirty="0">
                <a:solidFill>
                  <a:schemeClr val="tx1"/>
                </a:solidFill>
              </a:rPr>
              <a:t> to see nonconsecutive operation of your choice.</a:t>
            </a:r>
            <a:br>
              <a:rPr lang="en-US" sz="2400" dirty="0">
                <a:solidFill>
                  <a:schemeClr val="tx1"/>
                </a:solidFill>
              </a:rPr>
            </a:b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949234" y="2743199"/>
            <a:ext cx="9170125" cy="3298825"/>
          </a:xfrm>
          <a:prstGeom prst="rect">
            <a:avLst/>
          </a:prstGeom>
        </p:spPr>
      </p:pic>
    </p:spTree>
    <p:extLst>
      <p:ext uri="{BB962C8B-B14F-4D97-AF65-F5344CB8AC3E}">
        <p14:creationId xmlns:p14="http://schemas.microsoft.com/office/powerpoint/2010/main" val="1720604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1486"/>
          </a:xfrm>
        </p:spPr>
        <p:txBody>
          <a:bodyPr>
            <a:normAutofit/>
          </a:bodyPr>
          <a:lstStyle/>
          <a:p>
            <a:r>
              <a:rPr lang="en-US" sz="2400" dirty="0" smtClean="0">
                <a:solidFill>
                  <a:schemeClr val="tx1"/>
                </a:solidFill>
              </a:rPr>
              <a:t>Oper020 </a:t>
            </a:r>
            <a:r>
              <a:rPr lang="en-US" sz="2400" dirty="0">
                <a:solidFill>
                  <a:schemeClr val="tx1"/>
                </a:solidFill>
              </a:rPr>
              <a:t>contains the b</a:t>
            </a:r>
            <a:r>
              <a:rPr lang="en-US" sz="2400" dirty="0" smtClean="0">
                <a:solidFill>
                  <a:schemeClr val="tx1"/>
                </a:solidFill>
              </a:rPr>
              <a:t>lanket </a:t>
            </a:r>
            <a:r>
              <a:rPr lang="en-US" sz="2400" dirty="0">
                <a:solidFill>
                  <a:schemeClr val="tx1"/>
                </a:solidFill>
              </a:rPr>
              <a:t>components </a:t>
            </a:r>
            <a:r>
              <a:rPr lang="en-US" sz="2400" dirty="0" smtClean="0">
                <a:solidFill>
                  <a:schemeClr val="tx1"/>
                </a:solidFill>
              </a:rPr>
              <a:t>part number as </a:t>
            </a:r>
            <a:r>
              <a:rPr lang="en-US" sz="2400" dirty="0">
                <a:solidFill>
                  <a:schemeClr val="tx1"/>
                </a:solidFill>
              </a:rPr>
              <a:t>listed in the PL and the Drawing sheet.  Click Next </a:t>
            </a:r>
            <a:r>
              <a:rPr lang="en-US" sz="2400" dirty="0" err="1">
                <a:solidFill>
                  <a:schemeClr val="tx1"/>
                </a:solidFill>
              </a:rPr>
              <a:t>Oper</a:t>
            </a: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879566" y="1515292"/>
            <a:ext cx="9100457" cy="4526734"/>
          </a:xfrm>
          <a:prstGeom prst="rect">
            <a:avLst/>
          </a:prstGeom>
        </p:spPr>
      </p:pic>
    </p:spTree>
    <p:extLst>
      <p:ext uri="{BB962C8B-B14F-4D97-AF65-F5344CB8AC3E}">
        <p14:creationId xmlns:p14="http://schemas.microsoft.com/office/powerpoint/2010/main" val="120985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tx1"/>
                </a:solidFill>
              </a:rPr>
              <a:t>Oper30 </a:t>
            </a:r>
            <a:r>
              <a:rPr lang="en-US" sz="2400" dirty="0">
                <a:solidFill>
                  <a:schemeClr val="tx1"/>
                </a:solidFill>
              </a:rPr>
              <a:t>contain the Raw Material (RM#) of the </a:t>
            </a:r>
            <a:r>
              <a:rPr lang="en-US" sz="2400" dirty="0" smtClean="0">
                <a:solidFill>
                  <a:schemeClr val="tx1"/>
                </a:solidFill>
              </a:rPr>
              <a:t/>
            </a:r>
            <a:br>
              <a:rPr lang="en-US" sz="2400" dirty="0" smtClean="0">
                <a:solidFill>
                  <a:schemeClr val="tx1"/>
                </a:solidFill>
              </a:rPr>
            </a:br>
            <a:r>
              <a:rPr lang="en-US" sz="2400" dirty="0" smtClean="0">
                <a:solidFill>
                  <a:schemeClr val="tx1"/>
                </a:solidFill>
              </a:rPr>
              <a:t>MOA </a:t>
            </a:r>
            <a:r>
              <a:rPr lang="en-US" sz="2400" dirty="0">
                <a:solidFill>
                  <a:schemeClr val="tx1"/>
                </a:solidFill>
              </a:rPr>
              <a:t>-101 and -13</a:t>
            </a:r>
          </a:p>
        </p:txBody>
      </p:sp>
      <p:pic>
        <p:nvPicPr>
          <p:cNvPr id="4" name="Content Placeholder 3"/>
          <p:cNvPicPr>
            <a:picLocks noGrp="1" noChangeAspect="1"/>
          </p:cNvPicPr>
          <p:nvPr>
            <p:ph idx="1"/>
          </p:nvPr>
        </p:nvPicPr>
        <p:blipFill>
          <a:blip r:embed="rId2"/>
          <a:stretch>
            <a:fillRect/>
          </a:stretch>
        </p:blipFill>
        <p:spPr>
          <a:xfrm>
            <a:off x="1416457" y="2160588"/>
            <a:ext cx="7119123" cy="3881437"/>
          </a:xfrm>
          <a:prstGeom prst="rect">
            <a:avLst/>
          </a:prstGeom>
        </p:spPr>
      </p:pic>
    </p:spTree>
    <p:extLst>
      <p:ext uri="{BB962C8B-B14F-4D97-AF65-F5344CB8AC3E}">
        <p14:creationId xmlns:p14="http://schemas.microsoft.com/office/powerpoint/2010/main" val="212848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Notice in </a:t>
            </a:r>
            <a:r>
              <a:rPr lang="en-US" sz="2400" dirty="0" err="1">
                <a:solidFill>
                  <a:schemeClr val="tx1"/>
                </a:solidFill>
              </a:rPr>
              <a:t>Oper</a:t>
            </a:r>
            <a:r>
              <a:rPr lang="en-US" sz="2400" dirty="0">
                <a:solidFill>
                  <a:schemeClr val="tx1"/>
                </a:solidFill>
              </a:rPr>
              <a:t> 030 that RM# correlates to the PL sheet of the </a:t>
            </a:r>
            <a:r>
              <a:rPr lang="en-US" sz="2400" dirty="0" smtClean="0">
                <a:solidFill>
                  <a:schemeClr val="tx1"/>
                </a:solidFill>
              </a:rPr>
              <a:t>411T5000-101</a:t>
            </a:r>
            <a:r>
              <a:rPr lang="en-US" sz="2400" dirty="0"/>
              <a:t/>
            </a:r>
            <a:br>
              <a:rPr lang="en-US" sz="2400" dirty="0"/>
            </a:b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677333" y="1429068"/>
            <a:ext cx="5079033" cy="2184989"/>
          </a:xfrm>
          <a:prstGeom prst="rect">
            <a:avLst/>
          </a:prstGeom>
        </p:spPr>
      </p:pic>
      <p:pic>
        <p:nvPicPr>
          <p:cNvPr id="6" name="Picture 5"/>
          <p:cNvPicPr>
            <a:picLocks noChangeAspect="1"/>
          </p:cNvPicPr>
          <p:nvPr/>
        </p:nvPicPr>
        <p:blipFill>
          <a:blip r:embed="rId3"/>
          <a:stretch>
            <a:fillRect/>
          </a:stretch>
        </p:blipFill>
        <p:spPr>
          <a:xfrm>
            <a:off x="1707969" y="3614057"/>
            <a:ext cx="7696200" cy="2936421"/>
          </a:xfrm>
          <a:prstGeom prst="rect">
            <a:avLst/>
          </a:prstGeom>
        </p:spPr>
      </p:pic>
    </p:spTree>
    <p:extLst>
      <p:ext uri="{BB962C8B-B14F-4D97-AF65-F5344CB8AC3E}">
        <p14:creationId xmlns:p14="http://schemas.microsoft.com/office/powerpoint/2010/main" val="2405516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Notice in </a:t>
            </a:r>
            <a:r>
              <a:rPr lang="en-US" sz="2400" dirty="0" err="1">
                <a:solidFill>
                  <a:schemeClr val="tx1"/>
                </a:solidFill>
              </a:rPr>
              <a:t>Oper</a:t>
            </a:r>
            <a:r>
              <a:rPr lang="en-US" sz="2400" dirty="0">
                <a:solidFill>
                  <a:schemeClr val="tx1"/>
                </a:solidFill>
              </a:rPr>
              <a:t> 030 that RM# correlates to the PL sheet of the </a:t>
            </a:r>
            <a:r>
              <a:rPr lang="en-US" sz="2400" dirty="0" smtClean="0">
                <a:solidFill>
                  <a:schemeClr val="tx1"/>
                </a:solidFill>
              </a:rPr>
              <a:t>411T5000-13</a:t>
            </a: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515714" y="1455194"/>
            <a:ext cx="4392152" cy="3881437"/>
          </a:xfrm>
          <a:prstGeom prst="rect">
            <a:avLst/>
          </a:prstGeom>
        </p:spPr>
      </p:pic>
      <p:pic>
        <p:nvPicPr>
          <p:cNvPr id="5" name="Picture 4"/>
          <p:cNvPicPr>
            <a:picLocks noChangeAspect="1"/>
          </p:cNvPicPr>
          <p:nvPr/>
        </p:nvPicPr>
        <p:blipFill>
          <a:blip r:embed="rId3"/>
          <a:stretch>
            <a:fillRect/>
          </a:stretch>
        </p:blipFill>
        <p:spPr>
          <a:xfrm>
            <a:off x="3828369" y="3828098"/>
            <a:ext cx="7496175" cy="2809875"/>
          </a:xfrm>
          <a:prstGeom prst="rect">
            <a:avLst/>
          </a:prstGeom>
        </p:spPr>
      </p:pic>
    </p:spTree>
    <p:extLst>
      <p:ext uri="{BB962C8B-B14F-4D97-AF65-F5344CB8AC3E}">
        <p14:creationId xmlns:p14="http://schemas.microsoft.com/office/powerpoint/2010/main" val="2345565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solidFill>
                  <a:schemeClr val="tx1"/>
                </a:solidFill>
              </a:rPr>
              <a:t>Oper040 </a:t>
            </a:r>
            <a:r>
              <a:rPr lang="en-US" sz="2700" dirty="0">
                <a:solidFill>
                  <a:schemeClr val="tx1"/>
                </a:solidFill>
              </a:rPr>
              <a:t>is the Inspection Operation, standard operation</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36321" y="1550126"/>
            <a:ext cx="8237682" cy="4491899"/>
          </a:xfrm>
          <a:prstGeom prst="rect">
            <a:avLst/>
          </a:prstGeom>
        </p:spPr>
      </p:pic>
    </p:spTree>
    <p:extLst>
      <p:ext uri="{BB962C8B-B14F-4D97-AF65-F5344CB8AC3E}">
        <p14:creationId xmlns:p14="http://schemas.microsoft.com/office/powerpoint/2010/main" val="2588466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868906"/>
          </a:xfrm>
        </p:spPr>
        <p:txBody>
          <a:bodyPr>
            <a:noAutofit/>
          </a:bodyPr>
          <a:lstStyle/>
          <a:p>
            <a:pPr lvl="0"/>
            <a:r>
              <a:rPr lang="en-US" sz="2400" dirty="0">
                <a:solidFill>
                  <a:schemeClr val="tx1"/>
                </a:solidFill>
                <a:latin typeface="+mn-lt"/>
              </a:rPr>
              <a:t>Open drawings related to blanket in REDARS.  </a:t>
            </a:r>
            <a:r>
              <a:rPr lang="en-US" sz="1600" dirty="0" smtClean="0">
                <a:solidFill>
                  <a:schemeClr val="tx1"/>
                </a:solidFill>
                <a:latin typeface="+mn-lt"/>
              </a:rPr>
              <a:t/>
            </a:r>
            <a:br>
              <a:rPr lang="en-US" sz="1600" dirty="0" smtClean="0">
                <a:solidFill>
                  <a:schemeClr val="tx1"/>
                </a:solidFill>
                <a:latin typeface="+mn-lt"/>
              </a:rPr>
            </a:br>
            <a:r>
              <a:rPr lang="en-US" sz="1600" dirty="0">
                <a:solidFill>
                  <a:schemeClr val="tx1"/>
                </a:solidFill>
                <a:latin typeface="+mn-lt"/>
              </a:rPr>
              <a:t/>
            </a:r>
            <a:br>
              <a:rPr lang="en-US" sz="1600" dirty="0">
                <a:solidFill>
                  <a:schemeClr val="tx1"/>
                </a:solidFill>
                <a:latin typeface="+mn-lt"/>
              </a:rPr>
            </a:br>
            <a:r>
              <a:rPr lang="en-US" sz="2000" dirty="0" smtClean="0">
                <a:solidFill>
                  <a:schemeClr val="tx1"/>
                </a:solidFill>
                <a:latin typeface="+mn-lt"/>
              </a:rPr>
              <a:t>Only </a:t>
            </a:r>
            <a:r>
              <a:rPr lang="en-US" sz="2000" dirty="0">
                <a:solidFill>
                  <a:schemeClr val="tx1"/>
                </a:solidFill>
                <a:latin typeface="+mn-lt"/>
              </a:rPr>
              <a:t>the PL (Parts List) and the component assembly PL will need to be printed and added to the work package.  We will use 411T0140-442 for this exercise.</a:t>
            </a:r>
            <a:br>
              <a:rPr lang="en-US" sz="2000" dirty="0">
                <a:solidFill>
                  <a:schemeClr val="tx1"/>
                </a:solidFill>
                <a:latin typeface="+mn-lt"/>
              </a:rPr>
            </a:br>
            <a:r>
              <a:rPr lang="en-US" sz="2000" dirty="0" smtClean="0">
                <a:solidFill>
                  <a:schemeClr val="tx1"/>
                </a:solidFill>
                <a:latin typeface="+mn-lt"/>
              </a:rPr>
              <a:t>Select </a:t>
            </a:r>
            <a:r>
              <a:rPr lang="en-US" sz="2000" dirty="0">
                <a:solidFill>
                  <a:schemeClr val="tx1"/>
                </a:solidFill>
                <a:latin typeface="+mn-lt"/>
              </a:rPr>
              <a:t>Boeing Engineering</a:t>
            </a:r>
            <a:r>
              <a:rPr lang="en-US" sz="1600" dirty="0">
                <a:latin typeface="+mn-lt"/>
              </a:rPr>
              <a:t/>
            </a:r>
            <a:br>
              <a:rPr lang="en-US" sz="1600" dirty="0">
                <a:latin typeface="+mn-lt"/>
              </a:rPr>
            </a:br>
            <a:endParaRPr lang="en-US" sz="1600" dirty="0">
              <a:latin typeface="+mn-lt"/>
            </a:endParaRPr>
          </a:p>
        </p:txBody>
      </p:sp>
      <p:pic>
        <p:nvPicPr>
          <p:cNvPr id="4" name="Content Placeholder 3"/>
          <p:cNvPicPr>
            <a:picLocks noGrp="1" noChangeAspect="1"/>
          </p:cNvPicPr>
          <p:nvPr>
            <p:ph idx="1"/>
          </p:nvPr>
        </p:nvPicPr>
        <p:blipFill>
          <a:blip r:embed="rId2"/>
          <a:stretch>
            <a:fillRect/>
          </a:stretch>
        </p:blipFill>
        <p:spPr>
          <a:xfrm>
            <a:off x="898971" y="2719136"/>
            <a:ext cx="8728697" cy="3563520"/>
          </a:xfrm>
          <a:prstGeom prst="rect">
            <a:avLst/>
          </a:prstGeom>
        </p:spPr>
      </p:pic>
    </p:spTree>
    <p:extLst>
      <p:ext uri="{BB962C8B-B14F-4D97-AF65-F5344CB8AC3E}">
        <p14:creationId xmlns:p14="http://schemas.microsoft.com/office/powerpoint/2010/main" val="52409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880938"/>
          </a:xfrm>
        </p:spPr>
        <p:txBody>
          <a:bodyPr>
            <a:noAutofit/>
          </a:bodyPr>
          <a:lstStyle/>
          <a:p>
            <a:r>
              <a:rPr lang="en-US" sz="2000" b="1" dirty="0" smtClean="0">
                <a:solidFill>
                  <a:schemeClr val="tx1"/>
                </a:solidFill>
              </a:rPr>
              <a:t>Oper050</a:t>
            </a:r>
            <a:r>
              <a:rPr lang="en-US" sz="2000" dirty="0" smtClean="0">
                <a:solidFill>
                  <a:schemeClr val="tx1"/>
                </a:solidFill>
              </a:rPr>
              <a:t> </a:t>
            </a:r>
            <a:r>
              <a:rPr lang="en-US" sz="2000" dirty="0">
                <a:solidFill>
                  <a:schemeClr val="tx1"/>
                </a:solidFill>
              </a:rPr>
              <a:t>Identify, Issue Raw Material.  </a:t>
            </a:r>
            <a:r>
              <a:rPr lang="en-US" sz="2000" dirty="0" smtClean="0">
                <a:solidFill>
                  <a:schemeClr val="tx1"/>
                </a:solidFill>
              </a:rPr>
              <a:t/>
            </a:r>
            <a:br>
              <a:rPr lang="en-US" sz="2000" dirty="0" smtClean="0">
                <a:solidFill>
                  <a:schemeClr val="tx1"/>
                </a:solidFill>
              </a:rPr>
            </a:br>
            <a:r>
              <a:rPr lang="en-US" sz="2000" dirty="0" smtClean="0">
                <a:solidFill>
                  <a:schemeClr val="tx1"/>
                </a:solidFill>
              </a:rPr>
              <a:t>Most -800 collector drawing have raw </a:t>
            </a:r>
            <a:r>
              <a:rPr lang="en-US" sz="2000" dirty="0">
                <a:solidFill>
                  <a:schemeClr val="tx1"/>
                </a:solidFill>
              </a:rPr>
              <a:t>material operation </a:t>
            </a:r>
            <a:r>
              <a:rPr lang="en-US" sz="2000" dirty="0" smtClean="0">
                <a:solidFill>
                  <a:schemeClr val="tx1"/>
                </a:solidFill>
              </a:rPr>
              <a:t>with </a:t>
            </a:r>
            <a:r>
              <a:rPr lang="en-US" sz="2000" dirty="0">
                <a:solidFill>
                  <a:schemeClr val="tx1"/>
                </a:solidFill>
              </a:rPr>
              <a:t>Insulation Tape, Double Edge Tape, and Double Back Tape. </a:t>
            </a:r>
            <a:r>
              <a:rPr lang="en-US" sz="2000" dirty="0" smtClean="0">
                <a:solidFill>
                  <a:schemeClr val="tx1"/>
                </a:solidFill>
              </a:rPr>
              <a:t>The </a:t>
            </a:r>
            <a:r>
              <a:rPr lang="en-US" sz="2000" dirty="0">
                <a:solidFill>
                  <a:schemeClr val="tx1"/>
                </a:solidFill>
              </a:rPr>
              <a:t>RM# is different depending on the collector drawing. </a:t>
            </a:r>
            <a:r>
              <a:rPr lang="en-US" sz="2000" dirty="0" smtClean="0">
                <a:solidFill>
                  <a:schemeClr val="tx1"/>
                </a:solidFill>
              </a:rPr>
              <a:t/>
            </a:r>
            <a:br>
              <a:rPr lang="en-US" sz="2000" dirty="0" smtClean="0">
                <a:solidFill>
                  <a:schemeClr val="tx1"/>
                </a:solidFill>
              </a:rPr>
            </a:br>
            <a:r>
              <a:rPr lang="en-US" sz="2000" dirty="0" smtClean="0">
                <a:solidFill>
                  <a:schemeClr val="tx1"/>
                </a:solidFill>
              </a:rPr>
              <a:t>The -700 </a:t>
            </a:r>
            <a:r>
              <a:rPr lang="en-US" sz="2000" dirty="0">
                <a:solidFill>
                  <a:schemeClr val="tx1"/>
                </a:solidFill>
              </a:rPr>
              <a:t>have </a:t>
            </a:r>
            <a:r>
              <a:rPr lang="en-US" sz="2000" dirty="0" smtClean="0">
                <a:solidFill>
                  <a:schemeClr val="tx1"/>
                </a:solidFill>
              </a:rPr>
              <a:t>Thread, Binding (if/required), and </a:t>
            </a:r>
            <a:r>
              <a:rPr lang="en-US" sz="2000" dirty="0">
                <a:solidFill>
                  <a:schemeClr val="tx1"/>
                </a:solidFill>
              </a:rPr>
              <a:t>Insulation Tape </a:t>
            </a:r>
            <a:r>
              <a:rPr lang="en-US" sz="2000" dirty="0" smtClean="0">
                <a:solidFill>
                  <a:schemeClr val="tx1"/>
                </a:solidFill>
              </a:rPr>
              <a:t>(as courtesy in case of tears)</a:t>
            </a:r>
            <a:r>
              <a:rPr lang="en-US" sz="1600" dirty="0">
                <a:solidFill>
                  <a:schemeClr val="tx1"/>
                </a:solidFill>
              </a:rPr>
              <a:t/>
            </a:r>
            <a:br>
              <a:rPr lang="en-US" sz="1600" dirty="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2000" dirty="0"/>
              <a:t/>
            </a:r>
            <a:br>
              <a:rPr lang="en-US" sz="2000" dirty="0"/>
            </a:br>
            <a:r>
              <a:rPr lang="en-US" sz="2000" dirty="0">
                <a:solidFill>
                  <a:schemeClr val="tx1"/>
                </a:solidFill>
              </a:rPr>
              <a:t/>
            </a:r>
            <a:br>
              <a:rPr lang="en-US" sz="2000" dirty="0">
                <a:solidFill>
                  <a:schemeClr val="tx1"/>
                </a:solidFill>
              </a:rPr>
            </a:br>
            <a:endParaRPr lang="en-US" sz="2000"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677334" y="2646947"/>
            <a:ext cx="9561540" cy="3689664"/>
          </a:xfrm>
          <a:prstGeom prst="rect">
            <a:avLst/>
          </a:prstGeom>
        </p:spPr>
      </p:pic>
    </p:spTree>
    <p:extLst>
      <p:ext uri="{BB962C8B-B14F-4D97-AF65-F5344CB8AC3E}">
        <p14:creationId xmlns:p14="http://schemas.microsoft.com/office/powerpoint/2010/main" val="306476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3048000"/>
          </a:xfrm>
        </p:spPr>
        <p:txBody>
          <a:bodyPr>
            <a:noAutofit/>
          </a:bodyPr>
          <a:lstStyle/>
          <a:p>
            <a:r>
              <a:rPr lang="en-US" sz="1800" b="1" dirty="0" smtClean="0">
                <a:solidFill>
                  <a:schemeClr val="tx1"/>
                </a:solidFill>
              </a:rPr>
              <a:t>Oper050</a:t>
            </a:r>
            <a:r>
              <a:rPr lang="en-US" sz="1800" dirty="0" smtClean="0">
                <a:solidFill>
                  <a:schemeClr val="tx1"/>
                </a:solidFill>
              </a:rPr>
              <a:t>, </a:t>
            </a:r>
            <a:r>
              <a:rPr lang="en-US" sz="1800" dirty="0">
                <a:solidFill>
                  <a:schemeClr val="tx1"/>
                </a:solidFill>
              </a:rPr>
              <a:t>Identify, Issue Raw Material.  </a:t>
            </a:r>
            <a:r>
              <a:rPr lang="en-US" sz="1800" dirty="0" smtClean="0">
                <a:solidFill>
                  <a:schemeClr val="tx1"/>
                </a:solidFill>
              </a:rPr>
              <a:t/>
            </a:r>
            <a:br>
              <a:rPr lang="en-US" sz="1800" dirty="0" smtClean="0">
                <a:solidFill>
                  <a:schemeClr val="tx1"/>
                </a:solidFill>
              </a:rPr>
            </a:br>
            <a:r>
              <a:rPr lang="en-US" sz="1800" dirty="0" smtClean="0">
                <a:solidFill>
                  <a:schemeClr val="tx1"/>
                </a:solidFill>
              </a:rPr>
              <a:t>Check for Hook </a:t>
            </a:r>
            <a:r>
              <a:rPr lang="en-US" sz="1800" dirty="0">
                <a:solidFill>
                  <a:schemeClr val="tx1"/>
                </a:solidFill>
              </a:rPr>
              <a:t>and Loop (Pile), (if/as </a:t>
            </a:r>
            <a:r>
              <a:rPr lang="en-US" sz="1800" dirty="0" smtClean="0">
                <a:solidFill>
                  <a:schemeClr val="tx1"/>
                </a:solidFill>
              </a:rPr>
              <a:t>required). </a:t>
            </a:r>
            <a:br>
              <a:rPr lang="en-US" sz="1800" dirty="0" smtClean="0">
                <a:solidFill>
                  <a:schemeClr val="tx1"/>
                </a:solidFill>
              </a:rPr>
            </a:br>
            <a:r>
              <a:rPr lang="en-US" sz="1800" dirty="0" smtClean="0">
                <a:solidFill>
                  <a:schemeClr val="tx1"/>
                </a:solidFill>
              </a:rPr>
              <a:t>There are 3 types: adhesive (-600 type I) </a:t>
            </a:r>
            <a:r>
              <a:rPr lang="en-US" sz="1800" dirty="0">
                <a:solidFill>
                  <a:schemeClr val="tx1"/>
                </a:solidFill>
              </a:rPr>
              <a:t>or sewn </a:t>
            </a:r>
            <a:r>
              <a:rPr lang="en-US" sz="1800" dirty="0" smtClean="0">
                <a:solidFill>
                  <a:schemeClr val="tx1"/>
                </a:solidFill>
              </a:rPr>
              <a:t>(-601 type </a:t>
            </a:r>
            <a:r>
              <a:rPr lang="en-US" sz="1800" dirty="0">
                <a:solidFill>
                  <a:schemeClr val="tx1"/>
                </a:solidFill>
              </a:rPr>
              <a:t>II) or 777X (type III)</a:t>
            </a:r>
            <a:br>
              <a:rPr lang="en-US" sz="1800" dirty="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Check if/as required for TAB TAPE, Stitch/Quilt: ARAMID THREAD, </a:t>
            </a:r>
            <a:r>
              <a:rPr lang="en-US" sz="1800" dirty="0">
                <a:solidFill>
                  <a:schemeClr val="tx1"/>
                </a:solidFill>
              </a:rPr>
              <a:t>Bind (if as required</a:t>
            </a:r>
            <a:r>
              <a:rPr lang="en-US" sz="1800" dirty="0" smtClean="0">
                <a:solidFill>
                  <a:schemeClr val="tx1"/>
                </a:solidFill>
              </a:rPr>
              <a:t>), Sound damping tape </a:t>
            </a:r>
            <a:r>
              <a:rPr lang="en-US" sz="1800" dirty="0">
                <a:solidFill>
                  <a:schemeClr val="tx1"/>
                </a:solidFill>
              </a:rPr>
              <a:t>RM#: </a:t>
            </a:r>
            <a:r>
              <a:rPr lang="en-US" sz="1800" dirty="0" smtClean="0">
                <a:solidFill>
                  <a:schemeClr val="tx1"/>
                </a:solidFill>
              </a:rPr>
              <a:t>NL642V3 (pic right)</a:t>
            </a:r>
            <a:r>
              <a:rPr lang="en-US" sz="1800" dirty="0"/>
              <a:t/>
            </a:r>
            <a:br>
              <a:rPr lang="en-US" sz="1800" dirty="0"/>
            </a:br>
            <a:r>
              <a:rPr lang="en-US" sz="1800" dirty="0"/>
              <a:t> </a:t>
            </a:r>
            <a:r>
              <a:rPr lang="en-US" sz="1800" dirty="0">
                <a:solidFill>
                  <a:schemeClr val="tx1"/>
                </a:solidFill>
              </a:rPr>
              <a:t/>
            </a:r>
            <a:br>
              <a:rPr lang="en-US" sz="1800" dirty="0">
                <a:solidFill>
                  <a:schemeClr val="tx1"/>
                </a:solidFill>
              </a:rPr>
            </a:br>
            <a:r>
              <a:rPr lang="en-US" sz="1800" dirty="0">
                <a:solidFill>
                  <a:schemeClr val="tx1"/>
                </a:solidFill>
              </a:rPr>
              <a:t>This blanket has Hook and Loop (Pile), with Closure Assembly as MOA as shown on the drawing sheet 442</a:t>
            </a:r>
            <a:r>
              <a:rPr lang="en-US" sz="2000" dirty="0"/>
              <a:t/>
            </a:r>
            <a:br>
              <a:rPr lang="en-US" sz="2000" dirty="0"/>
            </a:br>
            <a:r>
              <a:rPr lang="en-US" sz="2000" dirty="0">
                <a:solidFill>
                  <a:schemeClr val="tx1"/>
                </a:solidFill>
              </a:rPr>
              <a:t/>
            </a:r>
            <a:br>
              <a:rPr lang="en-US" sz="2000" dirty="0">
                <a:solidFill>
                  <a:schemeClr val="tx1"/>
                </a:solidFill>
              </a:rPr>
            </a:br>
            <a:endParaRPr lang="en-US" sz="20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127919" y="3876675"/>
            <a:ext cx="7696200" cy="1781175"/>
          </a:xfrm>
          <a:prstGeom prst="rect">
            <a:avLst/>
          </a:prstGeom>
        </p:spPr>
      </p:pic>
      <p:pic>
        <p:nvPicPr>
          <p:cNvPr id="5" name="Picture 4"/>
          <p:cNvPicPr>
            <a:picLocks noChangeAspect="1"/>
          </p:cNvPicPr>
          <p:nvPr/>
        </p:nvPicPr>
        <p:blipFill>
          <a:blip r:embed="rId3"/>
          <a:stretch>
            <a:fillRect/>
          </a:stretch>
        </p:blipFill>
        <p:spPr>
          <a:xfrm>
            <a:off x="6713119" y="3378868"/>
            <a:ext cx="4781550" cy="3276600"/>
          </a:xfrm>
          <a:prstGeom prst="rect">
            <a:avLst/>
          </a:prstGeom>
        </p:spPr>
      </p:pic>
      <p:pic>
        <p:nvPicPr>
          <p:cNvPr id="8" name="Picture 7"/>
          <p:cNvPicPr>
            <a:picLocks noChangeAspect="1"/>
          </p:cNvPicPr>
          <p:nvPr/>
        </p:nvPicPr>
        <p:blipFill>
          <a:blip r:embed="rId4"/>
          <a:stretch>
            <a:fillRect/>
          </a:stretch>
        </p:blipFill>
        <p:spPr>
          <a:xfrm>
            <a:off x="9313444" y="609599"/>
            <a:ext cx="2181225" cy="1652337"/>
          </a:xfrm>
          <a:prstGeom prst="rect">
            <a:avLst/>
          </a:prstGeom>
        </p:spPr>
      </p:pic>
    </p:spTree>
    <p:extLst>
      <p:ext uri="{BB962C8B-B14F-4D97-AF65-F5344CB8AC3E}">
        <p14:creationId xmlns:p14="http://schemas.microsoft.com/office/powerpoint/2010/main" val="2923629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rPr>
              <a:t>Oper060</a:t>
            </a:r>
            <a:r>
              <a:rPr lang="en-US" sz="2800" dirty="0">
                <a:solidFill>
                  <a:schemeClr val="tx1"/>
                </a:solidFill>
              </a:rPr>
              <a:t>, Fabricate and part </a:t>
            </a:r>
            <a:r>
              <a:rPr lang="en-US" sz="2800" dirty="0" smtClean="0">
                <a:solidFill>
                  <a:schemeClr val="tx1"/>
                </a:solidFill>
              </a:rPr>
              <a:t>mark</a:t>
            </a:r>
            <a:br>
              <a:rPr lang="en-US" sz="2800" dirty="0" smtClean="0">
                <a:solidFill>
                  <a:schemeClr val="tx1"/>
                </a:solidFill>
              </a:rPr>
            </a:br>
            <a:r>
              <a:rPr lang="en-US" sz="2800" dirty="0" smtClean="0">
                <a:solidFill>
                  <a:schemeClr val="tx1"/>
                </a:solidFill>
              </a:rPr>
              <a:t>Note: Blankets fab per NCR have added verbiage </a:t>
            </a:r>
            <a:endParaRPr lang="en-US" sz="28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794085" y="1612233"/>
            <a:ext cx="9914020" cy="4397288"/>
          </a:xfrm>
          <a:prstGeom prst="rect">
            <a:avLst/>
          </a:prstGeom>
        </p:spPr>
      </p:pic>
      <p:pic>
        <p:nvPicPr>
          <p:cNvPr id="5" name="Picture 4"/>
          <p:cNvPicPr>
            <a:picLocks noChangeAspect="1"/>
          </p:cNvPicPr>
          <p:nvPr/>
        </p:nvPicPr>
        <p:blipFill>
          <a:blip r:embed="rId3"/>
          <a:stretch>
            <a:fillRect/>
          </a:stretch>
        </p:blipFill>
        <p:spPr>
          <a:xfrm>
            <a:off x="7407944" y="3902242"/>
            <a:ext cx="4210050" cy="2590800"/>
          </a:xfrm>
          <a:prstGeom prst="rect">
            <a:avLst/>
          </a:prstGeom>
        </p:spPr>
      </p:pic>
    </p:spTree>
    <p:extLst>
      <p:ext uri="{BB962C8B-B14F-4D97-AF65-F5344CB8AC3E}">
        <p14:creationId xmlns:p14="http://schemas.microsoft.com/office/powerpoint/2010/main" val="4212634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704540" cy="2903621"/>
          </a:xfrm>
        </p:spPr>
        <p:txBody>
          <a:bodyPr>
            <a:noAutofit/>
          </a:bodyPr>
          <a:lstStyle/>
          <a:p>
            <a:r>
              <a:rPr lang="en-US" sz="2400" b="1" dirty="0" smtClean="0">
                <a:solidFill>
                  <a:schemeClr val="tx1"/>
                </a:solidFill>
              </a:rPr>
              <a:t>Oper70</a:t>
            </a:r>
            <a:r>
              <a:rPr lang="en-US" sz="2400" dirty="0">
                <a:solidFill>
                  <a:schemeClr val="tx1"/>
                </a:solidFill>
              </a:rPr>
              <a:t>, Inspect operation.  Verify valid FOD callout BPI-6533.  </a:t>
            </a:r>
            <a:br>
              <a:rPr lang="en-US" sz="2400" dirty="0">
                <a:solidFill>
                  <a:schemeClr val="tx1"/>
                </a:solidFill>
              </a:rPr>
            </a:br>
            <a:r>
              <a:rPr lang="en-US" sz="2400" dirty="0">
                <a:solidFill>
                  <a:schemeClr val="tx1"/>
                </a:solidFill>
              </a:rPr>
              <a:t>Watch for missing FOD verbiage or incorrect BPI callout in older plans.  </a:t>
            </a:r>
            <a:br>
              <a:rPr lang="en-US" sz="2400" dirty="0">
                <a:solidFill>
                  <a:schemeClr val="tx1"/>
                </a:solidFill>
              </a:rPr>
            </a:br>
            <a:r>
              <a:rPr lang="en-US" sz="2400" dirty="0">
                <a:solidFill>
                  <a:schemeClr val="tx1"/>
                </a:solidFill>
              </a:rPr>
              <a:t>Recommended to use standard text instead of just typing in verbiage as much as possible.  </a:t>
            </a:r>
            <a:r>
              <a:rPr lang="en-US" sz="2400" dirty="0" smtClean="0">
                <a:solidFill>
                  <a:schemeClr val="tx1"/>
                </a:solidFill>
              </a:rPr>
              <a:t>If </a:t>
            </a:r>
            <a:r>
              <a:rPr lang="en-US" sz="2400" dirty="0">
                <a:solidFill>
                  <a:schemeClr val="tx1"/>
                </a:solidFill>
              </a:rPr>
              <a:t>the standard text get revised, it will be incorporate on next release of the plan.</a:t>
            </a:r>
            <a:br>
              <a:rPr lang="en-US" sz="2400" dirty="0">
                <a:solidFill>
                  <a:schemeClr val="tx1"/>
                </a:solidFill>
              </a:rPr>
            </a:br>
            <a:r>
              <a:rPr lang="en-US" sz="2400" b="1" dirty="0" smtClean="0">
                <a:solidFill>
                  <a:schemeClr val="tx1"/>
                </a:solidFill>
              </a:rPr>
              <a:t>777X: </a:t>
            </a:r>
            <a:r>
              <a:rPr lang="en-US" sz="2400" dirty="0" smtClean="0">
                <a:solidFill>
                  <a:schemeClr val="tx1"/>
                </a:solidFill>
              </a:rPr>
              <a:t>Add standard text as first text in oper070 ‘HEAT SEAL MATERIAL INSPECTION’ , (found in CAPP folder 632INSPECT) </a:t>
            </a:r>
            <a:endParaRPr lang="en-US" sz="2400" dirty="0">
              <a:solidFill>
                <a:schemeClr val="tx1"/>
              </a:solidFill>
            </a:endParaRPr>
          </a:p>
        </p:txBody>
      </p:sp>
      <p:pic>
        <p:nvPicPr>
          <p:cNvPr id="6" name="Content Placeholder 5"/>
          <p:cNvPicPr>
            <a:picLocks noGrp="1" noChangeAspect="1"/>
          </p:cNvPicPr>
          <p:nvPr>
            <p:ph idx="1"/>
          </p:nvPr>
        </p:nvPicPr>
        <p:blipFill>
          <a:blip r:embed="rId2"/>
          <a:stretch>
            <a:fillRect/>
          </a:stretch>
        </p:blipFill>
        <p:spPr>
          <a:xfrm>
            <a:off x="818147" y="3621504"/>
            <a:ext cx="9769642" cy="2767263"/>
          </a:xfrm>
          <a:prstGeom prst="rect">
            <a:avLst/>
          </a:prstGeom>
        </p:spPr>
      </p:pic>
      <p:pic>
        <p:nvPicPr>
          <p:cNvPr id="7" name="Picture 6"/>
          <p:cNvPicPr>
            <a:picLocks noChangeAspect="1"/>
          </p:cNvPicPr>
          <p:nvPr/>
        </p:nvPicPr>
        <p:blipFill>
          <a:blip r:embed="rId3"/>
          <a:stretch>
            <a:fillRect/>
          </a:stretch>
        </p:blipFill>
        <p:spPr>
          <a:xfrm>
            <a:off x="7665620" y="2888582"/>
            <a:ext cx="4248150" cy="2838450"/>
          </a:xfrm>
          <a:prstGeom prst="rect">
            <a:avLst/>
          </a:prstGeom>
        </p:spPr>
      </p:pic>
    </p:spTree>
    <p:extLst>
      <p:ext uri="{BB962C8B-B14F-4D97-AF65-F5344CB8AC3E}">
        <p14:creationId xmlns:p14="http://schemas.microsoft.com/office/powerpoint/2010/main" val="3372221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8568"/>
          </a:xfrm>
        </p:spPr>
        <p:txBody>
          <a:bodyPr>
            <a:normAutofit/>
          </a:bodyPr>
          <a:lstStyle/>
          <a:p>
            <a:r>
              <a:rPr lang="en-US" sz="2800" b="1" dirty="0" smtClean="0">
                <a:solidFill>
                  <a:schemeClr val="tx1"/>
                </a:solidFill>
              </a:rPr>
              <a:t>Oper080</a:t>
            </a:r>
            <a:r>
              <a:rPr lang="en-US" sz="2800" dirty="0" smtClean="0">
                <a:solidFill>
                  <a:schemeClr val="tx1"/>
                </a:solidFill>
              </a:rPr>
              <a:t>, </a:t>
            </a:r>
            <a:r>
              <a:rPr lang="en-US" sz="2800" dirty="0">
                <a:solidFill>
                  <a:schemeClr val="tx1"/>
                </a:solidFill>
              </a:rPr>
              <a:t>Final operation</a:t>
            </a:r>
          </a:p>
        </p:txBody>
      </p:sp>
      <p:pic>
        <p:nvPicPr>
          <p:cNvPr id="4" name="Content Placeholder 3"/>
          <p:cNvPicPr>
            <a:picLocks noGrp="1" noChangeAspect="1"/>
          </p:cNvPicPr>
          <p:nvPr>
            <p:ph idx="1"/>
          </p:nvPr>
        </p:nvPicPr>
        <p:blipFill>
          <a:blip r:embed="rId2"/>
          <a:stretch>
            <a:fillRect/>
          </a:stretch>
        </p:blipFill>
        <p:spPr>
          <a:xfrm>
            <a:off x="1010654" y="1588168"/>
            <a:ext cx="9107904" cy="4453857"/>
          </a:xfrm>
          <a:prstGeom prst="rect">
            <a:avLst/>
          </a:prstGeom>
        </p:spPr>
      </p:pic>
    </p:spTree>
    <p:extLst>
      <p:ext uri="{BB962C8B-B14F-4D97-AF65-F5344CB8AC3E}">
        <p14:creationId xmlns:p14="http://schemas.microsoft.com/office/powerpoint/2010/main" val="644259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79687" cy="2241884"/>
          </a:xfrm>
        </p:spPr>
        <p:txBody>
          <a:bodyPr>
            <a:normAutofit fontScale="90000"/>
          </a:bodyPr>
          <a:lstStyle/>
          <a:p>
            <a:r>
              <a:rPr lang="en-US" sz="2400" b="1" dirty="0" smtClean="0">
                <a:solidFill>
                  <a:schemeClr val="tx1"/>
                </a:solidFill>
              </a:rPr>
              <a:t>TO PRINT</a:t>
            </a:r>
            <a:r>
              <a:rPr lang="en-US" sz="2400" dirty="0" smtClean="0">
                <a:solidFill>
                  <a:schemeClr val="tx1"/>
                </a:solidFill>
              </a:rPr>
              <a:t/>
            </a:r>
            <a:br>
              <a:rPr lang="en-US" sz="2400" dirty="0" smtClean="0">
                <a:solidFill>
                  <a:schemeClr val="tx1"/>
                </a:solidFill>
              </a:rPr>
            </a:br>
            <a:r>
              <a:rPr lang="en-US" sz="2400" dirty="0" smtClean="0">
                <a:solidFill>
                  <a:schemeClr val="tx1"/>
                </a:solidFill>
              </a:rPr>
              <a:t>You </a:t>
            </a:r>
            <a:r>
              <a:rPr lang="en-US" sz="2400" dirty="0">
                <a:solidFill>
                  <a:schemeClr val="tx1"/>
                </a:solidFill>
              </a:rPr>
              <a:t>have option of </a:t>
            </a:r>
            <a:r>
              <a:rPr lang="en-US" sz="2400" dirty="0" smtClean="0">
                <a:solidFill>
                  <a:schemeClr val="tx1"/>
                </a:solidFill>
              </a:rPr>
              <a:t>printing </a:t>
            </a:r>
            <a:r>
              <a:rPr lang="en-US" sz="2400" dirty="0">
                <a:solidFill>
                  <a:schemeClr val="tx1"/>
                </a:solidFill>
              </a:rPr>
              <a:t>with Order ID or without Order ID</a:t>
            </a:r>
            <a:r>
              <a:rPr lang="en-US" sz="2400" dirty="0"/>
              <a:t/>
            </a:r>
            <a:br>
              <a:rPr lang="en-US" sz="2400" dirty="0"/>
            </a:br>
            <a:r>
              <a:rPr lang="en-US" sz="2400" dirty="0">
                <a:solidFill>
                  <a:schemeClr val="tx1"/>
                </a:solidFill>
              </a:rPr>
              <a:t>Right Click </a:t>
            </a:r>
            <a:r>
              <a:rPr lang="en-US" sz="2400" dirty="0" smtClean="0">
                <a:solidFill>
                  <a:schemeClr val="tx1"/>
                </a:solidFill>
              </a:rPr>
              <a:t>CAPP Tasks &gt;Shop Print </a:t>
            </a:r>
            <a:r>
              <a:rPr lang="en-US" sz="2400" b="1" dirty="0" smtClean="0">
                <a:solidFill>
                  <a:schemeClr val="tx1"/>
                </a:solidFill>
              </a:rPr>
              <a:t>OR</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Right </a:t>
            </a:r>
            <a:r>
              <a:rPr lang="en-US" sz="2400" dirty="0">
                <a:solidFill>
                  <a:schemeClr val="tx1"/>
                </a:solidFill>
              </a:rPr>
              <a:t>Click CAPP Tasks &gt; Stand-alone Original Print </a:t>
            </a:r>
            <a:br>
              <a:rPr lang="en-US" sz="2400" dirty="0">
                <a:solidFill>
                  <a:schemeClr val="tx1"/>
                </a:solidFill>
              </a:rPr>
            </a:br>
            <a:r>
              <a:rPr lang="en-US" sz="2400" dirty="0">
                <a:solidFill>
                  <a:schemeClr val="tx1"/>
                </a:solidFill>
              </a:rPr>
              <a:t>Input Order Number and Quantity in pop –up window</a:t>
            </a:r>
            <a:br>
              <a:rPr lang="en-US" sz="2400" dirty="0">
                <a:solidFill>
                  <a:schemeClr val="tx1"/>
                </a:solidFill>
              </a:rPr>
            </a:b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677863" y="2406316"/>
            <a:ext cx="8596312" cy="1888958"/>
          </a:xfrm>
          <a:prstGeom prst="rect">
            <a:avLst/>
          </a:prstGeom>
        </p:spPr>
      </p:pic>
      <p:pic>
        <p:nvPicPr>
          <p:cNvPr id="6" name="Picture 5"/>
          <p:cNvPicPr>
            <a:picLocks noChangeAspect="1"/>
          </p:cNvPicPr>
          <p:nvPr/>
        </p:nvPicPr>
        <p:blipFill>
          <a:blip r:embed="rId3"/>
          <a:stretch>
            <a:fillRect/>
          </a:stretch>
        </p:blipFill>
        <p:spPr>
          <a:xfrm>
            <a:off x="2069432" y="4648199"/>
            <a:ext cx="5258300" cy="1811755"/>
          </a:xfrm>
          <a:prstGeom prst="rect">
            <a:avLst/>
          </a:prstGeom>
        </p:spPr>
      </p:pic>
    </p:spTree>
    <p:extLst>
      <p:ext uri="{BB962C8B-B14F-4D97-AF65-F5344CB8AC3E}">
        <p14:creationId xmlns:p14="http://schemas.microsoft.com/office/powerpoint/2010/main" val="2431554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898424" cy="1550989"/>
          </a:xfrm>
        </p:spPr>
        <p:txBody>
          <a:bodyPr>
            <a:noAutofit/>
          </a:bodyPr>
          <a:lstStyle/>
          <a:p>
            <a:r>
              <a:rPr lang="en-US" sz="2400" dirty="0">
                <a:solidFill>
                  <a:schemeClr val="tx1"/>
                </a:solidFill>
              </a:rPr>
              <a:t>Highlight the printer you want then click Select.  </a:t>
            </a:r>
            <a:br>
              <a:rPr lang="en-US" sz="2400" dirty="0">
                <a:solidFill>
                  <a:schemeClr val="tx1"/>
                </a:solidFill>
              </a:rPr>
            </a:br>
            <a:r>
              <a:rPr lang="en-US" sz="2400" dirty="0">
                <a:solidFill>
                  <a:schemeClr val="tx1"/>
                </a:solidFill>
              </a:rPr>
              <a:t>Note: Using PDF sends it to your email instead of the printer.  Good for when you want to only view the plan on your screen.</a:t>
            </a:r>
            <a:br>
              <a:rPr lang="en-US" sz="2400" dirty="0">
                <a:solidFill>
                  <a:schemeClr val="tx1"/>
                </a:solidFill>
              </a:rPr>
            </a:b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677862" y="2303141"/>
            <a:ext cx="9897895" cy="3724680"/>
          </a:xfrm>
          <a:prstGeom prst="rect">
            <a:avLst/>
          </a:prstGeom>
        </p:spPr>
      </p:pic>
    </p:spTree>
    <p:extLst>
      <p:ext uri="{BB962C8B-B14F-4D97-AF65-F5344CB8AC3E}">
        <p14:creationId xmlns:p14="http://schemas.microsoft.com/office/powerpoint/2010/main" val="68263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044182" cy="1320800"/>
          </a:xfrm>
        </p:spPr>
        <p:txBody>
          <a:bodyPr>
            <a:noAutofit/>
          </a:bodyPr>
          <a:lstStyle/>
          <a:p>
            <a:r>
              <a:rPr lang="en-US" sz="2000" dirty="0" smtClean="0">
                <a:solidFill>
                  <a:schemeClr val="tx1"/>
                </a:solidFill>
              </a:rPr>
              <a:t>Search for Drawings</a:t>
            </a:r>
            <a:br>
              <a:rPr lang="en-US" sz="2000" dirty="0" smtClean="0">
                <a:solidFill>
                  <a:schemeClr val="tx1"/>
                </a:solidFill>
              </a:rPr>
            </a:br>
            <a:r>
              <a:rPr lang="en-US" sz="2000" dirty="0" smtClean="0">
                <a:solidFill>
                  <a:schemeClr val="tx1"/>
                </a:solidFill>
              </a:rPr>
              <a:t/>
            </a:r>
            <a:br>
              <a:rPr lang="en-US" sz="2000" dirty="0" smtClean="0">
                <a:solidFill>
                  <a:schemeClr val="tx1"/>
                </a:solidFill>
              </a:rPr>
            </a:br>
            <a:r>
              <a:rPr lang="en-US" sz="2000" dirty="0" smtClean="0">
                <a:solidFill>
                  <a:schemeClr val="tx1"/>
                </a:solidFill>
              </a:rPr>
              <a:t>Add </a:t>
            </a:r>
            <a:r>
              <a:rPr lang="en-US" sz="2000" dirty="0">
                <a:solidFill>
                  <a:schemeClr val="tx1"/>
                </a:solidFill>
              </a:rPr>
              <a:t>Drawing Number, click Search</a:t>
            </a:r>
            <a:br>
              <a:rPr lang="en-US" sz="2000" dirty="0">
                <a:solidFill>
                  <a:schemeClr val="tx1"/>
                </a:solidFill>
              </a:rPr>
            </a:br>
            <a:r>
              <a:rPr lang="en-US" sz="2000" dirty="0" smtClean="0">
                <a:solidFill>
                  <a:schemeClr val="tx1"/>
                </a:solidFill>
              </a:rPr>
              <a:t>When result pops up, click </a:t>
            </a:r>
            <a:r>
              <a:rPr lang="en-US" sz="2000" dirty="0">
                <a:solidFill>
                  <a:schemeClr val="tx1"/>
                </a:solidFill>
              </a:rPr>
              <a:t>bottom icon to View the PL (Parts List) </a:t>
            </a:r>
            <a:r>
              <a:rPr lang="en-US" sz="2000" dirty="0" smtClean="0">
                <a:solidFill>
                  <a:schemeClr val="tx1"/>
                </a:solidFill>
              </a:rPr>
              <a:t>in </a:t>
            </a:r>
            <a:r>
              <a:rPr lang="en-US" sz="2000" dirty="0">
                <a:solidFill>
                  <a:schemeClr val="tx1"/>
                </a:solidFill>
              </a:rPr>
              <a:t>separate window</a:t>
            </a:r>
          </a:p>
        </p:txBody>
      </p:sp>
      <p:pic>
        <p:nvPicPr>
          <p:cNvPr id="4" name="Content Placeholder 3"/>
          <p:cNvPicPr>
            <a:picLocks noGrp="1" noChangeAspect="1"/>
          </p:cNvPicPr>
          <p:nvPr>
            <p:ph idx="1"/>
          </p:nvPr>
        </p:nvPicPr>
        <p:blipFill>
          <a:blip r:embed="rId2"/>
          <a:stretch>
            <a:fillRect/>
          </a:stretch>
        </p:blipFill>
        <p:spPr>
          <a:xfrm>
            <a:off x="1073761" y="2286000"/>
            <a:ext cx="9602947" cy="2399210"/>
          </a:xfrm>
          <a:prstGeom prst="rect">
            <a:avLst/>
          </a:prstGeom>
        </p:spPr>
      </p:pic>
      <p:pic>
        <p:nvPicPr>
          <p:cNvPr id="5" name="Picture 4"/>
          <p:cNvPicPr>
            <a:picLocks noChangeAspect="1"/>
          </p:cNvPicPr>
          <p:nvPr/>
        </p:nvPicPr>
        <p:blipFill>
          <a:blip r:embed="rId3"/>
          <a:stretch>
            <a:fillRect/>
          </a:stretch>
        </p:blipFill>
        <p:spPr>
          <a:xfrm>
            <a:off x="1008505" y="4879896"/>
            <a:ext cx="9668203" cy="1524000"/>
          </a:xfrm>
          <a:prstGeom prst="rect">
            <a:avLst/>
          </a:prstGeom>
        </p:spPr>
      </p:pic>
    </p:spTree>
    <p:extLst>
      <p:ext uri="{BB962C8B-B14F-4D97-AF65-F5344CB8AC3E}">
        <p14:creationId xmlns:p14="http://schemas.microsoft.com/office/powerpoint/2010/main" val="53145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View </a:t>
            </a:r>
            <a:r>
              <a:rPr lang="en-US" sz="2400" dirty="0">
                <a:solidFill>
                  <a:schemeClr val="tx1"/>
                </a:solidFill>
              </a:rPr>
              <a:t>the </a:t>
            </a:r>
            <a:r>
              <a:rPr lang="en-US" sz="2400" dirty="0" smtClean="0">
                <a:solidFill>
                  <a:schemeClr val="tx1"/>
                </a:solidFill>
              </a:rPr>
              <a:t>PL and make note </a:t>
            </a:r>
            <a:r>
              <a:rPr lang="en-US" sz="2400" dirty="0">
                <a:solidFill>
                  <a:schemeClr val="tx1"/>
                </a:solidFill>
              </a:rPr>
              <a:t>of Drawing Sheet number</a:t>
            </a:r>
          </a:p>
        </p:txBody>
      </p:sp>
      <p:pic>
        <p:nvPicPr>
          <p:cNvPr id="4" name="Content Placeholder 3"/>
          <p:cNvPicPr>
            <a:picLocks noGrp="1" noChangeAspect="1"/>
          </p:cNvPicPr>
          <p:nvPr>
            <p:ph idx="1"/>
          </p:nvPr>
        </p:nvPicPr>
        <p:blipFill>
          <a:blip r:embed="rId2"/>
          <a:stretch>
            <a:fillRect/>
          </a:stretch>
        </p:blipFill>
        <p:spPr>
          <a:xfrm>
            <a:off x="1132330" y="1745365"/>
            <a:ext cx="8952196" cy="3562350"/>
          </a:xfrm>
          <a:prstGeom prst="rect">
            <a:avLst/>
          </a:prstGeom>
        </p:spPr>
      </p:pic>
    </p:spTree>
    <p:extLst>
      <p:ext uri="{BB962C8B-B14F-4D97-AF65-F5344CB8AC3E}">
        <p14:creationId xmlns:p14="http://schemas.microsoft.com/office/powerpoint/2010/main" val="3976669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42026" cy="1320800"/>
          </a:xfrm>
        </p:spPr>
        <p:txBody>
          <a:bodyPr>
            <a:normAutofit fontScale="90000"/>
          </a:bodyPr>
          <a:lstStyle/>
          <a:p>
            <a:r>
              <a:rPr lang="en-US" sz="2700" dirty="0" smtClean="0">
                <a:solidFill>
                  <a:schemeClr val="tx1"/>
                </a:solidFill>
              </a:rPr>
              <a:t>Note the Assembly </a:t>
            </a:r>
            <a:r>
              <a:rPr lang="en-US" sz="2700" dirty="0">
                <a:solidFill>
                  <a:schemeClr val="tx1"/>
                </a:solidFill>
              </a:rPr>
              <a:t>Component 411T5000-101 and 411T5000-13</a:t>
            </a:r>
            <a:br>
              <a:rPr lang="en-US" sz="2700" dirty="0">
                <a:solidFill>
                  <a:schemeClr val="tx1"/>
                </a:solidFill>
              </a:rPr>
            </a:br>
            <a:r>
              <a:rPr lang="en-US" sz="2700" dirty="0">
                <a:solidFill>
                  <a:schemeClr val="tx1"/>
                </a:solidFill>
              </a:rPr>
              <a:t>N</a:t>
            </a:r>
            <a:r>
              <a:rPr lang="en-US" sz="2700" dirty="0" smtClean="0">
                <a:solidFill>
                  <a:schemeClr val="tx1"/>
                </a:solidFill>
              </a:rPr>
              <a:t>ote the </a:t>
            </a:r>
            <a:r>
              <a:rPr lang="en-US" sz="2700" dirty="0">
                <a:solidFill>
                  <a:schemeClr val="tx1"/>
                </a:solidFill>
              </a:rPr>
              <a:t>Collector drawing 411T5000-800</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965993" y="2339181"/>
            <a:ext cx="9318829" cy="3524250"/>
          </a:xfrm>
          <a:prstGeom prst="rect">
            <a:avLst/>
          </a:prstGeom>
        </p:spPr>
      </p:pic>
    </p:spTree>
    <p:extLst>
      <p:ext uri="{BB962C8B-B14F-4D97-AF65-F5344CB8AC3E}">
        <p14:creationId xmlns:p14="http://schemas.microsoft.com/office/powerpoint/2010/main" val="1217797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a:solidFill>
                  <a:schemeClr val="tx1"/>
                </a:solidFill>
              </a:rPr>
              <a:t>The symbols in red boxes are the most common items that we would look for in the drawing sheet. Those are items that are included in the Capp plan. Watch for note about SEW or BIND</a:t>
            </a:r>
            <a:br>
              <a:rPr lang="en-US" sz="1400" dirty="0">
                <a:solidFill>
                  <a:schemeClr val="tx1"/>
                </a:solidFill>
              </a:rPr>
            </a:br>
            <a:r>
              <a:rPr lang="en-US" sz="1400" dirty="0">
                <a:solidFill>
                  <a:schemeClr val="tx1"/>
                </a:solidFill>
              </a:rPr>
              <a:t/>
            </a:r>
            <a:br>
              <a:rPr lang="en-US" sz="1400" dirty="0">
                <a:solidFill>
                  <a:schemeClr val="tx1"/>
                </a:solidFill>
              </a:rPr>
            </a:br>
            <a:r>
              <a:rPr lang="en-US" sz="1400" dirty="0">
                <a:solidFill>
                  <a:schemeClr val="tx1"/>
                </a:solidFill>
              </a:rPr>
              <a:t>Ref: 411T5000       sheet     3       Frame 6 of 6  </a:t>
            </a:r>
            <a:br>
              <a:rPr lang="en-US" sz="1400" dirty="0">
                <a:solidFill>
                  <a:schemeClr val="tx1"/>
                </a:solidFill>
              </a:rPr>
            </a:br>
            <a:r>
              <a:rPr lang="en-US" sz="1400" dirty="0">
                <a:solidFill>
                  <a:schemeClr val="tx1"/>
                </a:solidFill>
              </a:rPr>
              <a:t>Note: Click </a:t>
            </a:r>
            <a:r>
              <a:rPr lang="en-US" sz="1400" dirty="0" err="1">
                <a:solidFill>
                  <a:schemeClr val="tx1"/>
                </a:solidFill>
              </a:rPr>
              <a:t>Prev</a:t>
            </a:r>
            <a:r>
              <a:rPr lang="en-US" sz="1400" dirty="0">
                <a:solidFill>
                  <a:schemeClr val="tx1"/>
                </a:solidFill>
              </a:rPr>
              <a:t> or Next to move between Frames</a:t>
            </a:r>
            <a:br>
              <a:rPr lang="en-US" sz="1400" dirty="0">
                <a:solidFill>
                  <a:schemeClr val="tx1"/>
                </a:solidFill>
              </a:rPr>
            </a:br>
            <a:endParaRPr lang="en-US" sz="1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1802674" y="1837510"/>
            <a:ext cx="7855131" cy="4204516"/>
          </a:xfrm>
          <a:prstGeom prst="rect">
            <a:avLst/>
          </a:prstGeom>
        </p:spPr>
      </p:pic>
    </p:spTree>
    <p:extLst>
      <p:ext uri="{BB962C8B-B14F-4D97-AF65-F5344CB8AC3E}">
        <p14:creationId xmlns:p14="http://schemas.microsoft.com/office/powerpoint/2010/main" val="134279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tx1"/>
                </a:solidFill>
              </a:rPr>
              <a:t>Examples of the symbols in drawing sheet</a:t>
            </a:r>
            <a:endParaRPr lang="en-US" sz="24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566273" y="1270000"/>
            <a:ext cx="7686675" cy="2439851"/>
          </a:xfrm>
          <a:prstGeom prst="rect">
            <a:avLst/>
          </a:prstGeom>
        </p:spPr>
      </p:pic>
      <p:pic>
        <p:nvPicPr>
          <p:cNvPr id="5" name="Picture 4"/>
          <p:cNvPicPr>
            <a:picLocks noChangeAspect="1"/>
          </p:cNvPicPr>
          <p:nvPr/>
        </p:nvPicPr>
        <p:blipFill>
          <a:blip r:embed="rId3"/>
          <a:stretch>
            <a:fillRect/>
          </a:stretch>
        </p:blipFill>
        <p:spPr>
          <a:xfrm>
            <a:off x="1101170" y="3640182"/>
            <a:ext cx="6616880" cy="2938509"/>
          </a:xfrm>
          <a:prstGeom prst="rect">
            <a:avLst/>
          </a:prstGeom>
        </p:spPr>
      </p:pic>
    </p:spTree>
    <p:extLst>
      <p:ext uri="{BB962C8B-B14F-4D97-AF65-F5344CB8AC3E}">
        <p14:creationId xmlns:p14="http://schemas.microsoft.com/office/powerpoint/2010/main" val="4021100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4706"/>
          </a:xfrm>
        </p:spPr>
        <p:txBody>
          <a:bodyPr>
            <a:normAutofit fontScale="90000"/>
          </a:bodyPr>
          <a:lstStyle/>
          <a:p>
            <a:r>
              <a:rPr lang="en-US" sz="2400" dirty="0" smtClean="0">
                <a:solidFill>
                  <a:schemeClr val="tx1"/>
                </a:solidFill>
              </a:rPr>
              <a:t>The </a:t>
            </a:r>
            <a:r>
              <a:rPr lang="en-US" sz="2400" dirty="0">
                <a:solidFill>
                  <a:schemeClr val="tx1"/>
                </a:solidFill>
              </a:rPr>
              <a:t>collector drawing </a:t>
            </a:r>
            <a:r>
              <a:rPr lang="en-US" sz="2400" dirty="0" smtClean="0">
                <a:solidFill>
                  <a:schemeClr val="tx1"/>
                </a:solidFill>
              </a:rPr>
              <a:t>411T5000-800 contains good information.  </a:t>
            </a:r>
            <a:r>
              <a:rPr lang="en-US" sz="2400" dirty="0">
                <a:solidFill>
                  <a:schemeClr val="tx1"/>
                </a:solidFill>
              </a:rPr>
              <a:t/>
            </a:r>
            <a:br>
              <a:rPr lang="en-US" sz="2400" dirty="0">
                <a:solidFill>
                  <a:schemeClr val="tx1"/>
                </a:solidFill>
              </a:rPr>
            </a:br>
            <a:r>
              <a:rPr lang="en-US" sz="2400" dirty="0">
                <a:solidFill>
                  <a:schemeClr val="tx1"/>
                </a:solidFill>
              </a:rPr>
              <a:t>It list the following item that are added to the Capp plan</a:t>
            </a:r>
            <a:br>
              <a:rPr lang="en-US" sz="2400" dirty="0">
                <a:solidFill>
                  <a:schemeClr val="tx1"/>
                </a:solidFill>
              </a:rPr>
            </a:br>
            <a:r>
              <a:rPr lang="en-US" sz="2400" dirty="0">
                <a:solidFill>
                  <a:schemeClr val="tx1"/>
                </a:solidFill>
              </a:rPr>
              <a:t>411T5000 SHEET 1, </a:t>
            </a:r>
            <a:br>
              <a:rPr lang="en-US" sz="2400" dirty="0">
                <a:solidFill>
                  <a:schemeClr val="tx1"/>
                </a:solidFill>
              </a:rPr>
            </a:br>
            <a:r>
              <a:rPr lang="en-US" sz="2400" dirty="0">
                <a:solidFill>
                  <a:schemeClr val="tx1"/>
                </a:solidFill>
              </a:rPr>
              <a:t>411T5000 SHEET 3, and </a:t>
            </a:r>
            <a:br>
              <a:rPr lang="en-US" sz="2400" dirty="0">
                <a:solidFill>
                  <a:schemeClr val="tx1"/>
                </a:solidFill>
              </a:rPr>
            </a:br>
            <a:r>
              <a:rPr lang="en-US" sz="2400" dirty="0">
                <a:solidFill>
                  <a:schemeClr val="tx1"/>
                </a:solidFill>
              </a:rPr>
              <a:t>411T5000 SHEET 6  </a:t>
            </a:r>
            <a:br>
              <a:rPr lang="en-US" sz="2400" dirty="0">
                <a:solidFill>
                  <a:schemeClr val="tx1"/>
                </a:solidFill>
              </a:rPr>
            </a:br>
            <a:r>
              <a:rPr lang="en-US" sz="2400" dirty="0">
                <a:solidFill>
                  <a:schemeClr val="tx1"/>
                </a:solidFill>
              </a:rPr>
              <a:t>PART MARK PER BAC 5307, CODE M</a:t>
            </a:r>
            <a:r>
              <a:rPr lang="en-US" sz="2400" dirty="0" smtClean="0">
                <a:solidFill>
                  <a:schemeClr val="tx1"/>
                </a:solidFill>
              </a:rPr>
              <a:t>.</a:t>
            </a:r>
            <a:br>
              <a:rPr lang="en-US" sz="2400" dirty="0" smtClean="0">
                <a:solidFill>
                  <a:schemeClr val="tx1"/>
                </a:solidFill>
              </a:rPr>
            </a:br>
            <a:r>
              <a:rPr lang="en-US" sz="2400" dirty="0" smtClean="0">
                <a:solidFill>
                  <a:schemeClr val="tx1"/>
                </a:solidFill>
              </a:rPr>
              <a:t>You will also find the part number of the components</a:t>
            </a:r>
            <a:r>
              <a:rPr lang="en-US" sz="2400" dirty="0"/>
              <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677334" y="3164305"/>
            <a:ext cx="9814203" cy="3308683"/>
          </a:xfrm>
          <a:prstGeom prst="rect">
            <a:avLst/>
          </a:prstGeom>
        </p:spPr>
      </p:pic>
    </p:spTree>
    <p:extLst>
      <p:ext uri="{BB962C8B-B14F-4D97-AF65-F5344CB8AC3E}">
        <p14:creationId xmlns:p14="http://schemas.microsoft.com/office/powerpoint/2010/main" val="21885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solidFill>
                  <a:schemeClr val="tx1"/>
                </a:solidFill>
              </a:rPr>
              <a:t>Search </a:t>
            </a:r>
            <a:r>
              <a:rPr lang="en-US" sz="2800" dirty="0">
                <a:solidFill>
                  <a:schemeClr val="tx1"/>
                </a:solidFill>
              </a:rPr>
              <a:t>in </a:t>
            </a:r>
            <a:r>
              <a:rPr lang="en-US" sz="2800" dirty="0" smtClean="0">
                <a:solidFill>
                  <a:schemeClr val="tx1"/>
                </a:solidFill>
              </a:rPr>
              <a:t>CAPP </a:t>
            </a:r>
            <a:r>
              <a:rPr lang="en-US" sz="2800" dirty="0">
                <a:solidFill>
                  <a:schemeClr val="tx1"/>
                </a:solidFill>
              </a:rPr>
              <a:t>for </a:t>
            </a:r>
            <a:r>
              <a:rPr lang="en-US" sz="2800" dirty="0" smtClean="0">
                <a:solidFill>
                  <a:schemeClr val="tx1"/>
                </a:solidFill>
              </a:rPr>
              <a:t>411T0140-442 </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a:solidFill>
                  <a:schemeClr val="tx1"/>
                </a:solidFill>
              </a:rPr>
              <a:t>C</a:t>
            </a:r>
            <a:r>
              <a:rPr lang="en-US" sz="2800" dirty="0" smtClean="0">
                <a:solidFill>
                  <a:schemeClr val="tx1"/>
                </a:solidFill>
              </a:rPr>
              <a:t>lick </a:t>
            </a:r>
            <a:r>
              <a:rPr lang="en-US" sz="2800" dirty="0">
                <a:solidFill>
                  <a:schemeClr val="tx1"/>
                </a:solidFill>
              </a:rPr>
              <a:t>Retrieve </a:t>
            </a:r>
            <a:r>
              <a:rPr lang="en-US" sz="2800" dirty="0" smtClean="0">
                <a:solidFill>
                  <a:schemeClr val="tx1"/>
                </a:solidFill>
              </a:rPr>
              <a:t>View </a:t>
            </a:r>
            <a:endParaRPr lang="en-US" sz="2800" dirty="0">
              <a:solidFill>
                <a:schemeClr val="tx1"/>
              </a:solidFill>
            </a:endParaRPr>
          </a:p>
        </p:txBody>
      </p:sp>
      <p:pic>
        <p:nvPicPr>
          <p:cNvPr id="4" name="Content Placeholder 3"/>
          <p:cNvPicPr>
            <a:picLocks noGrp="1" noChangeAspect="1"/>
          </p:cNvPicPr>
          <p:nvPr>
            <p:ph idx="1"/>
          </p:nvPr>
        </p:nvPicPr>
        <p:blipFill>
          <a:blip r:embed="rId2"/>
          <a:stretch>
            <a:fillRect/>
          </a:stretch>
        </p:blipFill>
        <p:spPr>
          <a:xfrm>
            <a:off x="938463" y="1930400"/>
            <a:ext cx="9267983" cy="4331063"/>
          </a:xfrm>
          <a:prstGeom prst="rect">
            <a:avLst/>
          </a:prstGeom>
        </p:spPr>
      </p:pic>
    </p:spTree>
    <p:extLst>
      <p:ext uri="{BB962C8B-B14F-4D97-AF65-F5344CB8AC3E}">
        <p14:creationId xmlns:p14="http://schemas.microsoft.com/office/powerpoint/2010/main" val="1122310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3069</TotalTime>
  <Words>854</Words>
  <Application>Microsoft Office PowerPoint</Application>
  <PresentationFormat>Widescreen</PresentationFormat>
  <Paragraphs>27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EON Blanket Training</vt:lpstr>
      <vt:lpstr>Open drawings related to blanket in REDARS.    Only the PL (Parts List) and the component assembly PL will need to be printed and added to the work package.  We will use 411T0140-442 for this exercise. Select Boeing Engineering </vt:lpstr>
      <vt:lpstr>Search for Drawings  Add Drawing Number, click Search When result pops up, click bottom icon to View the PL (Parts List) in separate window</vt:lpstr>
      <vt:lpstr>View the PL and make note of Drawing Sheet number</vt:lpstr>
      <vt:lpstr>Note the Assembly Component 411T5000-101 and 411T5000-13 Note the Collector drawing 411T5000-800 </vt:lpstr>
      <vt:lpstr>The symbols in red boxes are the most common items that we would look for in the drawing sheet. Those are items that are included in the Capp plan. Watch for note about SEW or BIND  Ref: 411T5000       sheet     3       Frame 6 of 6   Note: Click Prev or Next to move between Frames </vt:lpstr>
      <vt:lpstr>Examples of the symbols in drawing sheet</vt:lpstr>
      <vt:lpstr>The collector drawing 411T5000-800 contains good information.   It list the following item that are added to the Capp plan 411T5000 SHEET 1,  411T5000 SHEET 3, and  411T5000 SHEET 6   PART MARK PER BAC 5307, CODE M. You will also find the part number of the components </vt:lpstr>
      <vt:lpstr>Search in CAPP for 411T0140-442   Click Retrieve View </vt:lpstr>
      <vt:lpstr>Input Plan Part Number and click OK</vt:lpstr>
      <vt:lpstr>Highlight the Plan Part number and click Select</vt:lpstr>
      <vt:lpstr>Notice the menu options in the Header column.  Click on Oper010</vt:lpstr>
      <vt:lpstr>Notice the menu on right side changed. At this level you can double click on any operation that you want to view. Double click on Oper010 to view the text</vt:lpstr>
      <vt:lpstr>Notice the menu on the left side changed again. Now you can see the text on operation level.  Verify that the drawing revision level in Oper 010 are current.   Click Next Oper to go to Op 020. NOTE:  You can also use Select Oper to see nonconsecutive operation of your choice. </vt:lpstr>
      <vt:lpstr>Oper020 contains the blanket components part number as listed in the PL and the Drawing sheet.  Click Next Oper</vt:lpstr>
      <vt:lpstr>Oper30 contain the Raw Material (RM#) of the  MOA -101 and -13</vt:lpstr>
      <vt:lpstr>Notice in Oper 030 that RM# correlates to the PL sheet of the 411T5000-101 </vt:lpstr>
      <vt:lpstr>Notice in Oper 030 that RM# correlates to the PL sheet of the 411T5000-13</vt:lpstr>
      <vt:lpstr>Oper040 is the Inspection Operation, standard operation </vt:lpstr>
      <vt:lpstr>Oper050 Identify, Issue Raw Material.   Most -800 collector drawing have raw material operation with Insulation Tape, Double Edge Tape, and Double Back Tape. The RM# is different depending on the collector drawing.  The -700 have Thread, Binding (if/required), and Insulation Tape (as courtesy in case of tears)     </vt:lpstr>
      <vt:lpstr>Oper050, Identify, Issue Raw Material.   Check for Hook and Loop (Pile), (if/as required).  There are 3 types: adhesive (-600 type I) or sewn (-601 type II) or 777X (type III)  Check if/as required for TAB TAPE, Stitch/Quilt: ARAMID THREAD, Bind (if as required), Sound damping tape RM#: NL642V3 (pic right)   This blanket has Hook and Loop (Pile), with Closure Assembly as MOA as shown on the drawing sheet 442  </vt:lpstr>
      <vt:lpstr>Oper060, Fabricate and part mark Note: Blankets fab per NCR have added verbiage </vt:lpstr>
      <vt:lpstr>Oper70, Inspect operation.  Verify valid FOD callout BPI-6533.   Watch for missing FOD verbiage or incorrect BPI callout in older plans.   Recommended to use standard text instead of just typing in verbiage as much as possible.  If the standard text get revised, it will be incorporate on next release of the plan. 777X: Add standard text as first text in oper070 ‘HEAT SEAL MATERIAL INSPECTION’ , (found in CAPP folder 632INSPECT) </vt:lpstr>
      <vt:lpstr>Oper080, Final operation</vt:lpstr>
      <vt:lpstr>TO PRINT You have option of printing with Order ID or without Order ID Right Click CAPP Tasks &gt;Shop Print OR  Right Click CAPP Tasks &gt; Stand-alone Original Print  Input Order Number and Quantity in pop –up window </vt:lpstr>
      <vt:lpstr>Highlight the printer you want then click Select.   Note: Using PDF sends it to your email instead of the printer.  Good for when you want to only view the plan on your screen. </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 Blanket Training</dc:title>
  <dc:creator>Vannaxay, Daovone</dc:creator>
  <cp:lastModifiedBy>Johnson-Yurchak (US), Jason</cp:lastModifiedBy>
  <cp:revision>36</cp:revision>
  <dcterms:created xsi:type="dcterms:W3CDTF">2023-02-24T03:53:30Z</dcterms:created>
  <dcterms:modified xsi:type="dcterms:W3CDTF">2023-02-27T15:48:44Z</dcterms:modified>
</cp:coreProperties>
</file>