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0" r:id="rId2"/>
    <p:sldMasterId id="2147483665" r:id="rId3"/>
  </p:sldMasterIdLst>
  <p:notesMasterIdLst>
    <p:notesMasterId r:id="rId12"/>
  </p:notesMasterIdLst>
  <p:handoutMasterIdLst>
    <p:handoutMasterId r:id="rId13"/>
  </p:handoutMasterIdLst>
  <p:sldIdLst>
    <p:sldId id="328" r:id="rId4"/>
    <p:sldId id="344" r:id="rId5"/>
    <p:sldId id="337" r:id="rId6"/>
    <p:sldId id="341" r:id="rId7"/>
    <p:sldId id="338" r:id="rId8"/>
    <p:sldId id="342" r:id="rId9"/>
    <p:sldId id="333" r:id="rId10"/>
    <p:sldId id="340" r:id="rId11"/>
  </p:sldIdLst>
  <p:sldSz cx="9144000" cy="6858000" type="screen4x3"/>
  <p:notesSz cx="7023100" cy="93091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72" userDrawn="1">
          <p15:clr>
            <a:srgbClr val="A4A3A4"/>
          </p15:clr>
        </p15:guide>
        <p15:guide id="2" orient="horz" pos="4176" userDrawn="1">
          <p15:clr>
            <a:srgbClr val="A4A3A4"/>
          </p15:clr>
        </p15:guide>
        <p15:guide id="3" pos="288" userDrawn="1">
          <p15:clr>
            <a:srgbClr val="A4A3A4"/>
          </p15:clr>
        </p15:guide>
        <p15:guide id="4" pos="5688" userDrawn="1">
          <p15:clr>
            <a:srgbClr val="A4A3A4"/>
          </p15:clr>
        </p15:guide>
        <p15:guide id="5" pos="2880" userDrawn="1">
          <p15:clr>
            <a:srgbClr val="A4A3A4"/>
          </p15:clr>
        </p15:guide>
        <p15:guide id="6" orient="horz" pos="504"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esha (US), Erik A" initials="P(EA" lastIdx="2" clrIdx="0">
    <p:extLst>
      <p:ext uri="{19B8F6BF-5375-455C-9EA6-DF929625EA0E}">
        <p15:presenceInfo xmlns:p15="http://schemas.microsoft.com/office/powerpoint/2012/main" userId="S-1-5-21-2025429265-1303643608-1417001333-24471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2F2F2"/>
    <a:srgbClr val="BECEE4"/>
    <a:srgbClr val="0039A6"/>
    <a:srgbClr val="0000FF"/>
    <a:srgbClr val="008000"/>
    <a:srgbClr val="0038A8"/>
    <a:srgbClr val="948DD0"/>
    <a:srgbClr val="008292"/>
    <a:srgbClr val="00A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96318" autoAdjust="0"/>
  </p:normalViewPr>
  <p:slideViewPr>
    <p:cSldViewPr snapToGrid="0">
      <p:cViewPr varScale="1">
        <p:scale>
          <a:sx n="106" d="100"/>
          <a:sy n="106" d="100"/>
        </p:scale>
        <p:origin x="2010" y="114"/>
      </p:cViewPr>
      <p:guideLst>
        <p:guide orient="horz" pos="4272"/>
        <p:guide orient="horz" pos="4176"/>
        <p:guide pos="288"/>
        <p:guide pos="5688"/>
        <p:guide pos="2880"/>
        <p:guide orient="horz" pos="504"/>
        <p:guide orient="horz" pos="216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q575e\Documents\Projects\Gear%20Shaper\Gear%20Shaper%20Capital_Expense%20Budget%20Tool%20%20V1.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Spending Versus Cumulative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Cumulative!$A$2</c:f>
              <c:strCache>
                <c:ptCount val="1"/>
                <c:pt idx="0">
                  <c:v>Capital Expedentures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10"/>
              <c:tx>
                <c:rich>
                  <a:bodyPr/>
                  <a:lstStyle/>
                  <a:p>
                    <a:r>
                      <a:rPr lang="en-US"/>
                      <a:t>10% </a:t>
                    </a:r>
                  </a:p>
                  <a:p>
                    <a:r>
                      <a:rPr lang="en-US"/>
                      <a:t>Milestone</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D3F-49CC-BAEA-02DF78FEE549}"/>
                </c:ext>
              </c:extLst>
            </c:dLbl>
            <c:dLbl>
              <c:idx val="13"/>
              <c:layout>
                <c:manualLayout>
                  <c:x val="-4.8378813381180427E-2"/>
                  <c:y val="-8.0736648812422818E-3"/>
                </c:manualLayout>
              </c:layout>
              <c:tx>
                <c:rich>
                  <a:bodyPr/>
                  <a:lstStyle/>
                  <a:p>
                    <a:r>
                      <a:rPr lang="en-US"/>
                      <a:t>25%</a:t>
                    </a:r>
                  </a:p>
                  <a:p>
                    <a:r>
                      <a:rPr lang="en-US"/>
                      <a:t> Milestone</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3F-49CC-BAEA-02DF78FEE549}"/>
                </c:ext>
              </c:extLst>
            </c:dLbl>
            <c:dLbl>
              <c:idx val="14"/>
              <c:layout>
                <c:manualLayout>
                  <c:x val="2.0524345070803796E-2"/>
                  <c:y val="-7.4007739800996753E-17"/>
                </c:manualLayout>
              </c:layout>
              <c:tx>
                <c:rich>
                  <a:bodyPr/>
                  <a:lstStyle/>
                  <a:p>
                    <a:r>
                      <a:rPr lang="en-US"/>
                      <a:t>45%</a:t>
                    </a:r>
                    <a:r>
                      <a:rPr lang="en-US" baseline="0"/>
                      <a:t> </a:t>
                    </a:r>
                  </a:p>
                  <a:p>
                    <a:r>
                      <a:rPr lang="en-US" baseline="0"/>
                      <a:t>Milestone</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D3F-49CC-BAEA-02DF78FEE549}"/>
                </c:ext>
              </c:extLst>
            </c:dLbl>
            <c:dLbl>
              <c:idx val="15"/>
              <c:layout>
                <c:manualLayout>
                  <c:x val="1.4614142065904685E-3"/>
                  <c:y val="-5.7500735751860606E-2"/>
                </c:manualLayout>
              </c:layout>
              <c:tx>
                <c:rich>
                  <a:bodyPr/>
                  <a:lstStyle/>
                  <a:p>
                    <a:r>
                      <a:rPr lang="en-US"/>
                      <a:t>Tooling</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D3F-49CC-BAEA-02DF78FEE549}"/>
                </c:ext>
              </c:extLst>
            </c:dLbl>
            <c:dLbl>
              <c:idx val="16"/>
              <c:layout>
                <c:manualLayout>
                  <c:x val="-4.4074029083069665E-3"/>
                  <c:y val="-4.8817230190179601E-3"/>
                </c:manualLayout>
              </c:layout>
              <c:tx>
                <c:rich>
                  <a:bodyPr/>
                  <a:lstStyle/>
                  <a:p>
                    <a:r>
                      <a:rPr lang="en-US"/>
                      <a:t>F&amp;AM</a:t>
                    </a:r>
                  </a:p>
                  <a:p>
                    <a:r>
                      <a:rPr lang="en-US" baseline="0"/>
                      <a:t> Design</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D3F-49CC-BAEA-02DF78FEE549}"/>
                </c:ext>
              </c:extLst>
            </c:dLbl>
            <c:dLbl>
              <c:idx val="17"/>
              <c:tx>
                <c:rich>
                  <a:bodyPr/>
                  <a:lstStyle/>
                  <a:p>
                    <a:r>
                      <a:rPr lang="en-US"/>
                      <a:t>F&amp;AM</a:t>
                    </a:r>
                  </a:p>
                  <a:p>
                    <a:r>
                      <a:rPr lang="en-US"/>
                      <a:t> Construction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D3F-49CC-BAEA-02DF78FEE549}"/>
                </c:ext>
              </c:extLst>
            </c:dLbl>
            <c:dLbl>
              <c:idx val="18"/>
              <c:layout>
                <c:manualLayout>
                  <c:x val="2.0524345070803796E-2"/>
                  <c:y val="-1.0092081101553036E-2"/>
                </c:manualLayout>
              </c:layout>
              <c:tx>
                <c:rich>
                  <a:bodyPr/>
                  <a:lstStyle/>
                  <a:p>
                    <a:r>
                      <a:rPr lang="en-US"/>
                      <a:t>20% </a:t>
                    </a:r>
                  </a:p>
                  <a:p>
                    <a:r>
                      <a:rPr lang="en-US"/>
                      <a:t>Milestone</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D3F-49CC-BAEA-02DF78FEE54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Cumulative!$B$1:$AK$1</c:f>
              <c:numCache>
                <c:formatCode>[$-409]mmm\-yy;@</c:formatCode>
                <c:ptCount val="36"/>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pt idx="12">
                  <c:v>43831</c:v>
                </c:pt>
                <c:pt idx="13">
                  <c:v>43862</c:v>
                </c:pt>
                <c:pt idx="14">
                  <c:v>43891</c:v>
                </c:pt>
                <c:pt idx="15">
                  <c:v>43922</c:v>
                </c:pt>
                <c:pt idx="16">
                  <c:v>43952</c:v>
                </c:pt>
                <c:pt idx="17">
                  <c:v>43983</c:v>
                </c:pt>
                <c:pt idx="18">
                  <c:v>44013</c:v>
                </c:pt>
                <c:pt idx="19">
                  <c:v>44044</c:v>
                </c:pt>
                <c:pt idx="20">
                  <c:v>44075</c:v>
                </c:pt>
                <c:pt idx="21">
                  <c:v>44105</c:v>
                </c:pt>
                <c:pt idx="22">
                  <c:v>44136</c:v>
                </c:pt>
                <c:pt idx="23">
                  <c:v>44166</c:v>
                </c:pt>
                <c:pt idx="24">
                  <c:v>44197</c:v>
                </c:pt>
                <c:pt idx="25">
                  <c:v>44228</c:v>
                </c:pt>
                <c:pt idx="26">
                  <c:v>44256</c:v>
                </c:pt>
                <c:pt idx="27">
                  <c:v>44287</c:v>
                </c:pt>
                <c:pt idx="28">
                  <c:v>44317</c:v>
                </c:pt>
                <c:pt idx="29">
                  <c:v>44348</c:v>
                </c:pt>
                <c:pt idx="30">
                  <c:v>44378</c:v>
                </c:pt>
                <c:pt idx="31">
                  <c:v>44409</c:v>
                </c:pt>
                <c:pt idx="32">
                  <c:v>44440</c:v>
                </c:pt>
                <c:pt idx="33">
                  <c:v>44470</c:v>
                </c:pt>
                <c:pt idx="34">
                  <c:v>44501</c:v>
                </c:pt>
                <c:pt idx="35">
                  <c:v>44531</c:v>
                </c:pt>
              </c:numCache>
            </c:numRef>
          </c:cat>
          <c:val>
            <c:numRef>
              <c:f>Cumulative!$B$2:$AK$2</c:f>
              <c:numCache>
                <c:formatCode>"$"#,##0_);[Red]\("$"#,##0\)</c:formatCode>
                <c:ptCount val="36"/>
                <c:pt idx="0">
                  <c:v>0</c:v>
                </c:pt>
                <c:pt idx="1">
                  <c:v>0</c:v>
                </c:pt>
                <c:pt idx="2">
                  <c:v>0</c:v>
                </c:pt>
                <c:pt idx="3">
                  <c:v>0</c:v>
                </c:pt>
                <c:pt idx="4">
                  <c:v>0</c:v>
                </c:pt>
                <c:pt idx="5">
                  <c:v>0</c:v>
                </c:pt>
                <c:pt idx="6">
                  <c:v>0</c:v>
                </c:pt>
                <c:pt idx="7">
                  <c:v>0</c:v>
                </c:pt>
                <c:pt idx="8">
                  <c:v>0</c:v>
                </c:pt>
                <c:pt idx="9">
                  <c:v>0</c:v>
                </c:pt>
                <c:pt idx="10">
                  <c:v>93100</c:v>
                </c:pt>
                <c:pt idx="11">
                  <c:v>0</c:v>
                </c:pt>
                <c:pt idx="12">
                  <c:v>0</c:v>
                </c:pt>
                <c:pt idx="13">
                  <c:v>252750</c:v>
                </c:pt>
                <c:pt idx="14">
                  <c:v>422305</c:v>
                </c:pt>
                <c:pt idx="15">
                  <c:v>90900</c:v>
                </c:pt>
                <c:pt idx="16">
                  <c:v>45000</c:v>
                </c:pt>
                <c:pt idx="17">
                  <c:v>343000</c:v>
                </c:pt>
                <c:pt idx="18">
                  <c:v>186200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numCache>
            </c:numRef>
          </c:val>
          <c:extLst>
            <c:ext xmlns:c16="http://schemas.microsoft.com/office/drawing/2014/chart" uri="{C3380CC4-5D6E-409C-BE32-E72D297353CC}">
              <c16:uniqueId val="{00000007-DD3F-49CC-BAEA-02DF78FEE549}"/>
            </c:ext>
          </c:extLst>
        </c:ser>
        <c:dLbls>
          <c:showLegendKey val="0"/>
          <c:showVal val="0"/>
          <c:showCatName val="0"/>
          <c:showSerName val="0"/>
          <c:showPercent val="0"/>
          <c:showBubbleSize val="0"/>
        </c:dLbls>
        <c:gapWidth val="150"/>
        <c:axId val="695847776"/>
        <c:axId val="695844640"/>
      </c:barChart>
      <c:lineChart>
        <c:grouping val="standard"/>
        <c:varyColors val="0"/>
        <c:ser>
          <c:idx val="1"/>
          <c:order val="1"/>
          <c:tx>
            <c:strRef>
              <c:f>Cumulative!$A$3</c:f>
              <c:strCache>
                <c:ptCount val="1"/>
                <c:pt idx="0">
                  <c:v>Cumulative Sum</c:v>
                </c:pt>
              </c:strCache>
            </c:strRef>
          </c:tx>
          <c:spPr>
            <a:ln w="31750" cap="rnd">
              <a:solidFill>
                <a:srgbClr val="FF0000"/>
              </a:solidFill>
              <a:round/>
            </a:ln>
            <a:effectLst>
              <a:outerShdw blurRad="40000" dist="23000" dir="5400000" rotWithShape="0">
                <a:srgbClr val="000000">
                  <a:alpha val="35000"/>
                </a:srgbClr>
              </a:outerShdw>
            </a:effectLst>
          </c:spPr>
          <c:marker>
            <c:symbol val="none"/>
          </c:marker>
          <c:dLbls>
            <c:dLbl>
              <c:idx val="35"/>
              <c:layout>
                <c:manualLayout>
                  <c:x val="-1.1516684128809605E-16"/>
                  <c:y val="-4.0854236645753154E-2"/>
                </c:manualLayout>
              </c:layou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DD3F-49CC-BAEA-02DF78FEE54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Cumulative!$B$3:$AK$3</c:f>
              <c:numCache>
                <c:formatCode>"$"#,##0_);[Red]\("$"#,##0\)</c:formatCode>
                <c:ptCount val="36"/>
                <c:pt idx="0">
                  <c:v>0</c:v>
                </c:pt>
                <c:pt idx="1">
                  <c:v>0</c:v>
                </c:pt>
                <c:pt idx="2">
                  <c:v>0</c:v>
                </c:pt>
                <c:pt idx="3">
                  <c:v>0</c:v>
                </c:pt>
                <c:pt idx="4">
                  <c:v>0</c:v>
                </c:pt>
                <c:pt idx="5">
                  <c:v>0</c:v>
                </c:pt>
                <c:pt idx="6">
                  <c:v>0</c:v>
                </c:pt>
                <c:pt idx="7">
                  <c:v>0</c:v>
                </c:pt>
                <c:pt idx="8">
                  <c:v>0</c:v>
                </c:pt>
                <c:pt idx="9">
                  <c:v>0</c:v>
                </c:pt>
                <c:pt idx="10">
                  <c:v>93100</c:v>
                </c:pt>
                <c:pt idx="11">
                  <c:v>93100</c:v>
                </c:pt>
                <c:pt idx="12">
                  <c:v>93100</c:v>
                </c:pt>
                <c:pt idx="13">
                  <c:v>345850</c:v>
                </c:pt>
                <c:pt idx="14">
                  <c:v>768155</c:v>
                </c:pt>
                <c:pt idx="15">
                  <c:v>859055</c:v>
                </c:pt>
                <c:pt idx="16">
                  <c:v>904055</c:v>
                </c:pt>
                <c:pt idx="17">
                  <c:v>1247055</c:v>
                </c:pt>
                <c:pt idx="18">
                  <c:v>1433255</c:v>
                </c:pt>
                <c:pt idx="19">
                  <c:v>1433255</c:v>
                </c:pt>
                <c:pt idx="20">
                  <c:v>1433255</c:v>
                </c:pt>
                <c:pt idx="21">
                  <c:v>1433255</c:v>
                </c:pt>
                <c:pt idx="22">
                  <c:v>1433255</c:v>
                </c:pt>
                <c:pt idx="23">
                  <c:v>1433255</c:v>
                </c:pt>
                <c:pt idx="24">
                  <c:v>1433255</c:v>
                </c:pt>
                <c:pt idx="25">
                  <c:v>1433255</c:v>
                </c:pt>
                <c:pt idx="26">
                  <c:v>1433255</c:v>
                </c:pt>
                <c:pt idx="27">
                  <c:v>1433255</c:v>
                </c:pt>
                <c:pt idx="28">
                  <c:v>1433255</c:v>
                </c:pt>
                <c:pt idx="29">
                  <c:v>1433255</c:v>
                </c:pt>
                <c:pt idx="30">
                  <c:v>1433255</c:v>
                </c:pt>
                <c:pt idx="31">
                  <c:v>1433255</c:v>
                </c:pt>
                <c:pt idx="32">
                  <c:v>1433255</c:v>
                </c:pt>
                <c:pt idx="33">
                  <c:v>1433255</c:v>
                </c:pt>
                <c:pt idx="34">
                  <c:v>1433255</c:v>
                </c:pt>
                <c:pt idx="35">
                  <c:v>1433255</c:v>
                </c:pt>
              </c:numCache>
            </c:numRef>
          </c:val>
          <c:smooth val="0"/>
          <c:extLst>
            <c:ext xmlns:c16="http://schemas.microsoft.com/office/drawing/2014/chart" uri="{C3380CC4-5D6E-409C-BE32-E72D297353CC}">
              <c16:uniqueId val="{00000009-DD3F-49CC-BAEA-02DF78FEE549}"/>
            </c:ext>
          </c:extLst>
        </c:ser>
        <c:dLbls>
          <c:showLegendKey val="0"/>
          <c:showVal val="0"/>
          <c:showCatName val="0"/>
          <c:showSerName val="0"/>
          <c:showPercent val="0"/>
          <c:showBubbleSize val="0"/>
        </c:dLbls>
        <c:marker val="1"/>
        <c:smooth val="0"/>
        <c:axId val="695844248"/>
        <c:axId val="695843856"/>
      </c:lineChart>
      <c:dateAx>
        <c:axId val="695847776"/>
        <c:scaling>
          <c:orientation val="minMax"/>
        </c:scaling>
        <c:delete val="0"/>
        <c:axPos val="b"/>
        <c:numFmt formatCode="[$-409]mmm\-yy;@"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95844640"/>
        <c:crosses val="autoZero"/>
        <c:auto val="1"/>
        <c:lblOffset val="100"/>
        <c:baseTimeUnit val="months"/>
      </c:dateAx>
      <c:valAx>
        <c:axId val="69584464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Dolalrs ($)</a:t>
                </a:r>
              </a:p>
            </c:rich>
          </c:tx>
          <c:layout>
            <c:manualLayout>
              <c:xMode val="edge"/>
              <c:yMode val="edge"/>
              <c:x val="6.2819002748331371E-3"/>
              <c:y val="0.4156019317590951"/>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95847776"/>
        <c:crosses val="autoZero"/>
        <c:crossBetween val="between"/>
      </c:valAx>
      <c:valAx>
        <c:axId val="695843856"/>
        <c:scaling>
          <c:orientation val="minMax"/>
        </c:scaling>
        <c:delete val="1"/>
        <c:axPos val="r"/>
        <c:numFmt formatCode="&quot;$&quot;#,##0_);[Red]\(&quot;$&quot;#,##0\)" sourceLinked="1"/>
        <c:majorTickMark val="none"/>
        <c:minorTickMark val="none"/>
        <c:tickLblPos val="nextTo"/>
        <c:crossAx val="695844248"/>
        <c:crosses val="max"/>
        <c:crossBetween val="between"/>
      </c:valAx>
      <c:catAx>
        <c:axId val="695844248"/>
        <c:scaling>
          <c:orientation val="minMax"/>
        </c:scaling>
        <c:delete val="1"/>
        <c:axPos val="b"/>
        <c:majorTickMark val="none"/>
        <c:minorTickMark val="none"/>
        <c:tickLblPos val="nextTo"/>
        <c:crossAx val="695843856"/>
        <c:crosses val="autoZero"/>
        <c:auto val="1"/>
        <c:lblAlgn val="ctr"/>
        <c:lblOffset val="100"/>
        <c:noMultiLvlLbl val="0"/>
      </c:catAx>
      <c:spPr>
        <a:noFill/>
        <a:ln>
          <a:noFill/>
        </a:ln>
        <a:effectLst/>
      </c:spPr>
    </c:plotArea>
    <c:plotVisOnly val="1"/>
    <c:dispBlanksAs val="gap"/>
    <c:showDLblsOverMax val="0"/>
  </c:chart>
  <c:spPr>
    <a:solidFill>
      <a:schemeClr val="bg1"/>
    </a:solidFill>
    <a:ln w="2540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1"/>
            <a:ext cx="3072606" cy="443290"/>
          </a:xfrm>
          <a:prstGeom prst="rect">
            <a:avLst/>
          </a:prstGeom>
          <a:noFill/>
          <a:ln>
            <a:noFill/>
          </a:ln>
          <a:effectLst/>
          <a:extLst/>
        </p:spPr>
        <p:txBody>
          <a:bodyPr vert="horz" wrap="square" lIns="88274" tIns="44137" rIns="88274" bIns="44137" numCol="1" anchor="t" anchorCtr="0" compatLnSpc="1">
            <a:prstTxWarp prst="textNoShape">
              <a:avLst/>
            </a:prstTxWarp>
          </a:bodyPr>
          <a:lstStyle>
            <a:lvl1pPr algn="l">
              <a:defRPr sz="1200"/>
            </a:lvl1pPr>
          </a:lstStyle>
          <a:p>
            <a:pPr>
              <a:defRPr/>
            </a:pPr>
            <a:endParaRPr lang="en-US"/>
          </a:p>
        </p:txBody>
      </p:sp>
      <p:sp>
        <p:nvSpPr>
          <p:cNvPr id="189443" name="Rectangle 3"/>
          <p:cNvSpPr>
            <a:spLocks noGrp="1" noChangeArrowheads="1"/>
          </p:cNvSpPr>
          <p:nvPr>
            <p:ph type="dt" sz="quarter" idx="1"/>
          </p:nvPr>
        </p:nvSpPr>
        <p:spPr bwMode="auto">
          <a:xfrm>
            <a:off x="3950494" y="1"/>
            <a:ext cx="3072606" cy="443290"/>
          </a:xfrm>
          <a:prstGeom prst="rect">
            <a:avLst/>
          </a:prstGeom>
          <a:noFill/>
          <a:ln>
            <a:noFill/>
          </a:ln>
          <a:effectLst/>
          <a:extLst/>
        </p:spPr>
        <p:txBody>
          <a:bodyPr vert="horz" wrap="square" lIns="88274" tIns="44137" rIns="88274" bIns="44137" numCol="1" anchor="t" anchorCtr="0" compatLnSpc="1">
            <a:prstTxWarp prst="textNoShape">
              <a:avLst/>
            </a:prstTxWarp>
          </a:bodyPr>
          <a:lstStyle>
            <a:lvl1pPr>
              <a:defRPr sz="1200"/>
            </a:lvl1pPr>
          </a:lstStyle>
          <a:p>
            <a:pPr>
              <a:defRPr/>
            </a:pPr>
            <a:endParaRPr lang="en-US"/>
          </a:p>
        </p:txBody>
      </p:sp>
      <p:sp>
        <p:nvSpPr>
          <p:cNvPr id="189444" name="Rectangle 4"/>
          <p:cNvSpPr>
            <a:spLocks noGrp="1" noChangeArrowheads="1"/>
          </p:cNvSpPr>
          <p:nvPr>
            <p:ph type="ftr" sz="quarter" idx="2"/>
          </p:nvPr>
        </p:nvSpPr>
        <p:spPr bwMode="auto">
          <a:xfrm>
            <a:off x="0" y="8865810"/>
            <a:ext cx="3072606" cy="443290"/>
          </a:xfrm>
          <a:prstGeom prst="rect">
            <a:avLst/>
          </a:prstGeom>
          <a:noFill/>
          <a:ln>
            <a:noFill/>
          </a:ln>
          <a:effectLst/>
          <a:extLst/>
        </p:spPr>
        <p:txBody>
          <a:bodyPr vert="horz" wrap="square" lIns="88274" tIns="44137" rIns="88274" bIns="44137" numCol="1" anchor="b" anchorCtr="0" compatLnSpc="1">
            <a:prstTxWarp prst="textNoShape">
              <a:avLst/>
            </a:prstTxWarp>
          </a:bodyPr>
          <a:lstStyle>
            <a:lvl1pPr algn="l">
              <a:defRPr sz="1200"/>
            </a:lvl1pPr>
          </a:lstStyle>
          <a:p>
            <a:pPr>
              <a:defRPr/>
            </a:pPr>
            <a:endParaRPr lang="en-US"/>
          </a:p>
        </p:txBody>
      </p:sp>
      <p:sp>
        <p:nvSpPr>
          <p:cNvPr id="189445" name="Rectangle 5"/>
          <p:cNvSpPr>
            <a:spLocks noGrp="1" noChangeArrowheads="1"/>
          </p:cNvSpPr>
          <p:nvPr>
            <p:ph type="sldNum" sz="quarter" idx="3"/>
          </p:nvPr>
        </p:nvSpPr>
        <p:spPr bwMode="auto">
          <a:xfrm>
            <a:off x="3950494" y="8865810"/>
            <a:ext cx="3072606" cy="443290"/>
          </a:xfrm>
          <a:prstGeom prst="rect">
            <a:avLst/>
          </a:prstGeom>
          <a:noFill/>
          <a:ln>
            <a:noFill/>
          </a:ln>
          <a:effectLst/>
          <a:extLst/>
        </p:spPr>
        <p:txBody>
          <a:bodyPr vert="horz" wrap="square" lIns="88274" tIns="44137" rIns="88274" bIns="44137" numCol="1" anchor="b" anchorCtr="0" compatLnSpc="1">
            <a:prstTxWarp prst="textNoShape">
              <a:avLst/>
            </a:prstTxWarp>
          </a:bodyPr>
          <a:lstStyle>
            <a:lvl1pPr>
              <a:defRPr sz="1200"/>
            </a:lvl1pPr>
          </a:lstStyle>
          <a:p>
            <a:pPr>
              <a:defRPr/>
            </a:pPr>
            <a:fld id="{1A0DAB8D-05D8-43F5-A72F-61635A9AC438}" type="slidenum">
              <a:rPr lang="en-US"/>
              <a:pPr>
                <a:defRPr/>
              </a:pPr>
              <a:t>‹#›</a:t>
            </a:fld>
            <a:endParaRPr lang="en-US"/>
          </a:p>
        </p:txBody>
      </p:sp>
    </p:spTree>
    <p:extLst>
      <p:ext uri="{BB962C8B-B14F-4D97-AF65-F5344CB8AC3E}">
        <p14:creationId xmlns:p14="http://schemas.microsoft.com/office/powerpoint/2010/main" val="2248463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3043649" cy="466379"/>
          </a:xfrm>
          <a:prstGeom prst="rect">
            <a:avLst/>
          </a:prstGeom>
          <a:noFill/>
          <a:ln>
            <a:noFill/>
          </a:ln>
          <a:effectLst/>
          <a:extLst/>
        </p:spPr>
        <p:txBody>
          <a:bodyPr vert="horz" wrap="square" lIns="93287" tIns="46643" rIns="93287" bIns="46643" numCol="1" anchor="t" anchorCtr="0" compatLnSpc="1">
            <a:prstTxWarp prst="textNoShape">
              <a:avLst/>
            </a:prstTxWarp>
          </a:bodyPr>
          <a:lstStyle>
            <a:lvl1pPr algn="l" defTabSz="933319">
              <a:defRPr sz="1300"/>
            </a:lvl1pPr>
          </a:lstStyle>
          <a:p>
            <a:pPr>
              <a:defRPr/>
            </a:pPr>
            <a:endParaRPr lang="en-US"/>
          </a:p>
        </p:txBody>
      </p:sp>
      <p:sp>
        <p:nvSpPr>
          <p:cNvPr id="9219" name="Rectangle 3"/>
          <p:cNvSpPr>
            <a:spLocks noGrp="1" noChangeArrowheads="1"/>
          </p:cNvSpPr>
          <p:nvPr>
            <p:ph type="dt" idx="1"/>
          </p:nvPr>
        </p:nvSpPr>
        <p:spPr bwMode="auto">
          <a:xfrm>
            <a:off x="3977929" y="1"/>
            <a:ext cx="3043649" cy="466379"/>
          </a:xfrm>
          <a:prstGeom prst="rect">
            <a:avLst/>
          </a:prstGeom>
          <a:noFill/>
          <a:ln>
            <a:noFill/>
          </a:ln>
          <a:effectLst/>
          <a:extLst/>
        </p:spPr>
        <p:txBody>
          <a:bodyPr vert="horz" wrap="square" lIns="93287" tIns="46643" rIns="93287" bIns="46643" numCol="1" anchor="t" anchorCtr="0" compatLnSpc="1">
            <a:prstTxWarp prst="textNoShape">
              <a:avLst/>
            </a:prstTxWarp>
          </a:bodyPr>
          <a:lstStyle>
            <a:lvl1pPr defTabSz="933319">
              <a:defRPr sz="13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85863" y="696913"/>
            <a:ext cx="4654550" cy="3490912"/>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2616" y="4422131"/>
            <a:ext cx="5617870" cy="4189711"/>
          </a:xfrm>
          <a:prstGeom prst="rect">
            <a:avLst/>
          </a:prstGeom>
          <a:noFill/>
          <a:ln>
            <a:noFill/>
          </a:ln>
          <a:effectLst/>
          <a:extLst/>
        </p:spPr>
        <p:txBody>
          <a:bodyPr vert="horz" wrap="square" lIns="93287" tIns="46643" rIns="93287" bIns="466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41184"/>
            <a:ext cx="3043649" cy="466379"/>
          </a:xfrm>
          <a:prstGeom prst="rect">
            <a:avLst/>
          </a:prstGeom>
          <a:noFill/>
          <a:ln>
            <a:noFill/>
          </a:ln>
          <a:effectLst/>
          <a:extLst/>
        </p:spPr>
        <p:txBody>
          <a:bodyPr vert="horz" wrap="square" lIns="93287" tIns="46643" rIns="93287" bIns="46643" numCol="1" anchor="b" anchorCtr="0" compatLnSpc="1">
            <a:prstTxWarp prst="textNoShape">
              <a:avLst/>
            </a:prstTxWarp>
          </a:bodyPr>
          <a:lstStyle>
            <a:lvl1pPr algn="l" defTabSz="933319">
              <a:defRPr sz="1300"/>
            </a:lvl1pPr>
          </a:lstStyle>
          <a:p>
            <a:pPr>
              <a:defRPr/>
            </a:pPr>
            <a:endParaRPr lang="en-US"/>
          </a:p>
        </p:txBody>
      </p:sp>
      <p:sp>
        <p:nvSpPr>
          <p:cNvPr id="9223" name="Rectangle 7"/>
          <p:cNvSpPr>
            <a:spLocks noGrp="1" noChangeArrowheads="1"/>
          </p:cNvSpPr>
          <p:nvPr>
            <p:ph type="sldNum" sz="quarter" idx="5"/>
          </p:nvPr>
        </p:nvSpPr>
        <p:spPr bwMode="auto">
          <a:xfrm>
            <a:off x="3977929" y="8841184"/>
            <a:ext cx="3043649" cy="466379"/>
          </a:xfrm>
          <a:prstGeom prst="rect">
            <a:avLst/>
          </a:prstGeom>
          <a:noFill/>
          <a:ln>
            <a:noFill/>
          </a:ln>
          <a:effectLst/>
          <a:extLst/>
        </p:spPr>
        <p:txBody>
          <a:bodyPr vert="horz" wrap="square" lIns="93287" tIns="46643" rIns="93287" bIns="46643" numCol="1" anchor="b" anchorCtr="0" compatLnSpc="1">
            <a:prstTxWarp prst="textNoShape">
              <a:avLst/>
            </a:prstTxWarp>
          </a:bodyPr>
          <a:lstStyle>
            <a:lvl1pPr defTabSz="933319">
              <a:defRPr sz="1300"/>
            </a:lvl1pPr>
          </a:lstStyle>
          <a:p>
            <a:pPr>
              <a:defRPr/>
            </a:pPr>
            <a:fld id="{29787A2F-2977-4151-A7B7-D883FEB48BAE}" type="slidenum">
              <a:rPr lang="en-US"/>
              <a:pPr>
                <a:defRPr/>
              </a:pPr>
              <a:t>‹#›</a:t>
            </a:fld>
            <a:endParaRPr lang="en-US"/>
          </a:p>
        </p:txBody>
      </p:sp>
    </p:spTree>
    <p:extLst>
      <p:ext uri="{BB962C8B-B14F-4D97-AF65-F5344CB8AC3E}">
        <p14:creationId xmlns:p14="http://schemas.microsoft.com/office/powerpoint/2010/main" val="3869176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992188" y="636588"/>
            <a:ext cx="4257675" cy="3192462"/>
          </a:xfrm>
          <a:ln/>
        </p:spPr>
      </p:sp>
      <p:sp>
        <p:nvSpPr>
          <p:cNvPr id="6147" name="Rectangle 3"/>
          <p:cNvSpPr>
            <a:spLocks noGrp="1" noChangeArrowheads="1"/>
          </p:cNvSpPr>
          <p:nvPr>
            <p:ph type="body" idx="1"/>
          </p:nvPr>
        </p:nvSpPr>
        <p:spPr>
          <a:xfrm>
            <a:off x="832977" y="4044430"/>
            <a:ext cx="4575278" cy="3831859"/>
          </a:xfrm>
          <a:noFill/>
          <a:ln/>
        </p:spPr>
        <p:txBody>
          <a:bodyPr/>
          <a:lstStyle/>
          <a:p>
            <a:pPr marL="169859" indent="-169859" defTabSz="820722">
              <a:buClr>
                <a:srgbClr val="0039A6"/>
              </a:buClr>
              <a:defRPr/>
            </a:pPr>
            <a:r>
              <a:rPr lang="en-US" sz="1000" b="1" dirty="0"/>
              <a:t>History:</a:t>
            </a:r>
            <a:endParaRPr lang="en-US" sz="1000" dirty="0"/>
          </a:p>
          <a:p>
            <a:pPr marL="285744" lvl="1" indent="-285744">
              <a:spcBef>
                <a:spcPts val="0"/>
              </a:spcBef>
              <a:spcAft>
                <a:spcPts val="0"/>
              </a:spcAft>
              <a:buClr>
                <a:srgbClr val="0039A6"/>
              </a:buClr>
              <a:buFont typeface="Wingdings" panose="05000000000000000000" pitchFamily="2" charset="2"/>
              <a:buChar char="§"/>
            </a:pPr>
            <a:r>
              <a:rPr lang="en-US" sz="1000" dirty="0"/>
              <a:t>Completed </a:t>
            </a:r>
            <a:r>
              <a:rPr lang="en-US" sz="1000" dirty="0" err="1"/>
              <a:t>Vibro</a:t>
            </a:r>
            <a:r>
              <a:rPr lang="en-US" sz="1000" dirty="0"/>
              <a:t> </a:t>
            </a:r>
            <a:r>
              <a:rPr lang="en-US" sz="1000"/>
              <a:t>Deburr</a:t>
            </a:r>
            <a:r>
              <a:rPr lang="en-US" sz="1000" dirty="0"/>
              <a:t> Layout – 7/16</a:t>
            </a:r>
          </a:p>
          <a:p>
            <a:pPr marL="285744" lvl="1" indent="-285744">
              <a:spcBef>
                <a:spcPts val="0"/>
              </a:spcBef>
              <a:spcAft>
                <a:spcPts val="0"/>
              </a:spcAft>
              <a:buClr>
                <a:srgbClr val="0039A6"/>
              </a:buClr>
              <a:buFont typeface="Wingdings" panose="05000000000000000000" pitchFamily="2" charset="2"/>
              <a:buChar char="§"/>
            </a:pPr>
            <a:r>
              <a:rPr lang="en-US" sz="1000" dirty="0"/>
              <a:t>Cutter package ordered – 7/22</a:t>
            </a:r>
          </a:p>
          <a:p>
            <a:pPr marL="285744" lvl="1" indent="-285744">
              <a:spcBef>
                <a:spcPts val="0"/>
              </a:spcBef>
              <a:spcAft>
                <a:spcPts val="0"/>
              </a:spcAft>
              <a:buClr>
                <a:srgbClr val="0039A6"/>
              </a:buClr>
              <a:buFont typeface="Wingdings" panose="05000000000000000000" pitchFamily="2" charset="2"/>
              <a:buChar char="§"/>
            </a:pPr>
            <a:r>
              <a:rPr lang="en-US" sz="1000" dirty="0"/>
              <a:t>Completed CMM Layout – 7/23</a:t>
            </a:r>
          </a:p>
          <a:p>
            <a:pPr marL="285744" lvl="1" indent="-285744">
              <a:spcBef>
                <a:spcPts val="0"/>
              </a:spcBef>
              <a:spcAft>
                <a:spcPts val="0"/>
              </a:spcAft>
              <a:buClr>
                <a:srgbClr val="0039A6"/>
              </a:buClr>
              <a:buFont typeface="Wingdings" panose="05000000000000000000" pitchFamily="2" charset="2"/>
              <a:buChar char="§"/>
            </a:pPr>
            <a:r>
              <a:rPr lang="en-US" sz="1000" dirty="0"/>
              <a:t>Receive final foundation </a:t>
            </a:r>
            <a:r>
              <a:rPr lang="en-US" sz="1000"/>
              <a:t>dwg</a:t>
            </a:r>
            <a:r>
              <a:rPr lang="en-US" sz="1000" dirty="0"/>
              <a:t> from </a:t>
            </a:r>
            <a:r>
              <a:rPr lang="en-US" sz="1000"/>
              <a:t>Starrag</a:t>
            </a:r>
            <a:r>
              <a:rPr lang="en-US" sz="1000" dirty="0"/>
              <a:t> – 8/12</a:t>
            </a:r>
          </a:p>
          <a:p>
            <a:pPr marL="285744" lvl="1" indent="-285744">
              <a:spcBef>
                <a:spcPts val="0"/>
              </a:spcBef>
              <a:spcAft>
                <a:spcPts val="0"/>
              </a:spcAft>
              <a:buClr>
                <a:srgbClr val="0039A6"/>
              </a:buClr>
              <a:buFont typeface="Wingdings" panose="05000000000000000000" pitchFamily="2" charset="2"/>
              <a:buChar char="§"/>
            </a:pPr>
            <a:r>
              <a:rPr lang="en-US" sz="1000" dirty="0"/>
              <a:t>Relocate CC1 </a:t>
            </a:r>
            <a:r>
              <a:rPr lang="en-US" sz="1000"/>
              <a:t>Deburr</a:t>
            </a:r>
            <a:r>
              <a:rPr lang="en-US" sz="1000" dirty="0"/>
              <a:t> Booth – Complete 8/29</a:t>
            </a:r>
          </a:p>
          <a:p>
            <a:pPr marL="285744" lvl="1" indent="-285744">
              <a:spcBef>
                <a:spcPts val="0"/>
              </a:spcBef>
              <a:spcAft>
                <a:spcPts val="0"/>
              </a:spcAft>
              <a:buClr>
                <a:srgbClr val="0039A6"/>
              </a:buClr>
              <a:buFont typeface="Wingdings" panose="05000000000000000000" pitchFamily="2" charset="2"/>
              <a:buChar char="§"/>
            </a:pPr>
            <a:r>
              <a:rPr lang="en-US" sz="1000" dirty="0"/>
              <a:t>Time study for manual </a:t>
            </a:r>
            <a:r>
              <a:rPr lang="en-US" sz="1000"/>
              <a:t>deburr</a:t>
            </a:r>
            <a:r>
              <a:rPr lang="en-US" sz="1000" dirty="0"/>
              <a:t> – Complete 9/4</a:t>
            </a:r>
          </a:p>
          <a:p>
            <a:pPr marL="285744" lvl="1" indent="-285744">
              <a:spcBef>
                <a:spcPts val="0"/>
              </a:spcBef>
              <a:spcAft>
                <a:spcPts val="0"/>
              </a:spcAft>
              <a:buClr>
                <a:srgbClr val="0039A6"/>
              </a:buClr>
              <a:buFont typeface="Wingdings" panose="05000000000000000000" pitchFamily="2" charset="2"/>
              <a:buChar char="§"/>
            </a:pPr>
            <a:r>
              <a:rPr lang="en-US" sz="1000" dirty="0"/>
              <a:t>Finalize CMM layout – Complete 9/17</a:t>
            </a:r>
          </a:p>
          <a:p>
            <a:pPr marL="285744" lvl="1" indent="-285744">
              <a:spcBef>
                <a:spcPts val="0"/>
              </a:spcBef>
              <a:spcAft>
                <a:spcPts val="0"/>
              </a:spcAft>
              <a:buClr>
                <a:srgbClr val="0039A6"/>
              </a:buClr>
              <a:buFont typeface="Wingdings" panose="05000000000000000000" pitchFamily="2" charset="2"/>
              <a:buChar char="§"/>
            </a:pPr>
            <a:r>
              <a:rPr lang="en-US" sz="1000" dirty="0"/>
              <a:t>Finalize layout for manual, </a:t>
            </a:r>
            <a:r>
              <a:rPr lang="en-US" sz="1000" dirty="0" err="1"/>
              <a:t>vibro</a:t>
            </a:r>
            <a:r>
              <a:rPr lang="en-US" sz="1000" dirty="0"/>
              <a:t> and robotic </a:t>
            </a:r>
            <a:r>
              <a:rPr lang="en-US" sz="1000"/>
              <a:t>deburr</a:t>
            </a:r>
            <a:r>
              <a:rPr lang="en-US" sz="1000" dirty="0"/>
              <a:t> – Complete</a:t>
            </a:r>
          </a:p>
          <a:p>
            <a:pPr marL="285744" lvl="1" indent="-285744">
              <a:spcBef>
                <a:spcPts val="0"/>
              </a:spcBef>
              <a:spcAft>
                <a:spcPts val="0"/>
              </a:spcAft>
              <a:buClr>
                <a:srgbClr val="0039A6"/>
              </a:buClr>
              <a:buFont typeface="Wingdings" panose="05000000000000000000" pitchFamily="2" charset="2"/>
              <a:buChar char="§"/>
            </a:pPr>
            <a:r>
              <a:rPr lang="en-US" sz="1000" dirty="0"/>
              <a:t>Finalize break area layout – Complete</a:t>
            </a:r>
          </a:p>
          <a:p>
            <a:pPr marL="171446" lvl="1" indent="-171446">
              <a:spcBef>
                <a:spcPts val="0"/>
              </a:spcBef>
              <a:spcAft>
                <a:spcPts val="0"/>
              </a:spcAft>
              <a:buClr>
                <a:srgbClr val="0039A6"/>
              </a:buClr>
              <a:buFont typeface="Wingdings" panose="05000000000000000000" pitchFamily="2" charset="2"/>
              <a:buChar char="§"/>
            </a:pPr>
            <a:r>
              <a:rPr lang="en-US" sz="1000" dirty="0"/>
              <a:t>Phase 1 - Completed 11/5</a:t>
            </a:r>
          </a:p>
          <a:p>
            <a:pPr marL="171446" lvl="1" indent="-171446">
              <a:spcBef>
                <a:spcPts val="0"/>
              </a:spcBef>
              <a:spcAft>
                <a:spcPts val="0"/>
              </a:spcAft>
              <a:buClr>
                <a:srgbClr val="0039A6"/>
              </a:buClr>
              <a:buFont typeface="Wingdings" panose="05000000000000000000" pitchFamily="2" charset="2"/>
              <a:buChar char="§"/>
            </a:pPr>
            <a:r>
              <a:rPr lang="en-US" sz="1000" dirty="0"/>
              <a:t>Phase 2 - Completed 11/8</a:t>
            </a:r>
          </a:p>
          <a:p>
            <a:pPr marL="171446" lvl="1" indent="-171446">
              <a:spcBef>
                <a:spcPts val="0"/>
              </a:spcBef>
              <a:spcAft>
                <a:spcPts val="0"/>
              </a:spcAft>
              <a:buClr>
                <a:srgbClr val="0039A6"/>
              </a:buClr>
              <a:buFont typeface="Wingdings" panose="05000000000000000000" pitchFamily="2" charset="2"/>
              <a:buChar char="§"/>
            </a:pPr>
            <a:r>
              <a:rPr lang="en-US" sz="1000" dirty="0"/>
              <a:t>Phase 3A - Completed 11/22</a:t>
            </a:r>
          </a:p>
          <a:p>
            <a:pPr marL="171446" lvl="1" indent="-171446">
              <a:spcBef>
                <a:spcPts val="0"/>
              </a:spcBef>
              <a:spcAft>
                <a:spcPts val="0"/>
              </a:spcAft>
              <a:buClr>
                <a:srgbClr val="0039A6"/>
              </a:buClr>
              <a:buFont typeface="Wingdings" panose="05000000000000000000" pitchFamily="2" charset="2"/>
              <a:buChar char="§"/>
            </a:pPr>
            <a:r>
              <a:rPr lang="en-US" sz="1000" dirty="0"/>
              <a:t>Phase 3B - Completed</a:t>
            </a:r>
          </a:p>
          <a:p>
            <a:pPr marL="171446" lvl="1" indent="-171446">
              <a:spcBef>
                <a:spcPts val="0"/>
              </a:spcBef>
              <a:spcAft>
                <a:spcPts val="0"/>
              </a:spcAft>
              <a:buClr>
                <a:srgbClr val="0039A6"/>
              </a:buClr>
              <a:buFont typeface="Wingdings" panose="05000000000000000000" pitchFamily="2" charset="2"/>
              <a:buChar char="§"/>
            </a:pPr>
            <a:endParaRPr lang="en-US" sz="1000" dirty="0"/>
          </a:p>
          <a:p>
            <a:pPr marL="285744" lvl="1" indent="-285744">
              <a:spcBef>
                <a:spcPts val="0"/>
              </a:spcBef>
              <a:spcAft>
                <a:spcPts val="0"/>
              </a:spcAft>
              <a:buClr>
                <a:srgbClr val="0039A6"/>
              </a:buClr>
              <a:buFont typeface="Wingdings" panose="05000000000000000000" pitchFamily="2" charset="2"/>
              <a:buChar char="§"/>
            </a:pPr>
            <a:endParaRPr lang="en-US" sz="1000" dirty="0"/>
          </a:p>
          <a:p>
            <a:pPr marL="285744" lvl="1" indent="-285744">
              <a:spcBef>
                <a:spcPts val="0"/>
              </a:spcBef>
              <a:spcAft>
                <a:spcPts val="0"/>
              </a:spcAft>
              <a:buClr>
                <a:srgbClr val="0039A6"/>
              </a:buClr>
              <a:buFont typeface="Wingdings" panose="05000000000000000000" pitchFamily="2" charset="2"/>
              <a:buChar char="§"/>
            </a:pPr>
            <a:endParaRPr lang="en-US" sz="1000" dirty="0"/>
          </a:p>
          <a:p>
            <a:pPr marL="171446" lvl="1" indent="-171446">
              <a:spcBef>
                <a:spcPts val="0"/>
              </a:spcBef>
              <a:spcAft>
                <a:spcPts val="0"/>
              </a:spcAft>
              <a:buClr>
                <a:srgbClr val="0039A6"/>
              </a:buClr>
              <a:buFont typeface="Wingdings" panose="05000000000000000000" pitchFamily="2" charset="2"/>
              <a:buChar char="§"/>
            </a:pPr>
            <a:endParaRPr lang="en-US" sz="1000" dirty="0"/>
          </a:p>
          <a:p>
            <a:pPr marL="0" lvl="1" defTabSz="914382">
              <a:spcBef>
                <a:spcPts val="0"/>
              </a:spcBef>
              <a:spcAft>
                <a:spcPts val="0"/>
              </a:spcAft>
              <a:buClr>
                <a:srgbClr val="0039A6"/>
              </a:buClr>
              <a:defRPr/>
            </a:pPr>
            <a:r>
              <a:rPr lang="en-US" sz="1000" b="1" dirty="0"/>
              <a:t>History (Issues):</a:t>
            </a:r>
            <a:endParaRPr lang="en-US" sz="1000" dirty="0"/>
          </a:p>
          <a:p>
            <a:pPr marL="285744" lvl="1" indent="-285744" defTabSz="914382">
              <a:spcBef>
                <a:spcPts val="0"/>
              </a:spcBef>
              <a:spcAft>
                <a:spcPts val="0"/>
              </a:spcAft>
              <a:buClr>
                <a:srgbClr val="0039A6"/>
              </a:buClr>
              <a:buFont typeface="Wingdings" panose="05000000000000000000" pitchFamily="2" charset="2"/>
              <a:buChar char="§"/>
              <a:defRPr/>
            </a:pPr>
            <a:r>
              <a:rPr lang="en-US" dirty="0"/>
              <a:t>Cutter package order has been delayed multiple times.</a:t>
            </a:r>
          </a:p>
          <a:p>
            <a:pPr marL="285744" lvl="1" indent="-285744" defTabSz="914382">
              <a:spcBef>
                <a:spcPts val="0"/>
              </a:spcBef>
              <a:spcAft>
                <a:spcPts val="0"/>
              </a:spcAft>
              <a:buClr>
                <a:srgbClr val="0039A6"/>
              </a:buClr>
              <a:buFont typeface="Wingdings" panose="05000000000000000000" pitchFamily="2" charset="2"/>
              <a:buChar char="§"/>
              <a:defRPr/>
            </a:pPr>
            <a:r>
              <a:rPr lang="en-US" dirty="0"/>
              <a:t>F&amp;AM delays due to capacity.</a:t>
            </a:r>
          </a:p>
          <a:p>
            <a:pPr marL="285744" lvl="1" indent="-285744" defTabSz="914382">
              <a:spcBef>
                <a:spcPts val="0"/>
              </a:spcBef>
              <a:spcAft>
                <a:spcPts val="0"/>
              </a:spcAft>
              <a:buClr>
                <a:srgbClr val="0039A6"/>
              </a:buClr>
              <a:buFont typeface="Wingdings" panose="05000000000000000000" pitchFamily="2" charset="2"/>
              <a:buChar char="§"/>
              <a:defRPr/>
            </a:pPr>
            <a:endParaRPr lang="en-US" dirty="0"/>
          </a:p>
          <a:p>
            <a:endParaRPr lang="en-US" baseline="0" dirty="0"/>
          </a:p>
        </p:txBody>
      </p:sp>
    </p:spTree>
    <p:extLst>
      <p:ext uri="{BB962C8B-B14F-4D97-AF65-F5344CB8AC3E}">
        <p14:creationId xmlns:p14="http://schemas.microsoft.com/office/powerpoint/2010/main" val="385680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9A6"/>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39A6"/>
              </a:buClr>
              <a:defRPr/>
            </a:lvl1pPr>
            <a:lvl2pPr>
              <a:buClr>
                <a:srgbClr val="0039A6"/>
              </a:buClr>
              <a:defRPr/>
            </a:lvl2pPr>
            <a:lvl3pPr>
              <a:buClr>
                <a:srgbClr val="0039A6"/>
              </a:buClr>
              <a:defRPr/>
            </a:lvl3pPr>
            <a:lvl4pPr>
              <a:buClr>
                <a:srgbClr val="0039A6"/>
              </a:buClr>
              <a:defRPr/>
            </a:lvl4pPr>
            <a:lvl5pPr>
              <a:buClr>
                <a:srgbClr val="0039A6"/>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72"/>
          <p:cNvSpPr>
            <a:spLocks noGrp="1" noChangeArrowheads="1"/>
          </p:cNvSpPr>
          <p:nvPr>
            <p:ph type="ftr" sz="quarter" idx="11"/>
          </p:nvPr>
        </p:nvSpPr>
        <p:spPr/>
        <p:txBody>
          <a:bodyPr/>
          <a:lstStyle>
            <a:lvl1pPr>
              <a:defRPr sz="800" dirty="0" smtClean="0"/>
            </a:lvl1pPr>
          </a:lstStyle>
          <a:p>
            <a:pPr>
              <a:defRPr/>
            </a:pPr>
            <a:r>
              <a:rPr lang="en-US"/>
              <a:t>BOEING PROPRIETARY</a:t>
            </a:r>
          </a:p>
        </p:txBody>
      </p:sp>
      <p:sp>
        <p:nvSpPr>
          <p:cNvPr id="8" name="Rectangle 82"/>
          <p:cNvSpPr>
            <a:spLocks noGrp="1" noChangeArrowheads="1"/>
          </p:cNvSpPr>
          <p:nvPr>
            <p:ph type="sldNum" sz="quarter" idx="10"/>
          </p:nvPr>
        </p:nvSpPr>
        <p:spPr>
          <a:xfrm>
            <a:off x="8229600" y="6556375"/>
            <a:ext cx="457200" cy="274638"/>
          </a:xfrm>
          <a:prstGeom prst="rect">
            <a:avLst/>
          </a:prstGeom>
        </p:spPr>
        <p:txBody>
          <a:bodyPr/>
          <a:lstStyle>
            <a:lvl1pPr>
              <a:defRPr/>
            </a:lvl1pPr>
          </a:lstStyle>
          <a:p>
            <a:pPr>
              <a:defRPr/>
            </a:pPr>
            <a:fld id="{6B77F6EE-2C48-4761-BE8C-A5B547AE33B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PR Project Summary">
    <p:spTree>
      <p:nvGrpSpPr>
        <p:cNvPr id="1" name=""/>
        <p:cNvGrpSpPr/>
        <p:nvPr/>
      </p:nvGrpSpPr>
      <p:grpSpPr>
        <a:xfrm>
          <a:off x="0" y="0"/>
          <a:ext cx="0" cy="0"/>
          <a:chOff x="0" y="0"/>
          <a:chExt cx="0" cy="0"/>
        </a:xfrm>
      </p:grpSpPr>
      <p:sp>
        <p:nvSpPr>
          <p:cNvPr id="4" name="Rectangle 82"/>
          <p:cNvSpPr>
            <a:spLocks noGrp="1" noChangeArrowheads="1"/>
          </p:cNvSpPr>
          <p:nvPr>
            <p:ph type="sldNum" sz="quarter" idx="10"/>
          </p:nvPr>
        </p:nvSpPr>
        <p:spPr>
          <a:xfrm>
            <a:off x="8619075" y="6649508"/>
            <a:ext cx="457200" cy="274638"/>
          </a:xfrm>
          <a:prstGeom prst="rect">
            <a:avLst/>
          </a:prstGeom>
        </p:spPr>
        <p:txBody>
          <a:bodyPr/>
          <a:lstStyle>
            <a:lvl1pPr>
              <a:defRPr sz="1000"/>
            </a:lvl1pPr>
          </a:lstStyle>
          <a:p>
            <a:pPr>
              <a:defRPr/>
            </a:pPr>
            <a:fld id="{6B77F6EE-2C48-4761-BE8C-A5B547AE33BC}" type="slidenum">
              <a:rPr lang="en-US" smtClean="0"/>
              <a:pPr>
                <a:defRPr/>
              </a:pPr>
              <a:t>‹#›</a:t>
            </a:fld>
            <a:endParaRPr lang="en-US"/>
          </a:p>
        </p:txBody>
      </p:sp>
      <p:sp>
        <p:nvSpPr>
          <p:cNvPr id="7" name="Footer Placeholder 7"/>
          <p:cNvSpPr>
            <a:spLocks noGrp="1" noChangeArrowheads="1"/>
          </p:cNvSpPr>
          <p:nvPr>
            <p:ph type="ftr" sz="quarter" idx="11"/>
          </p:nvPr>
        </p:nvSpPr>
        <p:spPr>
          <a:xfrm>
            <a:off x="2425700" y="6611938"/>
            <a:ext cx="4292600" cy="219075"/>
          </a:xfrm>
          <a:prstGeom prst="rect">
            <a:avLst/>
          </a:prstGeom>
        </p:spPr>
        <p:txBody>
          <a:bodyPr/>
          <a:lstStyle>
            <a:lvl1pPr algn="ctr">
              <a:defRPr sz="1000" b="1"/>
            </a:lvl1pPr>
          </a:lstStyle>
          <a:p>
            <a:pPr>
              <a:defRPr/>
            </a:pPr>
            <a:r>
              <a:rPr lang="en-US" dirty="0">
                <a:solidFill>
                  <a:srgbClr val="000000"/>
                </a:solidFill>
                <a:latin typeface="Arial"/>
              </a:rPr>
              <a:t>BOEING PROPRIETARY</a:t>
            </a:r>
          </a:p>
        </p:txBody>
      </p:sp>
      <p:sp>
        <p:nvSpPr>
          <p:cNvPr id="5" name="Rectangle 2"/>
          <p:cNvSpPr>
            <a:spLocks noGrp="1" noChangeArrowheads="1"/>
          </p:cNvSpPr>
          <p:nvPr>
            <p:ph type="title"/>
          </p:nvPr>
        </p:nvSpPr>
        <p:spPr bwMode="auto">
          <a:xfrm>
            <a:off x="7179732" y="56956"/>
            <a:ext cx="1879597" cy="29730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dirty="0"/>
              <a:t>Title: 28 Arial Bold</a:t>
            </a:r>
            <a:br>
              <a:rPr lang="en-US" dirty="0"/>
            </a:br>
            <a:endParaRPr lang="en-US" dirty="0"/>
          </a:p>
        </p:txBody>
      </p:sp>
    </p:spTree>
    <p:extLst>
      <p:ext uri="{BB962C8B-B14F-4D97-AF65-F5344CB8AC3E}">
        <p14:creationId xmlns:p14="http://schemas.microsoft.com/office/powerpoint/2010/main" val="27870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6"/>
          <p:cNvSpPr>
            <a:spLocks noGrp="1" noChangeArrowheads="1"/>
          </p:cNvSpPr>
          <p:nvPr>
            <p:ph type="sldNum" sz="quarter" idx="10"/>
          </p:nvPr>
        </p:nvSpPr>
        <p:spPr>
          <a:ln>
            <a:miter lim="800000"/>
            <a:headEnd/>
            <a:tailEnd/>
          </a:ln>
        </p:spPr>
        <p:txBody>
          <a:bodyPr vert="horz" wrap="square" lIns="8206" tIns="8206" rIns="8206" bIns="8206" numCol="1" anchor="t" anchorCtr="0" compatLnSpc="1">
            <a:prstTxWarp prst="textNoShape">
              <a:avLst/>
            </a:prstTxWarp>
          </a:bodyPr>
          <a:lstStyle>
            <a:lvl1pPr>
              <a:defRPr lang="en-US" smtClean="0"/>
            </a:lvl1pPr>
          </a:lstStyle>
          <a:p>
            <a:pPr eaLnBrk="0" hangingPunct="0">
              <a:spcBef>
                <a:spcPct val="25000"/>
              </a:spcBef>
              <a:buClr>
                <a:srgbClr val="0038A8"/>
              </a:buClr>
            </a:pPr>
            <a:fld id="{04EFC163-EEA3-4A61-A113-92A75D87A89C}" type="slidenum">
              <a:rPr lang="en-US" smtClean="0"/>
              <a:pPr eaLnBrk="0" hangingPunct="0">
                <a:spcBef>
                  <a:spcPct val="25000"/>
                </a:spcBef>
                <a:buClr>
                  <a:srgbClr val="0038A8"/>
                </a:buCl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userDrawn="1"/>
        </p:nvSpPr>
        <p:spPr bwMode="auto">
          <a:xfrm>
            <a:off x="265113" y="1109663"/>
            <a:ext cx="8613775" cy="0"/>
          </a:xfrm>
          <a:prstGeom prst="line">
            <a:avLst/>
          </a:prstGeom>
          <a:noFill/>
          <a:ln w="25400">
            <a:solidFill>
              <a:schemeClr val="accent1"/>
            </a:solidFill>
            <a:round/>
            <a:headEnd type="none" w="sm" len="sm"/>
            <a:tailEnd type="none" w="sm" len="sm"/>
          </a:ln>
        </p:spPr>
        <p:txBody>
          <a:bodyPr/>
          <a:lstStyle/>
          <a:p>
            <a:pPr>
              <a:defRPr/>
            </a:pPr>
            <a:endParaRPr lang="en-US"/>
          </a:p>
        </p:txBody>
      </p:sp>
      <p:sp>
        <p:nvSpPr>
          <p:cNvPr id="1027"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rPr>
              <a:t>Copyright © 2020 Boeing. All rights reserved.</a:t>
            </a:r>
          </a:p>
        </p:txBody>
      </p:sp>
      <p:sp>
        <p:nvSpPr>
          <p:cNvPr id="1028" name="Rectangle 2"/>
          <p:cNvSpPr>
            <a:spLocks noGrp="1" noChangeArrowheads="1"/>
          </p:cNvSpPr>
          <p:nvPr>
            <p:ph type="title"/>
          </p:nvPr>
        </p:nvSpPr>
        <p:spPr bwMode="auto">
          <a:xfrm>
            <a:off x="285750" y="295807"/>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dirty="0"/>
              <a:t>Title: 28 Arial Bold</a:t>
            </a:r>
            <a:br>
              <a:rPr lang="en-US" dirty="0"/>
            </a:br>
            <a:r>
              <a:rPr lang="en-US" dirty="0"/>
              <a:t>Subtitle: 24 Arial Bold</a:t>
            </a:r>
          </a:p>
        </p:txBody>
      </p:sp>
      <p:sp>
        <p:nvSpPr>
          <p:cNvPr id="1029" name="Rectangle 4"/>
          <p:cNvSpPr>
            <a:spLocks noGrp="1" noChangeArrowheads="1"/>
          </p:cNvSpPr>
          <p:nvPr>
            <p:ph type="body" idx="1"/>
          </p:nvPr>
        </p:nvSpPr>
        <p:spPr bwMode="auto">
          <a:xfrm>
            <a:off x="404813" y="1335088"/>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dirty="0" smtClean="0">
                <a:solidFill>
                  <a:srgbClr val="000000"/>
                </a:solidFill>
              </a:defRPr>
            </a:lvl1pPr>
          </a:lstStyle>
          <a:p>
            <a:pPr>
              <a:defRPr/>
            </a:pPr>
            <a:r>
              <a:rPr lang="en-US"/>
              <a:t>BOEING PROPRIETARY</a:t>
            </a:r>
          </a:p>
        </p:txBody>
      </p:sp>
      <p:sp>
        <p:nvSpPr>
          <p:cNvPr id="15" name="Rectangle 82"/>
          <p:cNvSpPr>
            <a:spLocks noGrp="1" noChangeArrowheads="1"/>
          </p:cNvSpPr>
          <p:nvPr>
            <p:ph type="sldNum" sz="quarter" idx="4"/>
          </p:nvPr>
        </p:nvSpPr>
        <p:spPr>
          <a:xfrm>
            <a:off x="8229600" y="6556375"/>
            <a:ext cx="457200" cy="274638"/>
          </a:xfrm>
          <a:prstGeom prst="rect">
            <a:avLst/>
          </a:prstGeom>
        </p:spPr>
        <p:txBody>
          <a:bodyPr/>
          <a:lstStyle>
            <a:lvl1pPr>
              <a:defRPr/>
            </a:lvl1pPr>
          </a:lstStyle>
          <a:p>
            <a:pPr>
              <a:defRPr/>
            </a:pPr>
            <a:fld id="{6B77F6EE-2C48-4761-BE8C-A5B547AE33BC}" type="slidenum">
              <a:rPr lang="en-US">
                <a:solidFill>
                  <a:srgbClr val="000000"/>
                </a:solidFill>
              </a:rPr>
              <a:pPr>
                <a:defRPr/>
              </a:pPr>
              <a:t>‹#›</a:t>
            </a:fld>
            <a:endParaRPr lang="en-US">
              <a:solidFill>
                <a:srgbClr val="000000"/>
              </a:solidFill>
            </a:endParaRPr>
          </a:p>
        </p:txBody>
      </p:sp>
      <p:sp>
        <p:nvSpPr>
          <p:cNvPr id="13" name="Rectangle 80"/>
          <p:cNvSpPr>
            <a:spLocks noChangeArrowheads="1"/>
          </p:cNvSpPr>
          <p:nvPr userDrawn="1"/>
        </p:nvSpPr>
        <p:spPr bwMode="auto">
          <a:xfrm>
            <a:off x="-1" y="-974"/>
            <a:ext cx="9144000" cy="274320"/>
          </a:xfrm>
          <a:prstGeom prst="rect">
            <a:avLst/>
          </a:prstGeom>
          <a:solidFill>
            <a:srgbClr val="0033A1"/>
          </a:solidFill>
          <a:ln w="9525">
            <a:noFill/>
            <a:miter lim="800000"/>
            <a:headEnd type="none" w="sm" len="sm"/>
            <a:tailEnd type="none" w="sm" len="sm"/>
          </a:ln>
          <a:effectLst/>
        </p:spPr>
        <p:txBody>
          <a:bodyPr wrap="none" lIns="292608" tIns="0" rIns="0" bIns="0" anchor="ctr"/>
          <a:lstStyle/>
          <a:p>
            <a:pPr marL="0" indent="0" algn="l" defTabSz="820738"/>
            <a:r>
              <a:rPr lang="en-US" sz="1200" b="1" dirty="0">
                <a:solidFill>
                  <a:srgbClr val="FFFFFF"/>
                </a:solidFill>
              </a:rPr>
              <a:t>BCA, Fabrication, EMS Capability, Emergent Operations</a:t>
            </a:r>
          </a:p>
        </p:txBody>
      </p:sp>
    </p:spTree>
  </p:cSld>
  <p:clrMap bg1="lt1" tx1="dk1" bg2="lt2" tx2="dk2" accent1="accent1" accent2="accent2" accent3="accent3" accent4="accent4" accent5="accent5" accent6="accent6" hlink="hlink" folHlink="folHlink"/>
  <p:sldLayoutIdLst>
    <p:sldLayoutId id="2147483708" r:id="rId1"/>
  </p:sldLayoutIdLst>
  <p:hf hdr="0" dt="0"/>
  <p:txStyles>
    <p:titleStyle>
      <a:lvl1pPr algn="l" defTabSz="1020763" rtl="0" eaLnBrk="1" fontAlgn="base" hangingPunct="1">
        <a:lnSpc>
          <a:spcPct val="90000"/>
        </a:lnSpc>
        <a:spcBef>
          <a:spcPct val="0"/>
        </a:spcBef>
        <a:spcAft>
          <a:spcPct val="0"/>
        </a:spcAft>
        <a:defRPr sz="2800" b="1">
          <a:solidFill>
            <a:srgbClr val="0039A6"/>
          </a:solidFill>
          <a:latin typeface="+mj-lt"/>
          <a:ea typeface="+mj-ea"/>
          <a:cs typeface="+mj-cs"/>
        </a:defRPr>
      </a:lvl1pPr>
      <a:lvl2pPr algn="l" defTabSz="1020763" rtl="0" eaLnBrk="1" fontAlgn="base" hangingPunct="1">
        <a:lnSpc>
          <a:spcPct val="90000"/>
        </a:lnSpc>
        <a:spcBef>
          <a:spcPct val="0"/>
        </a:spcBef>
        <a:spcAft>
          <a:spcPct val="0"/>
        </a:spcAft>
        <a:defRPr sz="2800" b="1">
          <a:solidFill>
            <a:schemeClr val="hlink"/>
          </a:solidFill>
          <a:latin typeface="Arial" charset="0"/>
        </a:defRPr>
      </a:lvl2pPr>
      <a:lvl3pPr algn="l" defTabSz="1020763" rtl="0" eaLnBrk="1" fontAlgn="base" hangingPunct="1">
        <a:lnSpc>
          <a:spcPct val="90000"/>
        </a:lnSpc>
        <a:spcBef>
          <a:spcPct val="0"/>
        </a:spcBef>
        <a:spcAft>
          <a:spcPct val="0"/>
        </a:spcAft>
        <a:defRPr sz="2800" b="1">
          <a:solidFill>
            <a:schemeClr val="hlink"/>
          </a:solidFill>
          <a:latin typeface="Arial" charset="0"/>
        </a:defRPr>
      </a:lvl3pPr>
      <a:lvl4pPr algn="l" defTabSz="1020763" rtl="0" eaLnBrk="1" fontAlgn="base" hangingPunct="1">
        <a:lnSpc>
          <a:spcPct val="90000"/>
        </a:lnSpc>
        <a:spcBef>
          <a:spcPct val="0"/>
        </a:spcBef>
        <a:spcAft>
          <a:spcPct val="0"/>
        </a:spcAft>
        <a:defRPr sz="2800" b="1">
          <a:solidFill>
            <a:schemeClr val="hlink"/>
          </a:solidFill>
          <a:latin typeface="Arial" charset="0"/>
        </a:defRPr>
      </a:lvl4pPr>
      <a:lvl5pPr algn="l" defTabSz="1020763" rtl="0" eaLnBrk="1" fontAlgn="base" hangingPunct="1">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eaLnBrk="1" fontAlgn="base" hangingPunct="1">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eaLnBrk="1" fontAlgn="base" hangingPunct="1">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rPr>
              <a:t>Copyright © 2020 Boeing. All rights reserved.</a:t>
            </a:r>
          </a:p>
        </p:txBody>
      </p:sp>
      <p:sp>
        <p:nvSpPr>
          <p:cNvPr id="6"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eaLnBrk="0" hangingPunct="0">
              <a:spcBef>
                <a:spcPct val="25000"/>
              </a:spcBef>
              <a:buClr>
                <a:srgbClr val="0038A8"/>
              </a:buClr>
              <a:defRPr sz="700">
                <a:solidFill>
                  <a:srgbClr val="000000"/>
                </a:solidFill>
              </a:defRPr>
            </a:lvl1pPr>
          </a:lstStyle>
          <a:p>
            <a:pPr>
              <a:defRPr/>
            </a:pPr>
            <a:fld id="{ABCFE861-BC7E-4059-B553-8BB542C1D4EE}" type="slidenum">
              <a:rPr lang="en-US"/>
              <a:pPr>
                <a:defRPr/>
              </a:pPr>
              <a:t>‹#›</a:t>
            </a:fld>
            <a:endParaRPr lang="en-US"/>
          </a:p>
        </p:txBody>
      </p:sp>
      <p:sp>
        <p:nvSpPr>
          <p:cNvPr id="9"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dirty="0" smtClean="0">
                <a:solidFill>
                  <a:srgbClr val="000000"/>
                </a:solidFill>
              </a:defRPr>
            </a:lvl1pPr>
          </a:lstStyle>
          <a:p>
            <a:pPr>
              <a:defRPr/>
            </a:pPr>
            <a:r>
              <a:rPr lang="en-US"/>
              <a:t>BOEING PROPRIETARY</a:t>
            </a:r>
          </a:p>
        </p:txBody>
      </p:sp>
      <p:sp>
        <p:nvSpPr>
          <p:cNvPr id="7" name="Rectangle 80"/>
          <p:cNvSpPr>
            <a:spLocks noChangeArrowheads="1"/>
          </p:cNvSpPr>
          <p:nvPr userDrawn="1"/>
        </p:nvSpPr>
        <p:spPr bwMode="auto">
          <a:xfrm>
            <a:off x="0" y="-974"/>
            <a:ext cx="9144000" cy="274320"/>
          </a:xfrm>
          <a:prstGeom prst="rect">
            <a:avLst/>
          </a:prstGeom>
          <a:solidFill>
            <a:srgbClr val="0033A1"/>
          </a:solidFill>
          <a:ln w="9525">
            <a:noFill/>
            <a:miter lim="800000"/>
            <a:headEnd type="none" w="sm" len="sm"/>
            <a:tailEnd type="none" w="sm" len="sm"/>
          </a:ln>
          <a:effectLst/>
        </p:spPr>
        <p:txBody>
          <a:bodyPr wrap="none" lIns="292608" tIns="0" rIns="0" bIns="0" anchor="ctr"/>
          <a:lstStyle/>
          <a:p>
            <a:pPr marL="0" indent="0" algn="l" defTabSz="820738"/>
            <a:r>
              <a:rPr lang="en-US" sz="1200" b="1" dirty="0">
                <a:solidFill>
                  <a:srgbClr val="FFFFFF"/>
                </a:solidFill>
              </a:rPr>
              <a:t>BCA, Fabrication, EMS Capability, Emergent Operations</a:t>
            </a:r>
          </a:p>
        </p:txBody>
      </p:sp>
      <p:sp>
        <p:nvSpPr>
          <p:cNvPr id="2" name="Title Placeholder 1"/>
          <p:cNvSpPr>
            <a:spLocks noGrp="1"/>
          </p:cNvSpPr>
          <p:nvPr>
            <p:ph type="title"/>
          </p:nvPr>
        </p:nvSpPr>
        <p:spPr>
          <a:xfrm>
            <a:off x="4572000" y="-973"/>
            <a:ext cx="4572000" cy="27432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655880068"/>
      </p:ext>
    </p:extLst>
  </p:cSld>
  <p:clrMap bg1="lt1" tx1="dk1" bg2="lt2" tx2="dk2" accent1="accent1" accent2="accent2" accent3="accent3" accent4="accent4" accent5="accent5" accent6="accent6" hlink="hlink" folHlink="folHlink"/>
  <p:sldLayoutIdLst>
    <p:sldLayoutId id="2147483712" r:id="rId1"/>
  </p:sldLayoutIdLst>
  <p:hf hdr="0" dt="0"/>
  <p:txStyles>
    <p:titleStyle>
      <a:lvl1pPr algn="r" defTabSz="1020763" rtl="0" eaLnBrk="1" fontAlgn="base" hangingPunct="1">
        <a:lnSpc>
          <a:spcPct val="85000"/>
        </a:lnSpc>
        <a:spcBef>
          <a:spcPct val="0"/>
        </a:spcBef>
        <a:spcAft>
          <a:spcPct val="0"/>
        </a:spcAft>
        <a:defRPr sz="1200" b="1">
          <a:solidFill>
            <a:schemeClr val="bg1"/>
          </a:solidFill>
          <a:latin typeface="Arial" panose="020B0604020202020204" pitchFamily="34" charset="0"/>
          <a:ea typeface="+mj-ea"/>
          <a:cs typeface="Arial" panose="020B0604020202020204" pitchFamily="34" charset="0"/>
        </a:defRPr>
      </a:lvl1pPr>
      <a:lvl2pPr algn="l" defTabSz="1020763" rtl="0" eaLnBrk="1" fontAlgn="base" hangingPunct="1">
        <a:lnSpc>
          <a:spcPct val="85000"/>
        </a:lnSpc>
        <a:spcBef>
          <a:spcPct val="0"/>
        </a:spcBef>
        <a:spcAft>
          <a:spcPct val="0"/>
        </a:spcAft>
        <a:defRPr sz="3200" b="1">
          <a:solidFill>
            <a:srgbClr val="0039A6"/>
          </a:solidFill>
          <a:latin typeface="Arial" charset="0"/>
        </a:defRPr>
      </a:lvl2pPr>
      <a:lvl3pPr algn="l" defTabSz="1020763" rtl="0" eaLnBrk="1" fontAlgn="base" hangingPunct="1">
        <a:lnSpc>
          <a:spcPct val="85000"/>
        </a:lnSpc>
        <a:spcBef>
          <a:spcPct val="0"/>
        </a:spcBef>
        <a:spcAft>
          <a:spcPct val="0"/>
        </a:spcAft>
        <a:defRPr sz="3200" b="1">
          <a:solidFill>
            <a:srgbClr val="0039A6"/>
          </a:solidFill>
          <a:latin typeface="Arial" charset="0"/>
        </a:defRPr>
      </a:lvl3pPr>
      <a:lvl4pPr algn="l" defTabSz="1020763" rtl="0" eaLnBrk="1" fontAlgn="base" hangingPunct="1">
        <a:lnSpc>
          <a:spcPct val="85000"/>
        </a:lnSpc>
        <a:spcBef>
          <a:spcPct val="0"/>
        </a:spcBef>
        <a:spcAft>
          <a:spcPct val="0"/>
        </a:spcAft>
        <a:defRPr sz="3200" b="1">
          <a:solidFill>
            <a:srgbClr val="0039A6"/>
          </a:solidFill>
          <a:latin typeface="Arial" charset="0"/>
        </a:defRPr>
      </a:lvl4pPr>
      <a:lvl5pPr algn="l" defTabSz="1020763" rtl="0" eaLnBrk="1" fontAlgn="base" hangingPunct="1">
        <a:lnSpc>
          <a:spcPct val="85000"/>
        </a:lnSpc>
        <a:spcBef>
          <a:spcPct val="0"/>
        </a:spcBef>
        <a:spcAft>
          <a:spcPct val="0"/>
        </a:spcAft>
        <a:defRPr sz="3200" b="1">
          <a:solidFill>
            <a:srgbClr val="0039A6"/>
          </a:solidFill>
          <a:latin typeface="Arial" charset="0"/>
        </a:defRPr>
      </a:lvl5pPr>
      <a:lvl6pPr marL="457200" algn="l" defTabSz="1020763" rtl="0" eaLnBrk="1" fontAlgn="base" hangingPunct="1">
        <a:lnSpc>
          <a:spcPct val="90000"/>
        </a:lnSpc>
        <a:spcBef>
          <a:spcPct val="0"/>
        </a:spcBef>
        <a:spcAft>
          <a:spcPct val="0"/>
        </a:spcAft>
        <a:defRPr sz="3200" b="1">
          <a:solidFill>
            <a:srgbClr val="0039A6"/>
          </a:solidFill>
          <a:latin typeface="Arial" charset="0"/>
        </a:defRPr>
      </a:lvl6pPr>
      <a:lvl7pPr marL="914400" algn="l" defTabSz="1020763" rtl="0" eaLnBrk="1" fontAlgn="base" hangingPunct="1">
        <a:lnSpc>
          <a:spcPct val="90000"/>
        </a:lnSpc>
        <a:spcBef>
          <a:spcPct val="0"/>
        </a:spcBef>
        <a:spcAft>
          <a:spcPct val="0"/>
        </a:spcAft>
        <a:defRPr sz="3200" b="1">
          <a:solidFill>
            <a:srgbClr val="0039A6"/>
          </a:solidFill>
          <a:latin typeface="Arial" charset="0"/>
        </a:defRPr>
      </a:lvl7pPr>
      <a:lvl8pPr marL="1371600" algn="l" defTabSz="1020763" rtl="0" eaLnBrk="1" fontAlgn="base" hangingPunct="1">
        <a:lnSpc>
          <a:spcPct val="90000"/>
        </a:lnSpc>
        <a:spcBef>
          <a:spcPct val="0"/>
        </a:spcBef>
        <a:spcAft>
          <a:spcPct val="0"/>
        </a:spcAft>
        <a:defRPr sz="3200" b="1">
          <a:solidFill>
            <a:srgbClr val="0039A6"/>
          </a:solidFill>
          <a:latin typeface="Arial" charset="0"/>
        </a:defRPr>
      </a:lvl8pPr>
      <a:lvl9pPr marL="1828800" algn="l" defTabSz="1020763" rtl="0" eaLnBrk="1" fontAlgn="base" hangingPunct="1">
        <a:lnSpc>
          <a:spcPct val="90000"/>
        </a:lnSpc>
        <a:spcBef>
          <a:spcPct val="0"/>
        </a:spcBef>
        <a:spcAft>
          <a:spcPct val="0"/>
        </a:spcAft>
        <a:defRPr sz="3200" b="1">
          <a:solidFill>
            <a:srgbClr val="0039A6"/>
          </a:solidFill>
          <a:latin typeface="Arial" charset="0"/>
        </a:defRPr>
      </a:lvl9pPr>
    </p:titleStyle>
    <p:body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rPr>
              <a:t>Copyright © 20209 Boeing. All rights reserved.</a:t>
            </a:r>
          </a:p>
        </p:txBody>
      </p:sp>
      <p:sp>
        <p:nvSpPr>
          <p:cNvPr id="9"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defRPr lang="en-US" sz="700" smtClean="0">
                <a:solidFill>
                  <a:srgbClr val="000000"/>
                </a:solidFill>
              </a:defRPr>
            </a:lvl1pPr>
          </a:lstStyle>
          <a:p>
            <a:pPr eaLnBrk="0" hangingPunct="0">
              <a:spcBef>
                <a:spcPct val="25000"/>
              </a:spcBef>
              <a:buClr>
                <a:srgbClr val="0038A8"/>
              </a:buClr>
            </a:pPr>
            <a:fld id="{3FFF5D53-D8D6-4310-B1FC-2B5434D674D1}" type="slidenum">
              <a:rPr lang="en-US" smtClean="0"/>
              <a:pPr eaLnBrk="0" hangingPunct="0">
                <a:spcBef>
                  <a:spcPct val="25000"/>
                </a:spcBef>
                <a:buClr>
                  <a:srgbClr val="0038A8"/>
                </a:buClr>
              </a:pPr>
              <a:t>‹#›</a:t>
            </a:fld>
            <a:endParaRPr lang="en-US" dirty="0"/>
          </a:p>
        </p:txBody>
      </p:sp>
      <p:pic>
        <p:nvPicPr>
          <p:cNvPr id="5" name="Picture 5" descr="Boeing_RGBblue_largePPT"/>
          <p:cNvPicPr>
            <a:picLocks noChangeAspect="1" noChangeArrowheads="1"/>
          </p:cNvPicPr>
          <p:nvPr userDrawn="1"/>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notesSlide" Target="../notesSlides/notesSlide1.xml"/><Relationship Id="rId7" Type="http://schemas.openxmlformats.org/officeDocument/2006/relationships/slide" Target="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slide" Target="slide2.xml"/><Relationship Id="rId5" Type="http://schemas.openxmlformats.org/officeDocument/2006/relationships/image" Target="../media/image2.emf"/><Relationship Id="rId10" Type="http://schemas.openxmlformats.org/officeDocument/2006/relationships/slide" Target="slide3.xml"/><Relationship Id="rId4" Type="http://schemas.openxmlformats.org/officeDocument/2006/relationships/package" Target="../embeddings/Microsoft_Excel_Worksheet.xlsx"/><Relationship Id="rId9"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oleObject" Target="file:///C:\Users\pq575e\Documents\Projects\Gear%20Shaper\Gear%20Shaper%20Capital_Expense%20Budget%20Tool%20%20V1.2.xlsx!Forecast%20Summary!R1C1:R14C15"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hart" Target="../charts/char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oleObject" Target="file:///C:\Users\pq575e\Documents\Projects\Gear%20Shaper\Gear%20Shaper%20Capital_Expense%20Budget%20Tool%20%20V1.2.xlsx!Capital%20Budget%20Tracking!R1C1:R33C8"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a:xfrm>
            <a:off x="198660" y="295808"/>
            <a:ext cx="6796551" cy="405576"/>
          </a:xfrm>
        </p:spPr>
        <p:txBody>
          <a:bodyPr/>
          <a:lstStyle/>
          <a:p>
            <a:r>
              <a:rPr lang="en-US" dirty="0"/>
              <a:t>Project Title</a:t>
            </a:r>
          </a:p>
        </p:txBody>
      </p:sp>
      <p:sp>
        <p:nvSpPr>
          <p:cNvPr id="15" name="Footer Placeholder 14"/>
          <p:cNvSpPr>
            <a:spLocks noGrp="1"/>
          </p:cNvSpPr>
          <p:nvPr>
            <p:ph type="ftr" sz="quarter" idx="11"/>
          </p:nvPr>
        </p:nvSpPr>
        <p:spPr/>
        <p:txBody>
          <a:bodyPr/>
          <a:lstStyle/>
          <a:p>
            <a:pPr>
              <a:defRPr/>
            </a:pPr>
            <a:r>
              <a:rPr lang="en-US" dirty="0">
                <a:solidFill>
                  <a:srgbClr val="000000"/>
                </a:solidFill>
              </a:rPr>
              <a:t>BOEING PROPRIETARY</a:t>
            </a:r>
          </a:p>
        </p:txBody>
      </p:sp>
      <p:sp>
        <p:nvSpPr>
          <p:cNvPr id="111" name="Line 11"/>
          <p:cNvSpPr>
            <a:spLocks noChangeShapeType="1"/>
          </p:cNvSpPr>
          <p:nvPr/>
        </p:nvSpPr>
        <p:spPr bwMode="auto">
          <a:xfrm>
            <a:off x="0" y="4266235"/>
            <a:ext cx="9144000" cy="0"/>
          </a:xfrm>
          <a:prstGeom prst="line">
            <a:avLst/>
          </a:prstGeom>
          <a:noFill/>
          <a:ln w="12700">
            <a:solidFill>
              <a:schemeClr val="tx1"/>
            </a:solidFill>
            <a:round/>
            <a:headEnd type="none" w="sm" len="sm"/>
            <a:tailEnd type="none" w="sm" len="sm"/>
          </a:ln>
        </p:spPr>
        <p:txBody>
          <a:bodyPr/>
          <a:lstStyle/>
          <a:p>
            <a:pPr algn="l"/>
            <a:endParaRPr lang="en-US">
              <a:solidFill>
                <a:srgbClr val="000000"/>
              </a:solidFill>
            </a:endParaRPr>
          </a:p>
        </p:txBody>
      </p:sp>
      <p:sp>
        <p:nvSpPr>
          <p:cNvPr id="112" name="Line 12"/>
          <p:cNvSpPr>
            <a:spLocks noChangeShapeType="1"/>
          </p:cNvSpPr>
          <p:nvPr/>
        </p:nvSpPr>
        <p:spPr bwMode="auto">
          <a:xfrm>
            <a:off x="4518767" y="1192942"/>
            <a:ext cx="0" cy="3073293"/>
          </a:xfrm>
          <a:prstGeom prst="line">
            <a:avLst/>
          </a:prstGeom>
          <a:noFill/>
          <a:ln w="12700">
            <a:solidFill>
              <a:schemeClr val="tx1"/>
            </a:solidFill>
            <a:round/>
            <a:headEnd type="none" w="sm" len="sm"/>
            <a:tailEnd type="none" w="sm" len="sm"/>
          </a:ln>
        </p:spPr>
        <p:txBody>
          <a:bodyPr/>
          <a:lstStyle/>
          <a:p>
            <a:pPr algn="l"/>
            <a:endParaRPr lang="en-US">
              <a:solidFill>
                <a:srgbClr val="000000"/>
              </a:solidFill>
            </a:endParaRPr>
          </a:p>
        </p:txBody>
      </p:sp>
      <p:sp>
        <p:nvSpPr>
          <p:cNvPr id="151" name="Text Box 150"/>
          <p:cNvSpPr txBox="1">
            <a:spLocks noChangeArrowheads="1"/>
          </p:cNvSpPr>
          <p:nvPr/>
        </p:nvSpPr>
        <p:spPr bwMode="auto">
          <a:xfrm>
            <a:off x="0" y="4367833"/>
            <a:ext cx="2071849" cy="276999"/>
          </a:xfrm>
          <a:prstGeom prst="rect">
            <a:avLst/>
          </a:prstGeom>
          <a:solidFill>
            <a:schemeClr val="bg1"/>
          </a:solidFill>
          <a:ln w="9525">
            <a:noFill/>
            <a:miter lim="800000"/>
            <a:headEnd/>
            <a:tailEnd/>
          </a:ln>
        </p:spPr>
        <p:txBody>
          <a:bodyPr wrap="none">
            <a:spAutoFit/>
          </a:bodyPr>
          <a:lstStyle/>
          <a:p>
            <a:pPr algn="l"/>
            <a:r>
              <a:rPr lang="en-US" sz="1200" b="1" dirty="0">
                <a:solidFill>
                  <a:srgbClr val="000000"/>
                </a:solidFill>
              </a:rPr>
              <a:t>MILESTONES SCHEDULE</a:t>
            </a:r>
          </a:p>
        </p:txBody>
      </p:sp>
      <p:sp>
        <p:nvSpPr>
          <p:cNvPr id="64" name="TextBox 63"/>
          <p:cNvSpPr txBox="1">
            <a:spLocks noChangeArrowheads="1"/>
          </p:cNvSpPr>
          <p:nvPr/>
        </p:nvSpPr>
        <p:spPr bwMode="auto">
          <a:xfrm>
            <a:off x="4650125" y="1185635"/>
            <a:ext cx="4481043" cy="14927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69863" indent="-169863" defTabSz="820738">
              <a:spcBef>
                <a:spcPct val="30000"/>
              </a:spcBef>
              <a:buClr>
                <a:srgbClr val="0039A6"/>
              </a:buClr>
              <a:defRPr/>
            </a:pPr>
            <a:r>
              <a:rPr lang="en-US" sz="1400" b="1" kern="0" dirty="0">
                <a:solidFill>
                  <a:srgbClr val="000000"/>
                </a:solidFill>
                <a:latin typeface="Arial"/>
              </a:rPr>
              <a:t>Activity</a:t>
            </a:r>
          </a:p>
          <a:p>
            <a:pPr marL="169863" indent="-169863" defTabSz="820738">
              <a:spcBef>
                <a:spcPct val="30000"/>
              </a:spcBef>
              <a:buClr>
                <a:srgbClr val="0039A6"/>
              </a:buClr>
              <a:defRPr/>
            </a:pPr>
            <a:r>
              <a:rPr lang="en-US" sz="1000" b="1" dirty="0"/>
              <a:t>Past 30 days:</a:t>
            </a:r>
            <a:endParaRPr lang="en-US" sz="1000" dirty="0"/>
          </a:p>
          <a:p>
            <a:pPr marL="119063" lvl="1" indent="-119063">
              <a:spcBef>
                <a:spcPts val="0"/>
              </a:spcBef>
              <a:spcAft>
                <a:spcPts val="0"/>
              </a:spcAft>
              <a:buClr>
                <a:srgbClr val="0039A6"/>
              </a:buClr>
              <a:buFont typeface="Wingdings" panose="05000000000000000000" pitchFamily="2" charset="2"/>
              <a:buChar char="§"/>
            </a:pPr>
            <a:r>
              <a:rPr lang="en-US" sz="1000" dirty="0"/>
              <a:t>MM/DD/YY Capture activity for past 30 days  </a:t>
            </a:r>
          </a:p>
          <a:p>
            <a:pPr marL="119063" lvl="1" indent="-119063">
              <a:spcBef>
                <a:spcPts val="0"/>
              </a:spcBef>
              <a:spcAft>
                <a:spcPts val="0"/>
              </a:spcAft>
              <a:buClr>
                <a:srgbClr val="0039A6"/>
              </a:buClr>
              <a:buFont typeface="Wingdings" panose="05000000000000000000" pitchFamily="2" charset="2"/>
              <a:buChar char="§"/>
            </a:pPr>
            <a:r>
              <a:rPr lang="en-US" sz="1000" dirty="0"/>
              <a:t>When past 30 days, delete line item</a:t>
            </a:r>
          </a:p>
          <a:p>
            <a:pPr marL="171450" lvl="1" indent="-171450">
              <a:spcBef>
                <a:spcPts val="0"/>
              </a:spcBef>
              <a:spcAft>
                <a:spcPts val="0"/>
              </a:spcAft>
              <a:buClr>
                <a:srgbClr val="0039A6"/>
              </a:buClr>
              <a:buFont typeface="Wingdings" panose="05000000000000000000" pitchFamily="2" charset="2"/>
              <a:buChar char="§"/>
            </a:pPr>
            <a:endParaRPr lang="en-US" sz="1000" dirty="0">
              <a:solidFill>
                <a:srgbClr val="0000FF"/>
              </a:solidFill>
            </a:endParaRPr>
          </a:p>
          <a:p>
            <a:pPr marL="0" lvl="1">
              <a:buClr>
                <a:srgbClr val="0039A6"/>
              </a:buClr>
            </a:pPr>
            <a:r>
              <a:rPr lang="en-US" sz="1000" b="1" dirty="0"/>
              <a:t>Next 60 days:   </a:t>
            </a:r>
          </a:p>
          <a:p>
            <a:pPr marL="119063" lvl="1" indent="-119063">
              <a:spcBef>
                <a:spcPts val="0"/>
              </a:spcBef>
              <a:spcAft>
                <a:spcPts val="0"/>
              </a:spcAft>
              <a:buClr>
                <a:srgbClr val="0039A6"/>
              </a:buClr>
              <a:buFont typeface="Wingdings" panose="05000000000000000000" pitchFamily="2" charset="2"/>
              <a:buChar char="§"/>
            </a:pPr>
            <a:r>
              <a:rPr lang="en-US" sz="1000" dirty="0"/>
              <a:t>Capture activity for next 60 days with anticipated execution dates</a:t>
            </a:r>
          </a:p>
          <a:p>
            <a:pPr marL="119063" lvl="1" indent="-119063">
              <a:spcBef>
                <a:spcPts val="0"/>
              </a:spcBef>
              <a:spcAft>
                <a:spcPts val="0"/>
              </a:spcAft>
              <a:buClr>
                <a:srgbClr val="0039A6"/>
              </a:buClr>
              <a:buFont typeface="Wingdings" panose="05000000000000000000" pitchFamily="2" charset="2"/>
              <a:buChar char="§"/>
            </a:pPr>
            <a:r>
              <a:rPr lang="en-US" sz="1000" dirty="0"/>
              <a:t>MM/DD/YY - ……</a:t>
            </a:r>
          </a:p>
          <a:p>
            <a:pPr marL="171450" lvl="1" indent="-171450">
              <a:spcBef>
                <a:spcPts val="0"/>
              </a:spcBef>
              <a:spcAft>
                <a:spcPts val="0"/>
              </a:spcAft>
              <a:buClr>
                <a:srgbClr val="0039A6"/>
              </a:buClr>
              <a:buFont typeface="Wingdings" panose="05000000000000000000" pitchFamily="2" charset="2"/>
              <a:buChar char="§"/>
            </a:pPr>
            <a:endParaRPr lang="en-US" sz="1000" dirty="0"/>
          </a:p>
        </p:txBody>
      </p:sp>
      <p:sp>
        <p:nvSpPr>
          <p:cNvPr id="82" name="Text Placeholder 8"/>
          <p:cNvSpPr txBox="1">
            <a:spLocks/>
          </p:cNvSpPr>
          <p:nvPr/>
        </p:nvSpPr>
        <p:spPr bwMode="auto">
          <a:xfrm>
            <a:off x="1515767" y="644970"/>
            <a:ext cx="1371600"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sp>
        <p:nvSpPr>
          <p:cNvPr id="83" name="Text Placeholder 9"/>
          <p:cNvSpPr txBox="1">
            <a:spLocks/>
          </p:cNvSpPr>
          <p:nvPr/>
        </p:nvSpPr>
        <p:spPr bwMode="auto">
          <a:xfrm>
            <a:off x="4494633" y="644970"/>
            <a:ext cx="1371600"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sp>
        <p:nvSpPr>
          <p:cNvPr id="98" name="Text Placeholder 9"/>
          <p:cNvSpPr txBox="1">
            <a:spLocks/>
          </p:cNvSpPr>
          <p:nvPr/>
        </p:nvSpPr>
        <p:spPr bwMode="auto">
          <a:xfrm>
            <a:off x="4494633" y="869160"/>
            <a:ext cx="1371600"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sp>
        <p:nvSpPr>
          <p:cNvPr id="99" name="Text Placeholder 9"/>
          <p:cNvSpPr txBox="1">
            <a:spLocks/>
          </p:cNvSpPr>
          <p:nvPr/>
        </p:nvSpPr>
        <p:spPr bwMode="auto">
          <a:xfrm>
            <a:off x="7395145" y="869160"/>
            <a:ext cx="1371600"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sp>
        <p:nvSpPr>
          <p:cNvPr id="100" name="Text Placeholder 8"/>
          <p:cNvSpPr txBox="1">
            <a:spLocks/>
          </p:cNvSpPr>
          <p:nvPr/>
        </p:nvSpPr>
        <p:spPr bwMode="auto">
          <a:xfrm>
            <a:off x="1516615" y="869160"/>
            <a:ext cx="1768452"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grpSp>
        <p:nvGrpSpPr>
          <p:cNvPr id="5" name="Group 4"/>
          <p:cNvGrpSpPr/>
          <p:nvPr/>
        </p:nvGrpSpPr>
        <p:grpSpPr>
          <a:xfrm>
            <a:off x="124225" y="631057"/>
            <a:ext cx="7771315" cy="501189"/>
            <a:chOff x="124225" y="541532"/>
            <a:chExt cx="7771315" cy="501189"/>
          </a:xfrm>
        </p:grpSpPr>
        <p:sp>
          <p:nvSpPr>
            <p:cNvPr id="85" name="Text Box 34"/>
            <p:cNvSpPr txBox="1">
              <a:spLocks noChangeArrowheads="1"/>
            </p:cNvSpPr>
            <p:nvPr/>
          </p:nvSpPr>
          <p:spPr bwMode="auto">
            <a:xfrm>
              <a:off x="5715622" y="765722"/>
              <a:ext cx="2179918"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Supplier </a:t>
              </a:r>
              <a:r>
                <a:rPr lang="en-US" sz="1200" b="1" dirty="0" err="1">
                  <a:solidFill>
                    <a:srgbClr val="0039A6"/>
                  </a:solidFill>
                  <a:cs typeface="Arial" charset="0"/>
                </a:rPr>
                <a:t>Mgmnt</a:t>
              </a:r>
              <a:r>
                <a:rPr lang="en-US" sz="1200" b="1" dirty="0">
                  <a:solidFill>
                    <a:srgbClr val="0039A6"/>
                  </a:solidFill>
                  <a:cs typeface="Arial" charset="0"/>
                </a:rPr>
                <a:t> PA:</a:t>
              </a:r>
            </a:p>
          </p:txBody>
        </p:sp>
        <p:sp>
          <p:nvSpPr>
            <p:cNvPr id="87" name="Text Box 34"/>
            <p:cNvSpPr txBox="1">
              <a:spLocks noChangeArrowheads="1"/>
            </p:cNvSpPr>
            <p:nvPr/>
          </p:nvSpPr>
          <p:spPr bwMode="auto">
            <a:xfrm>
              <a:off x="124225" y="541532"/>
              <a:ext cx="1280160"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MBU Sponsor:</a:t>
              </a:r>
            </a:p>
          </p:txBody>
        </p:sp>
        <p:sp>
          <p:nvSpPr>
            <p:cNvPr id="94" name="Text Box 34"/>
            <p:cNvSpPr txBox="1">
              <a:spLocks noChangeArrowheads="1"/>
            </p:cNvSpPr>
            <p:nvPr/>
          </p:nvSpPr>
          <p:spPr bwMode="auto">
            <a:xfrm>
              <a:off x="3125110" y="541532"/>
              <a:ext cx="1437372"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Project Manager:</a:t>
              </a:r>
            </a:p>
          </p:txBody>
        </p:sp>
        <p:sp>
          <p:nvSpPr>
            <p:cNvPr id="95" name="Text Box 34"/>
            <p:cNvSpPr txBox="1">
              <a:spLocks noChangeArrowheads="1"/>
            </p:cNvSpPr>
            <p:nvPr/>
          </p:nvSpPr>
          <p:spPr bwMode="auto">
            <a:xfrm>
              <a:off x="3121143" y="765722"/>
              <a:ext cx="1636431"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Equip. Engineer</a:t>
              </a:r>
              <a:r>
                <a:rPr lang="en-US" sz="1200" b="1" dirty="0">
                  <a:solidFill>
                    <a:srgbClr val="000000"/>
                  </a:solidFill>
                  <a:cs typeface="Arial" charset="0"/>
                </a:rPr>
                <a:t>:</a:t>
              </a:r>
              <a:endParaRPr lang="en-US" sz="1200" dirty="0">
                <a:solidFill>
                  <a:srgbClr val="000000"/>
                </a:solidFill>
                <a:cs typeface="Arial" charset="0"/>
              </a:endParaRPr>
            </a:p>
          </p:txBody>
        </p:sp>
        <p:sp>
          <p:nvSpPr>
            <p:cNvPr id="97" name="Text Box 34"/>
            <p:cNvSpPr txBox="1">
              <a:spLocks noChangeArrowheads="1"/>
            </p:cNvSpPr>
            <p:nvPr/>
          </p:nvSpPr>
          <p:spPr bwMode="auto">
            <a:xfrm>
              <a:off x="124287" y="765722"/>
              <a:ext cx="1459309"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1</a:t>
              </a:r>
              <a:r>
                <a:rPr lang="en-US" sz="1200" b="1" baseline="30000" dirty="0">
                  <a:solidFill>
                    <a:srgbClr val="0039A6"/>
                  </a:solidFill>
                  <a:cs typeface="Arial" charset="0"/>
                </a:rPr>
                <a:t>st</a:t>
              </a:r>
              <a:r>
                <a:rPr lang="en-US" sz="1200" b="1" dirty="0">
                  <a:solidFill>
                    <a:srgbClr val="0039A6"/>
                  </a:solidFill>
                  <a:cs typeface="Arial" charset="0"/>
                </a:rPr>
                <a:t> Line Manager:</a:t>
              </a:r>
            </a:p>
          </p:txBody>
        </p:sp>
        <p:sp>
          <p:nvSpPr>
            <p:cNvPr id="154" name="Text Box 34"/>
            <p:cNvSpPr txBox="1">
              <a:spLocks noChangeArrowheads="1"/>
            </p:cNvSpPr>
            <p:nvPr/>
          </p:nvSpPr>
          <p:spPr bwMode="auto">
            <a:xfrm>
              <a:off x="5728530" y="541532"/>
              <a:ext cx="1601996" cy="276999"/>
            </a:xfrm>
            <a:prstGeom prst="rect">
              <a:avLst/>
            </a:prstGeom>
            <a:noFill/>
            <a:ln w="12700">
              <a:noFill/>
              <a:miter lim="800000"/>
              <a:headEnd type="none" w="sm" len="sm"/>
              <a:tailEnd type="none" w="sm" len="sm"/>
            </a:ln>
          </p:spPr>
          <p:txBody>
            <a:bodyPr wrap="square" rIns="0">
              <a:spAutoFit/>
            </a:bodyPr>
            <a:lstStyle/>
            <a:p>
              <a:pPr algn="l" eaLnBrk="0" hangingPunct="0">
                <a:defRPr/>
              </a:pPr>
              <a:r>
                <a:rPr lang="en-US" sz="1200" b="1" dirty="0">
                  <a:solidFill>
                    <a:srgbClr val="0039A6"/>
                  </a:solidFill>
                  <a:cs typeface="Arial" charset="0"/>
                </a:rPr>
                <a:t>F&amp;AM Planner / PA:</a:t>
              </a:r>
            </a:p>
          </p:txBody>
        </p:sp>
      </p:grpSp>
      <p:sp>
        <p:nvSpPr>
          <p:cNvPr id="155" name="Text Placeholder 9"/>
          <p:cNvSpPr txBox="1">
            <a:spLocks/>
          </p:cNvSpPr>
          <p:nvPr/>
        </p:nvSpPr>
        <p:spPr bwMode="auto">
          <a:xfrm>
            <a:off x="7395145" y="644970"/>
            <a:ext cx="1371600" cy="24917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0" indent="0" algn="l" defTabSz="820738" rtl="0" eaLnBrk="1" fontAlgn="base" hangingPunct="1">
              <a:lnSpc>
                <a:spcPct val="90000"/>
              </a:lnSpc>
              <a:spcBef>
                <a:spcPts val="600"/>
              </a:spcBef>
              <a:spcAft>
                <a:spcPct val="0"/>
              </a:spcAft>
              <a:buClr>
                <a:schemeClr val="tx2"/>
              </a:buClr>
              <a:buFont typeface="Wingdings" pitchFamily="2" charset="2"/>
              <a:buNone/>
              <a:defRPr sz="1200" b="0">
                <a:solidFill>
                  <a:schemeClr val="tx1"/>
                </a:solidFill>
                <a:latin typeface="+mj-lt"/>
                <a:ea typeface="+mn-ea"/>
                <a:cs typeface="+mn-cs"/>
              </a:defRPr>
            </a:lvl1pPr>
            <a:lvl2pPr marL="171450" indent="0" algn="l" defTabSz="820738" rtl="0" eaLnBrk="1" fontAlgn="base" hangingPunct="1">
              <a:lnSpc>
                <a:spcPct val="90000"/>
              </a:lnSpc>
              <a:spcBef>
                <a:spcPts val="600"/>
              </a:spcBef>
              <a:spcAft>
                <a:spcPct val="0"/>
              </a:spcAft>
              <a:buClr>
                <a:schemeClr val="tx2"/>
              </a:buClr>
              <a:buFont typeface="Wingdings" pitchFamily="2" charset="2"/>
              <a:buNone/>
              <a:defRPr sz="1100">
                <a:solidFill>
                  <a:schemeClr val="tx1"/>
                </a:solidFill>
                <a:latin typeface="+mn-lt"/>
              </a:defRPr>
            </a:lvl2pPr>
            <a:lvl3pPr marL="441325" indent="0" algn="l" defTabSz="820738" rtl="0" eaLnBrk="1" fontAlgn="base" hangingPunct="1">
              <a:lnSpc>
                <a:spcPct val="90000"/>
              </a:lnSpc>
              <a:spcBef>
                <a:spcPts val="600"/>
              </a:spcBef>
              <a:spcAft>
                <a:spcPct val="0"/>
              </a:spcAft>
              <a:buClr>
                <a:schemeClr val="tx2"/>
              </a:buClr>
              <a:buFont typeface="Arial" charset="0"/>
              <a:buNone/>
              <a:defRPr sz="1100">
                <a:solidFill>
                  <a:schemeClr val="tx1"/>
                </a:solidFill>
                <a:latin typeface="+mn-lt"/>
              </a:defRPr>
            </a:lvl3pPr>
            <a:lvl4pPr marL="628650" indent="0" algn="l" defTabSz="820738" rtl="0" eaLnBrk="1" fontAlgn="base" hangingPunct="1">
              <a:lnSpc>
                <a:spcPct val="90000"/>
              </a:lnSpc>
              <a:spcBef>
                <a:spcPct val="30000"/>
              </a:spcBef>
              <a:spcAft>
                <a:spcPct val="15000"/>
              </a:spcAft>
              <a:buClr>
                <a:schemeClr val="tx2"/>
              </a:buClr>
              <a:buFont typeface="Arial" charset="0"/>
              <a:buNone/>
              <a:defRPr sz="1100">
                <a:solidFill>
                  <a:schemeClr val="tx1"/>
                </a:solidFill>
                <a:latin typeface="+mn-lt"/>
              </a:defRPr>
            </a:lvl4pPr>
            <a:lvl5pPr marL="793750" indent="0" algn="l" defTabSz="820738" rtl="0" eaLnBrk="1" fontAlgn="base" hangingPunct="1">
              <a:lnSpc>
                <a:spcPct val="90000"/>
              </a:lnSpc>
              <a:spcBef>
                <a:spcPct val="30000"/>
              </a:spcBef>
              <a:spcAft>
                <a:spcPct val="0"/>
              </a:spcAft>
              <a:buClr>
                <a:schemeClr val="tx2"/>
              </a:buClr>
              <a:buFont typeface="Arial" charset="0"/>
              <a:buNone/>
              <a:defRPr sz="11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marR="0" lvl="0" indent="0" algn="l" defTabSz="820738" rtl="0" eaLnBrk="1" fontAlgn="base" latinLnBrk="0" hangingPunct="1">
              <a:lnSpc>
                <a:spcPct val="90000"/>
              </a:lnSpc>
              <a:spcBef>
                <a:spcPts val="600"/>
              </a:spcBef>
              <a:spcAft>
                <a:spcPct val="0"/>
              </a:spcAft>
              <a:buClr>
                <a:srgbClr val="0039A6"/>
              </a:buClr>
              <a:buSzTx/>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Name</a:t>
            </a:r>
          </a:p>
        </p:txBody>
      </p:sp>
      <p:sp>
        <p:nvSpPr>
          <p:cNvPr id="119" name="Text Box 215"/>
          <p:cNvSpPr txBox="1">
            <a:spLocks noChangeArrowheads="1"/>
          </p:cNvSpPr>
          <p:nvPr/>
        </p:nvSpPr>
        <p:spPr bwMode="auto">
          <a:xfrm>
            <a:off x="6398438" y="359165"/>
            <a:ext cx="2158341" cy="246221"/>
          </a:xfrm>
          <a:prstGeom prst="rect">
            <a:avLst/>
          </a:prstGeom>
          <a:noFill/>
          <a:ln w="9525" algn="ctr">
            <a:noFill/>
            <a:miter lim="800000"/>
            <a:headEnd/>
            <a:tailEnd/>
          </a:ln>
        </p:spPr>
        <p:txBody>
          <a:bodyPr wrap="square">
            <a:spAutoFit/>
          </a:bodyPr>
          <a:lstStyle/>
          <a:p>
            <a:pPr marL="228600">
              <a:spcBef>
                <a:spcPct val="50000"/>
              </a:spcBef>
              <a:buFont typeface="Symbol" pitchFamily="18" charset="2"/>
              <a:buNone/>
            </a:pPr>
            <a:r>
              <a:rPr lang="en-US" sz="1000" b="1" dirty="0">
                <a:solidFill>
                  <a:srgbClr val="000000"/>
                </a:solidFill>
              </a:rPr>
              <a:t>Status Date: </a:t>
            </a:r>
            <a:r>
              <a:rPr lang="en-US" sz="1000" b="1" dirty="0">
                <a:solidFill>
                  <a:srgbClr val="0000FF"/>
                </a:solidFill>
              </a:rPr>
              <a:t>XX/XX/2020</a:t>
            </a:r>
          </a:p>
        </p:txBody>
      </p:sp>
      <p:sp>
        <p:nvSpPr>
          <p:cNvPr id="108" name="Rectangle 3"/>
          <p:cNvSpPr txBox="1">
            <a:spLocks noChangeArrowheads="1"/>
          </p:cNvSpPr>
          <p:nvPr/>
        </p:nvSpPr>
        <p:spPr bwMode="auto">
          <a:xfrm>
            <a:off x="1473946" y="1192942"/>
            <a:ext cx="2969147" cy="12926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69863" indent="-169863" algn="l" defTabSz="820738">
              <a:spcBef>
                <a:spcPct val="30000"/>
              </a:spcBef>
              <a:buClr>
                <a:srgbClr val="0039A6"/>
              </a:buClr>
              <a:defRPr/>
            </a:pPr>
            <a:r>
              <a:rPr lang="en-US" sz="1400" b="1" kern="0" dirty="0">
                <a:solidFill>
                  <a:srgbClr val="000000"/>
                </a:solidFill>
                <a:latin typeface="Arial"/>
              </a:rPr>
              <a:t>Project Description</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Describe project - replace, upgrade, expand, rate</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Number of assets; disposition of existing assets</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Asset utilization; SOW</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Dependencies - Linkage to other projects</a:t>
            </a:r>
          </a:p>
          <a:p>
            <a:pPr marL="119063" lvl="1" indent="-119063" algn="l">
              <a:spcBef>
                <a:spcPts val="0"/>
              </a:spcBef>
              <a:spcAft>
                <a:spcPts val="0"/>
              </a:spcAft>
              <a:buClr>
                <a:srgbClr val="0039A6"/>
              </a:buClr>
              <a:buFont typeface="Wingdings" panose="05000000000000000000" pitchFamily="2" charset="2"/>
              <a:buChar char="§"/>
            </a:pPr>
            <a:endParaRPr lang="en-US" sz="1000" dirty="0">
              <a:solidFill>
                <a:srgbClr val="000000"/>
              </a:solidFill>
            </a:endParaRPr>
          </a:p>
          <a:p>
            <a:pPr marL="119063" lvl="1" indent="-119063" algn="l">
              <a:spcBef>
                <a:spcPts val="0"/>
              </a:spcBef>
              <a:spcAft>
                <a:spcPts val="0"/>
              </a:spcAft>
              <a:buClr>
                <a:srgbClr val="0039A6"/>
              </a:buClr>
              <a:buFont typeface="Wingdings" panose="05000000000000000000" pitchFamily="2" charset="2"/>
              <a:buChar char="§"/>
            </a:pPr>
            <a:endParaRPr lang="en-US" sz="1000" dirty="0">
              <a:solidFill>
                <a:srgbClr val="000000"/>
              </a:solidFill>
            </a:endParaRPr>
          </a:p>
          <a:p>
            <a:pPr marL="171450" lvl="1" indent="-171450" algn="l">
              <a:spcBef>
                <a:spcPts val="0"/>
              </a:spcBef>
              <a:spcAft>
                <a:spcPts val="0"/>
              </a:spcAft>
              <a:buClr>
                <a:srgbClr val="0039A6"/>
              </a:buClr>
              <a:buFont typeface="Wingdings" panose="05000000000000000000" pitchFamily="2" charset="2"/>
              <a:buChar char="§"/>
            </a:pPr>
            <a:endParaRPr lang="en-US" sz="1000" dirty="0">
              <a:solidFill>
                <a:srgbClr val="000000"/>
              </a:solidFill>
            </a:endParaRPr>
          </a:p>
        </p:txBody>
      </p:sp>
      <p:sp>
        <p:nvSpPr>
          <p:cNvPr id="206" name="Rectangle 33"/>
          <p:cNvSpPr>
            <a:spLocks noChangeAspect="1" noChangeArrowheads="1"/>
          </p:cNvSpPr>
          <p:nvPr/>
        </p:nvSpPr>
        <p:spPr bwMode="auto">
          <a:xfrm>
            <a:off x="8607581" y="326674"/>
            <a:ext cx="398401" cy="358021"/>
          </a:xfrm>
          <a:prstGeom prst="rect">
            <a:avLst/>
          </a:prstGeom>
          <a:solidFill>
            <a:srgbClr val="FFFF00"/>
          </a:solidFill>
          <a:ln w="12700" algn="ctr">
            <a:solidFill>
              <a:schemeClr val="tx1"/>
            </a:solidFill>
            <a:miter lim="800000"/>
            <a:headEnd type="none" w="sm" len="sm"/>
            <a:tailEnd type="none" w="sm" len="sm"/>
          </a:ln>
        </p:spPr>
        <p:txBody>
          <a:bodyPr wrap="none" lIns="0" tIns="0" rIns="0" bIns="0" anchor="ctr" anchorCtr="1"/>
          <a:lstStyle/>
          <a:p>
            <a:pPr algn="ctr" defTabSz="820738" eaLnBrk="0" hangingPunct="0"/>
            <a:r>
              <a:rPr lang="en-US" sz="1200" b="1" dirty="0">
                <a:solidFill>
                  <a:srgbClr val="000000"/>
                </a:solidFill>
              </a:rPr>
              <a:t>Y</a:t>
            </a:r>
          </a:p>
        </p:txBody>
      </p:sp>
      <p:sp>
        <p:nvSpPr>
          <p:cNvPr id="227" name="Rectangle 3"/>
          <p:cNvSpPr txBox="1">
            <a:spLocks noChangeArrowheads="1"/>
          </p:cNvSpPr>
          <p:nvPr/>
        </p:nvSpPr>
        <p:spPr bwMode="auto">
          <a:xfrm>
            <a:off x="110722" y="3313037"/>
            <a:ext cx="4367232" cy="93871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lvl="1" algn="l">
              <a:spcBef>
                <a:spcPts val="0"/>
              </a:spcBef>
              <a:spcAft>
                <a:spcPts val="0"/>
              </a:spcAft>
              <a:buClr>
                <a:srgbClr val="0039A6"/>
              </a:buClr>
            </a:pPr>
            <a:r>
              <a:rPr lang="en-US" sz="1400" b="1" dirty="0">
                <a:solidFill>
                  <a:srgbClr val="000000"/>
                </a:solidFill>
              </a:rPr>
              <a:t>Help Needed</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Identify help needed by whom</a:t>
            </a:r>
          </a:p>
          <a:p>
            <a:pPr marL="0" lvl="1" algn="l">
              <a:spcBef>
                <a:spcPts val="0"/>
              </a:spcBef>
              <a:spcAft>
                <a:spcPts val="0"/>
              </a:spcAft>
              <a:buClr>
                <a:srgbClr val="0039A6"/>
              </a:buClr>
            </a:pPr>
            <a:endParaRPr lang="en-US" sz="1400" b="1" dirty="0">
              <a:solidFill>
                <a:srgbClr val="000000"/>
              </a:solidFill>
            </a:endParaRPr>
          </a:p>
          <a:p>
            <a:pPr marL="0" lvl="1" algn="l">
              <a:spcBef>
                <a:spcPts val="0"/>
              </a:spcBef>
              <a:spcAft>
                <a:spcPts val="0"/>
              </a:spcAft>
              <a:buClr>
                <a:srgbClr val="0039A6"/>
              </a:buClr>
            </a:pPr>
            <a:endParaRPr lang="en-US" sz="1400" b="1" dirty="0">
              <a:solidFill>
                <a:srgbClr val="000000"/>
              </a:solidFill>
            </a:endParaRPr>
          </a:p>
          <a:p>
            <a:pPr marL="0" lvl="1" algn="l">
              <a:spcBef>
                <a:spcPts val="0"/>
              </a:spcBef>
              <a:spcAft>
                <a:spcPts val="0"/>
              </a:spcAft>
              <a:buClr>
                <a:srgbClr val="0039A6"/>
              </a:buClr>
            </a:pPr>
            <a:endParaRPr lang="en-US" sz="900" b="1" dirty="0">
              <a:solidFill>
                <a:srgbClr val="000000"/>
              </a:solidFill>
            </a:endParaRPr>
          </a:p>
        </p:txBody>
      </p:sp>
      <p:graphicFrame>
        <p:nvGraphicFramePr>
          <p:cNvPr id="182" name="Table 181"/>
          <p:cNvGraphicFramePr>
            <a:graphicFrameLocks noGrp="1"/>
          </p:cNvGraphicFramePr>
          <p:nvPr>
            <p:extLst>
              <p:ext uri="{D42A27DB-BD31-4B8C-83A1-F6EECF244321}">
                <p14:modId xmlns:p14="http://schemas.microsoft.com/office/powerpoint/2010/main" val="3222412760"/>
              </p:ext>
            </p:extLst>
          </p:nvPr>
        </p:nvGraphicFramePr>
        <p:xfrm>
          <a:off x="137638" y="1202407"/>
          <a:ext cx="1230694" cy="1094040"/>
        </p:xfrm>
        <a:graphic>
          <a:graphicData uri="http://schemas.openxmlformats.org/drawingml/2006/table">
            <a:tbl>
              <a:tblPr firstRow="1" bandRow="1">
                <a:tableStyleId>{69CF1AB2-1976-4502-BF36-3FF5EA218861}</a:tableStyleId>
              </a:tblPr>
              <a:tblGrid>
                <a:gridCol w="615347">
                  <a:extLst>
                    <a:ext uri="{9D8B030D-6E8A-4147-A177-3AD203B41FA5}">
                      <a16:colId xmlns:a16="http://schemas.microsoft.com/office/drawing/2014/main" val="20000"/>
                    </a:ext>
                  </a:extLst>
                </a:gridCol>
                <a:gridCol w="615347">
                  <a:extLst>
                    <a:ext uri="{9D8B030D-6E8A-4147-A177-3AD203B41FA5}">
                      <a16:colId xmlns:a16="http://schemas.microsoft.com/office/drawing/2014/main" val="20001"/>
                    </a:ext>
                  </a:extLst>
                </a:gridCol>
              </a:tblGrid>
              <a:tr h="119804">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b="1" dirty="0">
                          <a:solidFill>
                            <a:sysClr val="windowText" lastClr="000000"/>
                          </a:solidFill>
                          <a:latin typeface="Arial Narrow" panose="020B0606020202030204" pitchFamily="34" charset="0"/>
                        </a:rPr>
                        <a:t>RFU</a:t>
                      </a:r>
                    </a:p>
                  </a:txBody>
                  <a:tcPr marL="0" marR="0" marT="0" marB="0" anchor="b">
                    <a:lnB w="12700" cap="flat" cmpd="sng" algn="ctr">
                      <a:solidFill>
                        <a:srgbClr val="BECEE4"/>
                      </a:solidFill>
                      <a:prstDash val="solid"/>
                      <a:round/>
                      <a:headEnd type="none" w="med" len="med"/>
                      <a:tailEnd type="none" w="med" len="med"/>
                    </a:lnB>
                    <a:solidFill>
                      <a:srgbClr val="B2B2B2"/>
                    </a:solidFill>
                  </a:tcPr>
                </a:tc>
                <a:tc hMerge="1">
                  <a:txBody>
                    <a:bodyPr/>
                    <a:lstStyle/>
                    <a:p>
                      <a:pPr algn="ctr"/>
                      <a:endParaRPr lang="en-US" sz="1100" b="1" dirty="0">
                        <a:latin typeface="Arial Narrow" panose="020B0606020202030204" pitchFamily="34" charset="0"/>
                      </a:endParaRPr>
                    </a:p>
                  </a:txBody>
                  <a:tcPr marL="0" marR="0" marT="0" marB="0" anchor="ctr"/>
                </a:tc>
                <a:extLst>
                  <a:ext uri="{0D108BD9-81ED-4DB2-BD59-A6C34878D82A}">
                    <a16:rowId xmlns:a16="http://schemas.microsoft.com/office/drawing/2014/main" val="10000"/>
                  </a:ext>
                </a:extLst>
              </a:tr>
              <a:tr h="5693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a:latin typeface="Arial Narrow" panose="020B0606020202030204" pitchFamily="34" charset="0"/>
                        </a:rPr>
                        <a:t>IMB</a:t>
                      </a:r>
                    </a:p>
                  </a:txBody>
                  <a:tcPr marL="0" marR="0" marT="0" marB="0">
                    <a:lnR w="12700" cap="flat" cmpd="sng" algn="ctr">
                      <a:solidFill>
                        <a:schemeClr val="bg1"/>
                      </a:solidFill>
                      <a:prstDash val="solid"/>
                      <a:round/>
                      <a:headEnd type="none" w="med" len="med"/>
                      <a:tailEnd type="none" w="med" len="med"/>
                    </a:lnR>
                    <a:lnT w="12700" cap="flat" cmpd="sng" algn="ctr">
                      <a:solidFill>
                        <a:srgbClr val="BECEE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ECEE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a:latin typeface="Arial Narrow" panose="020B0606020202030204" pitchFamily="34" charset="0"/>
                        </a:rPr>
                        <a:t>Current</a:t>
                      </a:r>
                    </a:p>
                  </a:txBody>
                  <a:tcPr marL="0" marR="0" marT="0" marB="0">
                    <a:lnL w="12700" cap="flat" cmpd="sng" algn="ctr">
                      <a:solidFill>
                        <a:schemeClr val="bg1"/>
                      </a:solidFill>
                      <a:prstDash val="solid"/>
                      <a:round/>
                      <a:headEnd type="none" w="med" len="med"/>
                      <a:tailEnd type="none" w="med" len="med"/>
                    </a:lnL>
                    <a:lnT w="12700" cap="flat" cmpd="sng" algn="ctr">
                      <a:solidFill>
                        <a:srgbClr val="BECEE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ECEE4"/>
                    </a:solidFill>
                  </a:tcPr>
                </a:tc>
                <a:extLst>
                  <a:ext uri="{0D108BD9-81ED-4DB2-BD59-A6C34878D82A}">
                    <a16:rowId xmlns:a16="http://schemas.microsoft.com/office/drawing/2014/main" val="10001"/>
                  </a:ext>
                </a:extLst>
              </a:tr>
              <a:tr h="19399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a:latin typeface="Arial Narrow" panose="020B0606020202030204" pitchFamily="34" charset="0"/>
                        </a:rPr>
                        <a:t>MM/DD/YY</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2F2F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a:latin typeface="Arial Narrow" panose="020B0606020202030204" pitchFamily="34" charset="0"/>
                        </a:rPr>
                        <a:t>MM/DD/YY</a:t>
                      </a: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F2F2F2"/>
                    </a:solidFill>
                  </a:tcPr>
                </a:tc>
                <a:extLst>
                  <a:ext uri="{0D108BD9-81ED-4DB2-BD59-A6C34878D82A}">
                    <a16:rowId xmlns:a16="http://schemas.microsoft.com/office/drawing/2014/main" val="10002"/>
                  </a:ext>
                </a:extLst>
              </a:tr>
              <a:tr h="20013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a:latin typeface="Arial Narrow" panose="020B0606020202030204" pitchFamily="34" charset="0"/>
                        </a:rPr>
                        <a:t>Capital</a:t>
                      </a:r>
                    </a:p>
                  </a:txBody>
                  <a:tcPr marL="0" marR="0" marT="0" marB="0" anchor="ctr">
                    <a:lnR w="12700" cap="flat" cmpd="sng" algn="ctr">
                      <a:solidFill>
                        <a:schemeClr val="bg1"/>
                      </a:solidFill>
                      <a:prstDash val="solid"/>
                      <a:round/>
                      <a:headEnd type="none" w="med" len="med"/>
                      <a:tailEnd type="none" w="med" len="med"/>
                    </a:lnR>
                    <a:solidFill>
                      <a:srgbClr val="B2B2B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a:latin typeface="Arial Narrow" panose="020B0606020202030204" pitchFamily="34" charset="0"/>
                        </a:rPr>
                        <a:t>Expense </a:t>
                      </a:r>
                    </a:p>
                  </a:txBody>
                  <a:tcPr marL="0" marR="0" marT="0" marB="0" anchor="ctr">
                    <a:lnL w="12700" cap="flat" cmpd="sng" algn="ctr">
                      <a:solidFill>
                        <a:schemeClr val="bg1"/>
                      </a:solidFill>
                      <a:prstDash val="solid"/>
                      <a:round/>
                      <a:headEnd type="none" w="med" len="med"/>
                      <a:tailEnd type="none" w="med" len="med"/>
                    </a:lnL>
                    <a:solidFill>
                      <a:srgbClr val="B2B2B2"/>
                    </a:solidFill>
                  </a:tcPr>
                </a:tc>
                <a:extLst>
                  <a:ext uri="{0D108BD9-81ED-4DB2-BD59-A6C34878D82A}">
                    <a16:rowId xmlns:a16="http://schemas.microsoft.com/office/drawing/2014/main" val="10003"/>
                  </a:ext>
                </a:extLst>
              </a:tr>
              <a:tr h="18231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a:latin typeface="Arial Narrow" panose="020B0606020202030204" pitchFamily="34" charset="0"/>
                        </a:rPr>
                        <a:t>MM/DD/YY</a:t>
                      </a:r>
                    </a:p>
                  </a:txBody>
                  <a:tcPr marL="0"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BECEE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a:latin typeface="Arial Narrow" panose="020B0606020202030204" pitchFamily="34" charset="0"/>
                        </a:rPr>
                        <a:t>2020</a:t>
                      </a:r>
                    </a:p>
                  </a:txBody>
                  <a:tcPr marL="0" marR="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BECEE4"/>
                    </a:solidFill>
                  </a:tcPr>
                </a:tc>
                <a:extLst>
                  <a:ext uri="{0D108BD9-81ED-4DB2-BD59-A6C34878D82A}">
                    <a16:rowId xmlns:a16="http://schemas.microsoft.com/office/drawing/2014/main" val="10004"/>
                  </a:ext>
                </a:extLst>
              </a:tr>
              <a:tr h="18231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a:latin typeface="Arial Narrow" panose="020B0606020202030204" pitchFamily="34" charset="0"/>
                        </a:rPr>
                        <a:t>$00.000M</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rgbClr val="F2F2F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a:latin typeface="Arial Narrow" panose="020B0606020202030204" pitchFamily="34" charset="0"/>
                        </a:rPr>
                        <a:t>$0.000M</a:t>
                      </a: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sp>
        <p:nvSpPr>
          <p:cNvPr id="233" name="Rectangle 3"/>
          <p:cNvSpPr txBox="1">
            <a:spLocks noChangeArrowheads="1"/>
          </p:cNvSpPr>
          <p:nvPr/>
        </p:nvSpPr>
        <p:spPr bwMode="auto">
          <a:xfrm>
            <a:off x="110722" y="2369799"/>
            <a:ext cx="4367232"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69863" indent="-169863" algn="l" defTabSz="820738">
              <a:spcBef>
                <a:spcPct val="30000"/>
              </a:spcBef>
              <a:buClr>
                <a:srgbClr val="0039A6"/>
              </a:buClr>
              <a:defRPr/>
            </a:pPr>
            <a:r>
              <a:rPr lang="en-US" sz="1400" b="1" dirty="0">
                <a:solidFill>
                  <a:srgbClr val="000000"/>
                </a:solidFill>
              </a:rPr>
              <a:t>Risks / Issues / Comments</a:t>
            </a:r>
            <a:endParaRPr lang="en-US" sz="1400" b="1" kern="0" dirty="0">
              <a:solidFill>
                <a:srgbClr val="000000"/>
              </a:solidFill>
              <a:latin typeface="Arial"/>
            </a:endParaRP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Identify risks, issues, warning signs, mitigation concerns or comments</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Impact to scope, schedule, cost, safety</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Impacts to BCA program(s)</a:t>
            </a:r>
          </a:p>
          <a:p>
            <a:pPr marL="119063" lvl="1" indent="-119063" algn="l">
              <a:spcBef>
                <a:spcPts val="0"/>
              </a:spcBef>
              <a:spcAft>
                <a:spcPts val="0"/>
              </a:spcAft>
              <a:buClr>
                <a:srgbClr val="0039A6"/>
              </a:buClr>
              <a:buFont typeface="Wingdings" panose="05000000000000000000" pitchFamily="2" charset="2"/>
              <a:buChar char="§"/>
            </a:pPr>
            <a:r>
              <a:rPr lang="en-US" sz="1000" dirty="0">
                <a:solidFill>
                  <a:srgbClr val="000000"/>
                </a:solidFill>
              </a:rPr>
              <a:t>Lessons learned</a:t>
            </a:r>
          </a:p>
          <a:p>
            <a:pPr marL="171450" lvl="1" indent="-171450" algn="l">
              <a:spcBef>
                <a:spcPts val="0"/>
              </a:spcBef>
              <a:spcAft>
                <a:spcPts val="0"/>
              </a:spcAft>
              <a:buClr>
                <a:srgbClr val="0039A6"/>
              </a:buClr>
              <a:buFont typeface="Wingdings" panose="05000000000000000000" pitchFamily="2" charset="2"/>
              <a:buChar char="§"/>
            </a:pPr>
            <a:endParaRPr lang="en-US" sz="1000" dirty="0">
              <a:solidFill>
                <a:srgbClr val="000000"/>
              </a:solidFill>
            </a:endParaRPr>
          </a:p>
        </p:txBody>
      </p:sp>
      <p:sp>
        <p:nvSpPr>
          <p:cNvPr id="4" name="TextBox 3"/>
          <p:cNvSpPr txBox="1"/>
          <p:nvPr/>
        </p:nvSpPr>
        <p:spPr>
          <a:xfrm>
            <a:off x="-1204946" y="1753437"/>
            <a:ext cx="1098481" cy="1754326"/>
          </a:xfrm>
          <a:prstGeom prst="rect">
            <a:avLst/>
          </a:prstGeom>
          <a:noFill/>
          <a:ln>
            <a:solidFill>
              <a:srgbClr val="0039A6"/>
            </a:solidFill>
          </a:ln>
        </p:spPr>
        <p:txBody>
          <a:bodyPr wrap="square" rtlCol="0">
            <a:spAutoFit/>
          </a:bodyPr>
          <a:lstStyle/>
          <a:p>
            <a:pPr algn="l"/>
            <a:r>
              <a:rPr lang="en-US" sz="900" b="1">
                <a:solidFill>
                  <a:srgbClr val="0039A6"/>
                </a:solidFill>
              </a:rPr>
              <a:t>RFU Box</a:t>
            </a:r>
          </a:p>
          <a:p>
            <a:pPr algn="l"/>
            <a:endParaRPr lang="en-US" sz="300" b="1">
              <a:solidFill>
                <a:srgbClr val="0039A6"/>
              </a:solidFill>
            </a:endParaRPr>
          </a:p>
          <a:p>
            <a:pPr algn="l"/>
            <a:r>
              <a:rPr lang="en-US" sz="800">
                <a:solidFill>
                  <a:srgbClr val="0039A6"/>
                </a:solidFill>
              </a:rPr>
              <a:t>RFU date identified in original IMB</a:t>
            </a:r>
          </a:p>
          <a:p>
            <a:pPr algn="l"/>
            <a:endParaRPr lang="en-US" sz="800">
              <a:solidFill>
                <a:srgbClr val="0039A6"/>
              </a:solidFill>
            </a:endParaRPr>
          </a:p>
          <a:p>
            <a:pPr algn="l"/>
            <a:r>
              <a:rPr lang="en-US" sz="800">
                <a:solidFill>
                  <a:srgbClr val="0039A6"/>
                </a:solidFill>
              </a:rPr>
              <a:t>Current RFU Date</a:t>
            </a:r>
          </a:p>
          <a:p>
            <a:pPr algn="l"/>
            <a:endParaRPr lang="en-US" sz="800">
              <a:solidFill>
                <a:srgbClr val="0039A6"/>
              </a:solidFill>
            </a:endParaRPr>
          </a:p>
          <a:p>
            <a:pPr algn="l"/>
            <a:r>
              <a:rPr lang="en-US" sz="800">
                <a:solidFill>
                  <a:srgbClr val="0039A6"/>
                </a:solidFill>
              </a:rPr>
              <a:t>Date Capital committed</a:t>
            </a:r>
          </a:p>
          <a:p>
            <a:pPr algn="l"/>
            <a:endParaRPr lang="en-US" sz="800">
              <a:solidFill>
                <a:srgbClr val="0039A6"/>
              </a:solidFill>
            </a:endParaRPr>
          </a:p>
          <a:p>
            <a:pPr algn="l"/>
            <a:r>
              <a:rPr lang="en-US" sz="800">
                <a:solidFill>
                  <a:srgbClr val="0039A6"/>
                </a:solidFill>
              </a:rPr>
              <a:t>Committed Value</a:t>
            </a:r>
          </a:p>
          <a:p>
            <a:pPr algn="l"/>
            <a:endParaRPr lang="en-US" sz="800">
              <a:solidFill>
                <a:srgbClr val="0039A6"/>
              </a:solidFill>
            </a:endParaRPr>
          </a:p>
          <a:p>
            <a:pPr algn="l"/>
            <a:r>
              <a:rPr lang="en-US" sz="800">
                <a:solidFill>
                  <a:srgbClr val="0039A6"/>
                </a:solidFill>
              </a:rPr>
              <a:t>Current year  expense value </a:t>
            </a:r>
            <a:endParaRPr lang="en-US" sz="800" dirty="0">
              <a:solidFill>
                <a:srgbClr val="0039A6"/>
              </a:solidFill>
            </a:endParaRPr>
          </a:p>
        </p:txBody>
      </p:sp>
      <p:sp>
        <p:nvSpPr>
          <p:cNvPr id="274" name="TextBox 273"/>
          <p:cNvSpPr txBox="1"/>
          <p:nvPr/>
        </p:nvSpPr>
        <p:spPr>
          <a:xfrm>
            <a:off x="-1204946" y="181690"/>
            <a:ext cx="1113506" cy="1508105"/>
          </a:xfrm>
          <a:prstGeom prst="rect">
            <a:avLst/>
          </a:prstGeom>
          <a:noFill/>
          <a:ln>
            <a:solidFill>
              <a:srgbClr val="0039A6"/>
            </a:solidFill>
          </a:ln>
        </p:spPr>
        <p:txBody>
          <a:bodyPr wrap="square" rtlCol="0">
            <a:spAutoFit/>
          </a:bodyPr>
          <a:lstStyle/>
          <a:p>
            <a:pPr algn="l"/>
            <a:r>
              <a:rPr lang="en-US" sz="900" b="1" dirty="0">
                <a:solidFill>
                  <a:srgbClr val="0039A6"/>
                </a:solidFill>
              </a:rPr>
              <a:t>Sponsor / Name</a:t>
            </a:r>
          </a:p>
          <a:p>
            <a:pPr algn="l"/>
            <a:endParaRPr lang="en-US" sz="300" dirty="0">
              <a:solidFill>
                <a:srgbClr val="0039A6"/>
              </a:solidFill>
            </a:endParaRPr>
          </a:p>
          <a:p>
            <a:pPr algn="l"/>
            <a:r>
              <a:rPr lang="en-US" sz="800" dirty="0">
                <a:solidFill>
                  <a:srgbClr val="0039A6"/>
                </a:solidFill>
              </a:rPr>
              <a:t>MBU Sponsor is primarily the senior area manager and is responsible for the project</a:t>
            </a:r>
          </a:p>
          <a:p>
            <a:pPr algn="l"/>
            <a:endParaRPr lang="en-US" sz="800" dirty="0">
              <a:solidFill>
                <a:srgbClr val="0039A6"/>
              </a:solidFill>
            </a:endParaRPr>
          </a:p>
          <a:p>
            <a:pPr algn="l"/>
            <a:r>
              <a:rPr lang="en-US" sz="800" dirty="0">
                <a:solidFill>
                  <a:srgbClr val="0039A6"/>
                </a:solidFill>
              </a:rPr>
              <a:t>Insert the name of the F&amp;AM planner and change when a PA is assigned</a:t>
            </a:r>
          </a:p>
        </p:txBody>
      </p:sp>
      <p:graphicFrame>
        <p:nvGraphicFramePr>
          <p:cNvPr id="275" name="Object 1"/>
          <p:cNvGraphicFramePr>
            <a:graphicFrameLocks noChangeAspect="1"/>
          </p:cNvGraphicFramePr>
          <p:nvPr>
            <p:extLst>
              <p:ext uri="{D42A27DB-BD31-4B8C-83A1-F6EECF244321}">
                <p14:modId xmlns:p14="http://schemas.microsoft.com/office/powerpoint/2010/main" val="3030943814"/>
              </p:ext>
            </p:extLst>
          </p:nvPr>
        </p:nvGraphicFramePr>
        <p:xfrm>
          <a:off x="328613" y="5705462"/>
          <a:ext cx="8407400" cy="461920"/>
        </p:xfrm>
        <a:graphic>
          <a:graphicData uri="http://schemas.openxmlformats.org/presentationml/2006/ole">
            <mc:AlternateContent xmlns:mc="http://schemas.openxmlformats.org/markup-compatibility/2006">
              <mc:Choice xmlns:v="urn:schemas-microsoft-com:vml" Requires="v">
                <p:oleObj spid="_x0000_s3183" name="Worksheet" r:id="rId4" imgW="8924831" imgH="514350" progId="Excel.Sheet.12">
                  <p:embed/>
                </p:oleObj>
              </mc:Choice>
              <mc:Fallback>
                <p:oleObj name="Worksheet" r:id="rId4" imgW="8924831" imgH="514350" progId="Excel.Sheet.12">
                  <p:embed/>
                  <p:pic>
                    <p:nvPicPr>
                      <p:cNvPr id="0" name=""/>
                      <p:cNvPicPr>
                        <a:picLocks noChangeAspect="1" noChangeArrowheads="1"/>
                      </p:cNvPicPr>
                      <p:nvPr/>
                    </p:nvPicPr>
                    <p:blipFill>
                      <a:blip r:embed="rId5"/>
                      <a:srcRect/>
                      <a:stretch>
                        <a:fillRect/>
                      </a:stretch>
                    </p:blipFill>
                    <p:spPr bwMode="auto">
                      <a:xfrm>
                        <a:off x="328613" y="5705462"/>
                        <a:ext cx="8407400" cy="461920"/>
                      </a:xfrm>
                      <a:prstGeom prst="rect">
                        <a:avLst/>
                      </a:prstGeom>
                      <a:noFill/>
                      <a:ln>
                        <a:noFill/>
                      </a:ln>
                      <a:effectLst/>
                    </p:spPr>
                  </p:pic>
                </p:oleObj>
              </mc:Fallback>
            </mc:AlternateContent>
          </a:graphicData>
        </a:graphic>
      </p:graphicFrame>
      <p:sp>
        <p:nvSpPr>
          <p:cNvPr id="276" name="Rectangle 120"/>
          <p:cNvSpPr>
            <a:spLocks noChangeArrowheads="1"/>
          </p:cNvSpPr>
          <p:nvPr/>
        </p:nvSpPr>
        <p:spPr bwMode="auto">
          <a:xfrm>
            <a:off x="336544" y="5883271"/>
            <a:ext cx="5394960" cy="91440"/>
          </a:xfrm>
          <a:prstGeom prst="rect">
            <a:avLst/>
          </a:prstGeom>
          <a:solidFill>
            <a:schemeClr val="tx1"/>
          </a:solidFill>
          <a:ln w="9525">
            <a:noFill/>
            <a:miter lim="800000"/>
            <a:headEnd/>
            <a:tailEnd/>
          </a:ln>
        </p:spPr>
        <p:txBody>
          <a:bodyPr wrap="none" anchor="ctr"/>
          <a:lstStyle/>
          <a:p>
            <a:pPr algn="l"/>
            <a:endParaRPr lang="en-US">
              <a:solidFill>
                <a:srgbClr val="000000"/>
              </a:solidFill>
            </a:endParaRPr>
          </a:p>
        </p:txBody>
      </p:sp>
      <p:sp>
        <p:nvSpPr>
          <p:cNvPr id="77" name="AutoShape 164"/>
          <p:cNvSpPr>
            <a:spLocks noChangeArrowheads="1"/>
          </p:cNvSpPr>
          <p:nvPr/>
        </p:nvSpPr>
        <p:spPr bwMode="auto">
          <a:xfrm>
            <a:off x="881753" y="5564257"/>
            <a:ext cx="122629" cy="122629"/>
          </a:xfrm>
          <a:prstGeom prst="flowChartMerge">
            <a:avLst/>
          </a:prstGeom>
          <a:solidFill>
            <a:schemeClr val="tx1"/>
          </a:solid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78" name="Text Box 197"/>
          <p:cNvSpPr txBox="1">
            <a:spLocks noChangeArrowheads="1"/>
          </p:cNvSpPr>
          <p:nvPr/>
        </p:nvSpPr>
        <p:spPr bwMode="auto">
          <a:xfrm>
            <a:off x="463720" y="5262662"/>
            <a:ext cx="940135" cy="338554"/>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IMB Approval</a:t>
            </a:r>
          </a:p>
          <a:p>
            <a:pPr algn="ctr" defTabSz="820738"/>
            <a:r>
              <a:rPr lang="en-US" sz="800" b="1" dirty="0">
                <a:solidFill>
                  <a:srgbClr val="0039A6"/>
                </a:solidFill>
              </a:rPr>
              <a:t>Mar 2018 </a:t>
            </a:r>
          </a:p>
        </p:txBody>
      </p:sp>
      <p:sp>
        <p:nvSpPr>
          <p:cNvPr id="79" name="Text Box 197"/>
          <p:cNvSpPr txBox="1">
            <a:spLocks noChangeArrowheads="1"/>
          </p:cNvSpPr>
          <p:nvPr/>
        </p:nvSpPr>
        <p:spPr bwMode="auto">
          <a:xfrm>
            <a:off x="2928697" y="5139551"/>
            <a:ext cx="607812" cy="46166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RFQ </a:t>
            </a:r>
          </a:p>
          <a:p>
            <a:pPr algn="ctr" defTabSz="820738"/>
            <a:r>
              <a:rPr lang="en-US" sz="800" b="1" dirty="0">
                <a:solidFill>
                  <a:srgbClr val="0039A6"/>
                </a:solidFill>
              </a:rPr>
              <a:t>Jan 2019</a:t>
            </a:r>
          </a:p>
        </p:txBody>
      </p:sp>
      <p:sp>
        <p:nvSpPr>
          <p:cNvPr id="80" name="Text Box 197"/>
          <p:cNvSpPr txBox="1">
            <a:spLocks noChangeArrowheads="1"/>
          </p:cNvSpPr>
          <p:nvPr/>
        </p:nvSpPr>
        <p:spPr bwMode="auto">
          <a:xfrm>
            <a:off x="3580284" y="4985066"/>
            <a:ext cx="710904" cy="46166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Release PO</a:t>
            </a:r>
            <a:endParaRPr lang="en-US" sz="800" b="1" strike="sngStrike" dirty="0">
              <a:solidFill>
                <a:srgbClr val="0039A6"/>
              </a:solidFill>
            </a:endParaRPr>
          </a:p>
          <a:p>
            <a:pPr algn="ctr" defTabSz="820738"/>
            <a:r>
              <a:rPr lang="en-US" sz="800" b="1" dirty="0">
                <a:solidFill>
                  <a:srgbClr val="0039A6"/>
                </a:solidFill>
              </a:rPr>
              <a:t>May 2019</a:t>
            </a:r>
          </a:p>
        </p:txBody>
      </p:sp>
      <p:sp>
        <p:nvSpPr>
          <p:cNvPr id="81" name="Text Box 197"/>
          <p:cNvSpPr txBox="1">
            <a:spLocks noChangeArrowheads="1"/>
          </p:cNvSpPr>
          <p:nvPr/>
        </p:nvSpPr>
        <p:spPr bwMode="auto">
          <a:xfrm>
            <a:off x="7319241" y="4762043"/>
            <a:ext cx="804881" cy="46166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RFU </a:t>
            </a:r>
          </a:p>
          <a:p>
            <a:pPr algn="ctr" defTabSz="820738"/>
            <a:r>
              <a:rPr lang="en-US" sz="800" b="1" strike="sngStrike" dirty="0">
                <a:solidFill>
                  <a:srgbClr val="0039A6"/>
                </a:solidFill>
              </a:rPr>
              <a:t>4/10/20</a:t>
            </a:r>
          </a:p>
          <a:p>
            <a:pPr algn="ctr" defTabSz="820738"/>
            <a:r>
              <a:rPr lang="en-US" sz="800" b="1" dirty="0">
                <a:solidFill>
                  <a:srgbClr val="0039A6"/>
                </a:solidFill>
              </a:rPr>
              <a:t>May 2020</a:t>
            </a:r>
          </a:p>
        </p:txBody>
      </p:sp>
      <p:sp>
        <p:nvSpPr>
          <p:cNvPr id="84" name="Text Box 197"/>
          <p:cNvSpPr txBox="1">
            <a:spLocks noChangeArrowheads="1"/>
          </p:cNvSpPr>
          <p:nvPr/>
        </p:nvSpPr>
        <p:spPr bwMode="auto">
          <a:xfrm>
            <a:off x="2277946" y="5139551"/>
            <a:ext cx="691974" cy="46166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Bid Spec Approved</a:t>
            </a:r>
          </a:p>
          <a:p>
            <a:pPr algn="ctr" defTabSz="820738"/>
            <a:r>
              <a:rPr lang="en-US" sz="800" b="1" dirty="0">
                <a:solidFill>
                  <a:srgbClr val="0039A6"/>
                </a:solidFill>
              </a:rPr>
              <a:t>Nov 2018</a:t>
            </a:r>
          </a:p>
        </p:txBody>
      </p:sp>
      <p:sp>
        <p:nvSpPr>
          <p:cNvPr id="86" name="Text Box 197"/>
          <p:cNvSpPr txBox="1">
            <a:spLocks noChangeArrowheads="1"/>
          </p:cNvSpPr>
          <p:nvPr/>
        </p:nvSpPr>
        <p:spPr bwMode="auto">
          <a:xfrm>
            <a:off x="4861920" y="4801608"/>
            <a:ext cx="877759" cy="58477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F&amp;AM Design Complete</a:t>
            </a:r>
            <a:endParaRPr lang="en-US" sz="800" b="1" strike="sngStrike" dirty="0">
              <a:solidFill>
                <a:srgbClr val="0039A6"/>
              </a:solidFill>
            </a:endParaRPr>
          </a:p>
          <a:p>
            <a:pPr algn="ctr" defTabSz="820738"/>
            <a:r>
              <a:rPr lang="en-US" sz="800" b="1" strike="sngStrike" dirty="0">
                <a:solidFill>
                  <a:srgbClr val="0039A6"/>
                </a:solidFill>
              </a:rPr>
              <a:t>1/22/19</a:t>
            </a:r>
          </a:p>
          <a:p>
            <a:pPr algn="ctr" defTabSz="820738"/>
            <a:r>
              <a:rPr lang="en-US" sz="800" b="1" dirty="0">
                <a:solidFill>
                  <a:srgbClr val="0039A6"/>
                </a:solidFill>
              </a:rPr>
              <a:t>Mar 2019</a:t>
            </a:r>
          </a:p>
        </p:txBody>
      </p:sp>
      <p:sp>
        <p:nvSpPr>
          <p:cNvPr id="88" name="Text Box 197"/>
          <p:cNvSpPr txBox="1">
            <a:spLocks noChangeArrowheads="1"/>
          </p:cNvSpPr>
          <p:nvPr/>
        </p:nvSpPr>
        <p:spPr bwMode="auto">
          <a:xfrm>
            <a:off x="5587792" y="4629140"/>
            <a:ext cx="899172" cy="707886"/>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F&amp;AM Construction Complete</a:t>
            </a:r>
          </a:p>
          <a:p>
            <a:pPr algn="ctr" defTabSz="820738"/>
            <a:r>
              <a:rPr lang="en-US" sz="800" b="1" strike="sngStrike" dirty="0">
                <a:solidFill>
                  <a:srgbClr val="0039A6"/>
                </a:solidFill>
              </a:rPr>
              <a:t>Mar 2020</a:t>
            </a:r>
          </a:p>
          <a:p>
            <a:pPr algn="ctr" defTabSz="820738"/>
            <a:r>
              <a:rPr lang="en-US" sz="800" b="1" dirty="0">
                <a:solidFill>
                  <a:srgbClr val="0039A6"/>
                </a:solidFill>
              </a:rPr>
              <a:t>May 2020</a:t>
            </a:r>
          </a:p>
        </p:txBody>
      </p:sp>
      <p:cxnSp>
        <p:nvCxnSpPr>
          <p:cNvPr id="89" name="Elbow Connector 88"/>
          <p:cNvCxnSpPr>
            <a:endCxn id="106" idx="0"/>
          </p:cNvCxnSpPr>
          <p:nvPr/>
        </p:nvCxnSpPr>
        <p:spPr bwMode="auto">
          <a:xfrm rot="16200000" flipH="1">
            <a:off x="6221330" y="5233074"/>
            <a:ext cx="198732" cy="431165"/>
          </a:xfrm>
          <a:prstGeom prst="bentConnector3">
            <a:avLst>
              <a:gd name="adj1" fmla="val 62003"/>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Elbow Connector 89"/>
          <p:cNvCxnSpPr>
            <a:stCxn id="80" idx="2"/>
            <a:endCxn id="101" idx="0"/>
          </p:cNvCxnSpPr>
          <p:nvPr/>
        </p:nvCxnSpPr>
        <p:spPr bwMode="auto">
          <a:xfrm rot="16200000" flipH="1">
            <a:off x="4006641" y="5375825"/>
            <a:ext cx="90781" cy="232591"/>
          </a:xfrm>
          <a:prstGeom prst="bentConnector3">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197"/>
          <p:cNvSpPr txBox="1">
            <a:spLocks noChangeArrowheads="1"/>
          </p:cNvSpPr>
          <p:nvPr/>
        </p:nvSpPr>
        <p:spPr bwMode="auto">
          <a:xfrm>
            <a:off x="6637196" y="4638988"/>
            <a:ext cx="757750" cy="461665"/>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Machine</a:t>
            </a:r>
          </a:p>
          <a:p>
            <a:pPr algn="ctr" defTabSz="820738"/>
            <a:r>
              <a:rPr lang="en-US" sz="800" b="1" dirty="0">
                <a:solidFill>
                  <a:srgbClr val="0039A6"/>
                </a:solidFill>
              </a:rPr>
              <a:t>On Dock</a:t>
            </a:r>
            <a:endParaRPr lang="en-US" sz="800" b="1" strike="sngStrike" dirty="0">
              <a:solidFill>
                <a:srgbClr val="0039A6"/>
              </a:solidFill>
            </a:endParaRPr>
          </a:p>
          <a:p>
            <a:pPr algn="ctr" defTabSz="820738"/>
            <a:r>
              <a:rPr lang="en-US" sz="800" b="1" dirty="0">
                <a:solidFill>
                  <a:srgbClr val="0039A6"/>
                </a:solidFill>
              </a:rPr>
              <a:t>4/20/20</a:t>
            </a:r>
          </a:p>
        </p:txBody>
      </p:sp>
      <p:cxnSp>
        <p:nvCxnSpPr>
          <p:cNvPr id="92" name="Elbow Connector 91"/>
          <p:cNvCxnSpPr/>
          <p:nvPr/>
        </p:nvCxnSpPr>
        <p:spPr bwMode="auto">
          <a:xfrm rot="5400000">
            <a:off x="6644567" y="5059145"/>
            <a:ext cx="357370" cy="352729"/>
          </a:xfrm>
          <a:prstGeom prst="bentConnector3">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AutoShape 164"/>
          <p:cNvSpPr>
            <a:spLocks noChangeArrowheads="1"/>
          </p:cNvSpPr>
          <p:nvPr/>
        </p:nvSpPr>
        <p:spPr bwMode="auto">
          <a:xfrm>
            <a:off x="2712230" y="5564257"/>
            <a:ext cx="122629" cy="122629"/>
          </a:xfrm>
          <a:prstGeom prst="flowChartMerge">
            <a:avLst/>
          </a:prstGeom>
          <a:solidFill>
            <a:schemeClr val="tx1"/>
          </a:solid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96" name="AutoShape 164"/>
          <p:cNvSpPr>
            <a:spLocks noChangeArrowheads="1"/>
          </p:cNvSpPr>
          <p:nvPr/>
        </p:nvSpPr>
        <p:spPr bwMode="auto">
          <a:xfrm>
            <a:off x="3166651" y="5564257"/>
            <a:ext cx="122629" cy="122629"/>
          </a:xfrm>
          <a:prstGeom prst="flowChartMerge">
            <a:avLst/>
          </a:prstGeom>
          <a:solidFill>
            <a:schemeClr val="tx1"/>
          </a:solid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01" name="AutoShape 164"/>
          <p:cNvSpPr>
            <a:spLocks noChangeArrowheads="1"/>
          </p:cNvSpPr>
          <p:nvPr/>
        </p:nvSpPr>
        <p:spPr bwMode="auto">
          <a:xfrm>
            <a:off x="4107012" y="5537512"/>
            <a:ext cx="122629" cy="122629"/>
          </a:xfrm>
          <a:prstGeom prst="flowChartMerge">
            <a:avLst/>
          </a:prstGeom>
          <a:solidFill>
            <a:schemeClr val="tx1"/>
          </a:solid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04" name="AutoShape 164"/>
          <p:cNvSpPr>
            <a:spLocks noChangeArrowheads="1"/>
          </p:cNvSpPr>
          <p:nvPr/>
        </p:nvSpPr>
        <p:spPr bwMode="auto">
          <a:xfrm>
            <a:off x="6570652" y="5422663"/>
            <a:ext cx="122629" cy="122629"/>
          </a:xfrm>
          <a:prstGeom prst="flowChartMerge">
            <a:avLst/>
          </a:prstGeom>
          <a:no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05" name="AutoShape 164"/>
          <p:cNvSpPr>
            <a:spLocks noChangeArrowheads="1"/>
          </p:cNvSpPr>
          <p:nvPr/>
        </p:nvSpPr>
        <p:spPr bwMode="auto">
          <a:xfrm>
            <a:off x="5941091" y="5540247"/>
            <a:ext cx="122629" cy="122629"/>
          </a:xfrm>
          <a:prstGeom prst="flowChartMerge">
            <a:avLst/>
          </a:prstGeom>
          <a:no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06" name="AutoShape 164"/>
          <p:cNvSpPr>
            <a:spLocks noChangeArrowheads="1"/>
          </p:cNvSpPr>
          <p:nvPr/>
        </p:nvSpPr>
        <p:spPr bwMode="auto">
          <a:xfrm>
            <a:off x="6474964" y="5548023"/>
            <a:ext cx="122629" cy="122629"/>
          </a:xfrm>
          <a:prstGeom prst="flowChartMerge">
            <a:avLst/>
          </a:prstGeom>
          <a:no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07" name="AutoShape 164"/>
          <p:cNvSpPr>
            <a:spLocks noChangeArrowheads="1"/>
          </p:cNvSpPr>
          <p:nvPr/>
        </p:nvSpPr>
        <p:spPr bwMode="auto">
          <a:xfrm>
            <a:off x="6712622" y="5415827"/>
            <a:ext cx="122629" cy="122629"/>
          </a:xfrm>
          <a:prstGeom prst="flowChartMerge">
            <a:avLst/>
          </a:prstGeom>
          <a:no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cxnSp>
        <p:nvCxnSpPr>
          <p:cNvPr id="109" name="Elbow Connector 108"/>
          <p:cNvCxnSpPr>
            <a:endCxn id="105" idx="0"/>
          </p:cNvCxnSpPr>
          <p:nvPr/>
        </p:nvCxnSpPr>
        <p:spPr bwMode="auto">
          <a:xfrm rot="16200000" flipH="1">
            <a:off x="5587371" y="5125212"/>
            <a:ext cx="153864" cy="676205"/>
          </a:xfrm>
          <a:prstGeom prst="bentConnector3">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Elbow Connector 109"/>
          <p:cNvCxnSpPr>
            <a:stCxn id="81" idx="2"/>
            <a:endCxn id="107" idx="0"/>
          </p:cNvCxnSpPr>
          <p:nvPr/>
        </p:nvCxnSpPr>
        <p:spPr bwMode="auto">
          <a:xfrm rot="5400000">
            <a:off x="7151751" y="4845895"/>
            <a:ext cx="192119" cy="947745"/>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Diamond 112"/>
          <p:cNvSpPr/>
          <p:nvPr/>
        </p:nvSpPr>
        <p:spPr bwMode="auto">
          <a:xfrm>
            <a:off x="6853341" y="5550212"/>
            <a:ext cx="122629" cy="122629"/>
          </a:xfrm>
          <a:prstGeom prst="diamond">
            <a:avLst/>
          </a:prstGeom>
          <a:no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endParaRPr lang="en-US"/>
          </a:p>
        </p:txBody>
      </p:sp>
      <p:cxnSp>
        <p:nvCxnSpPr>
          <p:cNvPr id="114" name="Straight Connector 113"/>
          <p:cNvCxnSpPr>
            <a:stCxn id="106" idx="0"/>
            <a:endCxn id="113" idx="0"/>
          </p:cNvCxnSpPr>
          <p:nvPr/>
        </p:nvCxnSpPr>
        <p:spPr bwMode="auto">
          <a:xfrm>
            <a:off x="6536279" y="5548023"/>
            <a:ext cx="378377" cy="2189"/>
          </a:xfrm>
          <a:prstGeom prst="line">
            <a:avLst/>
          </a:prstGeom>
          <a:solidFill>
            <a:schemeClr val="accent1"/>
          </a:solidFill>
          <a:ln w="12700" cap="flat" cmpd="sng" algn="ctr">
            <a:solidFill>
              <a:srgbClr val="FF0000"/>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Diamond 114"/>
          <p:cNvSpPr/>
          <p:nvPr/>
        </p:nvSpPr>
        <p:spPr bwMode="auto">
          <a:xfrm>
            <a:off x="6933896" y="5418989"/>
            <a:ext cx="122629" cy="122629"/>
          </a:xfrm>
          <a:prstGeom prst="diamond">
            <a:avLst/>
          </a:prstGeom>
          <a:no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endParaRPr lang="en-US"/>
          </a:p>
        </p:txBody>
      </p:sp>
      <p:cxnSp>
        <p:nvCxnSpPr>
          <p:cNvPr id="116" name="Straight Connector 115"/>
          <p:cNvCxnSpPr>
            <a:stCxn id="107" idx="0"/>
            <a:endCxn id="115" idx="0"/>
          </p:cNvCxnSpPr>
          <p:nvPr/>
        </p:nvCxnSpPr>
        <p:spPr bwMode="auto">
          <a:xfrm>
            <a:off x="6773937" y="5415827"/>
            <a:ext cx="221274" cy="3162"/>
          </a:xfrm>
          <a:prstGeom prst="line">
            <a:avLst/>
          </a:prstGeom>
          <a:solidFill>
            <a:schemeClr val="accent1"/>
          </a:solidFill>
          <a:ln w="12700" cap="flat" cmpd="sng" algn="ctr">
            <a:solidFill>
              <a:srgbClr val="FF0000"/>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Diamond 116"/>
          <p:cNvSpPr/>
          <p:nvPr/>
        </p:nvSpPr>
        <p:spPr bwMode="auto">
          <a:xfrm>
            <a:off x="6373009" y="5545093"/>
            <a:ext cx="122629" cy="122629"/>
          </a:xfrm>
          <a:prstGeom prst="diamond">
            <a:avLst/>
          </a:prstGeom>
          <a:no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8" name="Straight Connector 117"/>
          <p:cNvCxnSpPr>
            <a:stCxn id="105" idx="0"/>
            <a:endCxn id="117" idx="0"/>
          </p:cNvCxnSpPr>
          <p:nvPr/>
        </p:nvCxnSpPr>
        <p:spPr bwMode="auto">
          <a:xfrm>
            <a:off x="6002406" y="5540247"/>
            <a:ext cx="431918" cy="4846"/>
          </a:xfrm>
          <a:prstGeom prst="line">
            <a:avLst/>
          </a:prstGeom>
          <a:solidFill>
            <a:schemeClr val="accent1"/>
          </a:solidFill>
          <a:ln w="12700" cap="flat" cmpd="sng" algn="ctr">
            <a:solidFill>
              <a:srgbClr val="FF0000"/>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Text Box 197"/>
          <p:cNvSpPr txBox="1">
            <a:spLocks noChangeArrowheads="1"/>
          </p:cNvSpPr>
          <p:nvPr/>
        </p:nvSpPr>
        <p:spPr bwMode="auto">
          <a:xfrm>
            <a:off x="4179103" y="4677332"/>
            <a:ext cx="812622" cy="707886"/>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F&amp;AM Scope and Layout Complete</a:t>
            </a:r>
            <a:endParaRPr lang="en-US" sz="800" b="1" strike="sngStrike" dirty="0">
              <a:solidFill>
                <a:srgbClr val="0039A6"/>
              </a:solidFill>
            </a:endParaRPr>
          </a:p>
          <a:p>
            <a:pPr algn="ctr" defTabSz="820738"/>
            <a:r>
              <a:rPr lang="en-US" sz="800" b="1" strike="sngStrike" dirty="0">
                <a:solidFill>
                  <a:srgbClr val="0039A6"/>
                </a:solidFill>
              </a:rPr>
              <a:t>Sept 2019</a:t>
            </a:r>
          </a:p>
          <a:p>
            <a:pPr algn="ctr" defTabSz="820738"/>
            <a:r>
              <a:rPr lang="en-US" sz="800" b="1" dirty="0">
                <a:solidFill>
                  <a:srgbClr val="0039A6"/>
                </a:solidFill>
              </a:rPr>
              <a:t>Nov 2019</a:t>
            </a:r>
          </a:p>
        </p:txBody>
      </p:sp>
      <p:cxnSp>
        <p:nvCxnSpPr>
          <p:cNvPr id="121" name="Elbow Connector 120"/>
          <p:cNvCxnSpPr>
            <a:stCxn id="120" idx="2"/>
            <a:endCxn id="122" idx="0"/>
          </p:cNvCxnSpPr>
          <p:nvPr/>
        </p:nvCxnSpPr>
        <p:spPr bwMode="auto">
          <a:xfrm rot="16200000" flipH="1">
            <a:off x="4768988" y="5201643"/>
            <a:ext cx="145941" cy="513089"/>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AutoShape 164"/>
          <p:cNvSpPr>
            <a:spLocks noChangeArrowheads="1"/>
          </p:cNvSpPr>
          <p:nvPr/>
        </p:nvSpPr>
        <p:spPr bwMode="auto">
          <a:xfrm>
            <a:off x="5037188" y="5531159"/>
            <a:ext cx="122629" cy="122629"/>
          </a:xfrm>
          <a:prstGeom prst="flowChartMerge">
            <a:avLst/>
          </a:prstGeom>
          <a:solidFill>
            <a:schemeClr val="tx1"/>
          </a:solid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sp>
        <p:nvSpPr>
          <p:cNvPr id="123" name="Diamond 122"/>
          <p:cNvSpPr/>
          <p:nvPr/>
        </p:nvSpPr>
        <p:spPr bwMode="auto">
          <a:xfrm>
            <a:off x="5508632" y="5538140"/>
            <a:ext cx="122629" cy="122629"/>
          </a:xfrm>
          <a:prstGeom prst="diamond">
            <a:avLst/>
          </a:prstGeom>
          <a:solidFill>
            <a:srgbClr val="FF0000"/>
          </a:solid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24" name="Straight Connector 123"/>
          <p:cNvCxnSpPr>
            <a:stCxn id="122" idx="0"/>
            <a:endCxn id="123" idx="0"/>
          </p:cNvCxnSpPr>
          <p:nvPr/>
        </p:nvCxnSpPr>
        <p:spPr bwMode="auto">
          <a:xfrm>
            <a:off x="5098503" y="5531159"/>
            <a:ext cx="471444" cy="6981"/>
          </a:xfrm>
          <a:prstGeom prst="line">
            <a:avLst/>
          </a:prstGeom>
          <a:solidFill>
            <a:schemeClr val="accent1"/>
          </a:solidFill>
          <a:ln w="12700" cap="flat" cmpd="sng" algn="ctr">
            <a:solidFill>
              <a:srgbClr val="FF0000"/>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7" name="Text Box 197"/>
          <p:cNvSpPr txBox="1">
            <a:spLocks noChangeArrowheads="1"/>
          </p:cNvSpPr>
          <p:nvPr/>
        </p:nvSpPr>
        <p:spPr bwMode="auto">
          <a:xfrm>
            <a:off x="6151638" y="4864514"/>
            <a:ext cx="757750" cy="338554"/>
          </a:xfrm>
          <a:prstGeom prst="rect">
            <a:avLst/>
          </a:prstGeom>
          <a:noFill/>
          <a:ln w="12700">
            <a:noFill/>
            <a:miter lim="800000"/>
            <a:headEnd type="none" w="sm" len="sm"/>
            <a:tailEnd type="none" w="sm" len="sm"/>
          </a:ln>
        </p:spPr>
        <p:txBody>
          <a:bodyPr wrap="square">
            <a:spAutoFit/>
          </a:bodyPr>
          <a:lstStyle/>
          <a:p>
            <a:pPr algn="ctr" defTabSz="820738"/>
            <a:r>
              <a:rPr lang="en-US" sz="800" b="1" dirty="0">
                <a:solidFill>
                  <a:srgbClr val="0039A6"/>
                </a:solidFill>
              </a:rPr>
              <a:t>FAT</a:t>
            </a:r>
            <a:endParaRPr lang="en-US" sz="800" b="1" strike="sngStrike" dirty="0">
              <a:solidFill>
                <a:srgbClr val="0039A6"/>
              </a:solidFill>
            </a:endParaRPr>
          </a:p>
          <a:p>
            <a:pPr algn="ctr" defTabSz="820738"/>
            <a:r>
              <a:rPr lang="en-US" sz="800" b="1" dirty="0">
                <a:solidFill>
                  <a:srgbClr val="0039A6"/>
                </a:solidFill>
              </a:rPr>
              <a:t>3/20/20</a:t>
            </a:r>
          </a:p>
        </p:txBody>
      </p:sp>
      <p:sp>
        <p:nvSpPr>
          <p:cNvPr id="128" name="AutoShape 164"/>
          <p:cNvSpPr>
            <a:spLocks noChangeArrowheads="1"/>
          </p:cNvSpPr>
          <p:nvPr/>
        </p:nvSpPr>
        <p:spPr bwMode="auto">
          <a:xfrm>
            <a:off x="6452265" y="5261783"/>
            <a:ext cx="122629" cy="122629"/>
          </a:xfrm>
          <a:prstGeom prst="flowChartMerge">
            <a:avLst/>
          </a:prstGeom>
          <a:noFill/>
          <a:ln w="12700">
            <a:solidFill>
              <a:schemeClr val="tx1"/>
            </a:solidFill>
            <a:miter lim="800000"/>
            <a:headEnd type="none" w="sm" len="sm"/>
            <a:tailEnd type="none" w="sm" len="sm"/>
          </a:ln>
        </p:spPr>
        <p:txBody>
          <a:bodyPr wrap="none" anchor="ctr"/>
          <a:lstStyle/>
          <a:p>
            <a:pPr algn="l"/>
            <a:endParaRPr lang="en-US" sz="800" b="1">
              <a:solidFill>
                <a:srgbClr val="000000"/>
              </a:solidFill>
            </a:endParaRPr>
          </a:p>
        </p:txBody>
      </p:sp>
      <p:cxnSp>
        <p:nvCxnSpPr>
          <p:cNvPr id="129" name="Elbow Connector 128"/>
          <p:cNvCxnSpPr/>
          <p:nvPr/>
        </p:nvCxnSpPr>
        <p:spPr bwMode="auto">
          <a:xfrm rot="5400000">
            <a:off x="6458379" y="5217089"/>
            <a:ext cx="113964" cy="4637"/>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 Box 215"/>
          <p:cNvSpPr txBox="1">
            <a:spLocks noChangeArrowheads="1"/>
          </p:cNvSpPr>
          <p:nvPr/>
        </p:nvSpPr>
        <p:spPr bwMode="auto">
          <a:xfrm>
            <a:off x="6622995" y="-4743"/>
            <a:ext cx="2445322" cy="276999"/>
          </a:xfrm>
          <a:prstGeom prst="rect">
            <a:avLst/>
          </a:prstGeom>
          <a:noFill/>
          <a:ln w="9525" algn="ctr">
            <a:noFill/>
            <a:miter lim="800000"/>
            <a:headEnd/>
            <a:tailEnd/>
          </a:ln>
        </p:spPr>
        <p:txBody>
          <a:bodyPr wrap="square">
            <a:spAutoFit/>
          </a:bodyPr>
          <a:lstStyle/>
          <a:p>
            <a:pPr marL="228600">
              <a:spcBef>
                <a:spcPct val="50000"/>
              </a:spcBef>
              <a:buFont typeface="Symbol" pitchFamily="18" charset="2"/>
              <a:buNone/>
            </a:pPr>
            <a:r>
              <a:rPr lang="en-US" sz="1200" b="1" dirty="0">
                <a:solidFill>
                  <a:schemeClr val="bg1"/>
                </a:solidFill>
              </a:rPr>
              <a:t>CBR Number:  AAMXXXX</a:t>
            </a:r>
          </a:p>
        </p:txBody>
      </p:sp>
      <p:sp>
        <p:nvSpPr>
          <p:cNvPr id="131" name="TextBox 130"/>
          <p:cNvSpPr txBox="1"/>
          <p:nvPr/>
        </p:nvSpPr>
        <p:spPr>
          <a:xfrm>
            <a:off x="-1195196" y="4316884"/>
            <a:ext cx="1098481" cy="1754326"/>
          </a:xfrm>
          <a:prstGeom prst="rect">
            <a:avLst/>
          </a:prstGeom>
          <a:noFill/>
          <a:ln>
            <a:solidFill>
              <a:srgbClr val="0039A6"/>
            </a:solidFill>
          </a:ln>
        </p:spPr>
        <p:txBody>
          <a:bodyPr wrap="square" rtlCol="0">
            <a:spAutoFit/>
          </a:bodyPr>
          <a:lstStyle/>
          <a:p>
            <a:pPr algn="l"/>
            <a:r>
              <a:rPr lang="en-US" sz="900" b="1" dirty="0">
                <a:solidFill>
                  <a:srgbClr val="0039A6"/>
                </a:solidFill>
              </a:rPr>
              <a:t>Completed milestones -  solid fill</a:t>
            </a:r>
          </a:p>
          <a:p>
            <a:pPr algn="l"/>
            <a:endParaRPr lang="en-US" sz="900" b="1" dirty="0">
              <a:solidFill>
                <a:srgbClr val="0039A6"/>
              </a:solidFill>
            </a:endParaRPr>
          </a:p>
          <a:p>
            <a:pPr algn="l"/>
            <a:r>
              <a:rPr lang="en-US" sz="900" b="1" dirty="0">
                <a:solidFill>
                  <a:srgbClr val="0039A6"/>
                </a:solidFill>
              </a:rPr>
              <a:t>Future milestones - no fill</a:t>
            </a:r>
          </a:p>
          <a:p>
            <a:pPr algn="l"/>
            <a:endParaRPr lang="en-US" sz="900" b="1" dirty="0">
              <a:solidFill>
                <a:srgbClr val="0039A6"/>
              </a:solidFill>
            </a:endParaRPr>
          </a:p>
          <a:p>
            <a:pPr algn="l"/>
            <a:r>
              <a:rPr lang="en-US" sz="900" b="1" dirty="0">
                <a:solidFill>
                  <a:srgbClr val="0039A6"/>
                </a:solidFill>
              </a:rPr>
              <a:t>Milestones slides -  depicted in red and dashed</a:t>
            </a:r>
            <a:endParaRPr lang="en-US" sz="800" dirty="0">
              <a:solidFill>
                <a:srgbClr val="0039A6"/>
              </a:solidFill>
            </a:endParaRPr>
          </a:p>
        </p:txBody>
      </p:sp>
      <p:sp>
        <p:nvSpPr>
          <p:cNvPr id="2" name="Action Button: Custom 1">
            <a:hlinkClick r:id="" action="ppaction://noaction" highlightClick="1"/>
          </p:cNvPr>
          <p:cNvSpPr/>
          <p:nvPr/>
        </p:nvSpPr>
        <p:spPr bwMode="auto">
          <a:xfrm>
            <a:off x="197981" y="6470312"/>
            <a:ext cx="428552" cy="130175"/>
          </a:xfrm>
          <a:prstGeom prst="actionButtonBlank">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charset="0"/>
                <a:hlinkClick r:id="rId6" action="ppaction://hlinksldjump"/>
              </a:rPr>
              <a:t>Spend</a:t>
            </a:r>
            <a:endParaRPr kumimoji="0" lang="en-US" sz="700" b="0" i="0" u="none" strike="noStrike" cap="none" normalizeH="0" baseline="0" dirty="0">
              <a:ln>
                <a:noFill/>
              </a:ln>
              <a:solidFill>
                <a:schemeClr val="tx1"/>
              </a:solidFill>
              <a:effectLst/>
              <a:latin typeface="Arial" charset="0"/>
            </a:endParaRPr>
          </a:p>
        </p:txBody>
      </p:sp>
      <p:sp>
        <p:nvSpPr>
          <p:cNvPr id="133" name="Action Button: Custom 132">
            <a:hlinkClick r:id="" action="ppaction://noaction" highlightClick="1"/>
          </p:cNvPr>
          <p:cNvSpPr/>
          <p:nvPr/>
        </p:nvSpPr>
        <p:spPr bwMode="auto">
          <a:xfrm>
            <a:off x="1221221" y="6470312"/>
            <a:ext cx="428552" cy="130175"/>
          </a:xfrm>
          <a:prstGeom prst="actionButtonBlank">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charset="0"/>
                <a:hlinkClick r:id="rId7" action="ppaction://hlinksldjump"/>
              </a:rPr>
              <a:t>Layout</a:t>
            </a:r>
            <a:endParaRPr kumimoji="0" lang="en-US" sz="700" b="0" i="0" u="none" strike="noStrike" cap="none" normalizeH="0" baseline="0" dirty="0">
              <a:ln>
                <a:noFill/>
              </a:ln>
              <a:solidFill>
                <a:schemeClr val="tx1"/>
              </a:solidFill>
              <a:effectLst/>
              <a:latin typeface="Arial" charset="0"/>
            </a:endParaRPr>
          </a:p>
        </p:txBody>
      </p:sp>
      <p:sp>
        <p:nvSpPr>
          <p:cNvPr id="134" name="Action Button: Custom 133">
            <a:hlinkClick r:id="" action="ppaction://noaction" highlightClick="1"/>
          </p:cNvPr>
          <p:cNvSpPr/>
          <p:nvPr/>
        </p:nvSpPr>
        <p:spPr bwMode="auto">
          <a:xfrm>
            <a:off x="1732841" y="6470312"/>
            <a:ext cx="428552" cy="130175"/>
          </a:xfrm>
          <a:prstGeom prst="actionButtonBlank">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charset="0"/>
                <a:hlinkClick r:id="rId8" action="ppaction://hlinksldjump"/>
              </a:rPr>
              <a:t>Other</a:t>
            </a:r>
            <a:endParaRPr kumimoji="0" lang="en-US" sz="700" b="0" i="0" u="none" strike="noStrike" cap="none" normalizeH="0" baseline="0" dirty="0">
              <a:ln>
                <a:noFill/>
              </a:ln>
              <a:solidFill>
                <a:schemeClr val="tx1"/>
              </a:solidFill>
              <a:effectLst/>
              <a:latin typeface="Arial" charset="0"/>
            </a:endParaRPr>
          </a:p>
        </p:txBody>
      </p:sp>
      <p:sp>
        <p:nvSpPr>
          <p:cNvPr id="135" name="Action Button: Custom 134">
            <a:hlinkClick r:id="" action="ppaction://noaction" highlightClick="1"/>
          </p:cNvPr>
          <p:cNvSpPr/>
          <p:nvPr/>
        </p:nvSpPr>
        <p:spPr bwMode="auto">
          <a:xfrm>
            <a:off x="2244460" y="6470312"/>
            <a:ext cx="428552" cy="130175"/>
          </a:xfrm>
          <a:prstGeom prst="actionButtonBlank">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charset="0"/>
                <a:hlinkClick r:id="rId9" action="ppaction://hlinksldjump"/>
              </a:rPr>
              <a:t>IMB</a:t>
            </a:r>
            <a:endParaRPr kumimoji="0" lang="en-US" sz="700" b="0" i="0" u="none" strike="noStrike" cap="none" normalizeH="0" baseline="0" dirty="0">
              <a:ln>
                <a:noFill/>
              </a:ln>
              <a:solidFill>
                <a:schemeClr val="tx1"/>
              </a:solidFill>
              <a:effectLst/>
              <a:latin typeface="Arial" charset="0"/>
            </a:endParaRPr>
          </a:p>
        </p:txBody>
      </p:sp>
      <p:grpSp>
        <p:nvGrpSpPr>
          <p:cNvPr id="8" name="Group 7"/>
          <p:cNvGrpSpPr/>
          <p:nvPr/>
        </p:nvGrpSpPr>
        <p:grpSpPr>
          <a:xfrm>
            <a:off x="2566023" y="6595199"/>
            <a:ext cx="4560172" cy="224894"/>
            <a:chOff x="2496353" y="6595199"/>
            <a:chExt cx="4560172" cy="224894"/>
          </a:xfrm>
        </p:grpSpPr>
        <p:sp>
          <p:nvSpPr>
            <p:cNvPr id="179" name="Rectangle 55"/>
            <p:cNvSpPr>
              <a:spLocks noChangeArrowheads="1"/>
            </p:cNvSpPr>
            <p:nvPr/>
          </p:nvSpPr>
          <p:spPr bwMode="auto">
            <a:xfrm>
              <a:off x="2673672" y="6701440"/>
              <a:ext cx="488201" cy="114300"/>
            </a:xfrm>
            <a:prstGeom prst="rect">
              <a:avLst/>
            </a:prstGeom>
            <a:noFill/>
            <a:ln w="9525">
              <a:noFill/>
              <a:miter lim="800000"/>
              <a:headEnd/>
              <a:tailEnd/>
            </a:ln>
          </p:spPr>
          <p:txBody>
            <a:bodyPr wrap="square" lIns="0" tIns="0" rIns="0" bIns="0" anchor="b" anchorCtr="0"/>
            <a:lstStyle/>
            <a:p>
              <a:pPr marL="114300" indent="-114300" algn="l"/>
              <a:r>
                <a:rPr lang="en-US" sz="800" dirty="0">
                  <a:solidFill>
                    <a:srgbClr val="000000"/>
                  </a:solidFill>
                </a:rPr>
                <a:t>On Plan</a:t>
              </a:r>
            </a:p>
          </p:txBody>
        </p:sp>
        <p:sp>
          <p:nvSpPr>
            <p:cNvPr id="184" name="Rectangle 57"/>
            <p:cNvSpPr>
              <a:spLocks noChangeArrowheads="1"/>
            </p:cNvSpPr>
            <p:nvPr/>
          </p:nvSpPr>
          <p:spPr bwMode="auto">
            <a:xfrm>
              <a:off x="2496353" y="6687724"/>
              <a:ext cx="123551" cy="128016"/>
            </a:xfrm>
            <a:prstGeom prst="rect">
              <a:avLst/>
            </a:prstGeom>
            <a:solidFill>
              <a:srgbClr val="00B050"/>
            </a:solidFill>
            <a:ln w="19050">
              <a:solidFill>
                <a:schemeClr val="tx1"/>
              </a:solidFill>
              <a:miter lim="800000"/>
              <a:headEnd/>
              <a:tailEnd/>
            </a:ln>
          </p:spPr>
          <p:txBody>
            <a:bodyPr wrap="none" anchor="ctr"/>
            <a:lstStyle/>
            <a:p>
              <a:pPr algn="ctr"/>
              <a:r>
                <a:rPr lang="en-US" sz="900" dirty="0"/>
                <a:t>G</a:t>
              </a:r>
            </a:p>
          </p:txBody>
        </p:sp>
        <p:sp>
          <p:nvSpPr>
            <p:cNvPr id="185" name="Rectangle 60"/>
            <p:cNvSpPr>
              <a:spLocks noChangeArrowheads="1"/>
            </p:cNvSpPr>
            <p:nvPr/>
          </p:nvSpPr>
          <p:spPr bwMode="auto">
            <a:xfrm>
              <a:off x="3233450" y="6687724"/>
              <a:ext cx="123551" cy="128016"/>
            </a:xfrm>
            <a:prstGeom prst="rect">
              <a:avLst/>
            </a:prstGeom>
            <a:solidFill>
              <a:srgbClr val="FFFF00"/>
            </a:solidFill>
            <a:ln w="19050">
              <a:solidFill>
                <a:schemeClr val="tx1"/>
              </a:solidFill>
              <a:miter lim="800000"/>
              <a:headEnd/>
              <a:tailEnd/>
            </a:ln>
          </p:spPr>
          <p:txBody>
            <a:bodyPr wrap="none" anchor="ctr"/>
            <a:lstStyle/>
            <a:p>
              <a:pPr algn="ctr"/>
              <a:r>
                <a:rPr lang="en-US" sz="900" dirty="0"/>
                <a:t>Y</a:t>
              </a:r>
            </a:p>
          </p:txBody>
        </p:sp>
        <p:sp>
          <p:nvSpPr>
            <p:cNvPr id="188" name="Rectangle 64"/>
            <p:cNvSpPr>
              <a:spLocks noChangeArrowheads="1"/>
            </p:cNvSpPr>
            <p:nvPr/>
          </p:nvSpPr>
          <p:spPr bwMode="auto">
            <a:xfrm>
              <a:off x="4779937" y="6643605"/>
              <a:ext cx="1314283" cy="172135"/>
            </a:xfrm>
            <a:prstGeom prst="rect">
              <a:avLst/>
            </a:prstGeom>
            <a:noFill/>
            <a:ln w="9525">
              <a:noFill/>
              <a:miter lim="800000"/>
              <a:headEnd/>
              <a:tailEnd/>
            </a:ln>
          </p:spPr>
          <p:txBody>
            <a:bodyPr lIns="0" tIns="0" rIns="0" bIns="0" anchor="b" anchorCtr="0"/>
            <a:lstStyle/>
            <a:p>
              <a:pPr marL="114300" indent="-114300" algn="l"/>
              <a:r>
                <a:rPr lang="en-US" sz="800" dirty="0">
                  <a:solidFill>
                    <a:srgbClr val="000000"/>
                  </a:solidFill>
                </a:rPr>
                <a:t>No recovery plan in place</a:t>
              </a:r>
            </a:p>
          </p:txBody>
        </p:sp>
        <p:sp>
          <p:nvSpPr>
            <p:cNvPr id="189" name="Rectangle 66"/>
            <p:cNvSpPr>
              <a:spLocks noChangeArrowheads="1"/>
            </p:cNvSpPr>
            <p:nvPr/>
          </p:nvSpPr>
          <p:spPr bwMode="auto">
            <a:xfrm>
              <a:off x="4602308" y="6687724"/>
              <a:ext cx="123551" cy="128016"/>
            </a:xfrm>
            <a:prstGeom prst="rect">
              <a:avLst/>
            </a:prstGeom>
            <a:solidFill>
              <a:srgbClr val="FF0000"/>
            </a:solidFill>
            <a:ln w="19050">
              <a:solidFill>
                <a:schemeClr val="tx1"/>
              </a:solidFill>
              <a:miter lim="800000"/>
              <a:headEnd/>
              <a:tailEnd/>
            </a:ln>
          </p:spPr>
          <p:txBody>
            <a:bodyPr wrap="none" anchor="ctr"/>
            <a:lstStyle/>
            <a:p>
              <a:pPr algn="ctr"/>
              <a:r>
                <a:rPr lang="en-US" sz="900" dirty="0"/>
                <a:t>R</a:t>
              </a:r>
              <a:endParaRPr lang="en-US" sz="600" dirty="0"/>
            </a:p>
          </p:txBody>
        </p:sp>
        <p:sp>
          <p:nvSpPr>
            <p:cNvPr id="191" name="Rectangle 64"/>
            <p:cNvSpPr>
              <a:spLocks noChangeArrowheads="1"/>
            </p:cNvSpPr>
            <p:nvPr/>
          </p:nvSpPr>
          <p:spPr bwMode="auto">
            <a:xfrm>
              <a:off x="3411275" y="6662049"/>
              <a:ext cx="1111490" cy="153691"/>
            </a:xfrm>
            <a:prstGeom prst="rect">
              <a:avLst/>
            </a:prstGeom>
            <a:noFill/>
            <a:ln w="9525">
              <a:noFill/>
              <a:miter lim="800000"/>
              <a:headEnd/>
              <a:tailEnd/>
            </a:ln>
          </p:spPr>
          <p:txBody>
            <a:bodyPr lIns="0" tIns="0" rIns="0" bIns="0" anchor="b" anchorCtr="0"/>
            <a:lstStyle/>
            <a:p>
              <a:pPr marL="114300" indent="-114300" algn="l"/>
              <a:r>
                <a:rPr lang="en-US" sz="800" dirty="0">
                  <a:solidFill>
                    <a:srgbClr val="000000"/>
                  </a:solidFill>
                </a:rPr>
                <a:t>Recovery plan in place</a:t>
              </a:r>
            </a:p>
          </p:txBody>
        </p:sp>
        <p:sp>
          <p:nvSpPr>
            <p:cNvPr id="138" name="Rectangle 64"/>
            <p:cNvSpPr>
              <a:spLocks noChangeArrowheads="1"/>
            </p:cNvSpPr>
            <p:nvPr/>
          </p:nvSpPr>
          <p:spPr bwMode="auto">
            <a:xfrm>
              <a:off x="6229916" y="6595199"/>
              <a:ext cx="826609" cy="224894"/>
            </a:xfrm>
            <a:prstGeom prst="rect">
              <a:avLst/>
            </a:prstGeom>
            <a:noFill/>
            <a:ln w="9525">
              <a:noFill/>
              <a:miter lim="800000"/>
              <a:headEnd/>
              <a:tailEnd/>
            </a:ln>
          </p:spPr>
          <p:txBody>
            <a:bodyPr lIns="0" tIns="0" rIns="0" bIns="0" anchor="b" anchorCtr="0"/>
            <a:lstStyle/>
            <a:p>
              <a:pPr marL="114300" indent="-114300" algn="l"/>
              <a:r>
                <a:rPr lang="en-US" sz="800" dirty="0">
                  <a:solidFill>
                    <a:srgbClr val="000000"/>
                  </a:solidFill>
                </a:rPr>
                <a:t>Preliminary Plan</a:t>
              </a:r>
            </a:p>
          </p:txBody>
        </p:sp>
        <p:sp>
          <p:nvSpPr>
            <p:cNvPr id="139" name="Rectangle 66"/>
            <p:cNvSpPr>
              <a:spLocks noChangeArrowheads="1"/>
            </p:cNvSpPr>
            <p:nvPr/>
          </p:nvSpPr>
          <p:spPr bwMode="auto">
            <a:xfrm>
              <a:off x="6052287" y="6692076"/>
              <a:ext cx="123551" cy="128016"/>
            </a:xfrm>
            <a:prstGeom prst="rect">
              <a:avLst/>
            </a:prstGeom>
            <a:solidFill>
              <a:srgbClr val="B2B2B2"/>
            </a:solidFill>
            <a:ln w="19050">
              <a:solidFill>
                <a:schemeClr val="tx1"/>
              </a:solidFill>
              <a:miter lim="800000"/>
              <a:headEnd/>
              <a:tailEnd/>
            </a:ln>
          </p:spPr>
          <p:txBody>
            <a:bodyPr wrap="none" anchor="ctr"/>
            <a:lstStyle/>
            <a:p>
              <a:pPr algn="ctr"/>
              <a:r>
                <a:rPr lang="en-US" sz="900" dirty="0"/>
                <a:t>P</a:t>
              </a:r>
              <a:endParaRPr lang="en-US" sz="600" dirty="0"/>
            </a:p>
          </p:txBody>
        </p:sp>
      </p:grpSp>
      <p:sp>
        <p:nvSpPr>
          <p:cNvPr id="141" name="Action Button: Custom 140">
            <a:hlinkClick r:id="rId10" action="ppaction://hlinksldjump" highlightClick="1"/>
          </p:cNvPr>
          <p:cNvSpPr/>
          <p:nvPr/>
        </p:nvSpPr>
        <p:spPr bwMode="auto">
          <a:xfrm>
            <a:off x="709601" y="6470312"/>
            <a:ext cx="428552" cy="130175"/>
          </a:xfrm>
          <a:prstGeom prst="actionButtonBlank">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charset="0"/>
                <a:hlinkClick r:id="rId10" action="ppaction://hlinksldjump"/>
              </a:rPr>
              <a:t>Fin</a:t>
            </a:r>
            <a:r>
              <a:rPr kumimoji="0" lang="en-US" sz="700" b="0" i="0" u="none" strike="noStrike" cap="none" normalizeH="0" dirty="0">
                <a:ln>
                  <a:noFill/>
                </a:ln>
                <a:solidFill>
                  <a:schemeClr val="tx1"/>
                </a:solidFill>
                <a:effectLst/>
                <a:latin typeface="Arial" charset="0"/>
                <a:hlinkClick r:id="rId10" action="ppaction://hlinksldjump"/>
              </a:rPr>
              <a:t> Sum</a:t>
            </a:r>
            <a:endParaRPr kumimoji="0" lang="en-US" sz="7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11975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2</a:t>
            </a:fld>
            <a:endParaRPr lang="en-US" dirty="0"/>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13" name="Title 12"/>
          <p:cNvSpPr>
            <a:spLocks noGrp="1"/>
          </p:cNvSpPr>
          <p:nvPr>
            <p:ph type="title"/>
          </p:nvPr>
        </p:nvSpPr>
        <p:spPr/>
        <p:txBody>
          <a:bodyPr/>
          <a:lstStyle/>
          <a:p>
            <a:r>
              <a:rPr lang="en-US" dirty="0"/>
              <a:t>Spend Profile</a:t>
            </a:r>
          </a:p>
        </p:txBody>
      </p:sp>
      <p:sp>
        <p:nvSpPr>
          <p:cNvPr id="6" name="Rectangle 5"/>
          <p:cNvSpPr/>
          <p:nvPr/>
        </p:nvSpPr>
        <p:spPr bwMode="auto">
          <a:xfrm>
            <a:off x="271462" y="398462"/>
            <a:ext cx="8753476" cy="6213475"/>
          </a:xfrm>
          <a:prstGeom prst="rect">
            <a:avLst/>
          </a:prstGeom>
          <a:noFill/>
          <a:ln w="12700" cap="flat" cmpd="sng" algn="ctr">
            <a:solidFill>
              <a:schemeClr val="tx1"/>
            </a:solidFill>
            <a:prstDash val="solid"/>
            <a:round/>
            <a:headEnd type="none" w="sm" len="sm"/>
            <a:tailEnd type="none" w="sm" len="sm"/>
          </a:ln>
          <a:effectLst/>
        </p:spPr>
        <p:txBody>
          <a:bodyPr/>
          <a:lstStyle/>
          <a:p>
            <a:pPr algn="ctr" defTabSz="820738" eaLnBrk="0" hangingPunct="0">
              <a:defRPr/>
            </a:pPr>
            <a:endParaRPr lang="en-US" sz="2200">
              <a:solidFill>
                <a:srgbClr val="000000"/>
              </a:solidFill>
              <a:latin typeface="Arial"/>
            </a:endParaRPr>
          </a:p>
        </p:txBody>
      </p:sp>
      <p:sp>
        <p:nvSpPr>
          <p:cNvPr id="8" name="Content Placeholder 2"/>
          <p:cNvSpPr txBox="1">
            <a:spLocks/>
          </p:cNvSpPr>
          <p:nvPr/>
        </p:nvSpPr>
        <p:spPr>
          <a:xfrm>
            <a:off x="366831" y="527196"/>
            <a:ext cx="8540102" cy="2216368"/>
          </a:xfrm>
          <a:prstGeom prst="rect">
            <a:avLst/>
          </a:prstGeom>
        </p:spPr>
        <p:txBody>
          <a:bodyPr/>
          <a:lst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0039A6"/>
              </a:buClr>
            </a:pPr>
            <a:endParaRPr lang="en-US" kern="0" dirty="0">
              <a:solidFill>
                <a:srgbClr val="000000"/>
              </a:solidFill>
            </a:endParaRPr>
          </a:p>
          <a:p>
            <a:pPr marL="441325" lvl="2" indent="0">
              <a:buClr>
                <a:srgbClr val="0039A6"/>
              </a:buClr>
              <a:buNone/>
            </a:pPr>
            <a:endParaRPr lang="en-US" kern="0" dirty="0">
              <a:solidFill>
                <a:srgbClr val="000000"/>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904400483"/>
              </p:ext>
            </p:extLst>
          </p:nvPr>
        </p:nvGraphicFramePr>
        <p:xfrm>
          <a:off x="366830" y="4673846"/>
          <a:ext cx="8540103" cy="1701348"/>
        </p:xfrm>
        <a:graphic>
          <a:graphicData uri="http://schemas.openxmlformats.org/presentationml/2006/ole">
            <mc:AlternateContent xmlns:mc="http://schemas.openxmlformats.org/markup-compatibility/2006">
              <mc:Choice xmlns:v="urn:schemas-microsoft-com:vml" Requires="v">
                <p:oleObj spid="_x0000_s6174" name="Worksheet" r:id="rId3" imgW="13439771" imgH="2676358" progId="Excel.Sheet.12">
                  <p:link updateAutomatic="1"/>
                </p:oleObj>
              </mc:Choice>
              <mc:Fallback>
                <p:oleObj name="Worksheet" r:id="rId3" imgW="13439771" imgH="2676358" progId="Excel.Sheet.12">
                  <p:link updateAutomatic="1"/>
                  <p:pic>
                    <p:nvPicPr>
                      <p:cNvPr id="0" name=""/>
                      <p:cNvPicPr/>
                      <p:nvPr/>
                    </p:nvPicPr>
                    <p:blipFill>
                      <a:blip r:embed="rId4"/>
                      <a:stretch>
                        <a:fillRect/>
                      </a:stretch>
                    </p:blipFill>
                    <p:spPr>
                      <a:xfrm>
                        <a:off x="366830" y="4673846"/>
                        <a:ext cx="8540103" cy="1701348"/>
                      </a:xfrm>
                      <a:prstGeom prst="rect">
                        <a:avLst/>
                      </a:prstGeom>
                    </p:spPr>
                  </p:pic>
                </p:oleObj>
              </mc:Fallback>
            </mc:AlternateContent>
          </a:graphicData>
        </a:graphic>
      </p:graphicFrame>
      <p:sp>
        <p:nvSpPr>
          <p:cNvPr id="4" name="Action Button: Home 3">
            <a:hlinkClick r:id="" action="ppaction://hlinkshowjump?jump=firstslide" highlightClick="1"/>
          </p:cNvPr>
          <p:cNvSpPr/>
          <p:nvPr/>
        </p:nvSpPr>
        <p:spPr bwMode="auto">
          <a:xfrm>
            <a:off x="8656518" y="6671205"/>
            <a:ext cx="203729" cy="159808"/>
          </a:xfrm>
          <a:prstGeom prst="actionButtonHome">
            <a:avLst/>
          </a:prstGeom>
          <a:solidFill>
            <a:schemeClr val="bg1">
              <a:lumMod val="65000"/>
            </a:schemeClr>
          </a:solidFill>
          <a:ln w="12700" cap="flat" cmpd="sng" algn="ctr">
            <a:solidFill>
              <a:schemeClr val="bg1">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820738"/>
            <a:endParaRPr lang="en-US">
              <a:solidFill>
                <a:srgbClr val="000000"/>
              </a:solidFill>
            </a:endParaRPr>
          </a:p>
        </p:txBody>
      </p:sp>
      <p:sp>
        <p:nvSpPr>
          <p:cNvPr id="15" name="Text Box 215"/>
          <p:cNvSpPr txBox="1">
            <a:spLocks noChangeArrowheads="1"/>
          </p:cNvSpPr>
          <p:nvPr/>
        </p:nvSpPr>
        <p:spPr bwMode="auto">
          <a:xfrm>
            <a:off x="4343396" y="0"/>
            <a:ext cx="3242737" cy="276999"/>
          </a:xfrm>
          <a:prstGeom prst="rect">
            <a:avLst/>
          </a:prstGeom>
          <a:noFill/>
          <a:ln w="9525" algn="ctr">
            <a:noFill/>
            <a:miter lim="800000"/>
            <a:headEnd/>
            <a:tailEnd/>
          </a:ln>
        </p:spPr>
        <p:txBody>
          <a:bodyPr wrap="square">
            <a:spAutoFit/>
          </a:bodyPr>
          <a:lstStyle/>
          <a:p>
            <a:pPr algn="l">
              <a:spcBef>
                <a:spcPct val="50000"/>
              </a:spcBef>
              <a:buFont typeface="Symbol" pitchFamily="18" charset="2"/>
              <a:buNone/>
            </a:pPr>
            <a:r>
              <a:rPr lang="en-US" sz="1200" b="1" dirty="0">
                <a:solidFill>
                  <a:schemeClr val="bg1"/>
                </a:solidFill>
              </a:rPr>
              <a:t>-  Insert Project Title</a:t>
            </a:r>
          </a:p>
        </p:txBody>
      </p:sp>
      <p:graphicFrame>
        <p:nvGraphicFramePr>
          <p:cNvPr id="11" name="Chart 10"/>
          <p:cNvGraphicFramePr>
            <a:graphicFrameLocks noGrp="1"/>
          </p:cNvGraphicFramePr>
          <p:nvPr>
            <p:extLst>
              <p:ext uri="{D42A27DB-BD31-4B8C-83A1-F6EECF244321}">
                <p14:modId xmlns:p14="http://schemas.microsoft.com/office/powerpoint/2010/main" val="1412505183"/>
              </p:ext>
            </p:extLst>
          </p:nvPr>
        </p:nvGraphicFramePr>
        <p:xfrm>
          <a:off x="319145" y="497400"/>
          <a:ext cx="8635471" cy="3978923"/>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1204946" y="181690"/>
            <a:ext cx="1113506" cy="1138773"/>
          </a:xfrm>
          <a:prstGeom prst="rect">
            <a:avLst/>
          </a:prstGeom>
          <a:noFill/>
          <a:ln>
            <a:solidFill>
              <a:srgbClr val="0039A6"/>
            </a:solidFill>
          </a:ln>
        </p:spPr>
        <p:txBody>
          <a:bodyPr wrap="square" rtlCol="0">
            <a:spAutoFit/>
          </a:bodyPr>
          <a:lstStyle/>
          <a:p>
            <a:pPr algn="l"/>
            <a:r>
              <a:rPr lang="en-US" sz="900" b="1" dirty="0">
                <a:solidFill>
                  <a:srgbClr val="0039A6"/>
                </a:solidFill>
              </a:rPr>
              <a:t>Spend Profile</a:t>
            </a:r>
          </a:p>
          <a:p>
            <a:pPr algn="l"/>
            <a:endParaRPr lang="en-US" sz="300" dirty="0">
              <a:solidFill>
                <a:srgbClr val="0039A6"/>
              </a:solidFill>
            </a:endParaRPr>
          </a:p>
          <a:p>
            <a:pPr algn="l"/>
            <a:r>
              <a:rPr lang="en-US" sz="800" dirty="0">
                <a:solidFill>
                  <a:srgbClr val="0039A6"/>
                </a:solidFill>
              </a:rPr>
              <a:t>This information is provided by the Equipment Engineer to the PM for insertion into the file.</a:t>
            </a:r>
          </a:p>
          <a:p>
            <a:pPr algn="l"/>
            <a:endParaRPr lang="en-US" sz="800" dirty="0">
              <a:solidFill>
                <a:srgbClr val="0039A6"/>
              </a:solidFill>
            </a:endParaRPr>
          </a:p>
        </p:txBody>
      </p:sp>
    </p:spTree>
    <p:extLst>
      <p:ext uri="{BB962C8B-B14F-4D97-AF65-F5344CB8AC3E}">
        <p14:creationId xmlns:p14="http://schemas.microsoft.com/office/powerpoint/2010/main" val="20942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3</a:t>
            </a:fld>
            <a:endParaRPr lang="en-US" dirty="0"/>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7" name="Title 6"/>
          <p:cNvSpPr>
            <a:spLocks noGrp="1"/>
          </p:cNvSpPr>
          <p:nvPr>
            <p:ph type="title"/>
          </p:nvPr>
        </p:nvSpPr>
        <p:spPr/>
        <p:txBody>
          <a:bodyPr/>
          <a:lstStyle/>
          <a:p>
            <a:r>
              <a:rPr lang="en-US" dirty="0"/>
              <a:t>Financial Summary</a:t>
            </a:r>
          </a:p>
        </p:txBody>
      </p:sp>
      <p:sp>
        <p:nvSpPr>
          <p:cNvPr id="6" name="Rectangle 5"/>
          <p:cNvSpPr/>
          <p:nvPr/>
        </p:nvSpPr>
        <p:spPr bwMode="auto">
          <a:xfrm>
            <a:off x="271462" y="398462"/>
            <a:ext cx="8753476" cy="6213475"/>
          </a:xfrm>
          <a:prstGeom prst="rect">
            <a:avLst/>
          </a:prstGeom>
          <a:noFill/>
          <a:ln w="12700" cap="flat" cmpd="sng" algn="ctr">
            <a:solidFill>
              <a:schemeClr val="tx1"/>
            </a:solidFill>
            <a:prstDash val="solid"/>
            <a:round/>
            <a:headEnd type="none" w="sm" len="sm"/>
            <a:tailEnd type="none" w="sm" len="sm"/>
          </a:ln>
          <a:effectLst/>
        </p:spPr>
        <p:txBody>
          <a:bodyPr/>
          <a:lstStyle/>
          <a:p>
            <a:pPr algn="ctr" defTabSz="820738" eaLnBrk="0" hangingPunct="0">
              <a:defRPr/>
            </a:pPr>
            <a:endParaRPr lang="en-US" sz="2200">
              <a:solidFill>
                <a:srgbClr val="000000"/>
              </a:solidFill>
              <a:latin typeface="Arial"/>
            </a:endParaRPr>
          </a:p>
        </p:txBody>
      </p:sp>
      <p:sp>
        <p:nvSpPr>
          <p:cNvPr id="11" name="Text Box 215"/>
          <p:cNvSpPr txBox="1">
            <a:spLocks noChangeArrowheads="1"/>
          </p:cNvSpPr>
          <p:nvPr/>
        </p:nvSpPr>
        <p:spPr bwMode="auto">
          <a:xfrm>
            <a:off x="4343396" y="0"/>
            <a:ext cx="3242737" cy="276999"/>
          </a:xfrm>
          <a:prstGeom prst="rect">
            <a:avLst/>
          </a:prstGeom>
          <a:noFill/>
          <a:ln w="9525" algn="ctr">
            <a:noFill/>
            <a:miter lim="800000"/>
            <a:headEnd/>
            <a:tailEnd/>
          </a:ln>
        </p:spPr>
        <p:txBody>
          <a:bodyPr wrap="square">
            <a:spAutoFit/>
          </a:bodyPr>
          <a:lstStyle/>
          <a:p>
            <a:pPr algn="l">
              <a:spcBef>
                <a:spcPct val="50000"/>
              </a:spcBef>
              <a:buFont typeface="Symbol" pitchFamily="18" charset="2"/>
              <a:buNone/>
            </a:pPr>
            <a:r>
              <a:rPr lang="en-US" sz="1200" b="1" dirty="0">
                <a:solidFill>
                  <a:schemeClr val="bg1"/>
                </a:solidFill>
              </a:rPr>
              <a:t>-  Project Title</a:t>
            </a:r>
          </a:p>
        </p:txBody>
      </p:sp>
      <p:graphicFrame>
        <p:nvGraphicFramePr>
          <p:cNvPr id="18" name="Object 17"/>
          <p:cNvGraphicFramePr>
            <a:graphicFrameLocks noChangeAspect="1"/>
          </p:cNvGraphicFramePr>
          <p:nvPr>
            <p:extLst>
              <p:ext uri="{D42A27DB-BD31-4B8C-83A1-F6EECF244321}">
                <p14:modId xmlns:p14="http://schemas.microsoft.com/office/powerpoint/2010/main" val="633603071"/>
              </p:ext>
            </p:extLst>
          </p:nvPr>
        </p:nvGraphicFramePr>
        <p:xfrm>
          <a:off x="566738" y="544513"/>
          <a:ext cx="8139112" cy="5921375"/>
        </p:xfrm>
        <a:graphic>
          <a:graphicData uri="http://schemas.openxmlformats.org/presentationml/2006/ole">
            <mc:AlternateContent xmlns:mc="http://schemas.openxmlformats.org/markup-compatibility/2006">
              <mc:Choice xmlns:v="urn:schemas-microsoft-com:vml" Requires="v">
                <p:oleObj spid="_x0000_s4130" name="Worksheet" r:id="rId3" imgW="9306059" imgH="6772391" progId="Excel.Sheet.12">
                  <p:link updateAutomatic="1"/>
                </p:oleObj>
              </mc:Choice>
              <mc:Fallback>
                <p:oleObj name="Worksheet" r:id="rId3" imgW="9306059" imgH="6772391" progId="Excel.Sheet.12">
                  <p:link updateAutomatic="1"/>
                  <p:pic>
                    <p:nvPicPr>
                      <p:cNvPr id="0" name=""/>
                      <p:cNvPicPr/>
                      <p:nvPr/>
                    </p:nvPicPr>
                    <p:blipFill>
                      <a:blip r:embed="rId4"/>
                      <a:stretch>
                        <a:fillRect/>
                      </a:stretch>
                    </p:blipFill>
                    <p:spPr>
                      <a:xfrm>
                        <a:off x="566738" y="544513"/>
                        <a:ext cx="8139112" cy="5921375"/>
                      </a:xfrm>
                      <a:prstGeom prst="rect">
                        <a:avLst/>
                      </a:prstGeom>
                    </p:spPr>
                  </p:pic>
                </p:oleObj>
              </mc:Fallback>
            </mc:AlternateContent>
          </a:graphicData>
        </a:graphic>
      </p:graphicFrame>
      <p:sp>
        <p:nvSpPr>
          <p:cNvPr id="10" name="TextBox 9"/>
          <p:cNvSpPr txBox="1"/>
          <p:nvPr/>
        </p:nvSpPr>
        <p:spPr>
          <a:xfrm>
            <a:off x="-1204946" y="181690"/>
            <a:ext cx="1113506" cy="1031051"/>
          </a:xfrm>
          <a:prstGeom prst="rect">
            <a:avLst/>
          </a:prstGeom>
          <a:noFill/>
          <a:ln>
            <a:solidFill>
              <a:srgbClr val="0039A6"/>
            </a:solidFill>
          </a:ln>
        </p:spPr>
        <p:txBody>
          <a:bodyPr wrap="square" rtlCol="0">
            <a:spAutoFit/>
          </a:bodyPr>
          <a:lstStyle/>
          <a:p>
            <a:pPr algn="l"/>
            <a:r>
              <a:rPr lang="en-US" sz="900" b="1" dirty="0">
                <a:solidFill>
                  <a:srgbClr val="0039A6"/>
                </a:solidFill>
              </a:rPr>
              <a:t>Financial Summary</a:t>
            </a:r>
          </a:p>
          <a:p>
            <a:pPr algn="l"/>
            <a:endParaRPr lang="en-US" sz="300" dirty="0">
              <a:solidFill>
                <a:srgbClr val="0039A6"/>
              </a:solidFill>
            </a:endParaRPr>
          </a:p>
          <a:p>
            <a:pPr algn="l"/>
            <a:r>
              <a:rPr lang="en-US" sz="800" dirty="0">
                <a:solidFill>
                  <a:srgbClr val="0039A6"/>
                </a:solidFill>
              </a:rPr>
              <a:t>This information is provided by the Equipment Engineer to the PM for insertion into the file</a:t>
            </a:r>
          </a:p>
        </p:txBody>
      </p:sp>
      <p:sp>
        <p:nvSpPr>
          <p:cNvPr id="12" name="Action Button: Home 11">
            <a:hlinkClick r:id="" action="ppaction://hlinkshowjump?jump=firstslide" highlightClick="1"/>
          </p:cNvPr>
          <p:cNvSpPr/>
          <p:nvPr/>
        </p:nvSpPr>
        <p:spPr bwMode="auto">
          <a:xfrm>
            <a:off x="8656518" y="6671205"/>
            <a:ext cx="203729" cy="159808"/>
          </a:xfrm>
          <a:prstGeom prst="actionButtonHome">
            <a:avLst/>
          </a:prstGeom>
          <a:solidFill>
            <a:schemeClr val="bg1">
              <a:lumMod val="65000"/>
            </a:schemeClr>
          </a:solidFill>
          <a:ln w="12700" cap="flat" cmpd="sng" algn="ctr">
            <a:solidFill>
              <a:schemeClr val="bg1">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820738"/>
            <a:endParaRPr lang="en-US">
              <a:solidFill>
                <a:srgbClr val="000000"/>
              </a:solidFill>
            </a:endParaRPr>
          </a:p>
        </p:txBody>
      </p:sp>
    </p:spTree>
    <p:extLst>
      <p:ext uri="{BB962C8B-B14F-4D97-AF65-F5344CB8AC3E}">
        <p14:creationId xmlns:p14="http://schemas.microsoft.com/office/powerpoint/2010/main" val="381353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4</a:t>
            </a:fld>
            <a:endParaRPr lang="en-US" dirty="0"/>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7" name="Title 6"/>
          <p:cNvSpPr>
            <a:spLocks noGrp="1"/>
          </p:cNvSpPr>
          <p:nvPr>
            <p:ph type="title"/>
          </p:nvPr>
        </p:nvSpPr>
        <p:spPr/>
        <p:txBody>
          <a:bodyPr/>
          <a:lstStyle/>
          <a:p>
            <a:r>
              <a:rPr lang="en-US" dirty="0"/>
              <a:t>Factory Layout</a:t>
            </a:r>
          </a:p>
        </p:txBody>
      </p:sp>
      <p:sp>
        <p:nvSpPr>
          <p:cNvPr id="6" name="Rectangle 5"/>
          <p:cNvSpPr/>
          <p:nvPr/>
        </p:nvSpPr>
        <p:spPr bwMode="auto">
          <a:xfrm>
            <a:off x="271462" y="398462"/>
            <a:ext cx="8753476" cy="6213475"/>
          </a:xfrm>
          <a:prstGeom prst="rect">
            <a:avLst/>
          </a:prstGeom>
          <a:noFill/>
          <a:ln w="12700" cap="flat" cmpd="sng" algn="ctr">
            <a:solidFill>
              <a:schemeClr val="tx1"/>
            </a:solidFill>
            <a:prstDash val="solid"/>
            <a:round/>
            <a:headEnd type="none" w="sm" len="sm"/>
            <a:tailEnd type="none" w="sm" len="sm"/>
          </a:ln>
          <a:effectLst/>
        </p:spPr>
        <p:txBody>
          <a:bodyPr/>
          <a:lstStyle/>
          <a:p>
            <a:pPr algn="ctr" defTabSz="820738" eaLnBrk="0" hangingPunct="0">
              <a:defRPr/>
            </a:pPr>
            <a:endParaRPr lang="en-US" sz="2200">
              <a:solidFill>
                <a:srgbClr val="000000"/>
              </a:solidFill>
              <a:latin typeface="Arial"/>
            </a:endParaRPr>
          </a:p>
        </p:txBody>
      </p:sp>
      <p:sp>
        <p:nvSpPr>
          <p:cNvPr id="8" name="Content Placeholder 2"/>
          <p:cNvSpPr txBox="1">
            <a:spLocks/>
          </p:cNvSpPr>
          <p:nvPr/>
        </p:nvSpPr>
        <p:spPr>
          <a:xfrm>
            <a:off x="366831" y="527195"/>
            <a:ext cx="8658107" cy="4056495"/>
          </a:xfrm>
          <a:prstGeom prst="rect">
            <a:avLst/>
          </a:prstGeom>
        </p:spPr>
        <p:txBody>
          <a:bodyPr/>
          <a:lst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0039A6"/>
              </a:buClr>
            </a:pPr>
            <a:r>
              <a:rPr lang="en-US" kern="0" dirty="0">
                <a:solidFill>
                  <a:srgbClr val="000000"/>
                </a:solidFill>
              </a:rPr>
              <a:t>Insert factory layout</a:t>
            </a:r>
          </a:p>
          <a:p>
            <a:pPr marL="441325" lvl="2" indent="0">
              <a:buClr>
                <a:srgbClr val="0039A6"/>
              </a:buClr>
              <a:buNone/>
            </a:pPr>
            <a:endParaRPr lang="en-US" kern="0" dirty="0">
              <a:solidFill>
                <a:srgbClr val="000000"/>
              </a:solidFill>
            </a:endParaRPr>
          </a:p>
        </p:txBody>
      </p:sp>
      <p:sp>
        <p:nvSpPr>
          <p:cNvPr id="12" name="Text Box 215"/>
          <p:cNvSpPr txBox="1">
            <a:spLocks noChangeArrowheads="1"/>
          </p:cNvSpPr>
          <p:nvPr/>
        </p:nvSpPr>
        <p:spPr bwMode="auto">
          <a:xfrm>
            <a:off x="4343396" y="0"/>
            <a:ext cx="3242737" cy="276999"/>
          </a:xfrm>
          <a:prstGeom prst="rect">
            <a:avLst/>
          </a:prstGeom>
          <a:noFill/>
          <a:ln w="9525" algn="ctr">
            <a:noFill/>
            <a:miter lim="800000"/>
            <a:headEnd/>
            <a:tailEnd/>
          </a:ln>
        </p:spPr>
        <p:txBody>
          <a:bodyPr wrap="square">
            <a:spAutoFit/>
          </a:bodyPr>
          <a:lstStyle/>
          <a:p>
            <a:pPr algn="l">
              <a:spcBef>
                <a:spcPct val="50000"/>
              </a:spcBef>
              <a:buFont typeface="Symbol" pitchFamily="18" charset="2"/>
              <a:buNone/>
            </a:pPr>
            <a:r>
              <a:rPr lang="en-US" sz="1200" b="1" dirty="0">
                <a:solidFill>
                  <a:schemeClr val="bg1"/>
                </a:solidFill>
              </a:rPr>
              <a:t>-  Project Title</a:t>
            </a:r>
          </a:p>
        </p:txBody>
      </p:sp>
      <p:sp>
        <p:nvSpPr>
          <p:cNvPr id="9" name="Action Button: Home 8">
            <a:hlinkClick r:id="" action="ppaction://hlinkshowjump?jump=firstslide" highlightClick="1"/>
          </p:cNvPr>
          <p:cNvSpPr/>
          <p:nvPr/>
        </p:nvSpPr>
        <p:spPr bwMode="auto">
          <a:xfrm>
            <a:off x="8656518" y="6671205"/>
            <a:ext cx="203729" cy="159808"/>
          </a:xfrm>
          <a:prstGeom prst="actionButtonHome">
            <a:avLst/>
          </a:prstGeom>
          <a:solidFill>
            <a:schemeClr val="bg1">
              <a:lumMod val="65000"/>
            </a:schemeClr>
          </a:solidFill>
          <a:ln w="12700" cap="flat" cmpd="sng" algn="ctr">
            <a:solidFill>
              <a:schemeClr val="bg1">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820738"/>
            <a:endParaRPr lang="en-US">
              <a:solidFill>
                <a:srgbClr val="000000"/>
              </a:solidFill>
            </a:endParaRPr>
          </a:p>
        </p:txBody>
      </p:sp>
    </p:spTree>
    <p:extLst>
      <p:ext uri="{BB962C8B-B14F-4D97-AF65-F5344CB8AC3E}">
        <p14:creationId xmlns:p14="http://schemas.microsoft.com/office/powerpoint/2010/main" val="141340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5</a:t>
            </a:fld>
            <a:endParaRPr lang="en-US" dirty="0"/>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6" name="Title 5"/>
          <p:cNvSpPr>
            <a:spLocks noGrp="1"/>
          </p:cNvSpPr>
          <p:nvPr>
            <p:ph type="title"/>
          </p:nvPr>
        </p:nvSpPr>
        <p:spPr/>
        <p:txBody>
          <a:bodyPr>
            <a:normAutofit fontScale="90000"/>
          </a:bodyPr>
          <a:lstStyle/>
          <a:p>
            <a:r>
              <a:rPr lang="en-US" dirty="0"/>
              <a:t>Supporting Documentation</a:t>
            </a:r>
          </a:p>
        </p:txBody>
      </p:sp>
      <p:sp>
        <p:nvSpPr>
          <p:cNvPr id="11" name="Rectangle 10"/>
          <p:cNvSpPr/>
          <p:nvPr/>
        </p:nvSpPr>
        <p:spPr bwMode="auto">
          <a:xfrm>
            <a:off x="271462" y="398462"/>
            <a:ext cx="8753476" cy="6213475"/>
          </a:xfrm>
          <a:prstGeom prst="rect">
            <a:avLst/>
          </a:prstGeom>
          <a:noFill/>
          <a:ln w="12700" cap="flat" cmpd="sng" algn="ctr">
            <a:solidFill>
              <a:schemeClr val="tx1"/>
            </a:solidFill>
            <a:prstDash val="solid"/>
            <a:round/>
            <a:headEnd type="none" w="sm" len="sm"/>
            <a:tailEnd type="none" w="sm" len="sm"/>
          </a:ln>
          <a:effectLst/>
        </p:spPr>
        <p:txBody>
          <a:bodyPr/>
          <a:lstStyle/>
          <a:p>
            <a:pPr algn="ctr" defTabSz="820738" eaLnBrk="0" hangingPunct="0">
              <a:defRPr/>
            </a:pPr>
            <a:endParaRPr lang="en-US" sz="2200">
              <a:solidFill>
                <a:srgbClr val="000000"/>
              </a:solidFill>
              <a:latin typeface="Arial"/>
            </a:endParaRPr>
          </a:p>
        </p:txBody>
      </p:sp>
      <p:sp>
        <p:nvSpPr>
          <p:cNvPr id="13" name="Content Placeholder 2"/>
          <p:cNvSpPr txBox="1">
            <a:spLocks/>
          </p:cNvSpPr>
          <p:nvPr/>
        </p:nvSpPr>
        <p:spPr>
          <a:xfrm>
            <a:off x="366831" y="527195"/>
            <a:ext cx="8649640" cy="4056495"/>
          </a:xfrm>
          <a:prstGeom prst="rect">
            <a:avLst/>
          </a:prstGeom>
        </p:spPr>
        <p:txBody>
          <a:bodyPr/>
          <a:lst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0039A6"/>
              </a:buClr>
            </a:pPr>
            <a:r>
              <a:rPr lang="en-US" kern="0" dirty="0">
                <a:solidFill>
                  <a:srgbClr val="000000"/>
                </a:solidFill>
              </a:rPr>
              <a:t>Insert Supporting Documentation</a:t>
            </a:r>
          </a:p>
          <a:p>
            <a:pPr>
              <a:buClr>
                <a:srgbClr val="0039A6"/>
              </a:buClr>
            </a:pPr>
            <a:r>
              <a:rPr lang="en-US" kern="0" dirty="0">
                <a:solidFill>
                  <a:srgbClr val="000000"/>
                </a:solidFill>
              </a:rPr>
              <a:t>Add slides accordingly</a:t>
            </a:r>
          </a:p>
          <a:p>
            <a:pPr lvl="1">
              <a:buClr>
                <a:srgbClr val="0039A6"/>
              </a:buClr>
            </a:pPr>
            <a:r>
              <a:rPr lang="en-US" kern="0" dirty="0">
                <a:solidFill>
                  <a:srgbClr val="000000"/>
                </a:solidFill>
              </a:rPr>
              <a:t>Load Charts</a:t>
            </a:r>
          </a:p>
          <a:p>
            <a:pPr lvl="1">
              <a:buClr>
                <a:srgbClr val="0039A6"/>
              </a:buClr>
            </a:pPr>
            <a:r>
              <a:rPr lang="en-US" kern="0" dirty="0">
                <a:solidFill>
                  <a:srgbClr val="000000"/>
                </a:solidFill>
              </a:rPr>
              <a:t>Photos</a:t>
            </a:r>
          </a:p>
          <a:p>
            <a:pPr lvl="1">
              <a:buClr>
                <a:srgbClr val="0039A6"/>
              </a:buClr>
            </a:pPr>
            <a:r>
              <a:rPr lang="en-US" kern="0" dirty="0">
                <a:solidFill>
                  <a:srgbClr val="000000"/>
                </a:solidFill>
              </a:rPr>
              <a:t>Maps</a:t>
            </a:r>
          </a:p>
          <a:p>
            <a:pPr lvl="1">
              <a:buClr>
                <a:srgbClr val="0039A6"/>
              </a:buClr>
            </a:pPr>
            <a:r>
              <a:rPr lang="en-US" kern="0" dirty="0">
                <a:solidFill>
                  <a:srgbClr val="000000"/>
                </a:solidFill>
              </a:rPr>
              <a:t>RIO – Risk Management</a:t>
            </a:r>
          </a:p>
          <a:p>
            <a:pPr lvl="1">
              <a:buClr>
                <a:srgbClr val="0039A6"/>
              </a:buClr>
            </a:pPr>
            <a:r>
              <a:rPr lang="en-US" kern="0" dirty="0">
                <a:solidFill>
                  <a:srgbClr val="000000"/>
                </a:solidFill>
              </a:rPr>
              <a:t>Critical Path</a:t>
            </a:r>
          </a:p>
          <a:p>
            <a:pPr lvl="1">
              <a:buClr>
                <a:srgbClr val="0039A6"/>
              </a:buClr>
            </a:pPr>
            <a:r>
              <a:rPr lang="en-US" kern="0" dirty="0">
                <a:solidFill>
                  <a:srgbClr val="000000"/>
                </a:solidFill>
              </a:rPr>
              <a:t>A3 or problem solving documents</a:t>
            </a:r>
          </a:p>
          <a:p>
            <a:pPr lvl="1">
              <a:buClr>
                <a:srgbClr val="0039A6"/>
              </a:buClr>
            </a:pPr>
            <a:r>
              <a:rPr lang="en-US" kern="0" dirty="0" err="1">
                <a:solidFill>
                  <a:srgbClr val="000000"/>
                </a:solidFill>
              </a:rPr>
              <a:t>etc</a:t>
            </a:r>
            <a:endParaRPr lang="en-US" kern="0" dirty="0">
              <a:solidFill>
                <a:srgbClr val="000000"/>
              </a:solidFill>
            </a:endParaRPr>
          </a:p>
          <a:p>
            <a:pPr marL="441325" lvl="2" indent="0">
              <a:buClr>
                <a:srgbClr val="0039A6"/>
              </a:buClr>
              <a:buNone/>
            </a:pPr>
            <a:endParaRPr lang="en-US" kern="0" dirty="0">
              <a:solidFill>
                <a:srgbClr val="000000"/>
              </a:solidFill>
            </a:endParaRPr>
          </a:p>
        </p:txBody>
      </p:sp>
      <p:sp>
        <p:nvSpPr>
          <p:cNvPr id="12" name="Text Box 215"/>
          <p:cNvSpPr txBox="1">
            <a:spLocks noChangeArrowheads="1"/>
          </p:cNvSpPr>
          <p:nvPr/>
        </p:nvSpPr>
        <p:spPr bwMode="auto">
          <a:xfrm>
            <a:off x="4343396" y="0"/>
            <a:ext cx="3242737" cy="276999"/>
          </a:xfrm>
          <a:prstGeom prst="rect">
            <a:avLst/>
          </a:prstGeom>
          <a:noFill/>
          <a:ln w="9525" algn="ctr">
            <a:noFill/>
            <a:miter lim="800000"/>
            <a:headEnd/>
            <a:tailEnd/>
          </a:ln>
        </p:spPr>
        <p:txBody>
          <a:bodyPr wrap="square">
            <a:spAutoFit/>
          </a:bodyPr>
          <a:lstStyle/>
          <a:p>
            <a:pPr algn="l">
              <a:spcBef>
                <a:spcPct val="50000"/>
              </a:spcBef>
              <a:buFont typeface="Symbol" pitchFamily="18" charset="2"/>
              <a:buNone/>
            </a:pPr>
            <a:r>
              <a:rPr lang="en-US" sz="1200" b="1" dirty="0">
                <a:solidFill>
                  <a:schemeClr val="bg1"/>
                </a:solidFill>
              </a:rPr>
              <a:t>-  Project Title</a:t>
            </a:r>
          </a:p>
        </p:txBody>
      </p:sp>
      <p:sp>
        <p:nvSpPr>
          <p:cNvPr id="9" name="Action Button: Home 8">
            <a:hlinkClick r:id="" action="ppaction://hlinkshowjump?jump=firstslide" highlightClick="1"/>
          </p:cNvPr>
          <p:cNvSpPr/>
          <p:nvPr/>
        </p:nvSpPr>
        <p:spPr bwMode="auto">
          <a:xfrm>
            <a:off x="8656518" y="6671205"/>
            <a:ext cx="203729" cy="159808"/>
          </a:xfrm>
          <a:prstGeom prst="actionButtonHome">
            <a:avLst/>
          </a:prstGeom>
          <a:solidFill>
            <a:schemeClr val="bg1">
              <a:lumMod val="65000"/>
            </a:schemeClr>
          </a:solidFill>
          <a:ln w="12700" cap="flat" cmpd="sng" algn="ctr">
            <a:solidFill>
              <a:schemeClr val="bg1">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820738"/>
            <a:endParaRPr lang="en-US">
              <a:solidFill>
                <a:srgbClr val="000000"/>
              </a:solidFill>
            </a:endParaRPr>
          </a:p>
        </p:txBody>
      </p:sp>
    </p:spTree>
    <p:extLst>
      <p:ext uri="{BB962C8B-B14F-4D97-AF65-F5344CB8AC3E}">
        <p14:creationId xmlns:p14="http://schemas.microsoft.com/office/powerpoint/2010/main" val="416755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6</a:t>
            </a:fld>
            <a:endParaRPr lang="en-US" dirty="0"/>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6" name="Title 5"/>
          <p:cNvSpPr>
            <a:spLocks noGrp="1"/>
          </p:cNvSpPr>
          <p:nvPr>
            <p:ph type="title"/>
          </p:nvPr>
        </p:nvSpPr>
        <p:spPr/>
        <p:txBody>
          <a:bodyPr/>
          <a:lstStyle/>
          <a:p>
            <a:r>
              <a:rPr lang="en-US" dirty="0"/>
              <a:t>IMB Presentation</a:t>
            </a:r>
          </a:p>
        </p:txBody>
      </p:sp>
      <p:sp>
        <p:nvSpPr>
          <p:cNvPr id="8" name="Content Placeholder 2"/>
          <p:cNvSpPr txBox="1">
            <a:spLocks/>
          </p:cNvSpPr>
          <p:nvPr/>
        </p:nvSpPr>
        <p:spPr>
          <a:xfrm>
            <a:off x="366831" y="527195"/>
            <a:ext cx="6668969" cy="4056495"/>
          </a:xfrm>
          <a:prstGeom prst="rect">
            <a:avLst/>
          </a:prstGeom>
        </p:spPr>
        <p:txBody>
          <a:bodyPr/>
          <a:lst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0039A6"/>
              </a:buClr>
            </a:pPr>
            <a:r>
              <a:rPr lang="en-US" kern="0" dirty="0">
                <a:solidFill>
                  <a:srgbClr val="000000"/>
                </a:solidFill>
              </a:rPr>
              <a:t>Insert original IMB presentation </a:t>
            </a:r>
          </a:p>
          <a:p>
            <a:pPr>
              <a:buClr>
                <a:srgbClr val="0039A6"/>
              </a:buClr>
            </a:pPr>
            <a:r>
              <a:rPr lang="en-US" kern="0" dirty="0">
                <a:solidFill>
                  <a:srgbClr val="000000"/>
                </a:solidFill>
              </a:rPr>
              <a:t>If additional funds has been committed, insert the IMB presentation</a:t>
            </a:r>
          </a:p>
          <a:p>
            <a:pPr marL="441325" lvl="2" indent="0">
              <a:buClr>
                <a:srgbClr val="0039A6"/>
              </a:buClr>
              <a:buNone/>
            </a:pPr>
            <a:endParaRPr lang="en-US" kern="0" dirty="0">
              <a:solidFill>
                <a:srgbClr val="000000"/>
              </a:solidFill>
            </a:endParaRPr>
          </a:p>
        </p:txBody>
      </p:sp>
      <p:sp>
        <p:nvSpPr>
          <p:cNvPr id="10" name="Rectangle 9"/>
          <p:cNvSpPr/>
          <p:nvPr/>
        </p:nvSpPr>
        <p:spPr>
          <a:xfrm>
            <a:off x="6384561" y="1100666"/>
            <a:ext cx="2759439" cy="276999"/>
          </a:xfrm>
          <a:prstGeom prst="rect">
            <a:avLst/>
          </a:prstGeom>
        </p:spPr>
        <p:txBody>
          <a:bodyPr wrap="square">
            <a:spAutoFit/>
          </a:bodyPr>
          <a:lstStyle/>
          <a:p>
            <a:pPr defTabSz="820738" eaLnBrk="0" hangingPunct="0">
              <a:defRPr/>
            </a:pPr>
            <a:r>
              <a:rPr lang="en-US" sz="1200" b="1" dirty="0">
                <a:solidFill>
                  <a:srgbClr val="FFFFFF"/>
                </a:solidFill>
                <a:latin typeface="Arial"/>
              </a:rPr>
              <a:t> IMB Presentation</a:t>
            </a:r>
          </a:p>
        </p:txBody>
      </p:sp>
      <p:sp>
        <p:nvSpPr>
          <p:cNvPr id="7" name="Rectangle 6"/>
          <p:cNvSpPr/>
          <p:nvPr/>
        </p:nvSpPr>
        <p:spPr bwMode="auto">
          <a:xfrm>
            <a:off x="271462" y="398462"/>
            <a:ext cx="8753476" cy="6213475"/>
          </a:xfrm>
          <a:prstGeom prst="rect">
            <a:avLst/>
          </a:prstGeom>
          <a:noFill/>
          <a:ln w="12700" cap="flat" cmpd="sng" algn="ctr">
            <a:solidFill>
              <a:schemeClr val="tx1"/>
            </a:solidFill>
            <a:prstDash val="solid"/>
            <a:round/>
            <a:headEnd type="none" w="sm" len="sm"/>
            <a:tailEnd type="none" w="sm" len="sm"/>
          </a:ln>
          <a:effectLst/>
        </p:spPr>
        <p:txBody>
          <a:bodyPr/>
          <a:lstStyle/>
          <a:p>
            <a:pPr algn="ctr" defTabSz="820738" eaLnBrk="0" hangingPunct="0">
              <a:defRPr/>
            </a:pPr>
            <a:endParaRPr lang="en-US" sz="2200">
              <a:solidFill>
                <a:srgbClr val="000000"/>
              </a:solidFill>
              <a:latin typeface="Arial"/>
            </a:endParaRPr>
          </a:p>
        </p:txBody>
      </p:sp>
      <p:sp>
        <p:nvSpPr>
          <p:cNvPr id="11" name="Action Button: Home 10">
            <a:hlinkClick r:id="" action="ppaction://hlinkshowjump?jump=firstslide" highlightClick="1"/>
          </p:cNvPr>
          <p:cNvSpPr/>
          <p:nvPr/>
        </p:nvSpPr>
        <p:spPr bwMode="auto">
          <a:xfrm>
            <a:off x="8656518" y="6671205"/>
            <a:ext cx="203729" cy="159808"/>
          </a:xfrm>
          <a:prstGeom prst="actionButtonHome">
            <a:avLst/>
          </a:prstGeom>
          <a:solidFill>
            <a:schemeClr val="bg1">
              <a:lumMod val="65000"/>
            </a:schemeClr>
          </a:solidFill>
          <a:ln w="12700" cap="flat" cmpd="sng" algn="ctr">
            <a:solidFill>
              <a:schemeClr val="bg1">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820738"/>
            <a:endParaRPr lang="en-US">
              <a:solidFill>
                <a:srgbClr val="000000"/>
              </a:solidFill>
            </a:endParaRPr>
          </a:p>
        </p:txBody>
      </p:sp>
    </p:spTree>
    <p:extLst>
      <p:ext uri="{BB962C8B-B14F-4D97-AF65-F5344CB8AC3E}">
        <p14:creationId xmlns:p14="http://schemas.microsoft.com/office/powerpoint/2010/main" val="278387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7</a:t>
            </a:fld>
            <a:endParaRPr lang="en-US"/>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8" name="Title 7"/>
          <p:cNvSpPr>
            <a:spLocks noGrp="1"/>
          </p:cNvSpPr>
          <p:nvPr>
            <p:ph type="title"/>
          </p:nvPr>
        </p:nvSpPr>
        <p:spPr/>
        <p:txBody>
          <a:bodyPr/>
          <a:lstStyle/>
          <a:p>
            <a:r>
              <a:rPr lang="en-US" dirty="0"/>
              <a:t>Key Milestones</a:t>
            </a:r>
          </a:p>
        </p:txBody>
      </p:sp>
      <p:sp>
        <p:nvSpPr>
          <p:cNvPr id="4" name="TextBox 3"/>
          <p:cNvSpPr txBox="1"/>
          <p:nvPr/>
        </p:nvSpPr>
        <p:spPr bwMode="auto">
          <a:xfrm>
            <a:off x="148951" y="383441"/>
            <a:ext cx="8995049" cy="6370975"/>
          </a:xfrm>
          <a:prstGeom prst="rect">
            <a:avLst/>
          </a:prstGeom>
          <a:noFill/>
          <a:ln w="12700">
            <a:noFill/>
            <a:miter lim="800000"/>
            <a:headEnd type="none" w="sm" len="sm"/>
            <a:tailEnd type="none" w="sm" len="sm"/>
          </a:ln>
        </p:spPr>
        <p:txBody>
          <a:bodyPr wrap="square" rtlCol="0">
            <a:spAutoFit/>
          </a:bodyPr>
          <a:lstStyle/>
          <a:p>
            <a:pPr algn="l" fontAlgn="auto">
              <a:spcBef>
                <a:spcPts val="0"/>
              </a:spcBef>
              <a:spcAft>
                <a:spcPts val="0"/>
              </a:spcAft>
            </a:pPr>
            <a:r>
              <a:rPr lang="en-US" sz="1200" b="1" u="sng" dirty="0">
                <a:solidFill>
                  <a:sysClr val="windowText" lastClr="000000"/>
                </a:solidFill>
                <a:latin typeface="Arial"/>
                <a:cs typeface="Arial" charset="0"/>
              </a:rPr>
              <a:t>Key Milestones:</a:t>
            </a:r>
          </a:p>
          <a:p>
            <a:pPr algn="l" fontAlgn="auto">
              <a:spcBef>
                <a:spcPts val="0"/>
              </a:spcBef>
              <a:spcAft>
                <a:spcPts val="0"/>
              </a:spcAft>
            </a:pPr>
            <a:endParaRPr lang="en-US" sz="1200" b="1" dirty="0">
              <a:solidFill>
                <a:sysClr val="windowText" lastClr="000000"/>
              </a:solidFill>
              <a:latin typeface="Arial"/>
              <a:cs typeface="Arial" charset="0"/>
            </a:endParaRPr>
          </a:p>
          <a:p>
            <a:pPr algn="l" defTabSz="884238" fontAlgn="auto">
              <a:spcBef>
                <a:spcPts val="0"/>
              </a:spcBef>
              <a:spcAft>
                <a:spcPts val="0"/>
              </a:spcAft>
              <a:tabLst>
                <a:tab pos="744538" algn="l"/>
              </a:tabLst>
            </a:pPr>
            <a:r>
              <a:rPr lang="en-US" sz="1200" b="1" dirty="0">
                <a:solidFill>
                  <a:sysClr val="windowText" lastClr="000000"/>
                </a:solidFill>
                <a:latin typeface="Arial"/>
                <a:cs typeface="Arial" charset="0"/>
              </a:rPr>
              <a:t>Acronym	Milestone			Definition	</a:t>
            </a:r>
          </a:p>
          <a:p>
            <a:pPr algn="l" defTabSz="885825" fontAlgn="auto">
              <a:spcBef>
                <a:spcPts val="0"/>
              </a:spcBef>
              <a:spcAft>
                <a:spcPts val="0"/>
              </a:spcAft>
              <a:tabLst>
                <a:tab pos="744538" algn="l"/>
                <a:tab pos="3030538" algn="l"/>
              </a:tabLst>
            </a:pPr>
            <a:endParaRPr lang="en-US" sz="1200" b="1" u="sng" dirty="0">
              <a:solidFill>
                <a:sysClr val="windowText" lastClr="000000"/>
              </a:solidFill>
              <a:latin typeface="Arial"/>
              <a:cs typeface="Arial" charset="0"/>
            </a:endParaRPr>
          </a:p>
          <a:p>
            <a:pPr marL="855663" indent="-8556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IMB	IMB Approval 		Verbal approval from IMB</a:t>
            </a:r>
          </a:p>
          <a:p>
            <a:pPr marL="855663" indent="-8556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Scope of Work Approved		Affected parties agree to requirements and deliverables</a:t>
            </a:r>
          </a:p>
          <a:p>
            <a:pPr marL="855663" indent="-8556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BSA       	Bid Specification Approved		Affected parties approved bid specification</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RFQ   	Release RFQ (Request for Quote) 		Purchase request submitted with defined requirements	</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Purchase Specification Approved		Affected parties approved purchase specification</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PO         </a:t>
            </a:r>
            <a:r>
              <a:rPr lang="en-US" sz="1200" dirty="0" err="1">
                <a:solidFill>
                  <a:sysClr val="windowText" lastClr="000000"/>
                </a:solidFill>
                <a:latin typeface="Arial"/>
                <a:cs typeface="Arial" charset="0"/>
              </a:rPr>
              <a:t>PO</a:t>
            </a:r>
            <a:r>
              <a:rPr lang="en-US" sz="1200" dirty="0">
                <a:solidFill>
                  <a:sysClr val="windowText" lastClr="000000"/>
                </a:solidFill>
                <a:latin typeface="Arial"/>
                <a:cs typeface="Arial" charset="0"/>
              </a:rPr>
              <a:t> Released (Purchase Order)		Negotiations are complete and contract signed by Supplier Management and 		and the vendor</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Key milestone expenditures 			Key payments on timeline based on contract terms and conditions</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Equipment Design Review Complete		Final design approved by affected parties, authorizing supplier to initiate 		fabrication</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Requirements to SSG			Asset, facility requirements and drawings submitted to SSG </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Area layout complete</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CD     	F&amp;AM Design Complete	  		F&amp;AM design  </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RFI    	F&amp;AM Construction / Utilities Complete  	Area ready for asset installation</a:t>
            </a:r>
          </a:p>
          <a:p>
            <a:pPr marL="3886200" lvl="8" indent="-169863" defTabSz="885825">
              <a:buFont typeface="Arial" panose="020B0604020202020204" pitchFamily="34" charset="0"/>
              <a:buChar char="•"/>
              <a:tabLst>
                <a:tab pos="744538" algn="l"/>
                <a:tab pos="3370263" algn="l"/>
              </a:tabLst>
            </a:pPr>
            <a:r>
              <a:rPr lang="en-US" sz="1200" dirty="0">
                <a:solidFill>
                  <a:sysClr val="windowText" lastClr="000000"/>
                </a:solidFill>
                <a:latin typeface="Arial"/>
                <a:cs typeface="Arial" charset="0"/>
              </a:rPr>
              <a:t>Asset removals or move</a:t>
            </a:r>
          </a:p>
          <a:p>
            <a:pPr marL="3886200" lvl="8" indent="-169863" defTabSz="885825">
              <a:buFont typeface="Arial" panose="020B0604020202020204" pitchFamily="34" charset="0"/>
              <a:buChar char="•"/>
              <a:tabLst>
                <a:tab pos="744538" algn="l"/>
                <a:tab pos="3370263" algn="l"/>
              </a:tabLst>
            </a:pPr>
            <a:r>
              <a:rPr lang="en-US" sz="1200" dirty="0">
                <a:solidFill>
                  <a:sysClr val="windowText" lastClr="000000"/>
                </a:solidFill>
                <a:latin typeface="Arial"/>
                <a:cs typeface="Arial" charset="0"/>
              </a:rPr>
              <a:t>Key construction milestones, e.g. foundations</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FAT    	Factory Acceptance Test			Testing at supplier is complete and approved test documents are signed; 		authorization to ship</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O/D    	Asset On-dock 			Date asset is expected to be delivered to facility</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Installation Complete			Asset is assembled and run through tests to ensure readiness for acceptance 		testing.  Supporting hardware, etc. in place for testing</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BAT      	Final Acceptance Complete 			Boeing – Acceptance; Equipment meets specifications (Initiates final payment)</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RFU    	Ready for Use			Asset is installed, functionally ready to use and is capable of running parts</a:t>
            </a:r>
          </a:p>
          <a:p>
            <a:pPr marL="2684463" indent="-2684463" algn="l" defTabSz="885825" fontAlgn="auto">
              <a:spcBef>
                <a:spcPts val="0"/>
              </a:spcBef>
              <a:spcAft>
                <a:spcPts val="0"/>
              </a:spcAft>
              <a:tabLst>
                <a:tab pos="744538" algn="l"/>
                <a:tab pos="3370263" algn="l"/>
              </a:tabLst>
            </a:pPr>
            <a:r>
              <a:rPr lang="en-US" sz="1200" dirty="0">
                <a:solidFill>
                  <a:sysClr val="windowText" lastClr="000000"/>
                </a:solidFill>
                <a:latin typeface="Arial"/>
                <a:cs typeface="Arial" charset="0"/>
              </a:rPr>
              <a:t>    	Production Ready			Qualifications, accreditation, testing and integration and training are complete.  		Tools are in place, production part plans in place, inspection plan in place.  		Operations has what is needed to start running production parts</a:t>
            </a:r>
          </a:p>
          <a:p>
            <a:pPr algn="l" defTabSz="819150" fontAlgn="auto">
              <a:spcBef>
                <a:spcPts val="0"/>
              </a:spcBef>
              <a:spcAft>
                <a:spcPts val="0"/>
              </a:spcAft>
            </a:pPr>
            <a:endParaRPr lang="en-US" sz="1200" dirty="0">
              <a:solidFill>
                <a:sysClr val="windowText" lastClr="000000"/>
              </a:solidFill>
              <a:latin typeface="Arial"/>
              <a:cs typeface="Arial" charset="0"/>
            </a:endParaRPr>
          </a:p>
          <a:p>
            <a:pPr algn="l" defTabSz="819150" fontAlgn="auto">
              <a:spcBef>
                <a:spcPts val="0"/>
              </a:spcBef>
              <a:spcAft>
                <a:spcPts val="0"/>
              </a:spcAft>
            </a:pPr>
            <a:endParaRPr lang="en-US" sz="1200" dirty="0">
              <a:solidFill>
                <a:sysClr val="windowText" lastClr="000000"/>
              </a:solidFill>
              <a:latin typeface="Arial"/>
              <a:cs typeface="Arial" charset="0"/>
            </a:endParaRPr>
          </a:p>
          <a:p>
            <a:pPr algn="l" fontAlgn="auto">
              <a:spcBef>
                <a:spcPts val="0"/>
              </a:spcBef>
              <a:spcAft>
                <a:spcPts val="0"/>
              </a:spcAft>
            </a:pPr>
            <a:endParaRPr lang="en-US" sz="1200" dirty="0">
              <a:solidFill>
                <a:sysClr val="windowText" lastClr="000000"/>
              </a:solidFill>
              <a:latin typeface="Arial"/>
              <a:cs typeface="Arial" charset="0"/>
            </a:endParaRPr>
          </a:p>
        </p:txBody>
      </p:sp>
      <p:sp>
        <p:nvSpPr>
          <p:cNvPr id="15" name="TextBox 14"/>
          <p:cNvSpPr txBox="1"/>
          <p:nvPr/>
        </p:nvSpPr>
        <p:spPr bwMode="auto">
          <a:xfrm>
            <a:off x="199365" y="6046419"/>
            <a:ext cx="8585859" cy="276999"/>
          </a:xfrm>
          <a:prstGeom prst="rect">
            <a:avLst/>
          </a:prstGeom>
          <a:noFill/>
          <a:ln w="12700">
            <a:noFill/>
            <a:miter lim="800000"/>
            <a:headEnd type="none" w="sm" len="sm"/>
            <a:tailEnd type="none" w="sm" len="sm"/>
          </a:ln>
        </p:spPr>
        <p:txBody>
          <a:bodyPr wrap="square" rtlCol="0">
            <a:spAutoFit/>
          </a:bodyPr>
          <a:lstStyle/>
          <a:p>
            <a:pPr algn="l" fontAlgn="auto">
              <a:spcBef>
                <a:spcPts val="0"/>
              </a:spcBef>
              <a:spcAft>
                <a:spcPts val="0"/>
              </a:spcAft>
            </a:pPr>
            <a:r>
              <a:rPr lang="en-US" sz="1200" b="1" dirty="0">
                <a:solidFill>
                  <a:srgbClr val="000000"/>
                </a:solidFill>
                <a:latin typeface="Arial"/>
                <a:cs typeface="Arial" charset="0"/>
              </a:rPr>
              <a:t>* Required milestone on four square</a:t>
            </a:r>
          </a:p>
        </p:txBody>
      </p:sp>
    </p:spTree>
    <p:extLst>
      <p:ext uri="{BB962C8B-B14F-4D97-AF65-F5344CB8AC3E}">
        <p14:creationId xmlns:p14="http://schemas.microsoft.com/office/powerpoint/2010/main" val="91467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B77F6EE-2C48-4761-BE8C-A5B547AE33BC}" type="slidenum">
              <a:rPr lang="en-US" smtClean="0"/>
              <a:pPr/>
              <a:t>8</a:t>
            </a:fld>
            <a:endParaRPr lang="en-US"/>
          </a:p>
        </p:txBody>
      </p:sp>
      <p:sp>
        <p:nvSpPr>
          <p:cNvPr id="3" name="Footer Placeholder 2"/>
          <p:cNvSpPr>
            <a:spLocks noGrp="1"/>
          </p:cNvSpPr>
          <p:nvPr>
            <p:ph type="ftr" sz="quarter" idx="11"/>
          </p:nvPr>
        </p:nvSpPr>
        <p:spPr/>
        <p:txBody>
          <a:bodyPr/>
          <a:lstStyle/>
          <a:p>
            <a:r>
              <a:rPr lang="en-US"/>
              <a:t>BOEING PROPRIETARY</a:t>
            </a:r>
            <a:endParaRPr lang="en-US" dirty="0"/>
          </a:p>
        </p:txBody>
      </p:sp>
      <p:sp>
        <p:nvSpPr>
          <p:cNvPr id="7" name="Title 6"/>
          <p:cNvSpPr>
            <a:spLocks noGrp="1"/>
          </p:cNvSpPr>
          <p:nvPr>
            <p:ph type="title"/>
          </p:nvPr>
        </p:nvSpPr>
        <p:spPr/>
        <p:txBody>
          <a:bodyPr/>
          <a:lstStyle/>
          <a:p>
            <a:r>
              <a:rPr lang="en-US" dirty="0"/>
              <a:t>Timelines</a:t>
            </a:r>
          </a:p>
        </p:txBody>
      </p:sp>
      <p:sp>
        <p:nvSpPr>
          <p:cNvPr id="12" name="TextBox 11"/>
          <p:cNvSpPr txBox="1"/>
          <p:nvPr/>
        </p:nvSpPr>
        <p:spPr bwMode="auto">
          <a:xfrm>
            <a:off x="157660" y="315311"/>
            <a:ext cx="5486400" cy="338554"/>
          </a:xfrm>
          <a:prstGeom prst="rect">
            <a:avLst/>
          </a:prstGeom>
          <a:noFill/>
          <a:ln w="12700">
            <a:noFill/>
            <a:miter lim="800000"/>
            <a:headEnd type="none" w="sm" len="sm"/>
            <a:tailEnd type="none" w="sm" len="sm"/>
          </a:ln>
        </p:spPr>
        <p:txBody>
          <a:bodyPr wrap="square" rtlCol="0">
            <a:spAutoFit/>
          </a:bodyPr>
          <a:lstStyle/>
          <a:p>
            <a:pPr algn="l" fontAlgn="auto">
              <a:spcBef>
                <a:spcPts val="0"/>
              </a:spcBef>
              <a:spcAft>
                <a:spcPts val="0"/>
              </a:spcAft>
            </a:pPr>
            <a:r>
              <a:rPr lang="en-US" sz="1600" b="1" dirty="0">
                <a:solidFill>
                  <a:sysClr val="windowText" lastClr="000000"/>
                </a:solidFill>
                <a:latin typeface="Arial"/>
                <a:cs typeface="Arial" charset="0"/>
              </a:rPr>
              <a:t>Standard Schedule Timelines</a:t>
            </a:r>
          </a:p>
        </p:txBody>
      </p:sp>
      <p:sp>
        <p:nvSpPr>
          <p:cNvPr id="8" name="Content Placeholder 2"/>
          <p:cNvSpPr txBox="1">
            <a:spLocks/>
          </p:cNvSpPr>
          <p:nvPr/>
        </p:nvSpPr>
        <p:spPr>
          <a:xfrm>
            <a:off x="234215" y="710191"/>
            <a:ext cx="4281369" cy="4056495"/>
          </a:xfrm>
          <a:prstGeom prst="rect">
            <a:avLst/>
          </a:prstGeom>
        </p:spPr>
        <p:txBody>
          <a:bodyPr/>
          <a:lstStyle>
            <a:lvl1pPr marL="169863" indent="-169863" algn="l" defTabSz="820738" rtl="0" eaLnBrk="1" fontAlgn="base" hangingPunct="1">
              <a:lnSpc>
                <a:spcPct val="90000"/>
              </a:lnSpc>
              <a:spcBef>
                <a:spcPts val="600"/>
              </a:spcBef>
              <a:spcAft>
                <a:spcPct val="0"/>
              </a:spcAft>
              <a:buClr>
                <a:schemeClr val="tx2"/>
              </a:buClr>
              <a:buFont typeface="Wingdings" pitchFamily="2" charset="2"/>
              <a:buChar char="§"/>
              <a:defRPr sz="2200" b="1">
                <a:solidFill>
                  <a:schemeClr val="tx1"/>
                </a:solidFill>
                <a:latin typeface="+mn-lt"/>
                <a:ea typeface="+mn-ea"/>
                <a:cs typeface="+mn-cs"/>
              </a:defRPr>
            </a:lvl1pPr>
            <a:lvl2pPr marL="376238" indent="-204788" algn="l" defTabSz="820738" rtl="0" eaLnBrk="1" fontAlgn="base" hangingPunct="1">
              <a:lnSpc>
                <a:spcPct val="90000"/>
              </a:lnSpc>
              <a:spcBef>
                <a:spcPts val="600"/>
              </a:spcBef>
              <a:spcAft>
                <a:spcPct val="0"/>
              </a:spcAft>
              <a:buClr>
                <a:schemeClr val="tx2"/>
              </a:buClr>
              <a:buFont typeface="Wingdings" pitchFamily="2" charset="2"/>
              <a:buChar char="§"/>
              <a:defRPr sz="2000">
                <a:solidFill>
                  <a:schemeClr val="tx1"/>
                </a:solidFill>
                <a:latin typeface="+mn-lt"/>
              </a:defRPr>
            </a:lvl2pPr>
            <a:lvl3pPr marL="627063" indent="-185738" algn="l" defTabSz="820738" rtl="0" eaLnBrk="1" fontAlgn="base" hangingPunct="1">
              <a:lnSpc>
                <a:spcPct val="90000"/>
              </a:lnSpc>
              <a:spcBef>
                <a:spcPts val="600"/>
              </a:spcBef>
              <a:spcAft>
                <a:spcPct val="0"/>
              </a:spcAft>
              <a:buClr>
                <a:schemeClr val="tx2"/>
              </a:buClr>
              <a:buFont typeface="Arial" charset="0"/>
              <a:buChar char="–"/>
              <a:defRPr>
                <a:solidFill>
                  <a:schemeClr val="tx1"/>
                </a:solidFill>
                <a:latin typeface="+mn-lt"/>
              </a:defRPr>
            </a:lvl3pPr>
            <a:lvl4pPr marL="792163" indent="-163513" algn="l" defTabSz="820738" rtl="0" eaLnBrk="1" fontAlgn="base" hangingPunct="1">
              <a:lnSpc>
                <a:spcPct val="90000"/>
              </a:lnSpc>
              <a:spcBef>
                <a:spcPct val="30000"/>
              </a:spcBef>
              <a:spcAft>
                <a:spcPct val="15000"/>
              </a:spcAft>
              <a:buClr>
                <a:schemeClr val="tx2"/>
              </a:buClr>
              <a:buFont typeface="Arial" charset="0"/>
              <a:buChar char="–"/>
              <a:defRPr>
                <a:solidFill>
                  <a:schemeClr val="tx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0039A6"/>
              </a:buClr>
            </a:pPr>
            <a:r>
              <a:rPr lang="en-US" sz="1800" kern="0" dirty="0">
                <a:solidFill>
                  <a:srgbClr val="0000FF"/>
                </a:solidFill>
              </a:rPr>
              <a:t>One Year</a:t>
            </a:r>
          </a:p>
          <a:p>
            <a:pPr>
              <a:buClr>
                <a:srgbClr val="0039A6"/>
              </a:buClr>
            </a:pPr>
            <a:endParaRPr lang="en-US" sz="1800" kern="0" dirty="0">
              <a:solidFill>
                <a:srgbClr val="0000FF"/>
              </a:solidFill>
            </a:endParaRPr>
          </a:p>
          <a:p>
            <a:pPr>
              <a:buClr>
                <a:srgbClr val="0039A6"/>
              </a:buClr>
            </a:pPr>
            <a:endParaRPr lang="en-US" sz="1800" kern="0" dirty="0">
              <a:solidFill>
                <a:srgbClr val="0000FF"/>
              </a:solidFill>
            </a:endParaRPr>
          </a:p>
          <a:p>
            <a:pPr marL="0" indent="0">
              <a:buClr>
                <a:srgbClr val="0039A6"/>
              </a:buClr>
              <a:buNone/>
            </a:pPr>
            <a:endParaRPr lang="en-US" sz="100" kern="0" dirty="0">
              <a:solidFill>
                <a:srgbClr val="0000FF"/>
              </a:solidFill>
            </a:endParaRPr>
          </a:p>
          <a:p>
            <a:pPr>
              <a:buClr>
                <a:srgbClr val="0039A6"/>
              </a:buClr>
            </a:pPr>
            <a:r>
              <a:rPr lang="en-US" sz="1800" kern="0" dirty="0">
                <a:solidFill>
                  <a:srgbClr val="0000FF"/>
                </a:solidFill>
              </a:rPr>
              <a:t>Two Year</a:t>
            </a:r>
          </a:p>
          <a:p>
            <a:pPr>
              <a:buClr>
                <a:srgbClr val="0039A6"/>
              </a:buClr>
            </a:pPr>
            <a:endParaRPr lang="en-US" sz="600" kern="0" dirty="0">
              <a:solidFill>
                <a:srgbClr val="0000FF"/>
              </a:solidFill>
            </a:endParaRPr>
          </a:p>
          <a:p>
            <a:pPr>
              <a:buClr>
                <a:srgbClr val="0039A6"/>
              </a:buClr>
            </a:pPr>
            <a:endParaRPr lang="en-US" sz="1800" kern="0" dirty="0">
              <a:solidFill>
                <a:srgbClr val="000000"/>
              </a:solidFill>
            </a:endParaRPr>
          </a:p>
          <a:p>
            <a:pPr marL="0" indent="0">
              <a:buClr>
                <a:srgbClr val="0039A6"/>
              </a:buClr>
              <a:buNone/>
            </a:pPr>
            <a:endParaRPr lang="en-US" sz="1800" kern="0" dirty="0">
              <a:solidFill>
                <a:srgbClr val="000000"/>
              </a:solidFill>
            </a:endParaRPr>
          </a:p>
          <a:p>
            <a:pPr>
              <a:buClr>
                <a:srgbClr val="0039A6"/>
              </a:buClr>
            </a:pPr>
            <a:r>
              <a:rPr lang="en-US" sz="1800" kern="0" dirty="0">
                <a:solidFill>
                  <a:srgbClr val="0000FF"/>
                </a:solidFill>
              </a:rPr>
              <a:t>Three Year</a:t>
            </a:r>
          </a:p>
          <a:p>
            <a:pPr marL="441325" lvl="2" indent="0">
              <a:buClr>
                <a:srgbClr val="0039A6"/>
              </a:buClr>
              <a:buNone/>
            </a:pPr>
            <a:endParaRPr lang="en-US" sz="1400" kern="0" dirty="0">
              <a:solidFill>
                <a:srgbClr val="000000"/>
              </a:solidFill>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315527527"/>
              </p:ext>
            </p:extLst>
          </p:nvPr>
        </p:nvGraphicFramePr>
        <p:xfrm>
          <a:off x="328613" y="3360192"/>
          <a:ext cx="8407400" cy="461920"/>
        </p:xfrm>
        <a:graphic>
          <a:graphicData uri="http://schemas.openxmlformats.org/presentationml/2006/ole">
            <mc:AlternateContent xmlns:mc="http://schemas.openxmlformats.org/markup-compatibility/2006">
              <mc:Choice xmlns:v="urn:schemas-microsoft-com:vml" Requires="v">
                <p:oleObj spid="_x0000_s1432" name="Worksheet" r:id="rId3" imgW="8924803" imgH="514251" progId="Excel.Sheet.12">
                  <p:embed/>
                </p:oleObj>
              </mc:Choice>
              <mc:Fallback>
                <p:oleObj name="Worksheet" r:id="rId3" imgW="8924803" imgH="514251" progId="Excel.Sheet.12">
                  <p:embed/>
                  <p:pic>
                    <p:nvPicPr>
                      <p:cNvPr id="0" name=""/>
                      <p:cNvPicPr>
                        <a:picLocks noChangeAspect="1" noChangeArrowheads="1"/>
                      </p:cNvPicPr>
                      <p:nvPr/>
                    </p:nvPicPr>
                    <p:blipFill>
                      <a:blip r:embed="rId4"/>
                      <a:srcRect/>
                      <a:stretch>
                        <a:fillRect/>
                      </a:stretch>
                    </p:blipFill>
                    <p:spPr bwMode="auto">
                      <a:xfrm>
                        <a:off x="328613" y="3360192"/>
                        <a:ext cx="8407400" cy="461920"/>
                      </a:xfrm>
                      <a:prstGeom prst="rect">
                        <a:avLst/>
                      </a:prstGeom>
                      <a:noFill/>
                      <a:ln>
                        <a:noFill/>
                      </a:ln>
                      <a:effectLst/>
                    </p:spPr>
                  </p:pic>
                </p:oleObj>
              </mc:Fallback>
            </mc:AlternateContent>
          </a:graphicData>
        </a:graphic>
      </p:graphicFrame>
      <p:sp>
        <p:nvSpPr>
          <p:cNvPr id="11" name="Rectangle 120"/>
          <p:cNvSpPr>
            <a:spLocks noChangeArrowheads="1"/>
          </p:cNvSpPr>
          <p:nvPr/>
        </p:nvSpPr>
        <p:spPr bwMode="auto">
          <a:xfrm>
            <a:off x="365760" y="3538001"/>
            <a:ext cx="5669280" cy="91440"/>
          </a:xfrm>
          <a:prstGeom prst="rect">
            <a:avLst/>
          </a:prstGeom>
          <a:solidFill>
            <a:schemeClr val="tx1"/>
          </a:solidFill>
          <a:ln w="9525">
            <a:noFill/>
            <a:miter lim="800000"/>
            <a:headEnd/>
            <a:tailEnd/>
          </a:ln>
        </p:spPr>
        <p:txBody>
          <a:bodyPr wrap="none" anchor="ctr"/>
          <a:lstStyle/>
          <a:p>
            <a:pPr algn="l"/>
            <a:endParaRPr lang="en-US">
              <a:solidFill>
                <a:srgbClr val="000000"/>
              </a:solidFill>
            </a:endParaRPr>
          </a:p>
        </p:txBody>
      </p:sp>
      <p:graphicFrame>
        <p:nvGraphicFramePr>
          <p:cNvPr id="15" name="Object 1"/>
          <p:cNvGraphicFramePr>
            <a:graphicFrameLocks noChangeAspect="1"/>
          </p:cNvGraphicFramePr>
          <p:nvPr>
            <p:extLst>
              <p:ext uri="{D42A27DB-BD31-4B8C-83A1-F6EECF244321}">
                <p14:modId xmlns:p14="http://schemas.microsoft.com/office/powerpoint/2010/main" val="787574886"/>
              </p:ext>
            </p:extLst>
          </p:nvPr>
        </p:nvGraphicFramePr>
        <p:xfrm>
          <a:off x="336550" y="2190212"/>
          <a:ext cx="8399463" cy="442913"/>
        </p:xfrm>
        <a:graphic>
          <a:graphicData uri="http://schemas.openxmlformats.org/presentationml/2006/ole">
            <mc:AlternateContent xmlns:mc="http://schemas.openxmlformats.org/markup-compatibility/2006">
              <mc:Choice xmlns:v="urn:schemas-microsoft-com:vml" Requires="v">
                <p:oleObj spid="_x0000_s1433" name="Worksheet" r:id="rId5" imgW="9153701" imgH="514350" progId="Excel.Sheet.12">
                  <p:embed/>
                </p:oleObj>
              </mc:Choice>
              <mc:Fallback>
                <p:oleObj name="Worksheet" r:id="rId5" imgW="9153701" imgH="514350" progId="Excel.Sheet.12">
                  <p:embed/>
                  <p:pic>
                    <p:nvPicPr>
                      <p:cNvPr id="0" name=""/>
                      <p:cNvPicPr>
                        <a:picLocks noChangeAspect="1" noChangeArrowheads="1"/>
                      </p:cNvPicPr>
                      <p:nvPr/>
                    </p:nvPicPr>
                    <p:blipFill>
                      <a:blip r:embed="rId6"/>
                      <a:srcRect/>
                      <a:stretch>
                        <a:fillRect/>
                      </a:stretch>
                    </p:blipFill>
                    <p:spPr bwMode="auto">
                      <a:xfrm>
                        <a:off x="336550" y="2190212"/>
                        <a:ext cx="8399463" cy="442913"/>
                      </a:xfrm>
                      <a:prstGeom prst="rect">
                        <a:avLst/>
                      </a:prstGeom>
                      <a:noFill/>
                      <a:ln>
                        <a:noFill/>
                      </a:ln>
                      <a:effectLst/>
                    </p:spPr>
                  </p:pic>
                </p:oleObj>
              </mc:Fallback>
            </mc:AlternateContent>
          </a:graphicData>
        </a:graphic>
      </p:graphicFrame>
      <p:sp>
        <p:nvSpPr>
          <p:cNvPr id="16" name="Rectangle 120"/>
          <p:cNvSpPr>
            <a:spLocks noChangeArrowheads="1"/>
          </p:cNvSpPr>
          <p:nvPr/>
        </p:nvSpPr>
        <p:spPr bwMode="auto">
          <a:xfrm>
            <a:off x="345011" y="2363369"/>
            <a:ext cx="548640" cy="91440"/>
          </a:xfrm>
          <a:prstGeom prst="rect">
            <a:avLst/>
          </a:prstGeom>
          <a:solidFill>
            <a:schemeClr val="tx1"/>
          </a:solidFill>
          <a:ln w="9525">
            <a:noFill/>
            <a:miter lim="800000"/>
            <a:headEnd/>
            <a:tailEnd/>
          </a:ln>
        </p:spPr>
        <p:txBody>
          <a:bodyPr wrap="none" anchor="ctr"/>
          <a:lstStyle/>
          <a:p>
            <a:pPr algn="l"/>
            <a:endParaRPr lang="en-US">
              <a:solidFill>
                <a:srgbClr val="000000"/>
              </a:solidFill>
            </a:endParaRPr>
          </a:p>
        </p:txBody>
      </p:sp>
      <p:sp>
        <p:nvSpPr>
          <p:cNvPr id="4" name="TextBox 3"/>
          <p:cNvSpPr txBox="1"/>
          <p:nvPr/>
        </p:nvSpPr>
        <p:spPr bwMode="auto">
          <a:xfrm>
            <a:off x="234215" y="3999921"/>
            <a:ext cx="8502122" cy="2123658"/>
          </a:xfrm>
          <a:prstGeom prst="rect">
            <a:avLst/>
          </a:prstGeom>
          <a:noFill/>
          <a:ln w="12700">
            <a:noFill/>
            <a:miter lim="800000"/>
            <a:headEnd type="none" w="sm" len="sm"/>
            <a:tailEnd type="none" w="sm" len="sm"/>
          </a:ln>
        </p:spPr>
        <p:txBody>
          <a:bodyPr wrap="square" rtlCol="0">
            <a:spAutoFit/>
          </a:bodyPr>
          <a:lstStyle/>
          <a:p>
            <a:pPr marL="171450" indent="-171450" algn="l">
              <a:buFont typeface="Arial" panose="020B0604020202020204" pitchFamily="34" charset="0"/>
              <a:buChar char="•"/>
            </a:pPr>
            <a:r>
              <a:rPr lang="en-US" sz="1200" b="1" dirty="0">
                <a:solidFill>
                  <a:sysClr val="windowText" lastClr="000000"/>
                </a:solidFill>
                <a:cs typeface="Arial" charset="0"/>
              </a:rPr>
              <a:t>Change the years and months as needed to adjust for the time period. </a:t>
            </a:r>
          </a:p>
          <a:p>
            <a:pPr marL="171450" indent="-171450" algn="l">
              <a:buFont typeface="Arial" panose="020B0604020202020204" pitchFamily="34" charset="0"/>
              <a:buChar char="•"/>
            </a:pPr>
            <a:endParaRPr lang="en-US" sz="1200" b="1" dirty="0">
              <a:solidFill>
                <a:sysClr val="windowText" lastClr="000000"/>
              </a:solidFill>
              <a:cs typeface="Arial" charset="0"/>
            </a:endParaRPr>
          </a:p>
          <a:p>
            <a:pPr marL="171450" indent="-171450" algn="l">
              <a:buFont typeface="Arial" panose="020B0604020202020204" pitchFamily="34" charset="0"/>
              <a:buChar char="•"/>
            </a:pPr>
            <a:r>
              <a:rPr lang="en-US" sz="1200" b="1" dirty="0">
                <a:solidFill>
                  <a:sysClr val="windowText" lastClr="000000"/>
                </a:solidFill>
                <a:cs typeface="Arial" charset="0"/>
              </a:rPr>
              <a:t>To change the completed segment of the timeline:</a:t>
            </a:r>
          </a:p>
          <a:p>
            <a:pPr marL="628650" lvl="1" indent="-171450" algn="l">
              <a:buFont typeface="Arial" panose="020B0604020202020204" pitchFamily="34" charset="0"/>
              <a:buChar char="•"/>
            </a:pPr>
            <a:r>
              <a:rPr lang="en-US" sz="1200" b="1" dirty="0">
                <a:solidFill>
                  <a:sysClr val="windowText" lastClr="000000"/>
                </a:solidFill>
                <a:cs typeface="Arial" charset="0"/>
              </a:rPr>
              <a:t>Select the black box</a:t>
            </a:r>
          </a:p>
          <a:p>
            <a:pPr marL="628650" lvl="1" indent="-171450" algn="l">
              <a:buFont typeface="Arial" panose="020B0604020202020204" pitchFamily="34" charset="0"/>
              <a:buChar char="•"/>
            </a:pPr>
            <a:r>
              <a:rPr lang="en-US" sz="1200" b="1" dirty="0">
                <a:solidFill>
                  <a:sysClr val="windowText" lastClr="000000"/>
                </a:solidFill>
                <a:cs typeface="Arial" charset="0"/>
              </a:rPr>
              <a:t>Right click on the selection</a:t>
            </a:r>
          </a:p>
          <a:p>
            <a:pPr marL="628650" lvl="1" indent="-171450" algn="l">
              <a:buFont typeface="Arial" panose="020B0604020202020204" pitchFamily="34" charset="0"/>
              <a:buChar char="•"/>
            </a:pPr>
            <a:r>
              <a:rPr lang="en-US" sz="1200" b="1" dirty="0">
                <a:solidFill>
                  <a:sysClr val="windowText" lastClr="000000"/>
                </a:solidFill>
                <a:cs typeface="Arial" charset="0"/>
              </a:rPr>
              <a:t>Select “Size and Position”</a:t>
            </a:r>
          </a:p>
          <a:p>
            <a:pPr marL="628650" lvl="1" indent="-171450" algn="l">
              <a:buFont typeface="Arial" panose="020B0604020202020204" pitchFamily="34" charset="0"/>
              <a:buChar char="•"/>
            </a:pPr>
            <a:r>
              <a:rPr lang="en-US" sz="1200" b="1" dirty="0">
                <a:solidFill>
                  <a:sysClr val="windowText" lastClr="000000"/>
                </a:solidFill>
                <a:cs typeface="Arial" charset="0"/>
              </a:rPr>
              <a:t>Under the format options, click on the up or down arrows to change the width of the box  </a:t>
            </a:r>
          </a:p>
          <a:p>
            <a:pPr marL="628650" lvl="1" indent="-171450" algn="l">
              <a:buFont typeface="Arial" panose="020B0604020202020204" pitchFamily="34" charset="0"/>
              <a:buChar char="•"/>
            </a:pPr>
            <a:r>
              <a:rPr lang="en-US" sz="1200" b="1" dirty="0">
                <a:solidFill>
                  <a:sysClr val="windowText" lastClr="000000"/>
                </a:solidFill>
                <a:cs typeface="Arial" charset="0"/>
              </a:rPr>
              <a:t>Note:  The height of the box is set at 0.1 to fill in the space properly </a:t>
            </a:r>
          </a:p>
          <a:p>
            <a:pPr marL="628650" lvl="1" indent="-171450" algn="l">
              <a:buFont typeface="Arial" panose="020B0604020202020204" pitchFamily="34" charset="0"/>
              <a:buChar char="•"/>
            </a:pPr>
            <a:endParaRPr lang="en-US" sz="1200" b="1" dirty="0">
              <a:solidFill>
                <a:sysClr val="windowText" lastClr="000000"/>
              </a:solidFill>
              <a:cs typeface="Arial" charset="0"/>
            </a:endParaRPr>
          </a:p>
          <a:p>
            <a:pPr marL="628650" lvl="1" indent="-171450" algn="l">
              <a:buFont typeface="Arial" panose="020B0604020202020204" pitchFamily="34" charset="0"/>
              <a:buChar char="•"/>
            </a:pPr>
            <a:endParaRPr lang="en-US" sz="1200" b="1" dirty="0">
              <a:solidFill>
                <a:sysClr val="windowText" lastClr="000000"/>
              </a:solidFill>
              <a:cs typeface="Arial" charset="0"/>
            </a:endParaRPr>
          </a:p>
          <a:p>
            <a:pPr marL="171450" indent="-171450" algn="l">
              <a:buFont typeface="Arial" panose="020B0604020202020204" pitchFamily="34" charset="0"/>
              <a:buChar char="•"/>
            </a:pPr>
            <a:endParaRPr lang="en-US" sz="1200" b="1" dirty="0">
              <a:solidFill>
                <a:sysClr val="windowText" lastClr="000000"/>
              </a:solidFill>
              <a:cs typeface="Arial" charset="0"/>
            </a:endParaRPr>
          </a:p>
        </p:txBody>
      </p:sp>
      <p:graphicFrame>
        <p:nvGraphicFramePr>
          <p:cNvPr id="18" name="Object 1"/>
          <p:cNvGraphicFramePr>
            <a:graphicFrameLocks noChangeAspect="1"/>
          </p:cNvGraphicFramePr>
          <p:nvPr>
            <p:extLst>
              <p:ext uri="{D42A27DB-BD31-4B8C-83A1-F6EECF244321}">
                <p14:modId xmlns:p14="http://schemas.microsoft.com/office/powerpoint/2010/main" val="2415164981"/>
              </p:ext>
            </p:extLst>
          </p:nvPr>
        </p:nvGraphicFramePr>
        <p:xfrm>
          <a:off x="319088" y="1174213"/>
          <a:ext cx="8316912" cy="442912"/>
        </p:xfrm>
        <a:graphic>
          <a:graphicData uri="http://schemas.openxmlformats.org/presentationml/2006/ole">
            <mc:AlternateContent xmlns:mc="http://schemas.openxmlformats.org/markup-compatibility/2006">
              <mc:Choice xmlns:v="urn:schemas-microsoft-com:vml" Requires="v">
                <p:oleObj spid="_x0000_s1434" name="Worksheet" r:id="rId7" imgW="8582069" imgH="514350" progId="Excel.Sheet.12">
                  <p:embed/>
                </p:oleObj>
              </mc:Choice>
              <mc:Fallback>
                <p:oleObj name="Worksheet" r:id="rId7" imgW="8582069" imgH="514350" progId="Excel.Sheet.12">
                  <p:embed/>
                  <p:pic>
                    <p:nvPicPr>
                      <p:cNvPr id="0" name=""/>
                      <p:cNvPicPr>
                        <a:picLocks noChangeAspect="1" noChangeArrowheads="1"/>
                      </p:cNvPicPr>
                      <p:nvPr/>
                    </p:nvPicPr>
                    <p:blipFill>
                      <a:blip r:embed="rId8"/>
                      <a:srcRect/>
                      <a:stretch>
                        <a:fillRect/>
                      </a:stretch>
                    </p:blipFill>
                    <p:spPr bwMode="auto">
                      <a:xfrm>
                        <a:off x="319088" y="1174213"/>
                        <a:ext cx="8316912" cy="442912"/>
                      </a:xfrm>
                      <a:prstGeom prst="rect">
                        <a:avLst/>
                      </a:prstGeom>
                      <a:noFill/>
                      <a:ln>
                        <a:noFill/>
                      </a:ln>
                      <a:effectLst/>
                    </p:spPr>
                  </p:pic>
                </p:oleObj>
              </mc:Fallback>
            </mc:AlternateContent>
          </a:graphicData>
        </a:graphic>
      </p:graphicFrame>
      <p:sp>
        <p:nvSpPr>
          <p:cNvPr id="19" name="Rectangle 120"/>
          <p:cNvSpPr>
            <a:spLocks noChangeArrowheads="1"/>
          </p:cNvSpPr>
          <p:nvPr/>
        </p:nvSpPr>
        <p:spPr bwMode="auto">
          <a:xfrm>
            <a:off x="328078" y="1347364"/>
            <a:ext cx="914400" cy="91440"/>
          </a:xfrm>
          <a:prstGeom prst="rect">
            <a:avLst/>
          </a:prstGeom>
          <a:solidFill>
            <a:schemeClr val="tx1"/>
          </a:solidFill>
          <a:ln w="9525">
            <a:noFill/>
            <a:miter lim="800000"/>
            <a:headEnd/>
            <a:tailEnd/>
          </a:ln>
        </p:spPr>
        <p:txBody>
          <a:bodyPr wrap="none" anchor="ctr"/>
          <a:lstStyle/>
          <a:p>
            <a:pPr algn="l"/>
            <a:endParaRPr lang="en-US">
              <a:solidFill>
                <a:srgbClr val="000000"/>
              </a:solidFill>
            </a:endParaRPr>
          </a:p>
        </p:txBody>
      </p:sp>
    </p:spTree>
    <p:extLst>
      <p:ext uri="{BB962C8B-B14F-4D97-AF65-F5344CB8AC3E}">
        <p14:creationId xmlns:p14="http://schemas.microsoft.com/office/powerpoint/2010/main" val="3288641191"/>
      </p:ext>
    </p:extLst>
  </p:cSld>
  <p:clrMapOvr>
    <a:masterClrMapping/>
  </p:clrMapOvr>
</p:sld>
</file>

<file path=ppt/theme/theme1.xml><?xml version="1.0" encoding="utf-8"?>
<a:theme xmlns:a="http://schemas.openxmlformats.org/drawingml/2006/main" name="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CA64DD6E-04D1-4A85-B412-CDBA4A0293EB}" vid="{41AA6C1D-7965-4980-8E4A-1F18F353A19B}"/>
    </a:ext>
  </a:extLst>
</a:theme>
</file>

<file path=ppt/theme/theme2.xml><?xml version="1.0" encoding="utf-8"?>
<a:theme xmlns:a="http://schemas.openxmlformats.org/drawingml/2006/main" name="Project Plate">
  <a:themeElements>
    <a:clrScheme name="Custom 12">
      <a:dk1>
        <a:srgbClr val="000000"/>
      </a:dk1>
      <a:lt1>
        <a:srgbClr val="FFFFFF"/>
      </a:lt1>
      <a:dk2>
        <a:srgbClr val="0039A6"/>
      </a:dk2>
      <a:lt2>
        <a:srgbClr val="A5ACB0"/>
      </a:lt2>
      <a:accent1>
        <a:srgbClr val="0000CC"/>
      </a:accent1>
      <a:accent2>
        <a:srgbClr val="99CCFF"/>
      </a:accent2>
      <a:accent3>
        <a:srgbClr val="000000"/>
      </a:accent3>
      <a:accent4>
        <a:srgbClr val="009900"/>
      </a:accent4>
      <a:accent5>
        <a:srgbClr val="FFFF00"/>
      </a:accent5>
      <a:accent6>
        <a:srgbClr val="FF0000"/>
      </a:accent6>
      <a:hlink>
        <a:srgbClr val="000000"/>
      </a:hlink>
      <a:folHlink>
        <a:srgbClr val="3F3F3F"/>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65000"/>
          </a:schemeClr>
        </a:solidFill>
        <a:ln w="12700" cap="flat" cmpd="sng" algn="ctr">
          <a:solidFill>
            <a:schemeClr val="bg1">
              <a:lumMod val="75000"/>
            </a:schemeClr>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defTabSz="820738">
          <a:defRPr smtClean="0">
            <a:solidFill>
              <a:srgbClr val="000000"/>
            </a:solidFill>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txDef>
      <a:spPr bwMode="auto">
        <a:noFill/>
        <a:ln w="12700">
          <a:noFill/>
          <a:miter lim="800000"/>
          <a:headEnd type="none" w="sm" len="sm"/>
          <a:tailEnd type="none" w="sm" len="sm"/>
        </a:ln>
      </a:spPr>
      <a:bodyPr>
        <a:spAutoFit/>
      </a:bodyPr>
      <a:lstStyle>
        <a:defPPr algn="r">
          <a:defRPr sz="1200" b="1" dirty="0">
            <a:solidFill>
              <a:sysClr val="windowText" lastClr="000000"/>
            </a:solidFill>
            <a:cs typeface="Arial" charset="0"/>
          </a:defRPr>
        </a:defPPr>
      </a:lstStyle>
    </a:txDef>
  </a:objectDefaults>
  <a:extraClrSchemeLst>
    <a:extraClrScheme>
      <a:clrScheme name="2_GradientBar_IdentityBar_QUESTIONS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0091B5"/>
        </a:accent1>
        <a:accent2>
          <a:srgbClr val="E70033"/>
        </a:accent2>
        <a:accent3>
          <a:srgbClr val="FFFFFF"/>
        </a:accent3>
        <a:accent4>
          <a:srgbClr val="000000"/>
        </a:accent4>
        <a:accent5>
          <a:srgbClr val="AAC7D7"/>
        </a:accent5>
        <a:accent6>
          <a:srgbClr val="D1002D"/>
        </a:accent6>
        <a:hlink>
          <a:srgbClr val="0096DB"/>
        </a:hlink>
        <a:folHlink>
          <a:srgbClr val="CFEA8B"/>
        </a:folHlink>
      </a:clrScheme>
      <a:clrMap bg1="lt1" tx1="dk1" bg2="lt2" tx2="dk2" accent1="accent1" accent2="accent2" accent3="accent3" accent4="accent4" accent5="accent5" accent6="accent6" hlink="hlink" folHlink="folHlink"/>
    </a:extraClrScheme>
    <a:extraClrScheme>
      <a:clrScheme name="SSG Chart Template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SG Chart Template 2">
        <a:dk1>
          <a:srgbClr val="000000"/>
        </a:dk1>
        <a:lt1>
          <a:srgbClr val="FFFFFF"/>
        </a:lt1>
        <a:dk2>
          <a:srgbClr val="0039A6"/>
        </a:dk2>
        <a:lt2>
          <a:srgbClr val="A5ACB0"/>
        </a:lt2>
        <a:accent1>
          <a:srgbClr val="0091B5"/>
        </a:accent1>
        <a:accent2>
          <a:srgbClr val="E70033"/>
        </a:accent2>
        <a:accent3>
          <a:srgbClr val="FFFFFF"/>
        </a:accent3>
        <a:accent4>
          <a:srgbClr val="000000"/>
        </a:accent4>
        <a:accent5>
          <a:srgbClr val="AAC7D7"/>
        </a:accent5>
        <a:accent6>
          <a:srgbClr val="D1002D"/>
        </a:accent6>
        <a:hlink>
          <a:srgbClr val="0096DB"/>
        </a:hlink>
        <a:folHlink>
          <a:srgbClr val="CFEA8B"/>
        </a:folHlink>
      </a:clrScheme>
      <a:clrMap bg1="lt1" tx1="dk1" bg2="lt2" tx2="dk2" accent1="accent1" accent2="accent2" accent3="accent3" accent4="accent4" accent5="accent5" accent6="accent6" hlink="hlink" folHlink="folHlink"/>
    </a:extraClrScheme>
    <a:extraClrScheme>
      <a:clrScheme name="SSG Chart Template 3">
        <a:dk1>
          <a:srgbClr val="000000"/>
        </a:dk1>
        <a:lt1>
          <a:srgbClr val="FFFFFF"/>
        </a:lt1>
        <a:dk2>
          <a:srgbClr val="000099"/>
        </a:dk2>
        <a:lt2>
          <a:srgbClr val="A5ACB0"/>
        </a:lt2>
        <a:accent1>
          <a:srgbClr val="0000FF"/>
        </a:accent1>
        <a:accent2>
          <a:srgbClr val="E70033"/>
        </a:accent2>
        <a:accent3>
          <a:srgbClr val="FFFFFF"/>
        </a:accent3>
        <a:accent4>
          <a:srgbClr val="000000"/>
        </a:accent4>
        <a:accent5>
          <a:srgbClr val="AAAAFF"/>
        </a:accent5>
        <a:accent6>
          <a:srgbClr val="D1002D"/>
        </a:accent6>
        <a:hlink>
          <a:srgbClr val="0000FF"/>
        </a:hlink>
        <a:folHlink>
          <a:srgbClr val="99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 sq_Capital Equipment Template_Rev B.potx" id="{1E8D0DD2-BF02-4295-88B6-9E314DB013BF}" vid="{E6C6C29E-D004-4829-91FE-848401C3BD94}"/>
    </a:ext>
  </a:ext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99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CA64DD6E-04D1-4A85-B412-CDBA4A0293EB}" vid="{5D90E714-E9E4-4EFB-9B05-3484F90B9C7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10932</TotalTime>
  <Words>1069</Words>
  <Application>Microsoft Office PowerPoint</Application>
  <PresentationFormat>On-screen Show (4:3)</PresentationFormat>
  <Paragraphs>236</Paragraphs>
  <Slides>8</Slides>
  <Notes>1</Notes>
  <HiddenSlides>2</HiddenSlides>
  <MMClips>0</MMClips>
  <ScaleCrop>false</ScaleCrop>
  <HeadingPairs>
    <vt:vector size="10" baseType="variant">
      <vt:variant>
        <vt:lpstr>Fonts Used</vt:lpstr>
      </vt:variant>
      <vt:variant>
        <vt:i4>4</vt:i4>
      </vt:variant>
      <vt:variant>
        <vt:lpstr>Theme</vt:lpstr>
      </vt:variant>
      <vt:variant>
        <vt:i4>3</vt:i4>
      </vt:variant>
      <vt:variant>
        <vt:lpstr>Links</vt:lpstr>
      </vt:variant>
      <vt:variant>
        <vt:i4>2</vt:i4>
      </vt:variant>
      <vt:variant>
        <vt:lpstr>Embedded OLE Servers</vt:lpstr>
      </vt:variant>
      <vt:variant>
        <vt:i4>1</vt:i4>
      </vt:variant>
      <vt:variant>
        <vt:lpstr>Slide Titles</vt:lpstr>
      </vt:variant>
      <vt:variant>
        <vt:i4>8</vt:i4>
      </vt:variant>
    </vt:vector>
  </HeadingPairs>
  <TitlesOfParts>
    <vt:vector size="18" baseType="lpstr">
      <vt:lpstr>Arial</vt:lpstr>
      <vt:lpstr>Arial Narrow</vt:lpstr>
      <vt:lpstr>Symbol</vt:lpstr>
      <vt:lpstr>Wingdings</vt:lpstr>
      <vt:lpstr>Blank</vt:lpstr>
      <vt:lpstr>Project Plate</vt:lpstr>
      <vt:lpstr>2_Custom Design</vt:lpstr>
      <vt:lpstr>file:///C:\Users\pq575e\Documents\Projects\Gear%20Shaper\Gear%20Shaper%20Capital_Expense%20Budget%20Tool%20%20V1.2.xlsx!Forecast%20Summary!R1C1:R14C15</vt:lpstr>
      <vt:lpstr>file:///C:\Users\pq575e\Documents\Projects\Gear%20Shaper\Gear%20Shaper%20Capital_Expense%20Budget%20Tool%20%20V1.2.xlsx!Capital%20Budget%20Tracking!R1C1:R33C8</vt:lpstr>
      <vt:lpstr>Worksheet</vt:lpstr>
      <vt:lpstr>Project Title</vt:lpstr>
      <vt:lpstr>Spend Profile</vt:lpstr>
      <vt:lpstr>Financial Summary</vt:lpstr>
      <vt:lpstr>Factory Layout</vt:lpstr>
      <vt:lpstr>Supporting Documentation</vt:lpstr>
      <vt:lpstr>IMB Presentation</vt:lpstr>
      <vt:lpstr>Key Milestones</vt:lpstr>
      <vt:lpstr>Timelines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Work Capital Projects</dc:title>
  <dc:creator>Rhodes, Deane M</dc:creator>
  <cp:lastModifiedBy>Rhodes (US), Deane M</cp:lastModifiedBy>
  <cp:revision>426</cp:revision>
  <cp:lastPrinted>2022-05-22T15:51:15Z</cp:lastPrinted>
  <dcterms:created xsi:type="dcterms:W3CDTF">2019-01-24T15:42:03Z</dcterms:created>
  <dcterms:modified xsi:type="dcterms:W3CDTF">2022-05-22T16:53:00Z</dcterms:modified>
</cp:coreProperties>
</file>