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15"/>
  </p:notesMasterIdLst>
  <p:sldIdLst>
    <p:sldId id="256" r:id="rId2"/>
    <p:sldId id="257" r:id="rId3"/>
    <p:sldId id="258" r:id="rId4"/>
    <p:sldId id="259" r:id="rId5"/>
    <p:sldId id="260" r:id="rId6"/>
    <p:sldId id="272" r:id="rId7"/>
    <p:sldId id="261" r:id="rId8"/>
    <p:sldId id="267" r:id="rId9"/>
    <p:sldId id="269" r:id="rId10"/>
    <p:sldId id="273" r:id="rId11"/>
    <p:sldId id="264" r:id="rId12"/>
    <p:sldId id="26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9" autoAdjust="0"/>
    <p:restoredTop sz="61813" autoAdjust="0"/>
  </p:normalViewPr>
  <p:slideViewPr>
    <p:cSldViewPr snapToGrid="0">
      <p:cViewPr varScale="1">
        <p:scale>
          <a:sx n="75" d="100"/>
          <a:sy n="75" d="100"/>
        </p:scale>
        <p:origin x="18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9B0BD-A2C2-4F18-8ADB-0C0D2B720A3D}" type="datetimeFigureOut">
              <a:rPr lang="en-US" smtClean="0"/>
              <a:t>12/16/16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D2EB2-096A-47B6-92B2-ED23245E7B63}" type="slidenum">
              <a:rPr lang="en-US" smtClean="0"/>
              <a:t>‹#›</a:t>
            </a:fld>
            <a:endParaRPr lang="en-US"/>
          </a:p>
        </p:txBody>
      </p:sp>
    </p:spTree>
    <p:extLst>
      <p:ext uri="{BB962C8B-B14F-4D97-AF65-F5344CB8AC3E}">
        <p14:creationId xmlns:p14="http://schemas.microsoft.com/office/powerpoint/2010/main" val="141178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Jason</a:t>
            </a:r>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2</a:t>
            </a:fld>
            <a:endParaRPr lang="en-US"/>
          </a:p>
        </p:txBody>
      </p:sp>
    </p:spTree>
    <p:extLst>
      <p:ext uri="{BB962C8B-B14F-4D97-AF65-F5344CB8AC3E}">
        <p14:creationId xmlns:p14="http://schemas.microsoft.com/office/powerpoint/2010/main" val="214136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br>
              <a:rPr lang="en-US" dirty="0" smtClean="0"/>
            </a:br>
            <a:r>
              <a:rPr lang="en-US" dirty="0" smtClean="0"/>
              <a:t/>
            </a:r>
            <a:br>
              <a:rPr lang="en-US" dirty="0" smtClean="0"/>
            </a:br>
            <a:r>
              <a:rPr lang="en-US" dirty="0" smtClean="0"/>
              <a:t>This visualization is a parallel coordinate plot which shows the</a:t>
            </a:r>
            <a:r>
              <a:rPr lang="en-US" baseline="0" dirty="0" smtClean="0"/>
              <a:t> offensive data from the year 2015. Our intentions with the visualization was to find any potential trends that existed between some common offensive baseball data points and a team’s ranking as high, low or average scoring. Moving from left to right, we see along the x-axis a series of data point labels that we thought were important to include in our analysis (batting average, slugging percentage, on base percentage and OPS).  Each bar is representative of a team in 2015, and the colors are broken into three bins that separate teams into three scoring levels: low scoring (red), average scoring (black) and high scoring (green). Examining the graph from left to right with a focus on the green band, we see that in order to be considered a high scoring team it is important to have a high batting average, slugging percentage, on base percentage and OPS (on base percentage and slugging combined) rate to be categorized as high scoring. Conversely, teams that are frequently in the lower percentile of these features (red) display a lower scoring average.  This visualization is useful in being able to determine what aspects of improvement should be made (offensively) in a team to raise their scoring frequency. </a:t>
            </a:r>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11</a:t>
            </a:fld>
            <a:endParaRPr lang="en-US"/>
          </a:p>
        </p:txBody>
      </p:sp>
    </p:spTree>
    <p:extLst>
      <p:ext uri="{BB962C8B-B14F-4D97-AF65-F5344CB8AC3E}">
        <p14:creationId xmlns:p14="http://schemas.microsoft.com/office/powerpoint/2010/main" val="524354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Jason</a:t>
            </a:r>
            <a:br>
              <a:rPr lang="en-US" dirty="0" smtClean="0"/>
            </a:br>
            <a:r>
              <a:rPr lang="en-US" dirty="0" smtClean="0"/>
              <a:t/>
            </a:r>
            <a:br>
              <a:rPr lang="en-US" dirty="0" smtClean="0"/>
            </a:br>
            <a:r>
              <a:rPr lang="en-US" dirty="0" smtClean="0"/>
              <a:t/>
            </a:r>
            <a:br>
              <a:rPr lang="en-US" dirty="0" smtClean="0"/>
            </a:br>
            <a:r>
              <a:rPr lang="en-US" dirty="0" smtClean="0"/>
              <a:t>This visualization shows the average change</a:t>
            </a:r>
            <a:r>
              <a:rPr lang="en-US" baseline="0" dirty="0" smtClean="0"/>
              <a:t> in attendance that each team produces when they play on the road.  Across the y-axis, we have the percent change, which was gathered from data on fan attendance at specified team’s past games. This was found for each team and compared across teams to show that there are teams that you may play that will positively and negatively affect your attendances stats. For example, playing the Boston Red Sox on average increases a teams’ home attendance by 8%, while playing the Tampa Bay Rays decreases the other teams home attendance statistic by 5%. </a:t>
            </a:r>
          </a:p>
          <a:p>
            <a:endParaRPr lang="en-US" baseline="0" dirty="0" smtClean="0"/>
          </a:p>
          <a:p>
            <a:r>
              <a:rPr lang="en-US" baseline="0" dirty="0" smtClean="0"/>
              <a:t>Real Useful:</a:t>
            </a:r>
            <a:br>
              <a:rPr lang="en-US" baseline="0" dirty="0" smtClean="0"/>
            </a:br>
            <a:r>
              <a:rPr lang="en-US" baseline="0" dirty="0" smtClean="0"/>
              <a:t>$$ For Yankees + Other Generating Teams (they don’t do this pay… however – they should!)</a:t>
            </a:r>
          </a:p>
          <a:p>
            <a:r>
              <a:rPr lang="en-US" baseline="0" dirty="0" smtClean="0"/>
              <a:t>NY Yankees Example - @ Oakland + 36.5% increase</a:t>
            </a:r>
            <a:br>
              <a:rPr lang="en-US" baseline="0" dirty="0" smtClean="0"/>
            </a:br>
            <a:r>
              <a:rPr lang="en-US" baseline="0" dirty="0" smtClean="0"/>
              <a:t>Tampa Rays Examples - @ Orioles – 25.7% decrease</a:t>
            </a:r>
            <a:br>
              <a:rPr lang="en-US" baseline="0" dirty="0" smtClean="0"/>
            </a:br>
            <a:endParaRPr lang="en-US" baseline="0" dirty="0" smtClean="0"/>
          </a:p>
          <a:p>
            <a:endParaRPr lang="en-US" baseline="0" dirty="0" smtClean="0"/>
          </a:p>
          <a:p>
            <a:endParaRPr lang="en-US" baseline="0" dirty="0" smtClean="0"/>
          </a:p>
          <a:p>
            <a:r>
              <a:rPr lang="en-US" baseline="0" dirty="0" smtClean="0"/>
              <a:t>**Name explanations for league differences – American v. National</a:t>
            </a:r>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12</a:t>
            </a:fld>
            <a:endParaRPr lang="en-US"/>
          </a:p>
        </p:txBody>
      </p:sp>
    </p:spTree>
    <p:extLst>
      <p:ext uri="{BB962C8B-B14F-4D97-AF65-F5344CB8AC3E}">
        <p14:creationId xmlns:p14="http://schemas.microsoft.com/office/powerpoint/2010/main" val="415627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Jason</a:t>
            </a:r>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3</a:t>
            </a:fld>
            <a:endParaRPr lang="en-US"/>
          </a:p>
        </p:txBody>
      </p:sp>
    </p:spTree>
    <p:extLst>
      <p:ext uri="{BB962C8B-B14F-4D97-AF65-F5344CB8AC3E}">
        <p14:creationId xmlns:p14="http://schemas.microsoft.com/office/powerpoint/2010/main" val="387004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Jason</a:t>
            </a:r>
          </a:p>
          <a:p>
            <a:r>
              <a:rPr lang="en-US" dirty="0" smtClean="0"/>
              <a:t/>
            </a:r>
            <a:br>
              <a:rPr lang="en-US" dirty="0" smtClean="0"/>
            </a:br>
            <a:r>
              <a:rPr lang="en-US" dirty="0" smtClean="0"/>
              <a:t>-Had to create uniform</a:t>
            </a:r>
            <a:r>
              <a:rPr lang="en-US" baseline="0" dirty="0" smtClean="0"/>
              <a:t> data column names</a:t>
            </a:r>
            <a:r>
              <a:rPr lang="en-US" dirty="0" smtClean="0"/>
              <a:t> to</a:t>
            </a:r>
            <a:r>
              <a:rPr lang="en-US" baseline="0" dirty="0" smtClean="0"/>
              <a:t> merge</a:t>
            </a:r>
            <a:endParaRPr lang="en-US" dirty="0" smtClean="0"/>
          </a:p>
          <a:p>
            <a:r>
              <a:rPr lang="en-US" dirty="0" smtClean="0"/>
              <a:t>-</a:t>
            </a:r>
            <a:r>
              <a:rPr lang="en-US" dirty="0" err="1" smtClean="0"/>
              <a:t>Lapply</a:t>
            </a:r>
            <a:r>
              <a:rPr lang="en-US" dirty="0" smtClean="0"/>
              <a:t> used to create a list with all of the data frame beginning with GL (in our case,</a:t>
            </a:r>
            <a:r>
              <a:rPr lang="en-US" baseline="0" dirty="0" smtClean="0"/>
              <a:t> all frames). Following this, the </a:t>
            </a:r>
            <a:r>
              <a:rPr lang="en-US" baseline="0" dirty="0" err="1" smtClean="0"/>
              <a:t>lapply</a:t>
            </a:r>
            <a:r>
              <a:rPr lang="en-US" baseline="0" dirty="0" smtClean="0"/>
              <a:t> is stored in </a:t>
            </a:r>
            <a:r>
              <a:rPr lang="en-US" baseline="0" dirty="0" err="1" smtClean="0"/>
              <a:t>dlist</a:t>
            </a:r>
            <a:r>
              <a:rPr lang="en-US" baseline="0" dirty="0" smtClean="0"/>
              <a:t> which is then used with the </a:t>
            </a:r>
            <a:r>
              <a:rPr lang="en-US" baseline="0" dirty="0" err="1" smtClean="0"/>
              <a:t>do.call</a:t>
            </a:r>
            <a:r>
              <a:rPr lang="en-US" baseline="0" dirty="0" smtClean="0"/>
              <a:t> function to perform </a:t>
            </a:r>
            <a:r>
              <a:rPr lang="en-US" baseline="0" dirty="0" err="1" smtClean="0"/>
              <a:t>r.bind</a:t>
            </a:r>
            <a:r>
              <a:rPr lang="en-US" baseline="0" dirty="0" smtClean="0"/>
              <a:t>, a merge function, on the entire list of data frames that’s stored in now data total.</a:t>
            </a:r>
          </a:p>
          <a:p>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4</a:t>
            </a:fld>
            <a:endParaRPr lang="en-US"/>
          </a:p>
        </p:txBody>
      </p:sp>
    </p:spTree>
    <p:extLst>
      <p:ext uri="{BB962C8B-B14F-4D97-AF65-F5344CB8AC3E}">
        <p14:creationId xmlns:p14="http://schemas.microsoft.com/office/powerpoint/2010/main" val="247531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Jason</a:t>
            </a:r>
            <a:br>
              <a:rPr lang="en-US" dirty="0" smtClean="0"/>
            </a:br>
            <a:endParaRPr lang="en-US" dirty="0" smtClean="0"/>
          </a:p>
          <a:p>
            <a:r>
              <a:rPr lang="en-US" dirty="0" smtClean="0"/>
              <a:t>This graph explores</a:t>
            </a:r>
            <a:r>
              <a:rPr lang="en-US" baseline="0" dirty="0" smtClean="0"/>
              <a:t> the trend of home field Advantage that is often discussed in the MLB. This data comes from every game played by each team in MLB history. The team names are listed horizontally on the y-axis and their corresponding “added run,” value can be seen extending across the x-axis. In this case, each team’s added run value corresponds to the average number runs that a team will add to their score when playing at home versus when they play at an unidentified location. For example, let’s suppose that the Cardinals played in a game and won by 4 runs. If they re-played this game at their own home field, on average, they would have won +0.2 more runs. The largest home field advantage discovered was that of the Colorado Rockies, with an average of+0.5 added runs each time they play at home, almost double the average for the MLB (0.254). Considering this representation is based off of past data and is not a predictive model, we are only able to see post-game influence that home field advantage has on teams runs. </a:t>
            </a:r>
            <a:br>
              <a:rPr lang="en-US" baseline="0" dirty="0" smtClean="0"/>
            </a:br>
            <a:r>
              <a:rPr lang="en-US" baseline="0" dirty="0" smtClean="0"/>
              <a:t/>
            </a:r>
            <a:br>
              <a:rPr lang="en-US" baseline="0" dirty="0" smtClean="0"/>
            </a:br>
            <a:r>
              <a:rPr lang="en-US" baseline="0" dirty="0" smtClean="0"/>
              <a:t>How:</a:t>
            </a:r>
            <a:br>
              <a:rPr lang="en-US" baseline="0" dirty="0" smtClean="0"/>
            </a:br>
            <a:r>
              <a:rPr lang="en-US" baseline="0" dirty="0" smtClean="0"/>
              <a:t>By creating two data sets for each team that allowed for tallying of the average runs scored when at home versus when away and finding the mean difference between these values, this visualization was able to be created. </a:t>
            </a:r>
            <a:br>
              <a:rPr lang="en-US" baseline="0" dirty="0" smtClean="0"/>
            </a:br>
            <a:endParaRPr lang="en-US" baseline="0" dirty="0" smtClean="0"/>
          </a:p>
          <a:p>
            <a:r>
              <a:rPr lang="en-US" baseline="0" dirty="0" err="1" smtClean="0"/>
              <a:t>Home_Field_Advantage_MLB</a:t>
            </a:r>
            <a:r>
              <a:rPr lang="en-US" baseline="0" dirty="0" smtClean="0"/>
              <a:t> &lt;- mean(</a:t>
            </a:r>
            <a:r>
              <a:rPr lang="en-US" baseline="0" dirty="0" err="1" smtClean="0"/>
              <a:t>data.total$`Home</a:t>
            </a:r>
            <a:r>
              <a:rPr lang="en-US" baseline="0" dirty="0" smtClean="0"/>
              <a:t> Team Score` - </a:t>
            </a:r>
            <a:r>
              <a:rPr lang="en-US" baseline="0" dirty="0" err="1" smtClean="0"/>
              <a:t>data.total$`Visiting</a:t>
            </a:r>
            <a:r>
              <a:rPr lang="en-US" baseline="0" dirty="0" smtClean="0"/>
              <a:t> Team Score`)</a:t>
            </a:r>
          </a:p>
          <a:p>
            <a:endParaRPr lang="en-US" baseline="0" dirty="0" smtClean="0"/>
          </a:p>
          <a:p>
            <a:r>
              <a:rPr lang="en-US" baseline="0" dirty="0" smtClean="0"/>
              <a:t>Talking Points – Why Home Field Advantage is Real</a:t>
            </a:r>
          </a:p>
          <a:p>
            <a:r>
              <a:rPr lang="en-US" baseline="0" dirty="0" smtClean="0"/>
              <a:t>-Rockies (altitude add – 5280 – 1 mile!)</a:t>
            </a:r>
          </a:p>
          <a:p>
            <a:r>
              <a:rPr lang="en-US" baseline="0" dirty="0" smtClean="0"/>
              <a:t>-Fenway (Green Monster)</a:t>
            </a:r>
            <a:br>
              <a:rPr lang="en-US" baseline="0" dirty="0" smtClean="0"/>
            </a:br>
            <a:r>
              <a:rPr lang="en-US" baseline="0" dirty="0" smtClean="0"/>
              <a:t>- </a:t>
            </a:r>
            <a:r>
              <a:rPr lang="en-US" baseline="0" dirty="0" err="1" smtClean="0"/>
              <a:t>Wrigly</a:t>
            </a:r>
            <a:r>
              <a:rPr lang="en-US" baseline="0" dirty="0" smtClean="0"/>
              <a:t> (Ivy On Walls)</a:t>
            </a:r>
            <a:br>
              <a:rPr lang="en-US" baseline="0" dirty="0" smtClean="0"/>
            </a:br>
            <a:r>
              <a:rPr lang="en-US" baseline="0" dirty="0" smtClean="0"/>
              <a:t>-Astros (Tal’s Hill – center field)</a:t>
            </a:r>
            <a:endParaRPr lang="en-US" baseline="0" dirty="0"/>
          </a:p>
        </p:txBody>
      </p:sp>
      <p:sp>
        <p:nvSpPr>
          <p:cNvPr id="4" name="Slide Number Placeholder 3"/>
          <p:cNvSpPr>
            <a:spLocks noGrp="1"/>
          </p:cNvSpPr>
          <p:nvPr>
            <p:ph type="sldNum" sz="quarter" idx="10"/>
          </p:nvPr>
        </p:nvSpPr>
        <p:spPr/>
        <p:txBody>
          <a:bodyPr/>
          <a:lstStyle/>
          <a:p>
            <a:fld id="{EDBD2EB2-096A-47B6-92B2-ED23245E7B63}" type="slidenum">
              <a:rPr lang="en-US" smtClean="0"/>
              <a:t>5</a:t>
            </a:fld>
            <a:endParaRPr lang="en-US"/>
          </a:p>
        </p:txBody>
      </p:sp>
    </p:spTree>
    <p:extLst>
      <p:ext uri="{BB962C8B-B14F-4D97-AF65-F5344CB8AC3E}">
        <p14:creationId xmlns:p14="http://schemas.microsoft.com/office/powerpoint/2010/main" val="90025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Jason</a:t>
            </a:r>
            <a:br>
              <a:rPr lang="en-US" baseline="0" dirty="0" smtClean="0"/>
            </a:br>
            <a:r>
              <a:rPr lang="en-US" baseline="0" dirty="0" smtClean="0"/>
              <a:t/>
            </a:r>
            <a:br>
              <a:rPr lang="en-US" baseline="0" dirty="0" smtClean="0"/>
            </a:br>
            <a:r>
              <a:rPr lang="en-US" baseline="0" dirty="0" smtClean="0"/>
              <a:t>The MLB average home field advantage is 0.254, and this falls within our 99% confidence intervals of 0.229 to 0.279.</a:t>
            </a:r>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6</a:t>
            </a:fld>
            <a:endParaRPr lang="en-US"/>
          </a:p>
        </p:txBody>
      </p:sp>
    </p:spTree>
    <p:extLst>
      <p:ext uri="{BB962C8B-B14F-4D97-AF65-F5344CB8AC3E}">
        <p14:creationId xmlns:p14="http://schemas.microsoft.com/office/powerpoint/2010/main" val="1128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Boruta</a:t>
            </a:r>
            <a:r>
              <a:rPr lang="en-US" dirty="0" smtClean="0"/>
              <a:t/>
            </a:r>
            <a:br>
              <a:rPr lang="en-US" dirty="0" smtClean="0"/>
            </a:br>
            <a:r>
              <a:rPr lang="en-US" dirty="0" smtClean="0"/>
              <a:t/>
            </a:r>
            <a:br>
              <a:rPr lang="en-US" dirty="0" smtClean="0"/>
            </a:br>
            <a:r>
              <a:rPr lang="en-US" dirty="0" smtClean="0"/>
              <a:t>This</a:t>
            </a:r>
            <a:r>
              <a:rPr lang="en-US" baseline="0" dirty="0" smtClean="0"/>
              <a:t> visualization was created using the </a:t>
            </a:r>
            <a:r>
              <a:rPr lang="en-US" baseline="0" dirty="0" err="1" smtClean="0"/>
              <a:t>boruta</a:t>
            </a:r>
            <a:r>
              <a:rPr lang="en-US" baseline="0" dirty="0" smtClean="0"/>
              <a:t> package, and it is a graphical depiction of the important features needed to predict a home-team win. We choose this schematic to use as it gives us a very clear idea of what features we should incorporate in our </a:t>
            </a:r>
            <a:r>
              <a:rPr lang="en-US" baseline="0" dirty="0" err="1" smtClean="0"/>
              <a:t>NaiveBayes</a:t>
            </a:r>
            <a:r>
              <a:rPr lang="en-US" baseline="0" dirty="0" smtClean="0"/>
              <a:t> prediction models. The blue are randomly generated points used as a basis of comparison, while the red whisker plots signify not useful features and useful features are represented in green. Yellow whisker plots represent the data points that </a:t>
            </a:r>
            <a:r>
              <a:rPr lang="en-US" baseline="0" dirty="0" err="1" smtClean="0"/>
              <a:t>boruta</a:t>
            </a:r>
            <a:r>
              <a:rPr lang="en-US" baseline="0" dirty="0" smtClean="0"/>
              <a:t> deemed to be undecided as to whether or not they are useful in building a model to predict a home-team win.</a:t>
            </a:r>
            <a:br>
              <a:rPr lang="en-US" baseline="0" dirty="0" smtClean="0"/>
            </a:br>
            <a:r>
              <a:rPr lang="en-US" baseline="0" dirty="0" smtClean="0"/>
              <a:t/>
            </a:r>
            <a:br>
              <a:rPr lang="en-US" baseline="0" dirty="0" smtClean="0"/>
            </a:br>
            <a:r>
              <a:rPr lang="en-US" baseline="0" dirty="0" smtClean="0"/>
              <a:t>How does </a:t>
            </a:r>
            <a:r>
              <a:rPr lang="en-US" baseline="0" dirty="0" err="1" smtClean="0"/>
              <a:t>boruta</a:t>
            </a:r>
            <a:r>
              <a:rPr lang="en-US" baseline="0" dirty="0" smtClean="0"/>
              <a:t> work? Loosely, </a:t>
            </a:r>
            <a:r>
              <a:rPr lang="en-US" sz="1200" b="0" i="0" kern="1200" baseline="0" dirty="0" smtClean="0">
                <a:solidFill>
                  <a:schemeClr val="tx1"/>
                </a:solidFill>
                <a:effectLst/>
                <a:latin typeface="+mn-lt"/>
                <a:ea typeface="+mn-ea"/>
                <a:cs typeface="+mn-cs"/>
              </a:rPr>
              <a:t>it’s based on the idea that by adding randomness to a system and then collecting results from that system, one can reduce the misleading impact of randomness in the original sample by already taking it into account with your feature selection. Using </a:t>
            </a:r>
            <a:r>
              <a:rPr lang="en-US" sz="1200" b="0" i="0" kern="1200" dirty="0" smtClean="0">
                <a:solidFill>
                  <a:srgbClr val="FF0000"/>
                </a:solidFill>
                <a:effectLst/>
                <a:latin typeface="+mn-lt"/>
                <a:ea typeface="+mn-ea"/>
                <a:cs typeface="+mn-cs"/>
              </a:rPr>
              <a:t>a random forest classification algorithm </a:t>
            </a:r>
            <a:r>
              <a:rPr lang="en-US" sz="1200" b="1" i="0" u="sng" kern="1200" dirty="0" smtClean="0">
                <a:solidFill>
                  <a:srgbClr val="FF0000"/>
                </a:solidFill>
                <a:effectLst/>
                <a:latin typeface="+mn-lt"/>
                <a:ea typeface="+mn-ea"/>
                <a:cs typeface="+mn-cs"/>
              </a:rPr>
              <a:t>(buzz word – decision trees),</a:t>
            </a:r>
            <a:r>
              <a:rPr lang="en-US" sz="1200" b="1" i="0" u="sng" kern="1200" baseline="0" dirty="0" smtClean="0">
                <a:solidFill>
                  <a:srgbClr val="FF0000"/>
                </a:solidFill>
                <a:effectLst/>
                <a:latin typeface="+mn-lt"/>
                <a:ea typeface="+mn-ea"/>
                <a:cs typeface="+mn-cs"/>
              </a:rPr>
              <a:t> </a:t>
            </a:r>
            <a:r>
              <a:rPr lang="en-US" sz="1200" b="0" i="0" kern="1200" baseline="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is provides an intrinsic measure of the importance of each feature</a:t>
            </a:r>
            <a:r>
              <a:rPr lang="en-US" sz="1200" b="0" i="0" kern="1200" baseline="0" dirty="0" smtClean="0">
                <a:solidFill>
                  <a:schemeClr val="tx1"/>
                </a:solidFill>
                <a:effectLst/>
                <a:latin typeface="+mn-lt"/>
                <a:ea typeface="+mn-ea"/>
                <a:cs typeface="+mn-cs"/>
              </a:rPr>
              <a:t> that we can then</a:t>
            </a:r>
            <a:r>
              <a:rPr lang="en-US" sz="1200" b="0" i="0" kern="1200" dirty="0" smtClean="0">
                <a:solidFill>
                  <a:schemeClr val="tx1"/>
                </a:solidFill>
                <a:effectLst/>
                <a:latin typeface="+mn-lt"/>
                <a:ea typeface="+mn-ea"/>
                <a:cs typeface="+mn-cs"/>
              </a:rPr>
              <a:t> compare to random permutations of (a selection of) the variables to test if it is higher than the scores from random variables (seen here in blue).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Random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https://www.r-bloggers.com/feature-selection-all-relevant-selection-with-the-boruta-package/</a:t>
            </a: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7</a:t>
            </a:fld>
            <a:endParaRPr lang="en-US"/>
          </a:p>
        </p:txBody>
      </p:sp>
    </p:spTree>
    <p:extLst>
      <p:ext uri="{BB962C8B-B14F-4D97-AF65-F5344CB8AC3E}">
        <p14:creationId xmlns:p14="http://schemas.microsoft.com/office/powerpoint/2010/main" val="214017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8</a:t>
            </a:fld>
            <a:endParaRPr lang="en-US"/>
          </a:p>
        </p:txBody>
      </p:sp>
    </p:spTree>
    <p:extLst>
      <p:ext uri="{BB962C8B-B14F-4D97-AF65-F5344CB8AC3E}">
        <p14:creationId xmlns:p14="http://schemas.microsoft.com/office/powerpoint/2010/main" val="38008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br>
              <a:rPr lang="en-US" dirty="0" smtClean="0"/>
            </a:br>
            <a:r>
              <a:rPr lang="en-US" dirty="0" smtClean="0"/>
              <a:t/>
            </a:r>
            <a:br>
              <a:rPr lang="en-US" dirty="0" smtClean="0"/>
            </a:br>
            <a:r>
              <a:rPr lang="en-US" dirty="0" smtClean="0"/>
              <a:t>-Mention Attempt for Exact</a:t>
            </a:r>
            <a:r>
              <a:rPr lang="en-US" baseline="0" dirty="0" smtClean="0"/>
              <a:t> Score (~23% highest with several features)</a:t>
            </a:r>
          </a:p>
          <a:p>
            <a:r>
              <a:rPr lang="en-US" baseline="0" dirty="0" smtClean="0"/>
              <a:t>-Buckets more useful/pretty accurate</a:t>
            </a:r>
          </a:p>
          <a:p>
            <a:endParaRPr lang="en-US" baseline="0" dirty="0" smtClean="0"/>
          </a:p>
        </p:txBody>
      </p:sp>
      <p:sp>
        <p:nvSpPr>
          <p:cNvPr id="4" name="Slide Number Placeholder 3"/>
          <p:cNvSpPr>
            <a:spLocks noGrp="1"/>
          </p:cNvSpPr>
          <p:nvPr>
            <p:ph type="sldNum" sz="quarter" idx="10"/>
          </p:nvPr>
        </p:nvSpPr>
        <p:spPr/>
        <p:txBody>
          <a:bodyPr/>
          <a:lstStyle/>
          <a:p>
            <a:fld id="{EDBD2EB2-096A-47B6-92B2-ED23245E7B63}" type="slidenum">
              <a:rPr lang="en-US" smtClean="0"/>
              <a:t>9</a:t>
            </a:fld>
            <a:endParaRPr lang="en-US"/>
          </a:p>
        </p:txBody>
      </p:sp>
    </p:spTree>
    <p:extLst>
      <p:ext uri="{BB962C8B-B14F-4D97-AF65-F5344CB8AC3E}">
        <p14:creationId xmlns:p14="http://schemas.microsoft.com/office/powerpoint/2010/main" val="270027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EDBD2EB2-096A-47B6-92B2-ED23245E7B63}" type="slidenum">
              <a:rPr lang="en-US" smtClean="0"/>
              <a:t>10</a:t>
            </a:fld>
            <a:endParaRPr lang="en-US"/>
          </a:p>
        </p:txBody>
      </p:sp>
    </p:spTree>
    <p:extLst>
      <p:ext uri="{BB962C8B-B14F-4D97-AF65-F5344CB8AC3E}">
        <p14:creationId xmlns:p14="http://schemas.microsoft.com/office/powerpoint/2010/main" val="92910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587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629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611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911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3351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46520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5497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174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71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935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869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882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9240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147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777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01959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12/16/16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77955026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702" y="314534"/>
            <a:ext cx="10275045" cy="3329581"/>
          </a:xfrm>
        </p:spPr>
        <p:txBody>
          <a:bodyPr/>
          <a:lstStyle/>
          <a:p>
            <a:r>
              <a:rPr lang="en-US" dirty="0" smtClean="0"/>
              <a:t>CS100 Final: </a:t>
            </a:r>
            <a:r>
              <a:rPr lang="en-US" dirty="0"/>
              <a:t>Grand </a:t>
            </a:r>
            <a:r>
              <a:rPr lang="en-US" dirty="0" smtClean="0"/>
              <a:t>Slam</a:t>
            </a:r>
            <a:r>
              <a:rPr lang="en-US" dirty="0"/>
              <a:t>,</a:t>
            </a:r>
            <a:r>
              <a:rPr lang="en-US" dirty="0" smtClean="0"/>
              <a:t> </a:t>
            </a:r>
            <a:r>
              <a:rPr lang="en-US" dirty="0"/>
              <a:t>Predicting MLB Success</a:t>
            </a:r>
          </a:p>
        </p:txBody>
      </p:sp>
      <p:sp>
        <p:nvSpPr>
          <p:cNvPr id="3" name="Subtitle 2"/>
          <p:cNvSpPr>
            <a:spLocks noGrp="1"/>
          </p:cNvSpPr>
          <p:nvPr>
            <p:ph type="subTitle" idx="1"/>
          </p:nvPr>
        </p:nvSpPr>
        <p:spPr>
          <a:xfrm>
            <a:off x="400043" y="3756656"/>
            <a:ext cx="8825658" cy="861420"/>
          </a:xfrm>
        </p:spPr>
        <p:txBody>
          <a:bodyPr>
            <a:normAutofit/>
          </a:bodyPr>
          <a:lstStyle/>
          <a:p>
            <a:r>
              <a:rPr lang="en-US" sz="2400" dirty="0" smtClean="0"/>
              <a:t>Jason </a:t>
            </a:r>
            <a:r>
              <a:rPr lang="en-US" sz="2400" dirty="0"/>
              <a:t>K</a:t>
            </a:r>
            <a:r>
              <a:rPr lang="en-US" sz="2400" dirty="0" smtClean="0"/>
              <a:t>atz </a:t>
            </a:r>
            <a:br>
              <a:rPr lang="en-US" sz="2400" dirty="0" smtClean="0"/>
            </a:br>
            <a:r>
              <a:rPr lang="en-US" sz="2400" dirty="0" smtClean="0"/>
              <a:t>Brandon Dale</a:t>
            </a:r>
            <a:endParaRPr lang="en-US" sz="2400" dirty="0"/>
          </a:p>
        </p:txBody>
      </p:sp>
    </p:spTree>
    <p:extLst>
      <p:ext uri="{BB962C8B-B14F-4D97-AF65-F5344CB8AC3E}">
        <p14:creationId xmlns:p14="http://schemas.microsoft.com/office/powerpoint/2010/main" val="2469439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Correlation Features To Predict Score</a:t>
            </a:r>
            <a:endParaRPr lang="en-US" dirty="0"/>
          </a:p>
        </p:txBody>
      </p:sp>
      <p:sp>
        <p:nvSpPr>
          <p:cNvPr id="3" name="Content Placeholder 2"/>
          <p:cNvSpPr>
            <a:spLocks noGrp="1"/>
          </p:cNvSpPr>
          <p:nvPr>
            <p:ph idx="1"/>
          </p:nvPr>
        </p:nvSpPr>
        <p:spPr>
          <a:xfrm>
            <a:off x="86310" y="660400"/>
            <a:ext cx="9775510" cy="4858460"/>
          </a:xfrm>
        </p:spPr>
        <p:txBody>
          <a:bodyPr>
            <a:normAutofit fontScale="77500" lnSpcReduction="20000"/>
          </a:bodyPr>
          <a:lstStyle/>
          <a:p>
            <a:pPr>
              <a:lnSpc>
                <a:spcPct val="210000"/>
              </a:lnSpc>
            </a:pPr>
            <a:r>
              <a:rPr lang="en-US" sz="3100" dirty="0" smtClean="0"/>
              <a:t>Batting Average – (# of Hits / # of At Bats)</a:t>
            </a:r>
          </a:p>
          <a:p>
            <a:pPr>
              <a:lnSpc>
                <a:spcPct val="210000"/>
              </a:lnSpc>
            </a:pPr>
            <a:r>
              <a:rPr lang="en-US" sz="3100" dirty="0" smtClean="0"/>
              <a:t>Slugging Percentage – ((# of Singles) + (2*# of Doubles) + (3*# of Triples) + (4*# of Homeruns)) / (# of At Bats))</a:t>
            </a:r>
          </a:p>
          <a:p>
            <a:pPr>
              <a:lnSpc>
                <a:spcPct val="210000"/>
              </a:lnSpc>
            </a:pPr>
            <a:r>
              <a:rPr lang="en-US" sz="3100" dirty="0" smtClean="0"/>
              <a:t>On Base - </a:t>
            </a:r>
            <a:r>
              <a:rPr lang="en-US" sz="3100" dirty="0"/>
              <a:t>(# of Walks + Hit-By-Pitch </a:t>
            </a:r>
            <a:r>
              <a:rPr lang="en-US" sz="3100" dirty="0" smtClean="0"/>
              <a:t>+ Hits</a:t>
            </a:r>
            <a:r>
              <a:rPr lang="en-US" sz="3100" dirty="0"/>
              <a:t>) / (#of At Bats + Walks + Hit-By-Pitch + Sacrifice Flies</a:t>
            </a:r>
            <a:r>
              <a:rPr lang="en-US" sz="3100" dirty="0" smtClean="0"/>
              <a:t>) </a:t>
            </a:r>
          </a:p>
          <a:p>
            <a:pPr>
              <a:lnSpc>
                <a:spcPct val="210000"/>
              </a:lnSpc>
            </a:pPr>
            <a:r>
              <a:rPr lang="en-US" sz="3100" dirty="0" smtClean="0"/>
              <a:t>OPS – (On Base + Slugging)</a:t>
            </a:r>
          </a:p>
        </p:txBody>
      </p:sp>
      <p:pic>
        <p:nvPicPr>
          <p:cNvPr id="4" name="Picture 3"/>
          <p:cNvPicPr>
            <a:picLocks noChangeAspect="1"/>
          </p:cNvPicPr>
          <p:nvPr/>
        </p:nvPicPr>
        <p:blipFill>
          <a:blip r:embed="rId3"/>
          <a:stretch>
            <a:fillRect/>
          </a:stretch>
        </p:blipFill>
        <p:spPr>
          <a:xfrm>
            <a:off x="2055350" y="5518860"/>
            <a:ext cx="9265619" cy="1006307"/>
          </a:xfrm>
          <a:prstGeom prst="rect">
            <a:avLst/>
          </a:prstGeom>
        </p:spPr>
      </p:pic>
      <p:sp>
        <p:nvSpPr>
          <p:cNvPr id="5" name="Rectangle 4"/>
          <p:cNvSpPr/>
          <p:nvPr/>
        </p:nvSpPr>
        <p:spPr>
          <a:xfrm>
            <a:off x="3764360" y="4750854"/>
            <a:ext cx="5847597" cy="553998"/>
          </a:xfrm>
          <a:prstGeom prst="rect">
            <a:avLst/>
          </a:prstGeom>
        </p:spPr>
        <p:txBody>
          <a:bodyPr wrap="square">
            <a:spAutoFit/>
          </a:bodyPr>
          <a:lstStyle/>
          <a:p>
            <a:pPr algn="ctr"/>
            <a:r>
              <a:rPr lang="en-US" sz="3000" b="1" u="sng" dirty="0"/>
              <a:t>What Does This Mean?</a:t>
            </a:r>
          </a:p>
        </p:txBody>
      </p:sp>
    </p:spTree>
    <p:extLst>
      <p:ext uri="{BB962C8B-B14F-4D97-AF65-F5344CB8AC3E}">
        <p14:creationId xmlns:p14="http://schemas.microsoft.com/office/powerpoint/2010/main" val="2603545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535"/>
            <a:ext cx="9404723" cy="1400530"/>
          </a:xfrm>
        </p:spPr>
        <p:txBody>
          <a:bodyPr/>
          <a:lstStyle/>
          <a:p>
            <a:r>
              <a:rPr lang="en-US" dirty="0" smtClean="0"/>
              <a:t>Visualizations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82" y="604730"/>
            <a:ext cx="11495314" cy="6096566"/>
          </a:xfrm>
        </p:spPr>
      </p:pic>
    </p:spTree>
    <p:extLst>
      <p:ext uri="{BB962C8B-B14F-4D97-AF65-F5344CB8AC3E}">
        <p14:creationId xmlns:p14="http://schemas.microsoft.com/office/powerpoint/2010/main" val="1619091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976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Visualizations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05" y="600502"/>
            <a:ext cx="11967564" cy="6166745"/>
          </a:xfrm>
          <a:prstGeom prst="rect">
            <a:avLst/>
          </a:prstGeom>
        </p:spPr>
      </p:pic>
    </p:spTree>
    <p:extLst>
      <p:ext uri="{BB962C8B-B14F-4D97-AF65-F5344CB8AC3E}">
        <p14:creationId xmlns:p14="http://schemas.microsoft.com/office/powerpoint/2010/main" val="3184303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672" y="1929826"/>
            <a:ext cx="6458073" cy="1400530"/>
          </a:xfrm>
        </p:spPr>
        <p:txBody>
          <a:bodyPr>
            <a:normAutofit fontScale="90000"/>
          </a:bodyPr>
          <a:lstStyle/>
          <a:p>
            <a:r>
              <a:rPr lang="en-US" sz="11500" dirty="0" smtClean="0"/>
              <a:t>The End</a:t>
            </a:r>
            <a:endParaRPr lang="en-US" sz="11500" dirty="0"/>
          </a:p>
        </p:txBody>
      </p:sp>
      <p:sp>
        <p:nvSpPr>
          <p:cNvPr id="4" name="Content Placeholder 3"/>
          <p:cNvSpPr>
            <a:spLocks noGrp="1"/>
          </p:cNvSpPr>
          <p:nvPr>
            <p:ph idx="1"/>
          </p:nvPr>
        </p:nvSpPr>
        <p:spPr>
          <a:xfrm>
            <a:off x="4192173" y="3840479"/>
            <a:ext cx="3263704" cy="633047"/>
          </a:xfrm>
        </p:spPr>
        <p:txBody>
          <a:bodyPr>
            <a:normAutofit lnSpcReduction="10000"/>
          </a:bodyPr>
          <a:lstStyle/>
          <a:p>
            <a:r>
              <a:rPr lang="en-US" sz="3600" dirty="0" smtClean="0"/>
              <a:t>Questions?</a:t>
            </a:r>
            <a:endParaRPr lang="en-US" sz="3600" dirty="0"/>
          </a:p>
        </p:txBody>
      </p:sp>
    </p:spTree>
    <p:extLst>
      <p:ext uri="{BB962C8B-B14F-4D97-AF65-F5344CB8AC3E}">
        <p14:creationId xmlns:p14="http://schemas.microsoft.com/office/powerpoint/2010/main" val="4173995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444" y="104232"/>
            <a:ext cx="9404723" cy="1400530"/>
          </a:xfrm>
        </p:spPr>
        <p:txBody>
          <a:bodyPr/>
          <a:lstStyle/>
          <a:p>
            <a:r>
              <a:rPr lang="en-US" dirty="0" smtClean="0"/>
              <a:t>Data Set</a:t>
            </a:r>
            <a:endParaRPr lang="en-US" dirty="0"/>
          </a:p>
        </p:txBody>
      </p:sp>
      <p:sp>
        <p:nvSpPr>
          <p:cNvPr id="3" name="Content Placeholder 2"/>
          <p:cNvSpPr>
            <a:spLocks noGrp="1"/>
          </p:cNvSpPr>
          <p:nvPr>
            <p:ph idx="1"/>
          </p:nvPr>
        </p:nvSpPr>
        <p:spPr>
          <a:xfrm>
            <a:off x="305444" y="810068"/>
            <a:ext cx="8946541" cy="4195481"/>
          </a:xfrm>
        </p:spPr>
        <p:txBody>
          <a:bodyPr/>
          <a:lstStyle/>
          <a:p>
            <a:r>
              <a:rPr lang="en-US" sz="2800" dirty="0" smtClean="0"/>
              <a:t>All MLB Games from 1871 to </a:t>
            </a:r>
            <a:r>
              <a:rPr lang="en-US" sz="2800" dirty="0" smtClean="0"/>
              <a:t>2015</a:t>
            </a:r>
            <a:endParaRPr lang="en-US" sz="2800" dirty="0" smtClean="0"/>
          </a:p>
          <a:p>
            <a:r>
              <a:rPr lang="en-US" sz="2800" dirty="0" smtClean="0"/>
              <a:t>Public Access Data</a:t>
            </a:r>
          </a:p>
          <a:p>
            <a:r>
              <a:rPr lang="en-US" sz="2800" dirty="0" smtClean="0"/>
              <a:t>161 Features</a:t>
            </a:r>
          </a:p>
          <a:p>
            <a:r>
              <a:rPr lang="en-US" sz="2800" dirty="0"/>
              <a:t>http://www.retrosheet.org/gamelogs/index.html</a:t>
            </a:r>
            <a:endParaRPr lang="en-US" sz="2800" dirty="0" smtClean="0"/>
          </a:p>
          <a:p>
            <a:endParaRPr lang="en-US" dirty="0"/>
          </a:p>
        </p:txBody>
      </p:sp>
      <p:pic>
        <p:nvPicPr>
          <p:cNvPr id="4" name="Picture 3"/>
          <p:cNvPicPr>
            <a:picLocks noChangeAspect="1"/>
          </p:cNvPicPr>
          <p:nvPr/>
        </p:nvPicPr>
        <p:blipFill>
          <a:blip r:embed="rId3"/>
          <a:stretch>
            <a:fillRect/>
          </a:stretch>
        </p:blipFill>
        <p:spPr>
          <a:xfrm>
            <a:off x="1188794" y="3351236"/>
            <a:ext cx="7852176" cy="853497"/>
          </a:xfrm>
          <a:prstGeom prst="rect">
            <a:avLst/>
          </a:prstGeom>
        </p:spPr>
      </p:pic>
      <p:pic>
        <p:nvPicPr>
          <p:cNvPr id="5" name="Picture 4"/>
          <p:cNvPicPr>
            <a:picLocks noChangeAspect="1"/>
          </p:cNvPicPr>
          <p:nvPr/>
        </p:nvPicPr>
        <p:blipFill>
          <a:blip r:embed="rId4"/>
          <a:stretch>
            <a:fillRect/>
          </a:stretch>
        </p:blipFill>
        <p:spPr>
          <a:xfrm>
            <a:off x="2474574" y="4220095"/>
            <a:ext cx="6324616" cy="2637905"/>
          </a:xfrm>
          <a:prstGeom prst="rect">
            <a:avLst/>
          </a:prstGeom>
        </p:spPr>
      </p:pic>
    </p:spTree>
    <p:extLst>
      <p:ext uri="{BB962C8B-B14F-4D97-AF65-F5344CB8AC3E}">
        <p14:creationId xmlns:p14="http://schemas.microsoft.com/office/powerpoint/2010/main" val="1696558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Data Set</a:t>
            </a:r>
            <a:endParaRPr lang="en-US" dirty="0"/>
          </a:p>
        </p:txBody>
      </p:sp>
      <p:sp>
        <p:nvSpPr>
          <p:cNvPr id="3" name="Content Placeholder 2"/>
          <p:cNvSpPr>
            <a:spLocks noGrp="1"/>
          </p:cNvSpPr>
          <p:nvPr>
            <p:ph idx="1"/>
          </p:nvPr>
        </p:nvSpPr>
        <p:spPr>
          <a:xfrm>
            <a:off x="0" y="851439"/>
            <a:ext cx="8946541" cy="4195481"/>
          </a:xfrm>
        </p:spPr>
        <p:txBody>
          <a:bodyPr>
            <a:normAutofit/>
          </a:bodyPr>
          <a:lstStyle/>
          <a:p>
            <a:r>
              <a:rPr lang="en-US" sz="2800" dirty="0" smtClean="0"/>
              <a:t>Original dataset encoded</a:t>
            </a:r>
          </a:p>
          <a:p>
            <a:r>
              <a:rPr lang="en-US" sz="2800" dirty="0" smtClean="0"/>
              <a:t>Messy</a:t>
            </a:r>
          </a:p>
          <a:p>
            <a:r>
              <a:rPr lang="en-US" sz="2800" dirty="0" smtClean="0"/>
              <a:t>Several non-numeric features</a:t>
            </a:r>
          </a:p>
          <a:p>
            <a:r>
              <a:rPr lang="en-US" sz="2800" dirty="0"/>
              <a:t>C</a:t>
            </a:r>
            <a:r>
              <a:rPr lang="en-US" sz="2800" dirty="0" smtClean="0"/>
              <a:t>leaning needed</a:t>
            </a:r>
            <a:endParaRPr lang="en-US" sz="2800" dirty="0"/>
          </a:p>
          <a:p>
            <a:r>
              <a:rPr lang="en-US" sz="2800" dirty="0" smtClean="0"/>
              <a:t>Individual sets per each year</a:t>
            </a:r>
          </a:p>
        </p:txBody>
      </p:sp>
      <p:pic>
        <p:nvPicPr>
          <p:cNvPr id="4" name="Picture 3"/>
          <p:cNvPicPr>
            <a:picLocks noChangeAspect="1"/>
          </p:cNvPicPr>
          <p:nvPr/>
        </p:nvPicPr>
        <p:blipFill>
          <a:blip r:embed="rId3"/>
          <a:stretch>
            <a:fillRect/>
          </a:stretch>
        </p:blipFill>
        <p:spPr>
          <a:xfrm>
            <a:off x="6561927" y="313618"/>
            <a:ext cx="5247999" cy="4981653"/>
          </a:xfrm>
          <a:prstGeom prst="rect">
            <a:avLst/>
          </a:prstGeom>
        </p:spPr>
      </p:pic>
      <p:pic>
        <p:nvPicPr>
          <p:cNvPr id="6" name="Picture 5"/>
          <p:cNvPicPr>
            <a:picLocks noChangeAspect="1"/>
          </p:cNvPicPr>
          <p:nvPr/>
        </p:nvPicPr>
        <p:blipFill>
          <a:blip r:embed="rId4"/>
          <a:stretch>
            <a:fillRect/>
          </a:stretch>
        </p:blipFill>
        <p:spPr>
          <a:xfrm>
            <a:off x="90152" y="4314575"/>
            <a:ext cx="6362164" cy="2475606"/>
          </a:xfrm>
          <a:prstGeom prst="rect">
            <a:avLst/>
          </a:prstGeom>
        </p:spPr>
      </p:pic>
    </p:spTree>
    <p:extLst>
      <p:ext uri="{BB962C8B-B14F-4D97-AF65-F5344CB8AC3E}">
        <p14:creationId xmlns:p14="http://schemas.microsoft.com/office/powerpoint/2010/main" val="2467029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Data Set</a:t>
            </a:r>
            <a:endParaRPr lang="en-US" dirty="0"/>
          </a:p>
        </p:txBody>
      </p:sp>
      <p:sp>
        <p:nvSpPr>
          <p:cNvPr id="6" name="TextBox 5"/>
          <p:cNvSpPr txBox="1"/>
          <p:nvPr/>
        </p:nvSpPr>
        <p:spPr>
          <a:xfrm>
            <a:off x="4415924" y="-25009"/>
            <a:ext cx="4099860" cy="1538883"/>
          </a:xfrm>
          <a:prstGeom prst="rect">
            <a:avLst/>
          </a:prstGeom>
          <a:noFill/>
        </p:spPr>
        <p:txBody>
          <a:bodyPr wrap="square" rtlCol="0">
            <a:spAutoFit/>
          </a:bodyPr>
          <a:lstStyle/>
          <a:p>
            <a:r>
              <a:rPr lang="en-US" sz="2800" u="sng" dirty="0" smtClean="0"/>
              <a:t>Fix Feature Names</a:t>
            </a:r>
            <a:r>
              <a:rPr lang="en-US" dirty="0" smtClean="0"/>
              <a:t/>
            </a:r>
            <a:br>
              <a:rPr lang="en-US" dirty="0" smtClean="0"/>
            </a:br>
            <a:r>
              <a:rPr lang="en-US" sz="2400" dirty="0" smtClean="0"/>
              <a:t>-for loops, hardcoding the encoded term</a:t>
            </a:r>
            <a:r>
              <a:rPr lang="en-US" dirty="0" smtClean="0"/>
              <a:t/>
            </a:r>
            <a:br>
              <a:rPr lang="en-US" dirty="0" smtClean="0"/>
            </a:br>
            <a:endParaRPr lang="en-US" dirty="0" smtClean="0"/>
          </a:p>
        </p:txBody>
      </p:sp>
      <p:pic>
        <p:nvPicPr>
          <p:cNvPr id="3" name="Picture 2"/>
          <p:cNvPicPr>
            <a:picLocks noChangeAspect="1"/>
          </p:cNvPicPr>
          <p:nvPr/>
        </p:nvPicPr>
        <p:blipFill>
          <a:blip r:embed="rId3"/>
          <a:stretch>
            <a:fillRect/>
          </a:stretch>
        </p:blipFill>
        <p:spPr>
          <a:xfrm>
            <a:off x="552527" y="1214685"/>
            <a:ext cx="11477479" cy="369206"/>
          </a:xfrm>
          <a:prstGeom prst="rect">
            <a:avLst/>
          </a:prstGeom>
        </p:spPr>
      </p:pic>
      <p:pic>
        <p:nvPicPr>
          <p:cNvPr id="4" name="Picture 3"/>
          <p:cNvPicPr>
            <a:picLocks noChangeAspect="1"/>
          </p:cNvPicPr>
          <p:nvPr/>
        </p:nvPicPr>
        <p:blipFill>
          <a:blip r:embed="rId4"/>
          <a:stretch>
            <a:fillRect/>
          </a:stretch>
        </p:blipFill>
        <p:spPr>
          <a:xfrm>
            <a:off x="5563276" y="4810125"/>
            <a:ext cx="6153150" cy="2047875"/>
          </a:xfrm>
          <a:prstGeom prst="rect">
            <a:avLst/>
          </a:prstGeom>
        </p:spPr>
      </p:pic>
      <p:sp>
        <p:nvSpPr>
          <p:cNvPr id="7" name="TextBox 6"/>
          <p:cNvSpPr txBox="1"/>
          <p:nvPr/>
        </p:nvSpPr>
        <p:spPr>
          <a:xfrm>
            <a:off x="6547033" y="3620757"/>
            <a:ext cx="4185635" cy="1538883"/>
          </a:xfrm>
          <a:prstGeom prst="rect">
            <a:avLst/>
          </a:prstGeom>
          <a:noFill/>
        </p:spPr>
        <p:txBody>
          <a:bodyPr wrap="square" rtlCol="0">
            <a:spAutoFit/>
          </a:bodyPr>
          <a:lstStyle/>
          <a:p>
            <a:r>
              <a:rPr lang="en-US" sz="2800" u="sng" dirty="0"/>
              <a:t>Standardize Team Names</a:t>
            </a:r>
            <a:r>
              <a:rPr lang="en-US" dirty="0"/>
              <a:t/>
            </a:r>
            <a:br>
              <a:rPr lang="en-US" dirty="0"/>
            </a:br>
            <a:r>
              <a:rPr lang="en-US" sz="2400" dirty="0"/>
              <a:t>-for </a:t>
            </a:r>
            <a:r>
              <a:rPr lang="en-US" sz="2400" dirty="0" smtClean="0"/>
              <a:t>loops, replacing abbreviated names</a:t>
            </a:r>
            <a:endParaRPr lang="en-US" sz="2400" dirty="0"/>
          </a:p>
          <a:p>
            <a:endParaRPr lang="en-US" dirty="0"/>
          </a:p>
        </p:txBody>
      </p:sp>
      <p:sp>
        <p:nvSpPr>
          <p:cNvPr id="8" name="TextBox 7"/>
          <p:cNvSpPr txBox="1"/>
          <p:nvPr/>
        </p:nvSpPr>
        <p:spPr>
          <a:xfrm>
            <a:off x="1046591" y="3620757"/>
            <a:ext cx="3482571" cy="892552"/>
          </a:xfrm>
          <a:prstGeom prst="rect">
            <a:avLst/>
          </a:prstGeom>
          <a:noFill/>
        </p:spPr>
        <p:txBody>
          <a:bodyPr wrap="square" rtlCol="0">
            <a:spAutoFit/>
          </a:bodyPr>
          <a:lstStyle/>
          <a:p>
            <a:r>
              <a:rPr lang="en-US" sz="2800" u="sng" dirty="0" smtClean="0"/>
              <a:t>Combining </a:t>
            </a:r>
            <a:r>
              <a:rPr lang="en-US" sz="2800" u="sng" dirty="0"/>
              <a:t>of </a:t>
            </a:r>
            <a:r>
              <a:rPr lang="en-US" sz="2800" u="sng" dirty="0" smtClean="0"/>
              <a:t>Data</a:t>
            </a:r>
            <a:r>
              <a:rPr lang="en-US" dirty="0"/>
              <a:t/>
            </a:r>
            <a:br>
              <a:rPr lang="en-US" dirty="0"/>
            </a:br>
            <a:r>
              <a:rPr lang="en-US" sz="2400" dirty="0" smtClean="0"/>
              <a:t>-GL pattern recognition</a:t>
            </a:r>
            <a:endParaRPr lang="en-US" sz="2400" dirty="0"/>
          </a:p>
        </p:txBody>
      </p:sp>
      <p:pic>
        <p:nvPicPr>
          <p:cNvPr id="10" name="Picture 9"/>
          <p:cNvPicPr>
            <a:picLocks noChangeAspect="1"/>
          </p:cNvPicPr>
          <p:nvPr/>
        </p:nvPicPr>
        <p:blipFill>
          <a:blip r:embed="rId5"/>
          <a:stretch>
            <a:fillRect/>
          </a:stretch>
        </p:blipFill>
        <p:spPr>
          <a:xfrm>
            <a:off x="422398" y="4606407"/>
            <a:ext cx="4470700" cy="1075999"/>
          </a:xfrm>
          <a:prstGeom prst="rect">
            <a:avLst/>
          </a:prstGeom>
        </p:spPr>
      </p:pic>
      <p:pic>
        <p:nvPicPr>
          <p:cNvPr id="12" name="Picture 11"/>
          <p:cNvPicPr>
            <a:picLocks noChangeAspect="1"/>
          </p:cNvPicPr>
          <p:nvPr/>
        </p:nvPicPr>
        <p:blipFill>
          <a:blip r:embed="rId6"/>
          <a:stretch>
            <a:fillRect/>
          </a:stretch>
        </p:blipFill>
        <p:spPr>
          <a:xfrm>
            <a:off x="552527" y="1760860"/>
            <a:ext cx="11163899" cy="1675817"/>
          </a:xfrm>
          <a:prstGeom prst="rect">
            <a:avLst/>
          </a:prstGeom>
        </p:spPr>
      </p:pic>
    </p:spTree>
    <p:extLst>
      <p:ext uri="{BB962C8B-B14F-4D97-AF65-F5344CB8AC3E}">
        <p14:creationId xmlns:p14="http://schemas.microsoft.com/office/powerpoint/2010/main" val="3560596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Visualizations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308" y="700265"/>
            <a:ext cx="11942311" cy="6000080"/>
          </a:xfrm>
        </p:spPr>
      </p:pic>
    </p:spTree>
    <p:extLst>
      <p:ext uri="{BB962C8B-B14F-4D97-AF65-F5344CB8AC3E}">
        <p14:creationId xmlns:p14="http://schemas.microsoft.com/office/powerpoint/2010/main" val="1156860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03" y="298315"/>
            <a:ext cx="8596668" cy="1320800"/>
          </a:xfrm>
        </p:spPr>
        <p:txBody>
          <a:bodyPr/>
          <a:lstStyle/>
          <a:p>
            <a:r>
              <a:rPr lang="en-US" dirty="0" smtClean="0"/>
              <a:t>Average MLB Home Field Advantage &amp; Confidence Interval </a:t>
            </a:r>
            <a:endParaRPr lang="en-US" dirty="0"/>
          </a:p>
        </p:txBody>
      </p:sp>
      <p:sp>
        <p:nvSpPr>
          <p:cNvPr id="3" name="Content Placeholder 2"/>
          <p:cNvSpPr>
            <a:spLocks noGrp="1"/>
          </p:cNvSpPr>
          <p:nvPr>
            <p:ph idx="1"/>
          </p:nvPr>
        </p:nvSpPr>
        <p:spPr/>
        <p:txBody>
          <a:bodyPr>
            <a:normAutofit/>
          </a:bodyPr>
          <a:lstStyle/>
          <a:p>
            <a:pPr>
              <a:lnSpc>
                <a:spcPct val="200000"/>
              </a:lnSpc>
            </a:pPr>
            <a:r>
              <a:rPr lang="en-US" sz="2800" dirty="0" smtClean="0"/>
              <a:t>MLB Average Home Field Advantage: 0.254</a:t>
            </a:r>
          </a:p>
          <a:p>
            <a:pPr>
              <a:lnSpc>
                <a:spcPct val="200000"/>
              </a:lnSpc>
            </a:pPr>
            <a:r>
              <a:rPr lang="en-US" sz="2800" dirty="0" smtClean="0"/>
              <a:t>99% Con. Interval: 0.229-0.279</a:t>
            </a:r>
            <a:endParaRPr lang="en-US" sz="2800" dirty="0"/>
          </a:p>
        </p:txBody>
      </p:sp>
      <p:pic>
        <p:nvPicPr>
          <p:cNvPr id="4" name="Picture 3"/>
          <p:cNvPicPr>
            <a:picLocks noChangeAspect="1"/>
          </p:cNvPicPr>
          <p:nvPr/>
        </p:nvPicPr>
        <p:blipFill>
          <a:blip r:embed="rId3"/>
          <a:stretch>
            <a:fillRect/>
          </a:stretch>
        </p:blipFill>
        <p:spPr>
          <a:xfrm>
            <a:off x="267003" y="4961106"/>
            <a:ext cx="11542376" cy="1080256"/>
          </a:xfrm>
          <a:prstGeom prst="rect">
            <a:avLst/>
          </a:prstGeom>
        </p:spPr>
      </p:pic>
    </p:spTree>
    <p:extLst>
      <p:ext uri="{BB962C8B-B14F-4D97-AF65-F5344CB8AC3E}">
        <p14:creationId xmlns:p14="http://schemas.microsoft.com/office/powerpoint/2010/main" val="884123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855"/>
            <a:ext cx="7409669" cy="735512"/>
          </a:xfrm>
        </p:spPr>
        <p:txBody>
          <a:bodyPr>
            <a:normAutofit/>
          </a:bodyPr>
          <a:lstStyle/>
          <a:p>
            <a:r>
              <a:rPr lang="en-US" sz="3200" dirty="0" smtClean="0"/>
              <a:t>Visualizations</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086" y="0"/>
            <a:ext cx="9713166" cy="6858000"/>
          </a:xfrm>
          <a:prstGeom prst="rect">
            <a:avLst/>
          </a:prstGeom>
        </p:spPr>
      </p:pic>
    </p:spTree>
    <p:extLst>
      <p:ext uri="{BB962C8B-B14F-4D97-AF65-F5344CB8AC3E}">
        <p14:creationId xmlns:p14="http://schemas.microsoft.com/office/powerpoint/2010/main" val="82931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21" y="452718"/>
            <a:ext cx="10200289" cy="1400530"/>
          </a:xfrm>
        </p:spPr>
        <p:txBody>
          <a:bodyPr/>
          <a:lstStyle/>
          <a:p>
            <a:r>
              <a:rPr lang="en-US" dirty="0" smtClean="0"/>
              <a:t>Predictive Models – Home Team Win?</a:t>
            </a:r>
            <a:endParaRPr lang="en-US" dirty="0"/>
          </a:p>
        </p:txBody>
      </p:sp>
      <p:sp>
        <p:nvSpPr>
          <p:cNvPr id="3" name="Content Placeholder 2"/>
          <p:cNvSpPr>
            <a:spLocks noGrp="1"/>
          </p:cNvSpPr>
          <p:nvPr>
            <p:ph idx="1"/>
          </p:nvPr>
        </p:nvSpPr>
        <p:spPr>
          <a:xfrm>
            <a:off x="173422" y="1229710"/>
            <a:ext cx="9876432" cy="5018689"/>
          </a:xfrm>
        </p:spPr>
        <p:txBody>
          <a:bodyPr>
            <a:normAutofit/>
          </a:bodyPr>
          <a:lstStyle/>
          <a:p>
            <a:r>
              <a:rPr lang="en-US" sz="2400" dirty="0" err="1" smtClean="0"/>
              <a:t>NaiveBayes</a:t>
            </a:r>
            <a:r>
              <a:rPr lang="en-US" sz="2400" dirty="0" smtClean="0"/>
              <a:t> – Win</a:t>
            </a:r>
          </a:p>
          <a:p>
            <a:r>
              <a:rPr lang="en-US" sz="2400" dirty="0" smtClean="0"/>
              <a:t>Not “cheating” (Team Score, RBI, Earned Runs and Visiting Team Putouts)</a:t>
            </a:r>
            <a:endParaRPr lang="en-US" sz="2400" dirty="0"/>
          </a:p>
          <a:p>
            <a:r>
              <a:rPr lang="en-US" sz="2400" dirty="0" smtClean="0"/>
              <a:t>13 Features - Home Team Hits, Visiting Team Hits, Home Team Homeruns, Visiting Team Homeruns, Home Team Intentional Walks, Visiting Team Walks, Home Team Strikeouts, Home Team At-Bats, Visiting Team Errors, Visiting Team Double Plays, Visiting Team Assists, Visiting Team Strikeouts</a:t>
            </a:r>
          </a:p>
          <a:p>
            <a:r>
              <a:rPr lang="en-US" sz="2400" dirty="0" smtClean="0"/>
              <a:t>Models between 83.2-83.8% accuracy (5 folds)</a:t>
            </a:r>
          </a:p>
          <a:p>
            <a:endParaRPr lang="en-US" sz="2400" dirty="0"/>
          </a:p>
        </p:txBody>
      </p:sp>
      <p:pic>
        <p:nvPicPr>
          <p:cNvPr id="4" name="Picture 3"/>
          <p:cNvPicPr>
            <a:picLocks noChangeAspect="1"/>
          </p:cNvPicPr>
          <p:nvPr/>
        </p:nvPicPr>
        <p:blipFill>
          <a:blip r:embed="rId3"/>
          <a:stretch>
            <a:fillRect/>
          </a:stretch>
        </p:blipFill>
        <p:spPr>
          <a:xfrm>
            <a:off x="279480" y="5439335"/>
            <a:ext cx="10834965" cy="1194730"/>
          </a:xfrm>
          <a:prstGeom prst="rect">
            <a:avLst/>
          </a:prstGeom>
        </p:spPr>
      </p:pic>
    </p:spTree>
    <p:extLst>
      <p:ext uri="{BB962C8B-B14F-4D97-AF65-F5344CB8AC3E}">
        <p14:creationId xmlns:p14="http://schemas.microsoft.com/office/powerpoint/2010/main" val="1879891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61873" cy="1400530"/>
          </a:xfrm>
        </p:spPr>
        <p:txBody>
          <a:bodyPr/>
          <a:lstStyle/>
          <a:p>
            <a:r>
              <a:rPr lang="en-US" dirty="0" smtClean="0"/>
              <a:t>Predictive Models – Home Team Score?</a:t>
            </a:r>
            <a:endParaRPr lang="en-US" dirty="0"/>
          </a:p>
        </p:txBody>
      </p:sp>
      <p:sp>
        <p:nvSpPr>
          <p:cNvPr id="3" name="Content Placeholder 2"/>
          <p:cNvSpPr>
            <a:spLocks noGrp="1"/>
          </p:cNvSpPr>
          <p:nvPr>
            <p:ph idx="1"/>
          </p:nvPr>
        </p:nvSpPr>
        <p:spPr>
          <a:xfrm>
            <a:off x="156390" y="835814"/>
            <a:ext cx="9876432" cy="5018689"/>
          </a:xfrm>
        </p:spPr>
        <p:txBody>
          <a:bodyPr>
            <a:normAutofit/>
          </a:bodyPr>
          <a:lstStyle/>
          <a:p>
            <a:r>
              <a:rPr lang="en-US" sz="2400" dirty="0" err="1" smtClean="0"/>
              <a:t>NaiveBayes</a:t>
            </a:r>
            <a:r>
              <a:rPr lang="en-US" sz="2400" dirty="0" smtClean="0"/>
              <a:t> – Win</a:t>
            </a:r>
          </a:p>
          <a:p>
            <a:r>
              <a:rPr lang="en-US" sz="2400" dirty="0" smtClean="0"/>
              <a:t>Not “cheating” (Team Score, RBI, Earned Runs and Visiting Team Putouts)</a:t>
            </a:r>
          </a:p>
          <a:p>
            <a:r>
              <a:rPr lang="en-US" sz="2400" dirty="0" smtClean="0"/>
              <a:t>Features Used – see code block</a:t>
            </a:r>
          </a:p>
          <a:p>
            <a:r>
              <a:rPr lang="en-US" sz="2400" dirty="0" smtClean="0"/>
              <a:t>Buckets used </a:t>
            </a:r>
          </a:p>
          <a:p>
            <a:r>
              <a:rPr lang="en-US" sz="2400" dirty="0" smtClean="0"/>
              <a:t>65.8-67.2% accuracy (5 folds)</a:t>
            </a:r>
          </a:p>
          <a:p>
            <a:endParaRPr lang="en-US" sz="2400" dirty="0"/>
          </a:p>
          <a:p>
            <a:endParaRPr lang="en-US" sz="2400" dirty="0"/>
          </a:p>
        </p:txBody>
      </p:sp>
      <p:pic>
        <p:nvPicPr>
          <p:cNvPr id="4" name="Picture 3"/>
          <p:cNvPicPr>
            <a:picLocks noChangeAspect="1"/>
          </p:cNvPicPr>
          <p:nvPr/>
        </p:nvPicPr>
        <p:blipFill>
          <a:blip r:embed="rId3"/>
          <a:stretch>
            <a:fillRect/>
          </a:stretch>
        </p:blipFill>
        <p:spPr>
          <a:xfrm>
            <a:off x="506341" y="5257138"/>
            <a:ext cx="10834965" cy="1194730"/>
          </a:xfrm>
          <a:prstGeom prst="rect">
            <a:avLst/>
          </a:prstGeom>
        </p:spPr>
      </p:pic>
      <p:pic>
        <p:nvPicPr>
          <p:cNvPr id="5" name="Picture 4"/>
          <p:cNvPicPr>
            <a:picLocks noChangeAspect="1"/>
          </p:cNvPicPr>
          <p:nvPr/>
        </p:nvPicPr>
        <p:blipFill>
          <a:blip r:embed="rId4"/>
          <a:stretch>
            <a:fillRect/>
          </a:stretch>
        </p:blipFill>
        <p:spPr>
          <a:xfrm>
            <a:off x="156390" y="3751181"/>
            <a:ext cx="11534869" cy="1270247"/>
          </a:xfrm>
          <a:prstGeom prst="rect">
            <a:avLst/>
          </a:prstGeom>
        </p:spPr>
      </p:pic>
    </p:spTree>
    <p:extLst>
      <p:ext uri="{BB962C8B-B14F-4D97-AF65-F5344CB8AC3E}">
        <p14:creationId xmlns:p14="http://schemas.microsoft.com/office/powerpoint/2010/main" val="1523312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2294</TotalTime>
  <Words>325</Words>
  <Application>Microsoft Macintosh PowerPoint</Application>
  <PresentationFormat>Widescreen</PresentationFormat>
  <Paragraphs>84</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CS100 Final: Grand Slam, Predicting MLB Success</vt:lpstr>
      <vt:lpstr>Data Set</vt:lpstr>
      <vt:lpstr>Data Set</vt:lpstr>
      <vt:lpstr>Data Set</vt:lpstr>
      <vt:lpstr>Visualizations</vt:lpstr>
      <vt:lpstr>Average MLB Home Field Advantage &amp; Confidence Interval </vt:lpstr>
      <vt:lpstr>Visualizations</vt:lpstr>
      <vt:lpstr>Predictive Models – Home Team Win?</vt:lpstr>
      <vt:lpstr>Predictive Models – Home Team Score?</vt:lpstr>
      <vt:lpstr>Correlation Features To Predict Score</vt:lpstr>
      <vt:lpstr>Visualizations</vt:lpstr>
      <vt:lpstr>PowerPoint Presentation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CS100: Grand Slam: Predicting MLB Success</dc:title>
  <dc:creator>Brandon Dale</dc:creator>
  <cp:lastModifiedBy>Katz, Jason</cp:lastModifiedBy>
  <cp:revision>50</cp:revision>
  <dcterms:created xsi:type="dcterms:W3CDTF">2016-12-05T18:23:26Z</dcterms:created>
  <dcterms:modified xsi:type="dcterms:W3CDTF">2016-12-16T14:19:06Z</dcterms:modified>
</cp:coreProperties>
</file>