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CCA688-C003-47EE-8521-FEF97475D14B}" v="393" dt="2020-01-16T15:45:38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74679" cy="319273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COURSE SURVEY AND EVALUATION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A1840-8EA4-4D10-BF43-F2EAB7671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25" y="661060"/>
            <a:ext cx="10961298" cy="64504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The course was offered in Fall semesters of 2009 and 2010, with the same project being assigned in both semesters</a:t>
            </a:r>
          </a:p>
          <a:p>
            <a:r>
              <a:rPr lang="en-US" sz="2400" dirty="0">
                <a:ea typeface="+mn-lt"/>
                <a:cs typeface="+mn-lt"/>
              </a:rPr>
              <a:t>The only difference was that in 2009 students only used the </a:t>
            </a:r>
            <a:r>
              <a:rPr lang="en-US" sz="2400" dirty="0" err="1">
                <a:ea typeface="+mn-lt"/>
                <a:cs typeface="+mn-lt"/>
              </a:rPr>
              <a:t>ModelSim</a:t>
            </a:r>
            <a:r>
              <a:rPr lang="en-US" sz="2400" dirty="0">
                <a:ea typeface="+mn-lt"/>
                <a:cs typeface="+mn-lt"/>
              </a:rPr>
              <a:t> simulation as a validation method, and in 2010 the FPGA system and the milestones were adopted</a:t>
            </a:r>
          </a:p>
          <a:p>
            <a:r>
              <a:rPr lang="en-US" sz="2400" dirty="0">
                <a:ea typeface="+mn-lt"/>
                <a:cs typeface="+mn-lt"/>
              </a:rPr>
              <a:t>The students were given nine weeks to complete the project</a:t>
            </a:r>
          </a:p>
          <a:p>
            <a:r>
              <a:rPr lang="en-US" sz="2400" dirty="0">
                <a:ea typeface="+mn-lt"/>
                <a:cs typeface="+mn-lt"/>
              </a:rPr>
              <a:t>The final goal being the same pipelined MIPS design able to execute the compiled binary of the given C code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Since the FPGA system was not adopted in 2009, those students only used </a:t>
            </a:r>
            <a:r>
              <a:rPr lang="en-US" sz="2400" dirty="0" err="1">
                <a:ea typeface="+mn-lt"/>
                <a:cs typeface="+mn-lt"/>
              </a:rPr>
              <a:t>ModelSim</a:t>
            </a:r>
            <a:r>
              <a:rPr lang="en-US" sz="2400" dirty="0">
                <a:ea typeface="+mn-lt"/>
                <a:cs typeface="+mn-lt"/>
              </a:rPr>
              <a:t> hardware simulation to debug and validate their CPU implementation. 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Thus, in 2009, the system model was composed of two components: a MIPS CPU and a memory.</a:t>
            </a:r>
          </a:p>
          <a:p>
            <a:endParaRPr lang="en-US" sz="2400" dirty="0">
              <a:cs typeface="Calibri" panose="020F0502020204030204"/>
            </a:endParaRPr>
          </a:p>
          <a:p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5957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AB95-6DAB-4FCD-880A-77C8E4D97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08" y="459776"/>
            <a:ext cx="10774392" cy="5717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Table VI shows the course statistics. Of 22 students enrolled in 2009</a:t>
            </a:r>
          </a:p>
          <a:p>
            <a:r>
              <a:rPr lang="en-US" sz="2400" dirty="0">
                <a:ea typeface="+mn-lt"/>
                <a:cs typeface="+mn-lt"/>
              </a:rPr>
              <a:t>Only five finished the implementation of the basic in-order MIPS with pipelining and data/control hazard detection and handling logic</a:t>
            </a:r>
          </a:p>
          <a:p>
            <a:r>
              <a:rPr lang="en-US" sz="2400" dirty="0">
                <a:ea typeface="+mn-lt"/>
                <a:cs typeface="+mn-lt"/>
              </a:rPr>
              <a:t>None of the students met the final goal of executing the given C code on their design</a:t>
            </a:r>
          </a:p>
          <a:p>
            <a:r>
              <a:rPr lang="en-US" sz="2400" dirty="0">
                <a:ea typeface="+mn-lt"/>
                <a:cs typeface="+mn-lt"/>
              </a:rPr>
              <a:t>In 2010, more than half of the students successfully implemented the basic in-order MIPS, and 12 students met the final goal.</a:t>
            </a:r>
          </a:p>
          <a:p>
            <a:r>
              <a:rPr lang="en-US" sz="2400" dirty="0">
                <a:ea typeface="+mn-lt"/>
                <a:cs typeface="+mn-lt"/>
              </a:rPr>
              <a:t>This dramatic difference is due to two factors: </a:t>
            </a:r>
          </a:p>
          <a:p>
            <a:pPr marL="914400" lvl="1" indent="-457200">
              <a:buAutoNum type="arabicPeriod"/>
            </a:pPr>
            <a:r>
              <a:rPr lang="en-US" sz="2200" dirty="0">
                <a:ea typeface="+mn-lt"/>
                <a:cs typeface="+mn-lt"/>
              </a:rPr>
              <a:t>the enforced schedule management via milestones </a:t>
            </a:r>
          </a:p>
          <a:p>
            <a:pPr marL="914400" lvl="1" indent="-457200">
              <a:buAutoNum type="arabicPeriod"/>
            </a:pPr>
            <a:r>
              <a:rPr lang="en-US" sz="2200" dirty="0">
                <a:ea typeface="+mn-lt"/>
                <a:cs typeface="+mn-lt"/>
              </a:rPr>
              <a:t>the adoption of the FPGA board for visual validation and for increasing student engagement</a:t>
            </a:r>
          </a:p>
          <a:p>
            <a:pPr marL="914400" lvl="1" indent="-457200">
              <a:buAutoNum type="arabicPeriod"/>
            </a:pPr>
            <a:endParaRPr lang="en-US" sz="2200" dirty="0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endParaRPr lang="en-US" sz="2200" dirty="0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endParaRPr lang="en-US" sz="2200" dirty="0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endParaRPr lang="en-US" sz="2200" dirty="0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endParaRPr lang="en-US" sz="2200" dirty="0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endParaRPr lang="en-US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824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4292-D7EE-41FB-963A-06A2C178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48" y="359135"/>
            <a:ext cx="10990052" cy="5817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The reason behind students not able to complete was found in one-on-one interviews held in 2009:</a:t>
            </a:r>
          </a:p>
          <a:p>
            <a:pPr lvl="2">
              <a:buAutoNum type="alphaLcParenR"/>
            </a:pPr>
            <a:r>
              <a:rPr lang="en-US" sz="2200" dirty="0">
                <a:ea typeface="+mn-lt"/>
                <a:cs typeface="+mn-lt"/>
              </a:rPr>
              <a:t> students tended to defer starting the project until the last minute</a:t>
            </a:r>
          </a:p>
          <a:p>
            <a:pPr lvl="2">
              <a:buAutoNum type="alphaLcParenR"/>
            </a:pPr>
            <a:r>
              <a:rPr lang="en-US" sz="2200" dirty="0">
                <a:ea typeface="+mn-lt"/>
                <a:cs typeface="+mn-lt"/>
              </a:rPr>
              <a:t>many underestimated the project workload and thus became frustrated a few days before the deadline.</a:t>
            </a:r>
          </a:p>
          <a:p>
            <a:pPr lvl="1" indent="-457200"/>
            <a:endParaRPr lang="en-US" sz="2000" dirty="0">
              <a:ea typeface="+mn-lt"/>
              <a:cs typeface="+mn-lt"/>
            </a:endParaRPr>
          </a:p>
          <a:p>
            <a:pPr marL="228600"/>
            <a:r>
              <a:rPr lang="en-US" sz="2400" dirty="0">
                <a:ea typeface="+mn-lt"/>
                <a:cs typeface="+mn-lt"/>
              </a:rPr>
              <a:t>In 2010, the milestones guided students with their scheduling by distributing the workload evenly over two months</a:t>
            </a:r>
          </a:p>
          <a:p>
            <a:r>
              <a:rPr lang="en-US" sz="2400" dirty="0">
                <a:ea typeface="+mn-lt"/>
                <a:cs typeface="+mn-lt"/>
              </a:rPr>
              <a:t>The adoption of the FPGA board and the system model also contributed to the success in 2010. </a:t>
            </a:r>
          </a:p>
          <a:p>
            <a:r>
              <a:rPr lang="en-US" sz="2400" dirty="0">
                <a:ea typeface="+mn-lt"/>
                <a:cs typeface="+mn-lt"/>
              </a:rPr>
              <a:t>The visual monitoring of the hardware and software interaction on the real system, rather than just using the </a:t>
            </a:r>
            <a:r>
              <a:rPr lang="en-US" sz="2400" dirty="0" err="1">
                <a:ea typeface="+mn-lt"/>
                <a:cs typeface="+mn-lt"/>
              </a:rPr>
              <a:t>ModelSim</a:t>
            </a:r>
            <a:r>
              <a:rPr lang="en-US" sz="2400" dirty="0">
                <a:ea typeface="+mn-lt"/>
                <a:cs typeface="+mn-lt"/>
              </a:rPr>
              <a:t> simulation for the design validation, gives students a real motivation to complete the milestones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051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BC85-6C18-4154-8ED8-5D40378A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890"/>
            <a:ext cx="10515600" cy="57890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To prove the effectiveness of the methodology implemented in 2010, the independent samples t-test was performed with SPSS  </a:t>
            </a:r>
          </a:p>
          <a:p>
            <a:r>
              <a:rPr lang="en-US" sz="2400" dirty="0">
                <a:ea typeface="+mn-lt"/>
                <a:cs typeface="+mn-lt"/>
              </a:rPr>
              <a:t> It is assumed that the two groups (2009 and 2010)are independent of each other. </a:t>
            </a:r>
          </a:p>
          <a:p>
            <a:r>
              <a:rPr lang="en-US" sz="2400" dirty="0">
                <a:ea typeface="+mn-lt"/>
                <a:cs typeface="+mn-lt"/>
              </a:rPr>
              <a:t>Then, the following hypotheses were formed to prove</a:t>
            </a:r>
          </a:p>
          <a:p>
            <a:r>
              <a:rPr lang="en-US" sz="2400" dirty="0">
                <a:ea typeface="+mn-lt"/>
                <a:cs typeface="+mn-lt"/>
              </a:rPr>
              <a:t>.Null hypothesis: The means of the two groups are not significantly different</a:t>
            </a:r>
          </a:p>
          <a:p>
            <a:r>
              <a:rPr lang="en-US" sz="2400" dirty="0">
                <a:ea typeface="+mn-lt"/>
                <a:cs typeface="+mn-lt"/>
              </a:rPr>
              <a:t> Alternative hypothesis: The means of the two groups are significantly different</a:t>
            </a:r>
          </a:p>
          <a:p>
            <a:r>
              <a:rPr lang="en-US" sz="2400" dirty="0">
                <a:ea typeface="+mn-lt"/>
                <a:cs typeface="+mn-lt"/>
              </a:rPr>
              <a:t>Table VII shows the descriptive statistics for the two groups.</a:t>
            </a:r>
          </a:p>
          <a:p>
            <a:r>
              <a:rPr lang="en-US" sz="2400" dirty="0">
                <a:ea typeface="+mn-lt"/>
                <a:cs typeface="+mn-lt"/>
              </a:rPr>
              <a:t>The mean of the 2010 group is roughly 20 points higher than that of the 2009 group</a:t>
            </a:r>
          </a:p>
          <a:p>
            <a:r>
              <a:rPr lang="en-US" sz="2400" dirty="0">
                <a:ea typeface="+mn-lt"/>
                <a:cs typeface="+mn-lt"/>
              </a:rPr>
              <a:t>The standard deviation indicates that there is a stark contrast between successful and unsuccessful students both in 2009 and 2010.</a:t>
            </a:r>
          </a:p>
          <a:p>
            <a:r>
              <a:rPr lang="en-US" sz="2400" dirty="0">
                <a:ea typeface="+mn-lt"/>
                <a:cs typeface="+mn-lt"/>
              </a:rPr>
              <a:t> It is observed that the students who complete Milestone 3 tend to complete the remaining milestones successfully, and the other students tend to fail</a:t>
            </a: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1838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A2EE-F876-4933-9F55-C02142E4F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9" y="229739"/>
            <a:ext cx="10831901" cy="59472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.</a:t>
            </a:r>
            <a:r>
              <a:rPr lang="en-US" sz="2400" dirty="0">
                <a:ea typeface="+mn-lt"/>
                <a:cs typeface="+mn-lt"/>
              </a:rPr>
              <a:t>However, with the FPGA system and the properly enforced scheduling in 2010, the distribution of the scores was moved in a positive direction by roughly 20 points</a:t>
            </a:r>
          </a:p>
          <a:p>
            <a:r>
              <a:rPr lang="en-US" sz="2400" dirty="0">
                <a:ea typeface="+mn-lt"/>
                <a:cs typeface="+mn-lt"/>
              </a:rPr>
              <a:t>Table VIII shows the results of the independent samples t-test. </a:t>
            </a:r>
          </a:p>
        </p:txBody>
      </p:sp>
    </p:spTree>
    <p:extLst>
      <p:ext uri="{BB962C8B-B14F-4D97-AF65-F5344CB8AC3E}">
        <p14:creationId xmlns:p14="http://schemas.microsoft.com/office/powerpoint/2010/main" val="229915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F2935EE-2068-4F02-BD4E-2075450B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26" y="53995"/>
            <a:ext cx="10902138" cy="680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8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COURSE SURVEY AND EVALUATION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142</cp:revision>
  <dcterms:created xsi:type="dcterms:W3CDTF">2013-07-15T20:26:40Z</dcterms:created>
  <dcterms:modified xsi:type="dcterms:W3CDTF">2020-01-16T15:46:12Z</dcterms:modified>
</cp:coreProperties>
</file>