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4" r:id="rId22"/>
    <p:sldId id="285" r:id="rId23"/>
    <p:sldId id="286" r:id="rId24"/>
    <p:sldId id="282" r:id="rId25"/>
    <p:sldId id="292" r:id="rId26"/>
    <p:sldId id="293" r:id="rId27"/>
    <p:sldId id="28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29B2E-410D-45CC-94A6-F0401DBC62B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E0060-B3C5-401B-82C8-CDB4A6068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7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E0060-B3C5-401B-82C8-CDB4A60689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9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90D-4378-4BE8-8FF9-D642737F9799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F77-DAFA-4992-90FA-CA7A050962F9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B230-C627-4566-A7E3-5D9D40126EAC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558C-DD5E-4F65-9C4C-2CC19C4CEC2A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02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F910-0A48-452E-909E-2FA4E8592EAB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79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4F7-EB38-4C36-9C9A-1E0FB7D820C4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EE4A-341C-42C4-B6B2-895E45F7783E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3806-419C-4500-84A9-1A6689DDD684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D18-4FE7-422D-9F86-A5D4A4D10A03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9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BE24-16B6-4FB8-BFBE-E2FB3BD80F07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42BC-2D99-4D14-8022-FED2F8D62A96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B137-E60D-416C-ABBC-D29A2A3D379C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6EE-667C-4D73-B3BC-000B58B443F2}" type="datetime1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5DE-7214-487C-B56F-4B81CA95F43C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5F7-CAE4-45EC-A06F-F71D729A8230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2028-07F1-42B0-BAE6-AAC1F7FAF59E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8DE-D26E-4054-A3B4-4522632E165D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F5752-28DD-4CF5-B3CF-717F24DE7477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7AF9-B899-4392-9AA5-F0C4B547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2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8338"/>
            <a:ext cx="8825658" cy="2498502"/>
          </a:xfrm>
        </p:spPr>
        <p:txBody>
          <a:bodyPr/>
          <a:lstStyle/>
          <a:p>
            <a:r>
              <a:rPr lang="en-US" sz="4800" dirty="0"/>
              <a:t>Pipelined CPU Design With FPGA in Teaching</a:t>
            </a:r>
            <a:br>
              <a:rPr lang="en-US" sz="4800" dirty="0"/>
            </a:br>
            <a:r>
              <a:rPr lang="en-US" sz="4800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99268"/>
            <a:ext cx="8825658" cy="23031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Jason </a:t>
            </a:r>
            <a:r>
              <a:rPr lang="en-US" dirty="0" err="1" smtClean="0"/>
              <a:t>khadka</a:t>
            </a:r>
            <a:endParaRPr lang="en-US" dirty="0" smtClean="0"/>
          </a:p>
          <a:p>
            <a:r>
              <a:rPr lang="en-US" dirty="0" err="1" smtClean="0"/>
              <a:t>Sajan</a:t>
            </a:r>
            <a:r>
              <a:rPr lang="en-US" dirty="0" smtClean="0"/>
              <a:t> </a:t>
            </a:r>
            <a:r>
              <a:rPr lang="en-US" dirty="0" err="1" smtClean="0"/>
              <a:t>dawadi</a:t>
            </a:r>
            <a:endParaRPr lang="en-US" dirty="0" smtClean="0"/>
          </a:p>
          <a:p>
            <a:r>
              <a:rPr lang="en-US" dirty="0" err="1" smtClean="0"/>
              <a:t>Suvrat</a:t>
            </a:r>
            <a:r>
              <a:rPr lang="en-US" dirty="0" smtClean="0"/>
              <a:t> </a:t>
            </a:r>
            <a:r>
              <a:rPr lang="en-US" dirty="0" err="1" smtClean="0"/>
              <a:t>ghimire</a:t>
            </a:r>
            <a:endParaRPr lang="en-US" dirty="0" smtClean="0"/>
          </a:p>
          <a:p>
            <a:r>
              <a:rPr lang="en-US" dirty="0" err="1" smtClean="0"/>
              <a:t>Nabin</a:t>
            </a:r>
            <a:r>
              <a:rPr lang="en-US" dirty="0" smtClean="0"/>
              <a:t> </a:t>
            </a:r>
            <a:r>
              <a:rPr lang="en-US" dirty="0" err="1" smtClean="0"/>
              <a:t>shresha</a:t>
            </a:r>
            <a:r>
              <a:rPr lang="en-US" dirty="0" smtClean="0"/>
              <a:t> </a:t>
            </a:r>
            <a:r>
              <a:rPr lang="en-US" dirty="0" err="1" smtClean="0"/>
              <a:t>tamang</a:t>
            </a:r>
            <a:endParaRPr lang="en-US" dirty="0" smtClean="0"/>
          </a:p>
          <a:p>
            <a:r>
              <a:rPr lang="en-US" dirty="0" err="1" smtClean="0"/>
              <a:t>Aashish</a:t>
            </a:r>
            <a:r>
              <a:rPr lang="en-US" dirty="0" smtClean="0"/>
              <a:t> </a:t>
            </a:r>
            <a:r>
              <a:rPr lang="en-US" dirty="0" err="1" smtClean="0"/>
              <a:t>dhakal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2AC35D-0886-41AC-8D42-C65238DB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91" y="452835"/>
            <a:ext cx="10745637" cy="59868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Using the system model, user can turn on and off seven-segment displays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 LEDs and take input from switches and push-buttons on the DE2 board by writing simple MIPS assembly and/or C code.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Why was 32-bit MIPS was chosen as a target CPU?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From where </a:t>
            </a:r>
            <a:r>
              <a:rPr lang="en-US" sz="2400" dirty="0">
                <a:ea typeface="+mn-lt"/>
                <a:cs typeface="+mn-lt"/>
              </a:rPr>
              <a:t>the single-cycle MIPS design came?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It </a:t>
            </a:r>
            <a:r>
              <a:rPr lang="en-US" sz="2400" dirty="0">
                <a:ea typeface="+mn-lt"/>
                <a:cs typeface="+mn-lt"/>
              </a:rPr>
              <a:t>only implements a subset of the MIPS instructions, as listed in Table I.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Because of that </a:t>
            </a:r>
            <a:r>
              <a:rPr lang="en-US" sz="2400" dirty="0">
                <a:ea typeface="+mn-lt"/>
                <a:cs typeface="+mn-lt"/>
              </a:rPr>
              <a:t>it is hardly able to execute even a simple C program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 The critical path is much longer than the pipelined CPU, limiting the operating clock frequency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The main </a:t>
            </a:r>
            <a:r>
              <a:rPr lang="en-US" sz="2400">
                <a:ea typeface="+mn-lt"/>
                <a:cs typeface="+mn-lt"/>
              </a:rPr>
              <a:t>goal of this project is to add new instructions and convert the single-</a:t>
            </a:r>
            <a:r>
              <a:rPr lang="en-US" sz="2400" dirty="0">
                <a:ea typeface="+mn-lt"/>
                <a:cs typeface="+mn-lt"/>
              </a:rPr>
              <a:t>cycle CPU to the pipelined version.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96140E-B957-4161-890D-E5D01C36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98" y="1172539"/>
            <a:ext cx="10712668" cy="517902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 T</a:t>
            </a:r>
            <a:r>
              <a:rPr lang="en-US" sz="2400" dirty="0">
                <a:ea typeface="+mn-lt"/>
                <a:cs typeface="+mn-lt"/>
              </a:rPr>
              <a:t>he system model should be downloaded to an FPGA on the DE2 board</a:t>
            </a:r>
          </a:p>
          <a:p>
            <a:r>
              <a:rPr lang="en-US" sz="2400" dirty="0">
                <a:ea typeface="+mn-lt"/>
                <a:cs typeface="+mn-lt"/>
              </a:rPr>
              <a:t>Because of that memory is created with </a:t>
            </a:r>
            <a:r>
              <a:rPr lang="en-US" sz="2400" dirty="0" err="1">
                <a:ea typeface="+mn-lt"/>
                <a:cs typeface="+mn-lt"/>
              </a:rPr>
              <a:t>Megafunction</a:t>
            </a:r>
            <a:r>
              <a:rPr lang="en-US" sz="2400" dirty="0">
                <a:ea typeface="+mn-lt"/>
                <a:cs typeface="+mn-lt"/>
              </a:rPr>
              <a:t> in Quartus-II instead of using a generic Verilog model</a:t>
            </a:r>
          </a:p>
          <a:p>
            <a:r>
              <a:rPr lang="en-US" sz="2400" dirty="0">
                <a:ea typeface="+mn-lt"/>
                <a:cs typeface="+mn-lt"/>
              </a:rPr>
              <a:t>The </a:t>
            </a:r>
            <a:r>
              <a:rPr lang="en-US" sz="2400" dirty="0" err="1">
                <a:ea typeface="+mn-lt"/>
                <a:cs typeface="+mn-lt"/>
              </a:rPr>
              <a:t>Megafunction</a:t>
            </a:r>
            <a:r>
              <a:rPr lang="en-US" sz="2400" dirty="0">
                <a:ea typeface="+mn-lt"/>
                <a:cs typeface="+mn-lt"/>
              </a:rPr>
              <a:t> creates the user-configured memory with memory elements inside the FPGA</a:t>
            </a:r>
          </a:p>
          <a:p>
            <a:r>
              <a:rPr lang="en-US" sz="2400" dirty="0">
                <a:ea typeface="+mn-lt"/>
                <a:cs typeface="+mn-lt"/>
              </a:rPr>
              <a:t>. There is a dual-port memory, one port for accessing instructions and the other for accessing data</a:t>
            </a:r>
          </a:p>
          <a:p>
            <a:r>
              <a:rPr lang="en-US" sz="2400" dirty="0">
                <a:ea typeface="+mn-lt"/>
                <a:cs typeface="+mn-lt"/>
              </a:rPr>
              <a:t> It was created to allow for two simultaneous accesses from the CPU, avoiding the structural hazard</a:t>
            </a:r>
          </a:p>
          <a:p>
            <a:r>
              <a:rPr lang="en-US" sz="2400" dirty="0">
                <a:ea typeface="+mn-lt"/>
                <a:cs typeface="+mn-lt"/>
              </a:rPr>
              <a:t>The memory is preloaded with the compiled MIPS binary and merged into a bitstream, downloadable to the FPGA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The components were designed from scratch using Verilog-HDL except the single-cycle MIPS and memory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8DD16C-94C7-4907-AA8F-263A48C1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Timer and what 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B440B-1F62-4CA1-99C5-E5FA4B14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898253-A149-4943-BD84-7E63B27F0598}"/>
              </a:ext>
            </a:extLst>
          </p:cNvPr>
          <p:cNvSpPr txBox="1"/>
          <p:nvPr/>
        </p:nvSpPr>
        <p:spPr>
          <a:xfrm>
            <a:off x="664780" y="2136228"/>
            <a:ext cx="1070478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timer is an essential component in virtually any digital system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Its major role is to periodically notify the system of an event, so that the system can properly manage resources and tasks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timer in Fig. 1 has </a:t>
            </a:r>
            <a:r>
              <a:rPr lang="en-US" sz="2400" dirty="0" err="1">
                <a:ea typeface="+mn-lt"/>
                <a:cs typeface="+mn-lt"/>
              </a:rPr>
              <a:t>a</a:t>
            </a:r>
            <a:r>
              <a:rPr lang="en-US" sz="2400" dirty="0">
                <a:ea typeface="+mn-lt"/>
                <a:cs typeface="+mn-lt"/>
              </a:rPr>
              <a:t> internal counter and can generate an interrupt periodically according to the counter value set by a user.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78AA2-652E-4546-98C1-AFB17FB0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GPIO module and what is it used for?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DE17E-4029-4A1B-A5BB-F32353FE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GPIO is a module for interacting with the external world</a:t>
            </a:r>
          </a:p>
          <a:p>
            <a:r>
              <a:rPr lang="en-US" dirty="0">
                <a:ea typeface="+mn-lt"/>
                <a:cs typeface="+mn-lt"/>
              </a:rPr>
              <a:t> By programming the GPIO module, students can take input from switches and push-buttons on the DE2 board</a:t>
            </a:r>
          </a:p>
          <a:p>
            <a:r>
              <a:rPr lang="en-US" dirty="0">
                <a:ea typeface="+mn-lt"/>
                <a:cs typeface="+mn-lt"/>
              </a:rPr>
              <a:t>By using the taken input we can display numbers on seven-segment displays, and turn on/off LEDs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0F3977F-FDA7-46F6-BD68-5A4145B5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142310"/>
            <a:ext cx="12059727" cy="47453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990A2-875E-48E8-9719-0401B570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70" y="735177"/>
            <a:ext cx="10817772" cy="55337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ea typeface="+mn-lt"/>
                <a:cs typeface="+mn-lt"/>
              </a:rPr>
              <a:t>Table II shows the memory map of the system model, which has a 4-GB memory space since the implemented MIPS has a 32-bit address bus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Each peripheral device occupies a 4-kB space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But the whole 4 kB is not completely consumed by its internal registers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address decoder in Fig. 1 assigns a memory space to each peripheral device in the system. Since the source code is based on Verilog-HDL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students can easily change the memory map and perform experiments with assembly and/or C-programming if desired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181AB-A79E-4C95-B106-BF63D4FF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102366"/>
            <a:ext cx="10515600" cy="878874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2.</a:t>
            </a:r>
            <a:r>
              <a:rPr lang="en-US" sz="3600">
                <a:ea typeface="+mj-lt"/>
                <a:cs typeface="+mj-lt"/>
              </a:rPr>
              <a:t>Software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>
                <a:ea typeface="+mj-lt"/>
                <a:cs typeface="+mj-lt"/>
              </a:rPr>
              <a:t>Environment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44A9B-F72B-4192-ADF3-AAF4141B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116178"/>
            <a:ext cx="10712668" cy="6059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Eclipse Integrated Development Environment (IDE) is used for the software development</a:t>
            </a:r>
          </a:p>
          <a:p>
            <a:r>
              <a:rPr lang="en-US" sz="2400">
                <a:ea typeface="+mn-lt"/>
                <a:cs typeface="+mn-lt"/>
              </a:rPr>
              <a:t>The Eclipse provides a convenient environment for programming, so it is widely used in both academia and industry. Once software is written using assembly and/or C-language</a:t>
            </a:r>
          </a:p>
          <a:p>
            <a:r>
              <a:rPr lang="en-US" sz="2400">
                <a:ea typeface="+mn-lt"/>
                <a:cs typeface="+mn-lt"/>
              </a:rPr>
              <a:t>The MIPS cross-compiler generates a binary file in the Executable and Linkable Format (ELF)</a:t>
            </a:r>
          </a:p>
          <a:p>
            <a:r>
              <a:rPr lang="en-US" sz="2400">
                <a:ea typeface="+mn-lt"/>
                <a:cs typeface="+mn-lt"/>
              </a:rPr>
              <a:t>Since the Megafunction-generated memory requires a special file format—Memory Initialization File (MIF)—for initialization, a Perl script was written to convert the ELF binary file to the MIF format</a:t>
            </a:r>
          </a:p>
          <a:p>
            <a:r>
              <a:rPr lang="en-US" sz="2400">
                <a:ea typeface="+mn-lt"/>
                <a:cs typeface="+mn-lt"/>
              </a:rPr>
              <a:t>As the name implies, the MIF is used to initialize the memory in Altera FPGA, preloading a software program into the memory in Fig. 1.</a:t>
            </a:r>
          </a:p>
          <a:p>
            <a:r>
              <a:rPr lang="en-US" sz="2400">
                <a:ea typeface="+mn-lt"/>
                <a:cs typeface="+mn-lt"/>
              </a:rPr>
              <a:t>To automate the compilation to the MIF conversion process, the </a:t>
            </a:r>
            <a:r>
              <a:rPr lang="en-US" sz="2400" b="1">
                <a:ea typeface="+mn-lt"/>
                <a:cs typeface="+mn-lt"/>
              </a:rPr>
              <a:t>make utility</a:t>
            </a:r>
            <a:r>
              <a:rPr lang="en-US" sz="2400">
                <a:ea typeface="+mn-lt"/>
                <a:cs typeface="+mn-lt"/>
              </a:rPr>
              <a:t>  is used with Cygwin under Eclipse.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12DBF-C5EC-495E-831D-89CC11A7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087" y="250735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>
                <a:cs typeface="Calibri Light"/>
              </a:rPr>
              <a:t>3.</a:t>
            </a:r>
            <a:r>
              <a:rPr lang="en-US" sz="6000">
                <a:ea typeface="+mj-lt"/>
                <a:cs typeface="+mj-lt"/>
              </a:rPr>
              <a:t>Experiment Environment</a:t>
            </a:r>
            <a:endParaRPr lang="en-US" sz="6000">
              <a:cs typeface="Calibri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1626F66-4D7E-4868-BA18-A1ED2A75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630980E3-B999-4C8F-B58B-8CD561110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6" r="9852" b="2"/>
          <a:stretch/>
        </p:blipFill>
        <p:spPr>
          <a:xfrm>
            <a:off x="1662946" y="143784"/>
            <a:ext cx="8875658" cy="635478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670406-3FC6-4851-98B9-5204FD85846B}"/>
              </a:ext>
            </a:extLst>
          </p:cNvPr>
          <p:cNvSpPr txBox="1"/>
          <p:nvPr/>
        </p:nvSpPr>
        <p:spPr>
          <a:xfrm>
            <a:off x="4997570" y="65790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</a:rPr>
              <a:t>Fig. 2. Altera DE2 board</a:t>
            </a:r>
            <a:endParaRPr lang="en-US"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4D778-2764-4C9D-8DF2-E8D6F2D1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5" y="934229"/>
            <a:ext cx="10515600" cy="581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main component in this board is a Cyclone-II FPGA, to which a software program downloads the hardware system model.</a:t>
            </a:r>
          </a:p>
          <a:p>
            <a:r>
              <a:rPr lang="en-US" dirty="0">
                <a:ea typeface="+mn-lt"/>
                <a:cs typeface="+mn-lt"/>
              </a:rPr>
              <a:t>The board features various input and output components such as switches, push-buttons, seven-segment displays, a serial port, LEDs, and USB connector</a:t>
            </a:r>
          </a:p>
          <a:p>
            <a:r>
              <a:rPr lang="en-US" dirty="0">
                <a:ea typeface="+mn-lt"/>
                <a:cs typeface="+mn-lt"/>
              </a:rPr>
              <a:t>Altera provides a CAD tool, </a:t>
            </a:r>
            <a:r>
              <a:rPr lang="en-US" dirty="0" err="1">
                <a:ea typeface="+mn-lt"/>
                <a:cs typeface="+mn-lt"/>
              </a:rPr>
              <a:t>Quartus</a:t>
            </a:r>
            <a:r>
              <a:rPr lang="en-US" dirty="0">
                <a:ea typeface="+mn-lt"/>
                <a:cs typeface="+mn-lt"/>
              </a:rPr>
              <a:t>-II, which is used to synthesize, place and route, and download the logic design to the Altera FPGAs</a:t>
            </a:r>
          </a:p>
          <a:p>
            <a:r>
              <a:rPr lang="en-US" dirty="0">
                <a:ea typeface="+mn-lt"/>
                <a:cs typeface="+mn-lt"/>
              </a:rPr>
              <a:t>The MIF is merged with the hardware design, and the generated </a:t>
            </a:r>
            <a:r>
              <a:rPr lang="en-US" dirty="0" err="1">
                <a:ea typeface="+mn-lt"/>
                <a:cs typeface="+mn-lt"/>
              </a:rPr>
              <a:t>bitstream</a:t>
            </a:r>
            <a:r>
              <a:rPr lang="en-US" dirty="0">
                <a:ea typeface="+mn-lt"/>
                <a:cs typeface="+mn-lt"/>
              </a:rPr>
              <a:t> is downloaded to the Cyclone-II from a PC via the USB connection.</a:t>
            </a:r>
            <a:endParaRPr lang="en-US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8657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1375"/>
            <a:ext cx="8946541" cy="4195481"/>
          </a:xfrm>
        </p:spPr>
        <p:txBody>
          <a:bodyPr/>
          <a:lstStyle/>
          <a:p>
            <a:r>
              <a:rPr lang="en-US" dirty="0" smtClean="0"/>
              <a:t>Research paper by </a:t>
            </a:r>
            <a:r>
              <a:rPr lang="en-US" dirty="0"/>
              <a:t>Jong </a:t>
            </a:r>
            <a:r>
              <a:rPr lang="en-US" dirty="0" err="1"/>
              <a:t>Hyuk</a:t>
            </a:r>
            <a:r>
              <a:rPr lang="en-US" dirty="0"/>
              <a:t> Lee, </a:t>
            </a:r>
            <a:r>
              <a:rPr lang="en-US" dirty="0" err="1"/>
              <a:t>Seung</a:t>
            </a:r>
            <a:r>
              <a:rPr lang="en-US" dirty="0"/>
              <a:t> </a:t>
            </a:r>
            <a:r>
              <a:rPr lang="en-US" dirty="0" err="1"/>
              <a:t>Eun</a:t>
            </a:r>
            <a:r>
              <a:rPr lang="en-US" dirty="0"/>
              <a:t> Lee, </a:t>
            </a:r>
            <a:r>
              <a:rPr lang="en-US" dirty="0" err="1"/>
              <a:t>Heon</a:t>
            </a:r>
            <a:r>
              <a:rPr lang="en-US" dirty="0"/>
              <a:t> Chang Yu, and </a:t>
            </a:r>
            <a:r>
              <a:rPr lang="en-US" dirty="0" err="1"/>
              <a:t>Taeweon</a:t>
            </a:r>
            <a:r>
              <a:rPr lang="en-US" dirty="0"/>
              <a:t> </a:t>
            </a:r>
            <a:r>
              <a:rPr lang="en-US" dirty="0" err="1" smtClean="0"/>
              <a:t>Suh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Pipelined CPU design with FPGA system</a:t>
            </a:r>
          </a:p>
          <a:p>
            <a:r>
              <a:rPr lang="en-US" dirty="0" smtClean="0"/>
              <a:t>5 staged pipelined 32-bit MIPS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0" y="494282"/>
            <a:ext cx="9404723" cy="821900"/>
          </a:xfrm>
        </p:spPr>
        <p:txBody>
          <a:bodyPr/>
          <a:lstStyle/>
          <a:p>
            <a:r>
              <a:rPr lang="en-US" dirty="0" smtClean="0"/>
              <a:t>Pipelined 32 bit </a:t>
            </a:r>
            <a:r>
              <a:rPr lang="en-US" dirty="0" err="1" smtClean="0"/>
              <a:t>mips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40873"/>
            <a:ext cx="9501854" cy="5043053"/>
          </a:xfrm>
        </p:spPr>
        <p:txBody>
          <a:bodyPr/>
          <a:lstStyle/>
          <a:p>
            <a:r>
              <a:rPr lang="en-US" dirty="0" smtClean="0"/>
              <a:t>Total work was done in 7 milestones as designed by the developers</a:t>
            </a:r>
          </a:p>
          <a:p>
            <a:r>
              <a:rPr lang="en-US" dirty="0" smtClean="0"/>
              <a:t>Most time spent on single cycle MIPS</a:t>
            </a:r>
          </a:p>
          <a:p>
            <a:r>
              <a:rPr lang="en-US" dirty="0" smtClean="0"/>
              <a:t>Then finally upgraded to  pipelined MIPS</a:t>
            </a:r>
          </a:p>
          <a:p>
            <a:r>
              <a:rPr lang="en-US" dirty="0" smtClean="0"/>
              <a:t>Explained in the table below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1233055"/>
            <a:ext cx="9518073" cy="54309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246" y="748146"/>
            <a:ext cx="9144000" cy="826140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COMPUTER ARCHITECTURE CURRICULUM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1927"/>
            <a:ext cx="9144000" cy="4536374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Table V summarizes the curriculum devised for the computer architecture course. 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The prerequisite courses to take this course are C-programming and Computer Logic Design. 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The Computer Logic Design course is offered in the Spring semester before the Fall semester offering of the computer architecture course and covers digital logic design and Verilog-HDL. 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Thus, students are prepared to design any digital logic, including CPU, if guided properly.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 As shown in Table V, the 16 weeks of lectures include MIPS instructions, single-cycle MIPS design, pipelined MIPS design, caches, TLB, and I/</a:t>
            </a:r>
            <a:r>
              <a:rPr lang="en-IN" dirty="0" err="1" smtClean="0">
                <a:solidFill>
                  <a:schemeClr val="tx1"/>
                </a:solidFill>
              </a:rPr>
              <a:t>Os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1680485"/>
            <a:ext cx="10515600" cy="274156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027"/>
          </a:xfrm>
        </p:spPr>
        <p:txBody>
          <a:bodyPr/>
          <a:lstStyle/>
          <a:p>
            <a:r>
              <a:rPr lang="en-US" dirty="0" smtClean="0"/>
              <a:t>Course evaluation and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56" y="1468582"/>
            <a:ext cx="9121598" cy="4779817"/>
          </a:xfrm>
        </p:spPr>
        <p:txBody>
          <a:bodyPr/>
          <a:lstStyle/>
          <a:p>
            <a:r>
              <a:rPr lang="en-US" dirty="0" smtClean="0"/>
              <a:t>Same project was given to fall semester of 2009 and 2010</a:t>
            </a:r>
          </a:p>
          <a:p>
            <a:r>
              <a:rPr lang="en-US" dirty="0" smtClean="0"/>
              <a:t>Only difference was 2009 student used model-</a:t>
            </a:r>
            <a:r>
              <a:rPr lang="en-US" dirty="0" err="1" smtClean="0"/>
              <a:t>sim</a:t>
            </a:r>
            <a:r>
              <a:rPr lang="en-US" dirty="0" smtClean="0"/>
              <a:t> and 2010 students used FPGA and milestones were adopted</a:t>
            </a:r>
          </a:p>
          <a:p>
            <a:r>
              <a:rPr lang="en-US" dirty="0" smtClean="0"/>
              <a:t>A sample paired t test was conducted to see the effectiveness of this implementation</a:t>
            </a:r>
          </a:p>
          <a:p>
            <a:r>
              <a:rPr lang="en-US" dirty="0" smtClean="0"/>
              <a:t>Following </a:t>
            </a:r>
            <a:r>
              <a:rPr lang="en-US" dirty="0" err="1" smtClean="0"/>
              <a:t>datas</a:t>
            </a:r>
            <a:r>
              <a:rPr lang="en-US" dirty="0" smtClean="0"/>
              <a:t> were obtained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3F2935EE-2068-4F02-BD4E-2075450B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6" y="53995"/>
            <a:ext cx="10902138" cy="68075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72" y="4767140"/>
            <a:ext cx="9404723" cy="1400530"/>
          </a:xfrm>
        </p:spPr>
        <p:txBody>
          <a:bodyPr/>
          <a:lstStyle/>
          <a:p>
            <a:r>
              <a:rPr lang="en-US" sz="2400" dirty="0" smtClean="0"/>
              <a:t>The test concluded that means of the two groups were significantly different in favor of 2010</a:t>
            </a:r>
            <a:br>
              <a:rPr lang="en-US" sz="2400" dirty="0" smtClean="0"/>
            </a:br>
            <a:r>
              <a:rPr lang="en-US" sz="2400" dirty="0" smtClean="0"/>
              <a:t>so the implementation turned out to be effective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7" y="406009"/>
            <a:ext cx="7688686" cy="41531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10" y="1496292"/>
            <a:ext cx="10030690" cy="4752108"/>
          </a:xfrm>
        </p:spPr>
        <p:txBody>
          <a:bodyPr/>
          <a:lstStyle/>
          <a:p>
            <a:r>
              <a:rPr lang="en-US" dirty="0" smtClean="0"/>
              <a:t>Thus the 5 staged pipelined MIPS was built</a:t>
            </a:r>
          </a:p>
          <a:p>
            <a:r>
              <a:rPr lang="en-US" dirty="0" smtClean="0"/>
              <a:t> limited instruction were implemented to reduce complexity</a:t>
            </a:r>
          </a:p>
          <a:p>
            <a:r>
              <a:rPr lang="en-US" dirty="0" smtClean="0"/>
              <a:t>Proved to be more effective as shown by the stats.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1161056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1" y="375445"/>
            <a:ext cx="9404723" cy="938200"/>
          </a:xfrm>
        </p:spPr>
        <p:txBody>
          <a:bodyPr/>
          <a:lstStyle/>
          <a:p>
            <a:r>
              <a:rPr lang="en-US" dirty="0" smtClean="0"/>
              <a:t>Introduction to 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3798"/>
            <a:ext cx="8946541" cy="4844602"/>
          </a:xfrm>
        </p:spPr>
        <p:txBody>
          <a:bodyPr/>
          <a:lstStyle/>
          <a:p>
            <a:r>
              <a:rPr lang="en-US" dirty="0" smtClean="0"/>
              <a:t>What is FPGA?</a:t>
            </a:r>
          </a:p>
          <a:p>
            <a:r>
              <a:rPr lang="en-US" dirty="0" smtClean="0"/>
              <a:t>Altera DE 2 board</a:t>
            </a:r>
          </a:p>
          <a:p>
            <a:r>
              <a:rPr lang="en-US" dirty="0" smtClean="0"/>
              <a:t>MIPS (microprocessor without interlocked pipelined stages)</a:t>
            </a:r>
          </a:p>
          <a:p>
            <a:r>
              <a:rPr lang="en-US" dirty="0" smtClean="0"/>
              <a:t>Single cycle MIPS</a:t>
            </a:r>
          </a:p>
          <a:p>
            <a:r>
              <a:rPr lang="en-US" dirty="0"/>
              <a:t>Pipelined CPU design</a:t>
            </a:r>
          </a:p>
          <a:p>
            <a:r>
              <a:rPr lang="en-US" dirty="0" smtClean="0"/>
              <a:t>HDL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7814"/>
            <a:ext cx="8946541" cy="519018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Teaching computer architecture courses, with most of studies adopting architecture simulators.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/>
              <a:t>Djordjevic</a:t>
            </a:r>
            <a:r>
              <a:rPr lang="en-IN" dirty="0"/>
              <a:t> created an educational environment known as CAL2,where students can exercise assembly programming, monitor program execution, and inspect implementation details at the register transfer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/>
              <a:t>Nikolic</a:t>
            </a:r>
            <a:r>
              <a:rPr lang="en-IN" dirty="0"/>
              <a:t> surveyed and evaluated simulators suitable for teaching  computer architecture course.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/>
              <a:t>Oztekin</a:t>
            </a:r>
            <a:r>
              <a:rPr lang="en-IN" dirty="0"/>
              <a:t> introduced architecture simulator called BZK.SAU.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/>
              <a:t>Gustin</a:t>
            </a:r>
            <a:r>
              <a:rPr lang="en-IN" dirty="0"/>
              <a:t> developed a processor referred to as “Move” and proposed implementing a CPU downloadable to an FPGA.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Bulic</a:t>
            </a:r>
            <a:r>
              <a:rPr lang="en-IN" dirty="0"/>
              <a:t> et al. [1] also introduced an FPGA-based environment, based on their own HIP processor, which implemented a five-stage pipelined processor.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94510"/>
            <a:ext cx="8946541" cy="5153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Different papers were published to improve teaching and </a:t>
            </a:r>
            <a:r>
              <a:rPr lang="en-IN" sz="2400" dirty="0" smtClean="0"/>
              <a:t>adopted various pedagogical methods: PBL, experiential learning </a:t>
            </a:r>
            <a:r>
              <a:rPr lang="en-GB" sz="2400" dirty="0" smtClean="0"/>
              <a:t>and incremental learning .</a:t>
            </a:r>
          </a:p>
          <a:p>
            <a:r>
              <a:rPr lang="en-IN" sz="2400" dirty="0" err="1" smtClean="0"/>
              <a:t>Linge</a:t>
            </a:r>
            <a:r>
              <a:rPr lang="en-IN" sz="2400" dirty="0" smtClean="0"/>
              <a:t> reports their experience of using PBL for teaching computer network design.</a:t>
            </a:r>
            <a:endParaRPr lang="en-GB" sz="2400" dirty="0"/>
          </a:p>
          <a:p>
            <a:r>
              <a:rPr lang="en-US" sz="2400" dirty="0" smtClean="0"/>
              <a:t> </a:t>
            </a:r>
            <a:r>
              <a:rPr lang="en-IN" sz="2400" dirty="0" err="1" smtClean="0"/>
              <a:t>Ozturk</a:t>
            </a:r>
            <a:r>
              <a:rPr lang="en-IN" sz="2400" dirty="0" smtClean="0"/>
              <a:t> describe experiential learning with simulation for a project-oriented multicore education. </a:t>
            </a:r>
          </a:p>
          <a:p>
            <a:r>
              <a:rPr lang="en-IN" sz="2400" dirty="0" err="1" smtClean="0"/>
              <a:t>Schaumont</a:t>
            </a:r>
            <a:r>
              <a:rPr lang="en-IN" sz="2400" dirty="0" smtClean="0"/>
              <a:t> introduced a senior-level course using an incremental design approach for a hardware and software </a:t>
            </a:r>
            <a:r>
              <a:rPr lang="en-IN" sz="2400" dirty="0" err="1" smtClean="0"/>
              <a:t>codesign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7636"/>
            <a:ext cx="8946541" cy="507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The adoption of incremental learning has been driven by the following benefits 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I</a:t>
            </a:r>
            <a:r>
              <a:rPr lang="en-IN" sz="2400" dirty="0" smtClean="0"/>
              <a:t>t is useful for students whose upfront experience is limited, compared to that of professional engineers.</a:t>
            </a:r>
          </a:p>
          <a:p>
            <a:r>
              <a:rPr lang="en-IN" sz="2400" dirty="0"/>
              <a:t>A</a:t>
            </a:r>
            <a:r>
              <a:rPr lang="en-IN" sz="2400" dirty="0" smtClean="0"/>
              <a:t> course using incremental learning is likely to be perceived as easier than one in which many weeks of background introduction are required before students can attempt practical exercises. </a:t>
            </a:r>
          </a:p>
          <a:p>
            <a:r>
              <a:rPr lang="en-IN" sz="2400" dirty="0" smtClean="0"/>
              <a:t>It avoids the fault line between prior knowledge and new knowledge that students can experience in the middle of courses with longer timescales.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>
            <a:normAutofit fontScale="92500" lnSpcReduction="10000"/>
          </a:bodyPr>
          <a:lstStyle/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The project described here requires the actual implementation of the 32-bit MIPS rather than using simulators or just experimenting with ready-made complete CPU models</a:t>
            </a:r>
            <a:r>
              <a:rPr lang="en-IN" sz="2400" dirty="0"/>
              <a:t>.</a:t>
            </a:r>
            <a:endParaRPr lang="en-IN" sz="2400" dirty="0" smtClean="0"/>
          </a:p>
          <a:p>
            <a:r>
              <a:rPr lang="en-IN" sz="2400" dirty="0" smtClean="0"/>
              <a:t>Students are able to build their practical knowledge and skills in computer operation and design.</a:t>
            </a:r>
          </a:p>
          <a:p>
            <a:r>
              <a:rPr lang="en-IN" sz="2400" dirty="0" smtClean="0"/>
              <a:t> Students can use an open-source off-the-shelf MIPS compiler since the project targets a commercially successful MIPS.</a:t>
            </a:r>
          </a:p>
          <a:p>
            <a:r>
              <a:rPr lang="en-IN" sz="2400" dirty="0"/>
              <a:t> S</a:t>
            </a:r>
            <a:r>
              <a:rPr lang="en-IN" sz="2400" dirty="0" smtClean="0"/>
              <a:t>tudents can instantly examine the operation of the designed CPU visually with their own software thanks to the system model and the FPGA system.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The number of assigned instructions was minimized to lessen the burden of implementation while maximizing the educational efficiency.</a:t>
            </a:r>
          </a:p>
          <a:p>
            <a:r>
              <a:rPr lang="en-IN" sz="2400" dirty="0"/>
              <a:t>T</a:t>
            </a:r>
            <a:r>
              <a:rPr lang="en-IN" sz="2400" dirty="0" smtClean="0"/>
              <a:t>he project combines three pedagogical methods: PBL, hands-on learning, and the incremental approach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5C84E-2AAF-4D5C-A056-9C432391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</a:t>
            </a:r>
            <a:r>
              <a:rPr lang="en-US" dirty="0">
                <a:ea typeface="+mj-lt"/>
                <a:cs typeface="+mj-lt"/>
              </a:rPr>
              <a:t>Hardware Model of the MIPS-Based System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675FF9-41AB-4914-8B1D-50C8389C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06" y="1652057"/>
            <a:ext cx="10515600" cy="40097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What is MIPS?</a:t>
            </a:r>
          </a:p>
          <a:p>
            <a:r>
              <a:rPr lang="en-US" dirty="0">
                <a:ea typeface="+mn-lt"/>
                <a:cs typeface="+mn-lt"/>
              </a:rPr>
              <a:t>For experiments on the DE2 board, a simple model of a computer system was devised as shown in Fig. 1.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514350" indent="-514350">
              <a:buAutoNum type="alphaLcParenR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3" y="3372060"/>
            <a:ext cx="576672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00F17-B609-4FE8-9681-7370E1DD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31" y="575332"/>
            <a:ext cx="10515600" cy="83946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 The model, </a:t>
            </a:r>
            <a:r>
              <a:rPr lang="en-US" sz="3200" dirty="0">
                <a:latin typeface="Calibri"/>
                <a:cs typeface="Calibri"/>
              </a:rPr>
              <a:t>composed</a:t>
            </a:r>
            <a:r>
              <a:rPr lang="en-US" sz="2800" dirty="0">
                <a:latin typeface="Calibri"/>
                <a:cs typeface="Calibri"/>
              </a:rPr>
              <a:t> of five components:</a:t>
            </a:r>
            <a:endParaRPr lang="en-US" sz="28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0335A1-E725-46BE-A118-53CE28E7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7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lphaLcParenR"/>
            </a:pPr>
            <a:r>
              <a:rPr lang="en-US" dirty="0">
                <a:ea typeface="+mn-lt"/>
                <a:cs typeface="+mn-lt"/>
              </a:rPr>
              <a:t>Single-cycle MIPS CPU</a:t>
            </a:r>
          </a:p>
          <a:p>
            <a:pPr marL="514350" indent="-514350">
              <a:buAutoNum type="alphaLcParenR"/>
            </a:pPr>
            <a:r>
              <a:rPr lang="en-US" dirty="0">
                <a:ea typeface="+mn-lt"/>
                <a:cs typeface="+mn-lt"/>
              </a:rPr>
              <a:t>Memory</a:t>
            </a:r>
          </a:p>
          <a:p>
            <a:pPr marL="514350" indent="-514350">
              <a:buAutoNum type="alphaLcParenR"/>
            </a:pPr>
            <a:r>
              <a:rPr lang="en-US" dirty="0">
                <a:ea typeface="+mn-lt"/>
                <a:cs typeface="+mn-lt"/>
              </a:rPr>
              <a:t>Address Decoder</a:t>
            </a:r>
          </a:p>
          <a:p>
            <a:pPr marL="514350" indent="-514350">
              <a:buAutoNum type="alphaLcParenR"/>
            </a:pPr>
            <a:r>
              <a:rPr lang="en-US" dirty="0">
                <a:ea typeface="+mn-lt"/>
                <a:cs typeface="+mn-lt"/>
              </a:rPr>
              <a:t>Timer</a:t>
            </a:r>
          </a:p>
          <a:p>
            <a:pPr marL="514350" indent="-514350">
              <a:buAutoNum type="alphaLcParenR"/>
            </a:pPr>
            <a:r>
              <a:rPr lang="en-US">
                <a:ea typeface="+mn-lt"/>
                <a:cs typeface="+mn-lt"/>
              </a:rPr>
              <a:t>General Purpose </a:t>
            </a:r>
            <a:r>
              <a:rPr lang="en-US" dirty="0" err="1">
                <a:ea typeface="+mn-lt"/>
                <a:cs typeface="+mn-lt"/>
              </a:rPr>
              <a:t>Input/Output</a:t>
            </a:r>
            <a:r>
              <a:rPr lang="en-US" dirty="0">
                <a:ea typeface="+mn-lt"/>
                <a:cs typeface="+mn-lt"/>
              </a:rPr>
              <a:t> (GPIO)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7AF9-B899-4392-9AA5-F0C4B547EF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1161</Words>
  <Application>Microsoft Office PowerPoint</Application>
  <PresentationFormat>Widescreen</PresentationFormat>
  <Paragraphs>161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Wingdings 3</vt:lpstr>
      <vt:lpstr>Ion</vt:lpstr>
      <vt:lpstr>Pipelined CPU Design With FPGA in Teaching Computer Architecture</vt:lpstr>
      <vt:lpstr>Abstract</vt:lpstr>
      <vt:lpstr>Introduction to key terms</vt:lpstr>
      <vt:lpstr>Related Work</vt:lpstr>
      <vt:lpstr>PowerPoint Presentation</vt:lpstr>
      <vt:lpstr>PowerPoint Presentation</vt:lpstr>
      <vt:lpstr>PowerPoint Presentation</vt:lpstr>
      <vt:lpstr>1.Hardware Model of the MIPS-Based System </vt:lpstr>
      <vt:lpstr> The model, composed of five components:</vt:lpstr>
      <vt:lpstr>PowerPoint Presentation</vt:lpstr>
      <vt:lpstr>PowerPoint Presentation</vt:lpstr>
      <vt:lpstr>What is Timer and what it does?</vt:lpstr>
      <vt:lpstr>What is GPIO module and what is it used for?</vt:lpstr>
      <vt:lpstr>PowerPoint Presentation</vt:lpstr>
      <vt:lpstr>PowerPoint Presentation</vt:lpstr>
      <vt:lpstr>2.Software Environment</vt:lpstr>
      <vt:lpstr>3.Experiment Environment</vt:lpstr>
      <vt:lpstr>PowerPoint Presentation</vt:lpstr>
      <vt:lpstr>PowerPoint Presentation</vt:lpstr>
      <vt:lpstr>Pipelined 32 bit mips design</vt:lpstr>
      <vt:lpstr>PowerPoint Presentation</vt:lpstr>
      <vt:lpstr>COMPUTER ARCHITECTURE CURRICULUM</vt:lpstr>
      <vt:lpstr>PowerPoint Presentation</vt:lpstr>
      <vt:lpstr>Course evaluation and survey</vt:lpstr>
      <vt:lpstr>PowerPoint Presentation</vt:lpstr>
      <vt:lpstr>The test concluded that means of the two groups were significantly different in favor of 2010 so the implementation turned out to be effective</vt:lpstr>
      <vt:lpstr>Conclusion </vt:lpstr>
      <vt:lpstr>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CPU Design With FPGA in Teaching Computer Architecture</dc:title>
  <dc:creator>lenovo</dc:creator>
  <cp:lastModifiedBy>lenovo</cp:lastModifiedBy>
  <cp:revision>16</cp:revision>
  <dcterms:created xsi:type="dcterms:W3CDTF">2020-01-16T14:36:04Z</dcterms:created>
  <dcterms:modified xsi:type="dcterms:W3CDTF">2020-01-16T17:08:55Z</dcterms:modified>
</cp:coreProperties>
</file>