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0C208-3227-48BF-9452-D5FE912A52C4}" v="1107" dt="2020-01-16T14:51:58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132" y="1467420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ea typeface="+mj-lt"/>
                <a:cs typeface="+mj-lt"/>
              </a:rPr>
              <a:t>LAB ENVIRONMENT 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81AB-A79E-4C95-B106-BF63D4FF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102366"/>
            <a:ext cx="10515600" cy="878874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2.</a:t>
            </a:r>
            <a:r>
              <a:rPr lang="en-US" sz="3600">
                <a:ea typeface="+mj-lt"/>
                <a:cs typeface="+mj-lt"/>
              </a:rPr>
              <a:t>Software</a:t>
            </a:r>
            <a:r>
              <a:rPr lang="en-US" sz="3600" dirty="0">
                <a:ea typeface="+mj-lt"/>
                <a:cs typeface="+mj-lt"/>
              </a:rPr>
              <a:t> </a:t>
            </a:r>
            <a:r>
              <a:rPr lang="en-US" sz="3600">
                <a:ea typeface="+mj-lt"/>
                <a:cs typeface="+mj-lt"/>
              </a:rPr>
              <a:t>Environment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4A9B-F72B-4192-ADF3-AAF4141B1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116178"/>
            <a:ext cx="10712668" cy="60592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The Eclipse Integrated Development Environment (IDE) is used for the software development</a:t>
            </a:r>
          </a:p>
          <a:p>
            <a:r>
              <a:rPr lang="en-US" sz="2400">
                <a:ea typeface="+mn-lt"/>
                <a:cs typeface="+mn-lt"/>
              </a:rPr>
              <a:t>The Eclipse provides a convenient environment for programming, so it is widely used in both academia and industry. Once software is written using assembly and/or C-language</a:t>
            </a:r>
          </a:p>
          <a:p>
            <a:r>
              <a:rPr lang="en-US" sz="2400">
                <a:ea typeface="+mn-lt"/>
                <a:cs typeface="+mn-lt"/>
              </a:rPr>
              <a:t>The MIPS cross-compiler generates a binary file in the Executable and Linkable Format (ELF)</a:t>
            </a:r>
          </a:p>
          <a:p>
            <a:r>
              <a:rPr lang="en-US" sz="2400">
                <a:ea typeface="+mn-lt"/>
                <a:cs typeface="+mn-lt"/>
              </a:rPr>
              <a:t>Since the Megafunction-generated memory requires a special file format—Memory Initialization File (MIF)—for initialization, a Perl script was written to convert the ELF binary file to the MIF format</a:t>
            </a:r>
          </a:p>
          <a:p>
            <a:r>
              <a:rPr lang="en-US" sz="2400">
                <a:ea typeface="+mn-lt"/>
                <a:cs typeface="+mn-lt"/>
              </a:rPr>
              <a:t>As the name implies, the MIF is used to initialize the memory in Altera FPGA, preloading a software program into the memory in Fig. 1.</a:t>
            </a:r>
          </a:p>
          <a:p>
            <a:r>
              <a:rPr lang="en-US" sz="2400">
                <a:ea typeface="+mn-lt"/>
                <a:cs typeface="+mn-lt"/>
              </a:rPr>
              <a:t>To automate the compilation to the MIF conversion process, the </a:t>
            </a:r>
            <a:r>
              <a:rPr lang="en-US" sz="2400" b="1">
                <a:ea typeface="+mn-lt"/>
                <a:cs typeface="+mn-lt"/>
              </a:rPr>
              <a:t>make utility</a:t>
            </a:r>
            <a:r>
              <a:rPr lang="en-US" sz="2400">
                <a:ea typeface="+mn-lt"/>
                <a:cs typeface="+mn-lt"/>
              </a:rPr>
              <a:t>  is used with Cygwin under Eclipse.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2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2DBF-C5EC-495E-831D-89CC11A7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087" y="250735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>
                <a:cs typeface="Calibri Light"/>
              </a:rPr>
              <a:t>3.</a:t>
            </a:r>
            <a:r>
              <a:rPr lang="en-US" sz="6000">
                <a:ea typeface="+mj-lt"/>
                <a:cs typeface="+mj-lt"/>
              </a:rPr>
              <a:t>Experiment Environment</a:t>
            </a:r>
            <a:endParaRPr lang="en-US" sz="6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321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626F66-4D7E-4868-BA18-A1ED2A75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</p:txBody>
      </p:sp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630980E3-B999-4C8F-B58B-8CD561110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6" r="9852" b="2"/>
          <a:stretch/>
        </p:blipFill>
        <p:spPr>
          <a:xfrm>
            <a:off x="1662946" y="143784"/>
            <a:ext cx="8875658" cy="6354783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670406-3FC6-4851-98B9-5204FD85846B}"/>
              </a:ext>
            </a:extLst>
          </p:cNvPr>
          <p:cNvSpPr txBox="1"/>
          <p:nvPr/>
        </p:nvSpPr>
        <p:spPr>
          <a:xfrm>
            <a:off x="4997570" y="65790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ea typeface="+mn-lt"/>
                <a:cs typeface="+mn-lt"/>
              </a:rPr>
              <a:t>Fig. 2. Altera DE2 board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02234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4D778-2764-4C9D-8DF2-E8D6F2D19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95" y="934229"/>
            <a:ext cx="10515600" cy="5817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main component in this board is a Cyclone-II FPGA, to which a software program downloads the hardware system model.</a:t>
            </a:r>
          </a:p>
          <a:p>
            <a:r>
              <a:rPr lang="en-US">
                <a:ea typeface="+mn-lt"/>
                <a:cs typeface="+mn-lt"/>
              </a:rPr>
              <a:t>The board features various input and output components such as switches, push-buttons, seven-segment displays, a serial port, LEDs, and USB connector</a:t>
            </a:r>
          </a:p>
          <a:p>
            <a:r>
              <a:rPr lang="en-US">
                <a:ea typeface="+mn-lt"/>
                <a:cs typeface="+mn-lt"/>
              </a:rPr>
              <a:t>Altera provides a CAD tool, Quartus-II, which is used to synthesize, place and route, and download the logic design to the Altera FPGAs</a:t>
            </a:r>
          </a:p>
          <a:p>
            <a:r>
              <a:rPr lang="en-US">
                <a:ea typeface="+mn-lt"/>
                <a:cs typeface="+mn-lt"/>
              </a:rPr>
              <a:t>The MIF is merged with the hardware design, and the generated bitstream is downloaded to the Cyclone-II from a PC via the USB connection.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57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C84E-2AAF-4D5C-A056-9C432391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</a:t>
            </a:r>
            <a:r>
              <a:rPr lang="en-US" dirty="0">
                <a:ea typeface="+mj-lt"/>
                <a:cs typeface="+mj-lt"/>
              </a:rPr>
              <a:t>Hardware Model of the MIPS-Based System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75FF9-41AB-4914-8B1D-50C8389CE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211"/>
            <a:ext cx="10515600" cy="400975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What is MIPS?</a:t>
            </a:r>
          </a:p>
          <a:p>
            <a:r>
              <a:rPr lang="en-US" dirty="0">
                <a:ea typeface="+mn-lt"/>
                <a:cs typeface="+mn-lt"/>
              </a:rPr>
              <a:t>For experiments on the DE2 board, a simple model of a computer system was devised as shown in Fig. 1.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514350" indent="-514350">
              <a:buAutoNum type="alphaLcParenR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94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0F17-B609-4FE8-9681-7370E1DD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31" y="575332"/>
            <a:ext cx="10515600" cy="839460"/>
          </a:xfrm>
        </p:spPr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 The model, </a:t>
            </a:r>
            <a:r>
              <a:rPr lang="en-US" sz="3200" dirty="0">
                <a:latin typeface="Calibri"/>
                <a:cs typeface="Calibri"/>
              </a:rPr>
              <a:t>composed</a:t>
            </a:r>
            <a:r>
              <a:rPr lang="en-US" sz="2800" dirty="0">
                <a:latin typeface="Calibri"/>
                <a:cs typeface="Calibri"/>
              </a:rPr>
              <a:t> of five components:</a:t>
            </a:r>
            <a:endParaRPr lang="en-US" sz="28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35A1-E725-46BE-A118-53CE28E7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79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lphaLcParenR"/>
            </a:pPr>
            <a:r>
              <a:rPr lang="en-US" dirty="0">
                <a:ea typeface="+mn-lt"/>
                <a:cs typeface="+mn-lt"/>
              </a:rPr>
              <a:t>Single-cycle MIPS CPU</a:t>
            </a:r>
          </a:p>
          <a:p>
            <a:pPr marL="514350" indent="-514350">
              <a:buAutoNum type="alphaLcParenR"/>
            </a:pPr>
            <a:r>
              <a:rPr lang="en-US" dirty="0">
                <a:ea typeface="+mn-lt"/>
                <a:cs typeface="+mn-lt"/>
              </a:rPr>
              <a:t>Memory</a:t>
            </a:r>
          </a:p>
          <a:p>
            <a:pPr marL="514350" indent="-514350">
              <a:buAutoNum type="alphaLcParenR"/>
            </a:pPr>
            <a:r>
              <a:rPr lang="en-US" dirty="0">
                <a:ea typeface="+mn-lt"/>
                <a:cs typeface="+mn-lt"/>
              </a:rPr>
              <a:t>Address Decoder</a:t>
            </a:r>
          </a:p>
          <a:p>
            <a:pPr marL="514350" indent="-514350">
              <a:buAutoNum type="alphaLcParenR"/>
            </a:pPr>
            <a:r>
              <a:rPr lang="en-US" dirty="0">
                <a:ea typeface="+mn-lt"/>
                <a:cs typeface="+mn-lt"/>
              </a:rPr>
              <a:t>Timer</a:t>
            </a:r>
          </a:p>
          <a:p>
            <a:pPr marL="514350" indent="-514350">
              <a:buAutoNum type="alphaLcParenR"/>
            </a:pPr>
            <a:r>
              <a:rPr lang="en-US">
                <a:ea typeface="+mn-lt"/>
                <a:cs typeface="+mn-lt"/>
              </a:rPr>
              <a:t>General Purpose </a:t>
            </a:r>
            <a:r>
              <a:rPr lang="en-US" dirty="0" err="1">
                <a:ea typeface="+mn-lt"/>
                <a:cs typeface="+mn-lt"/>
              </a:rPr>
              <a:t>Input/Output</a:t>
            </a:r>
            <a:r>
              <a:rPr lang="en-US" dirty="0">
                <a:ea typeface="+mn-lt"/>
                <a:cs typeface="+mn-lt"/>
              </a:rPr>
              <a:t> (GPIO)</a:t>
            </a:r>
          </a:p>
        </p:txBody>
      </p:sp>
    </p:spTree>
    <p:extLst>
      <p:ext uri="{BB962C8B-B14F-4D97-AF65-F5344CB8AC3E}">
        <p14:creationId xmlns:p14="http://schemas.microsoft.com/office/powerpoint/2010/main" val="357224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C35D-0886-41AC-8D42-C65238DBE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91" y="452835"/>
            <a:ext cx="10745637" cy="598688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Using the system model, user can turn on and off seven-segment displays</a:t>
            </a: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 LEDs and take input from switches and push-buttons on the DE2 board by writing simple MIPS assembly and/or C code.</a:t>
            </a:r>
            <a:endParaRPr lang="en-US" sz="24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Why was 32-bit MIPS was chosen as a target CPU?</a:t>
            </a:r>
            <a:endParaRPr lang="en-US" sz="24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cs typeface="Calibri"/>
              </a:rPr>
              <a:t>From where </a:t>
            </a:r>
            <a:r>
              <a:rPr lang="en-US" sz="2400" dirty="0">
                <a:ea typeface="+mn-lt"/>
                <a:cs typeface="+mn-lt"/>
              </a:rPr>
              <a:t>the single-cycle MIPS design came?</a:t>
            </a:r>
            <a:endParaRPr lang="en-US" sz="24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cs typeface="Calibri"/>
              </a:rPr>
              <a:t>It </a:t>
            </a:r>
            <a:r>
              <a:rPr lang="en-US" sz="2400" dirty="0">
                <a:ea typeface="+mn-lt"/>
                <a:cs typeface="+mn-lt"/>
              </a:rPr>
              <a:t>only implements a subset of the MIPS instructions, as listed in Table I.</a:t>
            </a:r>
            <a:endParaRPr lang="en-US" sz="24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cs typeface="Calibri"/>
              </a:rPr>
              <a:t>Because of that </a:t>
            </a:r>
            <a:r>
              <a:rPr lang="en-US" sz="2400" dirty="0">
                <a:ea typeface="+mn-lt"/>
                <a:cs typeface="+mn-lt"/>
              </a:rPr>
              <a:t>it is hardly able to execute even a simple C program</a:t>
            </a:r>
            <a:endParaRPr lang="en-US" sz="24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 The critical path is much longer than the pipelined CPU, limiting the operating clock frequency</a:t>
            </a:r>
            <a:endParaRPr lang="en-US" sz="24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The main </a:t>
            </a:r>
            <a:r>
              <a:rPr lang="en-US" sz="2400">
                <a:ea typeface="+mn-lt"/>
                <a:cs typeface="+mn-lt"/>
              </a:rPr>
              <a:t>goal of this project is to add new instructions and convert the single-</a:t>
            </a:r>
            <a:r>
              <a:rPr lang="en-US" sz="2400" dirty="0">
                <a:ea typeface="+mn-lt"/>
                <a:cs typeface="+mn-lt"/>
              </a:rPr>
              <a:t>cycle CPU to the pipelined version.</a:t>
            </a:r>
            <a:endParaRPr lang="en-US" sz="2400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 sz="24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98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140E-B957-4161-890D-E5D01C364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08" y="708900"/>
            <a:ext cx="10712668" cy="517902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 T</a:t>
            </a:r>
            <a:r>
              <a:rPr lang="en-US" sz="2400" dirty="0">
                <a:ea typeface="+mn-lt"/>
                <a:cs typeface="+mn-lt"/>
              </a:rPr>
              <a:t>he system model should be downloaded to an FPGA on the DE2 board</a:t>
            </a:r>
          </a:p>
          <a:p>
            <a:r>
              <a:rPr lang="en-US" sz="2400" dirty="0">
                <a:ea typeface="+mn-lt"/>
                <a:cs typeface="+mn-lt"/>
              </a:rPr>
              <a:t>Because of that memory is created with </a:t>
            </a:r>
            <a:r>
              <a:rPr lang="en-US" sz="2400" dirty="0" err="1">
                <a:ea typeface="+mn-lt"/>
                <a:cs typeface="+mn-lt"/>
              </a:rPr>
              <a:t>Megafunction</a:t>
            </a:r>
            <a:r>
              <a:rPr lang="en-US" sz="2400" dirty="0">
                <a:ea typeface="+mn-lt"/>
                <a:cs typeface="+mn-lt"/>
              </a:rPr>
              <a:t> in Quartus-II instead of using a generic Verilog model</a:t>
            </a:r>
          </a:p>
          <a:p>
            <a:r>
              <a:rPr lang="en-US" sz="2400" dirty="0">
                <a:ea typeface="+mn-lt"/>
                <a:cs typeface="+mn-lt"/>
              </a:rPr>
              <a:t>The </a:t>
            </a:r>
            <a:r>
              <a:rPr lang="en-US" sz="2400" dirty="0" err="1">
                <a:ea typeface="+mn-lt"/>
                <a:cs typeface="+mn-lt"/>
              </a:rPr>
              <a:t>Megafunction</a:t>
            </a:r>
            <a:r>
              <a:rPr lang="en-US" sz="2400" dirty="0">
                <a:ea typeface="+mn-lt"/>
                <a:cs typeface="+mn-lt"/>
              </a:rPr>
              <a:t> creates the user-configured memory with memory elements inside the FPGA</a:t>
            </a:r>
          </a:p>
          <a:p>
            <a:r>
              <a:rPr lang="en-US" sz="2400" dirty="0">
                <a:ea typeface="+mn-lt"/>
                <a:cs typeface="+mn-lt"/>
              </a:rPr>
              <a:t>. There is a dual-port memory, one port for accessing instructions and the other for accessing data</a:t>
            </a:r>
          </a:p>
          <a:p>
            <a:r>
              <a:rPr lang="en-US" sz="2400" dirty="0">
                <a:ea typeface="+mn-lt"/>
                <a:cs typeface="+mn-lt"/>
              </a:rPr>
              <a:t> It was created to allow for two simultaneous accesses from the CPU, avoiding the structural hazard</a:t>
            </a:r>
          </a:p>
          <a:p>
            <a:r>
              <a:rPr lang="en-US" sz="2400" dirty="0">
                <a:ea typeface="+mn-lt"/>
                <a:cs typeface="+mn-lt"/>
              </a:rPr>
              <a:t>The memory is preloaded with the compiled MIPS binary and merged into a bitstream, downloadable to the FPGA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The components were designed from scratch using Verilog-HDL except the single-cycle MIPS and memory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541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8DD16C-94C7-4907-AA8F-263A48C1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Timer and what it does?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440B-1F62-4CA1-99C5-E5FA4B143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98253-A149-4943-BD84-7E63B27F0598}"/>
              </a:ext>
            </a:extLst>
          </p:cNvPr>
          <p:cNvSpPr txBox="1"/>
          <p:nvPr/>
        </p:nvSpPr>
        <p:spPr>
          <a:xfrm>
            <a:off x="664780" y="2136228"/>
            <a:ext cx="1070478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The timer is an essential component in virtually any digital system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 Its major role is to periodically notify the system of an event, so that the system can properly manage resources and tasks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The timer in Fig. 1 has </a:t>
            </a:r>
            <a:r>
              <a:rPr lang="en-US" sz="2400" dirty="0" err="1">
                <a:ea typeface="+mn-lt"/>
                <a:cs typeface="+mn-lt"/>
              </a:rPr>
              <a:t>a</a:t>
            </a:r>
            <a:r>
              <a:rPr lang="en-US" sz="2400" dirty="0">
                <a:ea typeface="+mn-lt"/>
                <a:cs typeface="+mn-lt"/>
              </a:rPr>
              <a:t> internal counter and can generate an interrupt periodically according to the counter value set by a user.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1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8AA2-652E-4546-98C1-AFB17FB0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GPIO module and what is it used for?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DE17E-4029-4A1B-A5BB-F32353FE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GPIO is a module for interacting with the external world</a:t>
            </a:r>
          </a:p>
          <a:p>
            <a:r>
              <a:rPr lang="en-US" dirty="0">
                <a:ea typeface="+mn-lt"/>
                <a:cs typeface="+mn-lt"/>
              </a:rPr>
              <a:t> By programming the GPIO module, students can take input from switches and push-buttons on the DE2 board</a:t>
            </a:r>
          </a:p>
          <a:p>
            <a:r>
              <a:rPr lang="en-US" dirty="0">
                <a:ea typeface="+mn-lt"/>
                <a:cs typeface="+mn-lt"/>
              </a:rPr>
              <a:t>By using the taken input we can display numbers on seven-segment displays, and turn on/off LEDs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339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F3977F-FDA7-46F6-BD68-5A4145B55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" y="1077915"/>
            <a:ext cx="12059727" cy="47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5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90A2-875E-48E8-9719-0401B5707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70" y="735177"/>
            <a:ext cx="10817772" cy="55337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Table II shows the memory map of the system model, which has a 4-GB memory space since the implemented MIPS has a 32-bit address bus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Each peripheral device occupies a 4-kB space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But the whole 4 kB is not completely consumed by its internal registers</a:t>
            </a:r>
            <a:endParaRPr lang="en-US" sz="2400" dirty="0">
              <a:cs typeface="Calibri" panose="020F0502020204030204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The address decoder in Fig. 1 assigns a memory space to each peripheral device in the system. Since the source code is based on Verilog-HDL</a:t>
            </a:r>
            <a:endParaRPr lang="en-US" sz="2400" dirty="0">
              <a:cs typeface="Calibri" panose="020F0502020204030204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students can easily change the memory map and perform experiments with assembly and/or C-programming if desired</a:t>
            </a:r>
            <a:endParaRPr lang="en-US" sz="2400" dirty="0">
              <a:cs typeface="Calibri" panose="020F0502020204030204"/>
            </a:endParaRPr>
          </a:p>
          <a:p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3916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LAB ENVIRONMENT </vt:lpstr>
      <vt:lpstr>1.Hardware Model of the MIPS-Based System </vt:lpstr>
      <vt:lpstr> The model, composed of five components:</vt:lpstr>
      <vt:lpstr>PowerPoint Presentation</vt:lpstr>
      <vt:lpstr>PowerPoint Presentation</vt:lpstr>
      <vt:lpstr>What is Timer and what it does?</vt:lpstr>
      <vt:lpstr>What is GPIO module and what is it used for?</vt:lpstr>
      <vt:lpstr>PowerPoint Presentation</vt:lpstr>
      <vt:lpstr>PowerPoint Presentation</vt:lpstr>
      <vt:lpstr>2.Software Environment</vt:lpstr>
      <vt:lpstr>3.Experiment Environment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380</cp:revision>
  <dcterms:created xsi:type="dcterms:W3CDTF">2020-01-16T12:39:17Z</dcterms:created>
  <dcterms:modified xsi:type="dcterms:W3CDTF">2020-01-16T14:58:17Z</dcterms:modified>
</cp:coreProperties>
</file>