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1"/>
  </p:notesMasterIdLst>
  <p:handoutMasterIdLst>
    <p:handoutMasterId r:id="rId32"/>
  </p:handoutMasterIdLst>
  <p:sldIdLst>
    <p:sldId id="288" r:id="rId5"/>
    <p:sldId id="269" r:id="rId6"/>
    <p:sldId id="278" r:id="rId7"/>
    <p:sldId id="279" r:id="rId8"/>
    <p:sldId id="284" r:id="rId9"/>
    <p:sldId id="300" r:id="rId10"/>
    <p:sldId id="287" r:id="rId11"/>
    <p:sldId id="307" r:id="rId12"/>
    <p:sldId id="285" r:id="rId13"/>
    <p:sldId id="292" r:id="rId14"/>
    <p:sldId id="291" r:id="rId15"/>
    <p:sldId id="289" r:id="rId16"/>
    <p:sldId id="290" r:id="rId17"/>
    <p:sldId id="293" r:id="rId18"/>
    <p:sldId id="272" r:id="rId19"/>
    <p:sldId id="273" r:id="rId20"/>
    <p:sldId id="301" r:id="rId21"/>
    <p:sldId id="295" r:id="rId22"/>
    <p:sldId id="294" r:id="rId23"/>
    <p:sldId id="302" r:id="rId24"/>
    <p:sldId id="304" r:id="rId25"/>
    <p:sldId id="306" r:id="rId26"/>
    <p:sldId id="305" r:id="rId27"/>
    <p:sldId id="286" r:id="rId28"/>
    <p:sldId id="283" r:id="rId29"/>
    <p:sldId id="308"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45" d="100"/>
          <a:sy n="45" d="100"/>
        </p:scale>
        <p:origin x="822" y="5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10/13/2017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10/13/2017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10/13/2017</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10/13/2017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10/13/2017</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10/13/2017</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10/13/2017</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10/13/2017</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10/13/2017</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10/13/2017</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10/13/2017</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skillsmismatch.thinkyoung.eu/" TargetMode="External"/><Relationship Id="rId2" Type="http://schemas.openxmlformats.org/officeDocument/2006/relationships/hyperlink" Target="https://www.merriam-webster.com/dictionary/alignment" TargetMode="External"/><Relationship Id="rId1" Type="http://schemas.openxmlformats.org/officeDocument/2006/relationships/slideLayout" Target="../slideLayouts/slideLayout2.xml"/><Relationship Id="rId4" Type="http://schemas.openxmlformats.org/officeDocument/2006/relationships/hyperlink" Target="http://dictionary.cambridge.org/dictionar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eachers.ab.ca/For%20Members/Programs%20and%20Services/Resources%20For/School-Based%20Administrators/Pages/Role%20of%20the%20Administrator.aspx"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businessdictionary.com/definition/analysis.html" TargetMode="External"/><Relationship Id="rId2" Type="http://schemas.openxmlformats.org/officeDocument/2006/relationships/hyperlink" Target="https://www.pcmag.com/encyclopedia/term/52987/toolk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philstar.com/business/2017/03/14/1681058/unemployment-rate-increases-january-201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F9E439-0F24-43F2-8B3B-19FC438154D7}"/>
              </a:ext>
            </a:extLst>
          </p:cNvPr>
          <p:cNvSpPr/>
          <p:nvPr/>
        </p:nvSpPr>
        <p:spPr>
          <a:xfrm>
            <a:off x="1217612" y="1295400"/>
            <a:ext cx="10210800" cy="4046518"/>
          </a:xfrm>
          <a:prstGeom prst="rect">
            <a:avLst/>
          </a:prstGeom>
        </p:spPr>
        <p:txBody>
          <a:bodyPr wrap="square">
            <a:spAutoFit/>
          </a:bodyPr>
          <a:lstStyle/>
          <a:p>
            <a:pPr algn="just"/>
            <a:r>
              <a:rPr lang="en-US" b="1" cap="small" dirty="0"/>
              <a:t>Alignment </a:t>
            </a:r>
            <a:r>
              <a:rPr lang="en-US" b="1" dirty="0"/>
              <a:t> -&gt; </a:t>
            </a:r>
            <a:r>
              <a:rPr lang="en-US" dirty="0"/>
              <a:t>the act of aligning or state of being aligned; </a:t>
            </a:r>
            <a:r>
              <a:rPr lang="en-US" i="1" dirty="0"/>
              <a:t>especially</a:t>
            </a:r>
            <a:r>
              <a:rPr lang="en-US" dirty="0"/>
              <a:t> :the proper positioning of parts or state of each other</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hlinkClick r:id="rId2"/>
              </a:rPr>
              <a:t>https://www.merriam-webster.com/dictionary/alignment</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fontAlgn="base"/>
            <a:r>
              <a:rPr lang="en-US" b="1" dirty="0"/>
              <a:t>Skills Mismatch</a:t>
            </a:r>
            <a:r>
              <a:rPr lang="en-US" dirty="0"/>
              <a:t> is defined as the gap between an individual’s job skills and the demands of the job market;. (</a:t>
            </a:r>
            <a:r>
              <a:rPr lang="en-US" dirty="0">
                <a:hlinkClick r:id="rId3"/>
              </a:rPr>
              <a:t>http://www.skillsmismatch.thinkyoung.eu/</a:t>
            </a:r>
            <a:r>
              <a:rPr lang="en-US" dirty="0"/>
              <a:t>) </a:t>
            </a:r>
          </a:p>
          <a:p>
            <a:pPr algn="just" fontAlgn="base"/>
            <a:endParaRPr lang="en-US" dirty="0"/>
          </a:p>
          <a:p>
            <a:pPr algn="just"/>
            <a:r>
              <a:rPr lang="en-US" b="1" dirty="0"/>
              <a:t>Job Satisfaction </a:t>
            </a:r>
            <a:r>
              <a:rPr lang="en-US" dirty="0"/>
              <a:t>is the feeling of pleasure and achievement that you experience in your job when you know that your work is worth doing, or the degree to which your work gives you this feeling: (</a:t>
            </a:r>
            <a:r>
              <a:rPr lang="en-US" dirty="0">
                <a:hlinkClick r:id="rId4"/>
              </a:rPr>
              <a:t>http://dictionary.cambridge.org/dictionary</a:t>
            </a:r>
            <a:r>
              <a:rPr lang="en-US" dirty="0"/>
              <a:t>) </a:t>
            </a:r>
          </a:p>
          <a:p>
            <a:pPr algn="just"/>
            <a:endParaRPr lang="en-US" i="1" dirty="0"/>
          </a:p>
          <a:p>
            <a:pPr algn="just"/>
            <a:endParaRPr lang="en-US" i="1" dirty="0"/>
          </a:p>
          <a:p>
            <a:pPr algn="just"/>
            <a:r>
              <a:rPr lang="en-US" i="1" dirty="0"/>
              <a:t>Many people are more interested in job satisfaction than in earning large amounts of money.</a:t>
            </a:r>
          </a:p>
          <a:p>
            <a:pPr algn="just" fontAlgn="base"/>
            <a:endParaRPr lang="en-US" dirty="0"/>
          </a:p>
        </p:txBody>
      </p:sp>
    </p:spTree>
    <p:extLst>
      <p:ext uri="{BB962C8B-B14F-4D97-AF65-F5344CB8AC3E}">
        <p14:creationId xmlns:p14="http://schemas.microsoft.com/office/powerpoint/2010/main" val="39501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C5BC96C7-7277-483E-B027-815C6EC3DCC2}"/>
              </a:ext>
            </a:extLst>
          </p:cNvPr>
          <p:cNvSpPr>
            <a:spLocks noGrp="1"/>
          </p:cNvSpPr>
          <p:nvPr>
            <p:ph type="title"/>
          </p:nvPr>
        </p:nvSpPr>
        <p:spPr>
          <a:xfrm>
            <a:off x="8380412" y="457200"/>
            <a:ext cx="3505200" cy="457200"/>
          </a:xfrm>
        </p:spPr>
        <p:txBody>
          <a:bodyPr>
            <a:normAutofit fontScale="90000"/>
          </a:bodyPr>
          <a:lstStyle/>
          <a:p>
            <a:r>
              <a:rPr lang="en-US" sz="2000" b="1" dirty="0" err="1"/>
              <a:t>Cont</a:t>
            </a:r>
            <a:r>
              <a:rPr lang="en-US" b="1" dirty="0"/>
              <a:t>…</a:t>
            </a:r>
            <a:r>
              <a:rPr lang="en-US" sz="2000" b="1" dirty="0"/>
              <a:t>Literature Review</a:t>
            </a:r>
            <a:endParaRPr lang="en-US" sz="2000" dirty="0"/>
          </a:p>
        </p:txBody>
      </p:sp>
      <p:sp>
        <p:nvSpPr>
          <p:cNvPr id="4" name="Rectangle 3">
            <a:extLst>
              <a:ext uri="{FF2B5EF4-FFF2-40B4-BE49-F238E27FC236}">
                <a16:creationId xmlns:a16="http://schemas.microsoft.com/office/drawing/2014/main" id="{020D3436-D7CC-47C9-8B67-6022A798B259}"/>
              </a:ext>
            </a:extLst>
          </p:cNvPr>
          <p:cNvSpPr/>
          <p:nvPr/>
        </p:nvSpPr>
        <p:spPr>
          <a:xfrm>
            <a:off x="1217612" y="1415534"/>
            <a:ext cx="2454518" cy="369332"/>
          </a:xfrm>
          <a:prstGeom prst="rect">
            <a:avLst/>
          </a:prstGeom>
        </p:spPr>
        <p:txBody>
          <a:bodyPr wrap="none">
            <a:spAutoFit/>
          </a:bodyPr>
          <a:lstStyle/>
          <a:p>
            <a:r>
              <a:rPr lang="en-US" b="1" dirty="0">
                <a:latin typeface="Times-Bold"/>
              </a:rPr>
              <a:t>School Related Factors</a:t>
            </a:r>
            <a:endParaRPr lang="en-US" dirty="0"/>
          </a:p>
        </p:txBody>
      </p:sp>
      <p:sp>
        <p:nvSpPr>
          <p:cNvPr id="5" name="Rectangle 4">
            <a:extLst>
              <a:ext uri="{FF2B5EF4-FFF2-40B4-BE49-F238E27FC236}">
                <a16:creationId xmlns:a16="http://schemas.microsoft.com/office/drawing/2014/main" id="{4A64398A-BAA9-4434-93A6-5FF7FE9BE185}"/>
              </a:ext>
            </a:extLst>
          </p:cNvPr>
          <p:cNvSpPr/>
          <p:nvPr/>
        </p:nvSpPr>
        <p:spPr>
          <a:xfrm>
            <a:off x="912812" y="2057400"/>
            <a:ext cx="10668000" cy="3000821"/>
          </a:xfrm>
          <a:prstGeom prst="rect">
            <a:avLst/>
          </a:prstGeom>
        </p:spPr>
        <p:txBody>
          <a:bodyPr wrap="square">
            <a:spAutoFit/>
          </a:bodyPr>
          <a:lstStyle/>
          <a:p>
            <a:pPr algn="just">
              <a:lnSpc>
                <a:spcPct val="150000"/>
              </a:lnSpc>
            </a:pPr>
            <a:r>
              <a:rPr lang="en-US" dirty="0"/>
              <a:t>A study entitled “A Case Study Of School - Related Factors Affecting Nigerian Secondary School Pupils’ Academic Performance” by Dr. </a:t>
            </a:r>
            <a:r>
              <a:rPr lang="en-US" dirty="0" err="1"/>
              <a:t>Olaniyi</a:t>
            </a:r>
            <a:r>
              <a:rPr lang="en-US" dirty="0"/>
              <a:t> </a:t>
            </a:r>
            <a:r>
              <a:rPr lang="en-US" dirty="0" err="1"/>
              <a:t>Bojuwoye</a:t>
            </a:r>
            <a:r>
              <a:rPr lang="en-US" dirty="0"/>
              <a:t> mentioned that inadequate resource materials for teaching seem to be the characteristic that has the greatest effect on pupil academic performance. </a:t>
            </a:r>
          </a:p>
          <a:p>
            <a:pPr algn="just">
              <a:lnSpc>
                <a:spcPct val="150000"/>
              </a:lnSpc>
            </a:pPr>
            <a:endParaRPr lang="en-US" dirty="0"/>
          </a:p>
          <a:p>
            <a:pPr algn="just">
              <a:lnSpc>
                <a:spcPct val="150000"/>
              </a:lnSpc>
            </a:pPr>
            <a:r>
              <a:rPr lang="en-US" dirty="0"/>
              <a:t>Thus it has been argued that without adequate resource materials for teaching in a large over-populated classroom and with the teacher having overload of teaching schedule such a situation can dampen the spirit of an articulated teacher and make her or him very ineffective.</a:t>
            </a:r>
          </a:p>
        </p:txBody>
      </p:sp>
    </p:spTree>
    <p:extLst>
      <p:ext uri="{BB962C8B-B14F-4D97-AF65-F5344CB8AC3E}">
        <p14:creationId xmlns:p14="http://schemas.microsoft.com/office/powerpoint/2010/main" val="33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300441-1407-47D4-9A5A-D4654115225C}"/>
              </a:ext>
            </a:extLst>
          </p:cNvPr>
          <p:cNvSpPr/>
          <p:nvPr/>
        </p:nvSpPr>
        <p:spPr>
          <a:xfrm>
            <a:off x="1370012" y="1600200"/>
            <a:ext cx="1364476" cy="369332"/>
          </a:xfrm>
          <a:prstGeom prst="rect">
            <a:avLst/>
          </a:prstGeom>
        </p:spPr>
        <p:txBody>
          <a:bodyPr wrap="none">
            <a:spAutoFit/>
          </a:bodyPr>
          <a:lstStyle/>
          <a:p>
            <a:r>
              <a:rPr lang="en-US" b="1" dirty="0">
                <a:latin typeface="Times-Bold"/>
              </a:rPr>
              <a:t>Curriculum</a:t>
            </a:r>
            <a:endParaRPr lang="en-US" dirty="0"/>
          </a:p>
        </p:txBody>
      </p:sp>
      <p:sp>
        <p:nvSpPr>
          <p:cNvPr id="3" name="Rectangle 2">
            <a:extLst>
              <a:ext uri="{FF2B5EF4-FFF2-40B4-BE49-F238E27FC236}">
                <a16:creationId xmlns:a16="http://schemas.microsoft.com/office/drawing/2014/main" id="{CC8BF232-AD64-4197-922E-AB0C6164EA90}"/>
              </a:ext>
            </a:extLst>
          </p:cNvPr>
          <p:cNvSpPr/>
          <p:nvPr/>
        </p:nvSpPr>
        <p:spPr>
          <a:xfrm>
            <a:off x="1522412" y="2209800"/>
            <a:ext cx="8991600" cy="3371885"/>
          </a:xfrm>
          <a:prstGeom prst="rect">
            <a:avLst/>
          </a:prstGeom>
        </p:spPr>
        <p:txBody>
          <a:bodyPr wrap="square">
            <a:spAutoFit/>
          </a:bodyPr>
          <a:lstStyle/>
          <a:p>
            <a:pPr>
              <a:lnSpc>
                <a:spcPct val="150000"/>
              </a:lnSpc>
            </a:pPr>
            <a:r>
              <a:rPr lang="en-US" dirty="0">
                <a:latin typeface="Times-Roman"/>
              </a:rPr>
              <a:t>Citing the </a:t>
            </a:r>
            <a:r>
              <a:rPr lang="en-US" b="1" dirty="0">
                <a:latin typeface="Times-Roman"/>
              </a:rPr>
              <a:t>CHED Memorandum Order No.25 Series of 2015</a:t>
            </a:r>
            <a:r>
              <a:rPr lang="en-US" dirty="0">
                <a:latin typeface="Times-Roman"/>
              </a:rPr>
              <a:t>, on Policies and Standards for Bachelor of Science in Computer Science, Information Technology, Information System , the program goals for this </a:t>
            </a:r>
            <a:r>
              <a:rPr lang="en-US" b="1" dirty="0">
                <a:latin typeface="Times-Roman"/>
              </a:rPr>
              <a:t>graduates are to become</a:t>
            </a:r>
            <a:r>
              <a:rPr lang="en-US" dirty="0">
                <a:latin typeface="Times-Roman"/>
              </a:rPr>
              <a:t>:</a:t>
            </a:r>
          </a:p>
          <a:p>
            <a:pPr>
              <a:lnSpc>
                <a:spcPct val="150000"/>
              </a:lnSpc>
            </a:pPr>
            <a:r>
              <a:rPr lang="en-US" dirty="0">
                <a:latin typeface="Times-Roman"/>
              </a:rPr>
              <a:t> </a:t>
            </a:r>
          </a:p>
          <a:p>
            <a:pPr>
              <a:lnSpc>
                <a:spcPct val="150000"/>
              </a:lnSpc>
            </a:pPr>
            <a:r>
              <a:rPr lang="en-US" u="sng" dirty="0">
                <a:latin typeface="Times-Roman"/>
              </a:rPr>
              <a:t>Globally competent</a:t>
            </a:r>
            <a:r>
              <a:rPr lang="en-US" dirty="0">
                <a:latin typeface="Times-Roman"/>
              </a:rPr>
              <a:t>, </a:t>
            </a:r>
            <a:r>
              <a:rPr lang="en-US" u="sng" dirty="0">
                <a:latin typeface="Times-Roman"/>
              </a:rPr>
              <a:t>innovative</a:t>
            </a:r>
            <a:r>
              <a:rPr lang="en-US" dirty="0">
                <a:latin typeface="Times-Roman"/>
              </a:rPr>
              <a:t> and </a:t>
            </a:r>
            <a:r>
              <a:rPr lang="en-US" u="sng" dirty="0">
                <a:latin typeface="Times-Roman"/>
              </a:rPr>
              <a:t>socially and ethically responsible </a:t>
            </a:r>
            <a:r>
              <a:rPr lang="en-US" dirty="0">
                <a:latin typeface="Times-Roman"/>
              </a:rPr>
              <a:t>computing professionals engaged in life-long endeavors. </a:t>
            </a:r>
          </a:p>
          <a:p>
            <a:pPr>
              <a:lnSpc>
                <a:spcPct val="150000"/>
              </a:lnSpc>
            </a:pPr>
            <a:endParaRPr lang="en-US" dirty="0">
              <a:latin typeface="Times-Roman"/>
            </a:endParaRPr>
          </a:p>
          <a:p>
            <a:pPr>
              <a:lnSpc>
                <a:spcPct val="150000"/>
              </a:lnSpc>
            </a:pPr>
            <a:r>
              <a:rPr lang="en-US" dirty="0">
                <a:latin typeface="Times-Roman"/>
              </a:rPr>
              <a:t>They must be capable of contributing to the country’s national development goals.</a:t>
            </a:r>
            <a:endParaRPr lang="en-US" dirty="0"/>
          </a:p>
        </p:txBody>
      </p:sp>
      <p:sp>
        <p:nvSpPr>
          <p:cNvPr id="4" name="Title 12">
            <a:extLst>
              <a:ext uri="{FF2B5EF4-FFF2-40B4-BE49-F238E27FC236}">
                <a16:creationId xmlns:a16="http://schemas.microsoft.com/office/drawing/2014/main" id="{1E714F16-148A-428E-8612-18AE41AC4F5F}"/>
              </a:ext>
            </a:extLst>
          </p:cNvPr>
          <p:cNvSpPr>
            <a:spLocks noGrp="1"/>
          </p:cNvSpPr>
          <p:nvPr>
            <p:ph type="title"/>
          </p:nvPr>
        </p:nvSpPr>
        <p:spPr>
          <a:xfrm>
            <a:off x="8653684" y="457200"/>
            <a:ext cx="3505200" cy="457200"/>
          </a:xfrm>
        </p:spPr>
        <p:txBody>
          <a:bodyPr>
            <a:normAutofit fontScale="90000"/>
          </a:bodyPr>
          <a:lstStyle/>
          <a:p>
            <a:r>
              <a:rPr lang="en-US" sz="2000" b="1" dirty="0" err="1"/>
              <a:t>Cont</a:t>
            </a:r>
            <a:r>
              <a:rPr lang="en-US" b="1" dirty="0"/>
              <a:t>…</a:t>
            </a:r>
            <a:r>
              <a:rPr lang="en-US" sz="2000" b="1" dirty="0"/>
              <a:t>Literature Review</a:t>
            </a:r>
            <a:endParaRPr lang="en-US" sz="2000" dirty="0"/>
          </a:p>
        </p:txBody>
      </p:sp>
    </p:spTree>
    <p:extLst>
      <p:ext uri="{BB962C8B-B14F-4D97-AF65-F5344CB8AC3E}">
        <p14:creationId xmlns:p14="http://schemas.microsoft.com/office/powerpoint/2010/main" val="42588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CF2D34-DA5E-4E9F-92E2-5A226C405250}"/>
              </a:ext>
            </a:extLst>
          </p:cNvPr>
          <p:cNvSpPr/>
          <p:nvPr/>
        </p:nvSpPr>
        <p:spPr>
          <a:xfrm>
            <a:off x="1760057" y="1002637"/>
            <a:ext cx="2217274" cy="369332"/>
          </a:xfrm>
          <a:prstGeom prst="rect">
            <a:avLst/>
          </a:prstGeom>
        </p:spPr>
        <p:txBody>
          <a:bodyPr wrap="none">
            <a:spAutoFit/>
          </a:bodyPr>
          <a:lstStyle/>
          <a:p>
            <a:r>
              <a:rPr lang="en-US" b="1" dirty="0">
                <a:latin typeface="Times-Bold"/>
              </a:rPr>
              <a:t>Curriculum Content</a:t>
            </a:r>
            <a:endParaRPr lang="en-US" dirty="0"/>
          </a:p>
        </p:txBody>
      </p:sp>
      <p:sp>
        <p:nvSpPr>
          <p:cNvPr id="3" name="Title 12">
            <a:extLst>
              <a:ext uri="{FF2B5EF4-FFF2-40B4-BE49-F238E27FC236}">
                <a16:creationId xmlns:a16="http://schemas.microsoft.com/office/drawing/2014/main" id="{B041E49F-0C37-4CD6-AB82-C050D8C1BD6C}"/>
              </a:ext>
            </a:extLst>
          </p:cNvPr>
          <p:cNvSpPr>
            <a:spLocks noGrp="1"/>
          </p:cNvSpPr>
          <p:nvPr>
            <p:ph type="title"/>
          </p:nvPr>
        </p:nvSpPr>
        <p:spPr>
          <a:xfrm>
            <a:off x="8653684" y="457200"/>
            <a:ext cx="3505200" cy="457200"/>
          </a:xfrm>
        </p:spPr>
        <p:txBody>
          <a:bodyPr>
            <a:normAutofit fontScale="90000"/>
          </a:bodyPr>
          <a:lstStyle/>
          <a:p>
            <a:r>
              <a:rPr lang="en-US" sz="2000" b="1" dirty="0" err="1"/>
              <a:t>Cont</a:t>
            </a:r>
            <a:r>
              <a:rPr lang="en-US" b="1" dirty="0"/>
              <a:t>…</a:t>
            </a:r>
            <a:r>
              <a:rPr lang="en-US" sz="2000" b="1" dirty="0"/>
              <a:t>Literature Review</a:t>
            </a:r>
            <a:endParaRPr lang="en-US" sz="2000" dirty="0"/>
          </a:p>
        </p:txBody>
      </p:sp>
      <p:pic>
        <p:nvPicPr>
          <p:cNvPr id="4" name="Picture 3">
            <a:extLst>
              <a:ext uri="{FF2B5EF4-FFF2-40B4-BE49-F238E27FC236}">
                <a16:creationId xmlns:a16="http://schemas.microsoft.com/office/drawing/2014/main" id="{9BA2B2BA-5D58-473F-9A45-F33A5B8A7E12}"/>
              </a:ext>
            </a:extLst>
          </p:cNvPr>
          <p:cNvPicPr>
            <a:picLocks noChangeAspect="1"/>
          </p:cNvPicPr>
          <p:nvPr/>
        </p:nvPicPr>
        <p:blipFill>
          <a:blip r:embed="rId2"/>
          <a:stretch>
            <a:fillRect/>
          </a:stretch>
        </p:blipFill>
        <p:spPr>
          <a:xfrm>
            <a:off x="1979612" y="1676400"/>
            <a:ext cx="8723048" cy="4115537"/>
          </a:xfrm>
          <a:prstGeom prst="rect">
            <a:avLst/>
          </a:prstGeom>
        </p:spPr>
      </p:pic>
    </p:spTree>
    <p:extLst>
      <p:ext uri="{BB962C8B-B14F-4D97-AF65-F5344CB8AC3E}">
        <p14:creationId xmlns:p14="http://schemas.microsoft.com/office/powerpoint/2010/main" val="366885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76205-740C-4A8A-809F-6C8EF2DB8F8F}"/>
              </a:ext>
            </a:extLst>
          </p:cNvPr>
          <p:cNvSpPr/>
          <p:nvPr/>
        </p:nvSpPr>
        <p:spPr>
          <a:xfrm>
            <a:off x="1370012" y="1600200"/>
            <a:ext cx="990600" cy="369332"/>
          </a:xfrm>
          <a:prstGeom prst="rect">
            <a:avLst/>
          </a:prstGeom>
        </p:spPr>
        <p:txBody>
          <a:bodyPr wrap="square">
            <a:spAutoFit/>
          </a:bodyPr>
          <a:lstStyle/>
          <a:p>
            <a:r>
              <a:rPr lang="en-US" b="1">
                <a:latin typeface="Times-Bold"/>
              </a:rPr>
              <a:t>Faculty</a:t>
            </a:r>
            <a:endParaRPr lang="en-US" dirty="0"/>
          </a:p>
        </p:txBody>
      </p:sp>
      <p:sp>
        <p:nvSpPr>
          <p:cNvPr id="4" name="Title 12">
            <a:extLst>
              <a:ext uri="{FF2B5EF4-FFF2-40B4-BE49-F238E27FC236}">
                <a16:creationId xmlns:a16="http://schemas.microsoft.com/office/drawing/2014/main" id="{2AE49074-52A7-4881-B599-A75BA99EB69D}"/>
              </a:ext>
            </a:extLst>
          </p:cNvPr>
          <p:cNvSpPr>
            <a:spLocks noGrp="1"/>
          </p:cNvSpPr>
          <p:nvPr>
            <p:ph type="title"/>
          </p:nvPr>
        </p:nvSpPr>
        <p:spPr>
          <a:xfrm>
            <a:off x="8653684" y="457200"/>
            <a:ext cx="3505200" cy="457200"/>
          </a:xfrm>
        </p:spPr>
        <p:txBody>
          <a:bodyPr>
            <a:normAutofit fontScale="90000"/>
          </a:bodyPr>
          <a:lstStyle/>
          <a:p>
            <a:r>
              <a:rPr lang="en-US" sz="2000" b="1" dirty="0" err="1"/>
              <a:t>Cont</a:t>
            </a:r>
            <a:r>
              <a:rPr lang="en-US" b="1" dirty="0"/>
              <a:t>…</a:t>
            </a:r>
            <a:r>
              <a:rPr lang="en-US" sz="2000" b="1" dirty="0"/>
              <a:t>Literature Review</a:t>
            </a:r>
            <a:endParaRPr lang="en-US" sz="2000" dirty="0"/>
          </a:p>
        </p:txBody>
      </p:sp>
      <p:sp>
        <p:nvSpPr>
          <p:cNvPr id="5" name="Rectangle 4">
            <a:extLst>
              <a:ext uri="{FF2B5EF4-FFF2-40B4-BE49-F238E27FC236}">
                <a16:creationId xmlns:a16="http://schemas.microsoft.com/office/drawing/2014/main" id="{08D21D45-A39C-4863-B9F9-F73CA7C94CB5}"/>
              </a:ext>
            </a:extLst>
          </p:cNvPr>
          <p:cNvSpPr/>
          <p:nvPr/>
        </p:nvSpPr>
        <p:spPr>
          <a:xfrm>
            <a:off x="1865312" y="2362200"/>
            <a:ext cx="8420100" cy="1709892"/>
          </a:xfrm>
          <a:prstGeom prst="rect">
            <a:avLst/>
          </a:prstGeom>
        </p:spPr>
        <p:txBody>
          <a:bodyPr wrap="square">
            <a:spAutoFit/>
          </a:bodyPr>
          <a:lstStyle/>
          <a:p>
            <a:pPr algn="just">
              <a:lnSpc>
                <a:spcPct val="150000"/>
              </a:lnSpc>
            </a:pPr>
            <a:r>
              <a:rPr lang="en-US" dirty="0">
                <a:latin typeface="Times-Roman"/>
              </a:rPr>
              <a:t>The </a:t>
            </a:r>
            <a:r>
              <a:rPr lang="en-US" b="1" dirty="0">
                <a:latin typeface="Times-Roman"/>
              </a:rPr>
              <a:t>CHED Memorandum Order No.25 Series of 2015</a:t>
            </a:r>
            <a:r>
              <a:rPr lang="en-US" dirty="0">
                <a:latin typeface="Times-Roman"/>
              </a:rPr>
              <a:t>, “The quality of higher education in any institution depends on the quality of its faculty. For this reason, the government prescribes that teachers at the tertiary level must have a Master’s Degree in the field in which they teach.</a:t>
            </a:r>
            <a:endParaRPr lang="en-US" dirty="0"/>
          </a:p>
        </p:txBody>
      </p:sp>
    </p:spTree>
    <p:extLst>
      <p:ext uri="{BB962C8B-B14F-4D97-AF65-F5344CB8AC3E}">
        <p14:creationId xmlns:p14="http://schemas.microsoft.com/office/powerpoint/2010/main" val="95324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76205-740C-4A8A-809F-6C8EF2DB8F8F}"/>
              </a:ext>
            </a:extLst>
          </p:cNvPr>
          <p:cNvSpPr/>
          <p:nvPr/>
        </p:nvSpPr>
        <p:spPr>
          <a:xfrm>
            <a:off x="1446212" y="1448318"/>
            <a:ext cx="2057400" cy="380482"/>
          </a:xfrm>
          <a:prstGeom prst="rect">
            <a:avLst/>
          </a:prstGeom>
        </p:spPr>
        <p:txBody>
          <a:bodyPr wrap="square">
            <a:spAutoFit/>
          </a:bodyPr>
          <a:lstStyle/>
          <a:p>
            <a:r>
              <a:rPr lang="en-US" b="1" dirty="0">
                <a:latin typeface="Times-Bold"/>
              </a:rPr>
              <a:t>Student Services</a:t>
            </a:r>
            <a:endParaRPr lang="en-US" dirty="0"/>
          </a:p>
        </p:txBody>
      </p:sp>
      <p:sp>
        <p:nvSpPr>
          <p:cNvPr id="4" name="Title 12">
            <a:extLst>
              <a:ext uri="{FF2B5EF4-FFF2-40B4-BE49-F238E27FC236}">
                <a16:creationId xmlns:a16="http://schemas.microsoft.com/office/drawing/2014/main" id="{2AE49074-52A7-4881-B599-A75BA99EB69D}"/>
              </a:ext>
            </a:extLst>
          </p:cNvPr>
          <p:cNvSpPr>
            <a:spLocks noGrp="1"/>
          </p:cNvSpPr>
          <p:nvPr>
            <p:ph type="title"/>
          </p:nvPr>
        </p:nvSpPr>
        <p:spPr>
          <a:xfrm>
            <a:off x="8653684" y="457200"/>
            <a:ext cx="3505200" cy="457200"/>
          </a:xfrm>
        </p:spPr>
        <p:txBody>
          <a:bodyPr>
            <a:normAutofit fontScale="90000"/>
          </a:bodyPr>
          <a:lstStyle/>
          <a:p>
            <a:r>
              <a:rPr lang="en-US" sz="2000" b="1" dirty="0" err="1"/>
              <a:t>Cont</a:t>
            </a:r>
            <a:r>
              <a:rPr lang="en-US" b="1" dirty="0"/>
              <a:t>…</a:t>
            </a:r>
            <a:r>
              <a:rPr lang="en-US" sz="2000" b="1" dirty="0"/>
              <a:t>Literature Review</a:t>
            </a:r>
            <a:endParaRPr lang="en-US" sz="2000" dirty="0"/>
          </a:p>
        </p:txBody>
      </p:sp>
      <p:sp>
        <p:nvSpPr>
          <p:cNvPr id="5" name="Rectangle 4">
            <a:extLst>
              <a:ext uri="{FF2B5EF4-FFF2-40B4-BE49-F238E27FC236}">
                <a16:creationId xmlns:a16="http://schemas.microsoft.com/office/drawing/2014/main" id="{08D21D45-A39C-4863-B9F9-F73CA7C94CB5}"/>
              </a:ext>
            </a:extLst>
          </p:cNvPr>
          <p:cNvSpPr/>
          <p:nvPr/>
        </p:nvSpPr>
        <p:spPr>
          <a:xfrm>
            <a:off x="1827212" y="1834116"/>
            <a:ext cx="8870396" cy="3788858"/>
          </a:xfrm>
          <a:prstGeom prst="rect">
            <a:avLst/>
          </a:prstGeom>
        </p:spPr>
        <p:txBody>
          <a:bodyPr wrap="square">
            <a:spAutoFit/>
          </a:bodyPr>
          <a:lstStyle/>
          <a:p>
            <a:pPr algn="just">
              <a:lnSpc>
                <a:spcPct val="150000"/>
              </a:lnSpc>
            </a:pPr>
            <a:r>
              <a:rPr lang="en-US" dirty="0"/>
              <a:t>In a Journal review entitled “The relevance of a library in the 21</a:t>
            </a:r>
            <a:r>
              <a:rPr lang="en-US" baseline="30000" dirty="0"/>
              <a:t>st</a:t>
            </a:r>
            <a:r>
              <a:rPr lang="en-US" dirty="0"/>
              <a:t> century: Students perception according to </a:t>
            </a:r>
            <a:r>
              <a:rPr lang="en-US" dirty="0" err="1"/>
              <a:t>Omeluzor</a:t>
            </a:r>
            <a:r>
              <a:rPr lang="en-US" dirty="0"/>
              <a:t> et. al  resource sharing and networking is a viable method of communicating information resources among libraries in this era. </a:t>
            </a:r>
            <a:r>
              <a:rPr lang="en-US" dirty="0" err="1"/>
              <a:t>Okeagu</a:t>
            </a:r>
            <a:r>
              <a:rPr lang="en-US" dirty="0"/>
              <a:t> and </a:t>
            </a:r>
            <a:r>
              <a:rPr lang="en-US" dirty="0" err="1"/>
              <a:t>Okeagu</a:t>
            </a:r>
            <a:r>
              <a:rPr lang="en-US" dirty="0"/>
              <a:t> (2008) argued that no library, no matter how it is funded can acquire all the materials needed by her users; therefore, the way to achieve </a:t>
            </a:r>
            <a:r>
              <a:rPr lang="en-US" b="1" dirty="0"/>
              <a:t>cooperation among libraries </a:t>
            </a:r>
            <a:r>
              <a:rPr lang="en-US" dirty="0"/>
              <a:t>is through the establishment of consortiums – a syndication arrangement which enables libraries to work together more effectively and efficiently. SFAC is now having the idea of having an Inter-Library System that will connect the different campuses. </a:t>
            </a:r>
          </a:p>
        </p:txBody>
      </p:sp>
    </p:spTree>
    <p:extLst>
      <p:ext uri="{BB962C8B-B14F-4D97-AF65-F5344CB8AC3E}">
        <p14:creationId xmlns:p14="http://schemas.microsoft.com/office/powerpoint/2010/main" val="48181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667C0D18-E685-47B9-A401-7625AD347744}"/>
              </a:ext>
            </a:extLst>
          </p:cNvPr>
          <p:cNvSpPr txBox="1">
            <a:spLocks/>
          </p:cNvSpPr>
          <p:nvPr/>
        </p:nvSpPr>
        <p:spPr>
          <a:xfrm>
            <a:off x="8653684" y="457200"/>
            <a:ext cx="3505200" cy="4572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000" b="1"/>
              <a:t>Cont</a:t>
            </a:r>
            <a:r>
              <a:rPr lang="en-US" b="1"/>
              <a:t>…</a:t>
            </a:r>
            <a:r>
              <a:rPr lang="en-US" sz="2000" b="1"/>
              <a:t>Literature Review</a:t>
            </a:r>
            <a:endParaRPr lang="en-US" sz="2000" dirty="0"/>
          </a:p>
        </p:txBody>
      </p:sp>
      <p:sp>
        <p:nvSpPr>
          <p:cNvPr id="6" name="Rectangle 5">
            <a:extLst>
              <a:ext uri="{FF2B5EF4-FFF2-40B4-BE49-F238E27FC236}">
                <a16:creationId xmlns:a16="http://schemas.microsoft.com/office/drawing/2014/main" id="{4B921576-3B8E-46B6-B315-22E50F0A4E12}"/>
              </a:ext>
            </a:extLst>
          </p:cNvPr>
          <p:cNvSpPr/>
          <p:nvPr/>
        </p:nvSpPr>
        <p:spPr>
          <a:xfrm>
            <a:off x="1522412" y="1295400"/>
            <a:ext cx="2057400" cy="380482"/>
          </a:xfrm>
          <a:prstGeom prst="rect">
            <a:avLst/>
          </a:prstGeom>
        </p:spPr>
        <p:txBody>
          <a:bodyPr wrap="square">
            <a:spAutoFit/>
          </a:bodyPr>
          <a:lstStyle/>
          <a:p>
            <a:r>
              <a:rPr lang="en-US" b="1" dirty="0">
                <a:latin typeface="Times-Bold"/>
              </a:rPr>
              <a:t>Administration</a:t>
            </a:r>
            <a:endParaRPr lang="en-US" dirty="0"/>
          </a:p>
        </p:txBody>
      </p:sp>
      <p:sp>
        <p:nvSpPr>
          <p:cNvPr id="7" name="Rectangle 6">
            <a:extLst>
              <a:ext uri="{FF2B5EF4-FFF2-40B4-BE49-F238E27FC236}">
                <a16:creationId xmlns:a16="http://schemas.microsoft.com/office/drawing/2014/main" id="{F7BBB15B-AD6E-43DB-B7AE-B83475BF408E}"/>
              </a:ext>
            </a:extLst>
          </p:cNvPr>
          <p:cNvSpPr/>
          <p:nvPr/>
        </p:nvSpPr>
        <p:spPr>
          <a:xfrm>
            <a:off x="1827212" y="1905000"/>
            <a:ext cx="8839200" cy="3526222"/>
          </a:xfrm>
          <a:prstGeom prst="rect">
            <a:avLst/>
          </a:prstGeom>
        </p:spPr>
        <p:txBody>
          <a:bodyPr wrap="square">
            <a:spAutoFit/>
          </a:bodyPr>
          <a:lstStyle/>
          <a:p>
            <a:pPr algn="just">
              <a:lnSpc>
                <a:spcPct val="150000"/>
              </a:lnSpc>
            </a:pPr>
            <a:r>
              <a:rPr lang="en-US" dirty="0"/>
              <a:t>Some role of an administrator is to facilitate teaching and learning by acting as educational leader, instructional leader, decision maker, manager, an advocate and a colleague that works with teachers to provide an educational culture and conducive to student learning and professional growth. Although there is no direct study of relationship between the Administrator and students achievement but administration does strongly influence school environmental conditions affecting such growth (school facility). </a:t>
            </a:r>
            <a:r>
              <a:rPr lang="en-US" sz="1200" dirty="0"/>
              <a:t>(</a:t>
            </a:r>
            <a:r>
              <a:rPr lang="en-US" sz="1200" dirty="0">
                <a:hlinkClick r:id="rId2"/>
              </a:rPr>
              <a:t>https://www.teachers.ab.ca/For%20Members/Programs%20and%20Services/Resources%20For/SchoolBased%20Administrators/Pages/Role%20of%20the%20Administrator.aspx</a:t>
            </a:r>
            <a:r>
              <a:rPr lang="en-US" sz="1200" dirty="0"/>
              <a:t> )</a:t>
            </a:r>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493D85-56C3-4F62-A654-AAA5C1632DAA}"/>
              </a:ext>
            </a:extLst>
          </p:cNvPr>
          <p:cNvSpPr/>
          <p:nvPr/>
        </p:nvSpPr>
        <p:spPr>
          <a:xfrm>
            <a:off x="1065212" y="1219200"/>
            <a:ext cx="3781805" cy="369332"/>
          </a:xfrm>
          <a:prstGeom prst="rect">
            <a:avLst/>
          </a:prstGeom>
        </p:spPr>
        <p:txBody>
          <a:bodyPr wrap="none">
            <a:spAutoFit/>
          </a:bodyPr>
          <a:lstStyle/>
          <a:p>
            <a:r>
              <a:rPr lang="en-US" b="1" dirty="0">
                <a:latin typeface="Times-Bold"/>
              </a:rPr>
              <a:t>Community Extension and Linkages</a:t>
            </a:r>
            <a:endParaRPr lang="en-US" dirty="0"/>
          </a:p>
        </p:txBody>
      </p:sp>
      <p:sp>
        <p:nvSpPr>
          <p:cNvPr id="3" name="Title 12">
            <a:extLst>
              <a:ext uri="{FF2B5EF4-FFF2-40B4-BE49-F238E27FC236}">
                <a16:creationId xmlns:a16="http://schemas.microsoft.com/office/drawing/2014/main" id="{B5CFE9C4-2865-4417-845D-318C1B3C2570}"/>
              </a:ext>
            </a:extLst>
          </p:cNvPr>
          <p:cNvSpPr txBox="1">
            <a:spLocks/>
          </p:cNvSpPr>
          <p:nvPr/>
        </p:nvSpPr>
        <p:spPr>
          <a:xfrm>
            <a:off x="8653684" y="457200"/>
            <a:ext cx="3505200" cy="4572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000" b="1"/>
              <a:t>Cont</a:t>
            </a:r>
            <a:r>
              <a:rPr lang="en-US" b="1"/>
              <a:t>…</a:t>
            </a:r>
            <a:r>
              <a:rPr lang="en-US" sz="2000" b="1"/>
              <a:t>Literature Review</a:t>
            </a:r>
            <a:endParaRPr lang="en-US" sz="2000" dirty="0"/>
          </a:p>
        </p:txBody>
      </p:sp>
      <p:sp>
        <p:nvSpPr>
          <p:cNvPr id="4" name="Rectangle 3">
            <a:extLst>
              <a:ext uri="{FF2B5EF4-FFF2-40B4-BE49-F238E27FC236}">
                <a16:creationId xmlns:a16="http://schemas.microsoft.com/office/drawing/2014/main" id="{921B2414-8E8B-4644-A58B-29D5B2C2771E}"/>
              </a:ext>
            </a:extLst>
          </p:cNvPr>
          <p:cNvSpPr/>
          <p:nvPr/>
        </p:nvSpPr>
        <p:spPr>
          <a:xfrm>
            <a:off x="1489110" y="1783577"/>
            <a:ext cx="9281488" cy="923330"/>
          </a:xfrm>
          <a:prstGeom prst="rect">
            <a:avLst/>
          </a:prstGeom>
        </p:spPr>
        <p:txBody>
          <a:bodyPr wrap="square">
            <a:spAutoFit/>
          </a:bodyPr>
          <a:lstStyle/>
          <a:p>
            <a:pPr algn="just"/>
            <a:r>
              <a:rPr lang="en-US" dirty="0">
                <a:latin typeface="Times-Roman"/>
              </a:rPr>
              <a:t>The </a:t>
            </a:r>
            <a:r>
              <a:rPr lang="en-US" b="1" dirty="0">
                <a:latin typeface="Times-Roman"/>
              </a:rPr>
              <a:t>Community</a:t>
            </a:r>
            <a:r>
              <a:rPr lang="en-US" dirty="0">
                <a:latin typeface="Times-Roman"/>
              </a:rPr>
              <a:t> is described as a group of people living and or working in defined geographical and social boundaries; has Leadership and decision making processes; and consists of diverse social, cultural and economic groups. They are the direct or indirect beneficiaries of the services.</a:t>
            </a:r>
            <a:endParaRPr lang="en-US" dirty="0"/>
          </a:p>
        </p:txBody>
      </p:sp>
      <p:sp>
        <p:nvSpPr>
          <p:cNvPr id="5" name="Rectangle 4">
            <a:extLst>
              <a:ext uri="{FF2B5EF4-FFF2-40B4-BE49-F238E27FC236}">
                <a16:creationId xmlns:a16="http://schemas.microsoft.com/office/drawing/2014/main" id="{E3B0F151-08D3-43AA-B4CF-531FAB9C007D}"/>
              </a:ext>
            </a:extLst>
          </p:cNvPr>
          <p:cNvSpPr/>
          <p:nvPr/>
        </p:nvSpPr>
        <p:spPr>
          <a:xfrm>
            <a:off x="1489110" y="2901952"/>
            <a:ext cx="9281488" cy="2585323"/>
          </a:xfrm>
          <a:prstGeom prst="rect">
            <a:avLst/>
          </a:prstGeom>
        </p:spPr>
        <p:txBody>
          <a:bodyPr wrap="square">
            <a:spAutoFit/>
          </a:bodyPr>
          <a:lstStyle/>
          <a:p>
            <a:pPr algn="just"/>
            <a:r>
              <a:rPr lang="en-US" dirty="0">
                <a:latin typeface="Times-Roman"/>
              </a:rPr>
              <a:t>Kilpatrick on his study “Maturing school–community partnerships: developing learning communities in rural Australia” emphasized that Communities and schools that share the belief that education is the responsibility of the whole community and work together, drawing on skills and knowledge of the community as a whole, experience benefits that extend far beyond producing a well-educated group of young people. The level of maturity of the school–community partnership dictates how schools and communities go about developing and sustaining new linkages, or joint projects. </a:t>
            </a:r>
            <a:r>
              <a:rPr lang="en-US" b="1" dirty="0"/>
              <a:t>It must be recognized that building of school–community partnerships occurs over time, and leadership processes must acknowledge and build on  shared school-community vision</a:t>
            </a:r>
            <a:r>
              <a:rPr lang="en-US" dirty="0"/>
              <a:t>. </a:t>
            </a:r>
            <a:r>
              <a:rPr lang="en-US" sz="1400" dirty="0"/>
              <a:t>(from: Academic Research International)</a:t>
            </a:r>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a:t>Pained Points</a:t>
            </a:r>
            <a:endParaRPr lang="en-US" dirty="0"/>
          </a:p>
        </p:txBody>
      </p:sp>
      <p:sp>
        <p:nvSpPr>
          <p:cNvPr id="11" name="Text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298758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AF0DA6-6C41-432F-8765-8D5BB8B49229}"/>
              </a:ext>
            </a:extLst>
          </p:cNvPr>
          <p:cNvSpPr/>
          <p:nvPr/>
        </p:nvSpPr>
        <p:spPr>
          <a:xfrm>
            <a:off x="2829321" y="1905000"/>
            <a:ext cx="6092825" cy="1200329"/>
          </a:xfrm>
          <a:prstGeom prst="rect">
            <a:avLst/>
          </a:prstGeom>
        </p:spPr>
        <p:txBody>
          <a:bodyPr>
            <a:spAutoFit/>
          </a:bodyPr>
          <a:lstStyle/>
          <a:p>
            <a:pPr marL="285750" indent="-285750">
              <a:lnSpc>
                <a:spcPct val="200000"/>
              </a:lnSpc>
              <a:buFont typeface="Arial" panose="020B0604020202020204" pitchFamily="34" charset="0"/>
              <a:buChar char="•"/>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Continual improvement of quality education.</a:t>
            </a:r>
          </a:p>
          <a:p>
            <a:pPr marL="285750" indent="-285750">
              <a:lnSpc>
                <a:spcPct val="200000"/>
              </a:lnSpc>
              <a:buFont typeface="Arial" panose="020B0604020202020204" pitchFamily="34" charset="0"/>
              <a:buChar char="•"/>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Increase the number of enrollees. </a:t>
            </a:r>
          </a:p>
        </p:txBody>
      </p:sp>
      <p:sp>
        <p:nvSpPr>
          <p:cNvPr id="3" name="Rectangle 2">
            <a:extLst>
              <a:ext uri="{FF2B5EF4-FFF2-40B4-BE49-F238E27FC236}">
                <a16:creationId xmlns:a16="http://schemas.microsoft.com/office/drawing/2014/main" id="{68025D4A-2715-4622-B3CE-E7CB12FE0E8C}"/>
              </a:ext>
            </a:extLst>
          </p:cNvPr>
          <p:cNvSpPr/>
          <p:nvPr/>
        </p:nvSpPr>
        <p:spPr>
          <a:xfrm>
            <a:off x="1393031" y="990600"/>
            <a:ext cx="2872581" cy="646331"/>
          </a:xfrm>
          <a:prstGeom prst="rect">
            <a:avLst/>
          </a:prstGeom>
        </p:spPr>
        <p:txBody>
          <a:bodyPr wrap="none">
            <a:spAutoFit/>
          </a:bodyPr>
          <a:lstStyle/>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The Administration Problem </a:t>
            </a:r>
          </a:p>
        </p:txBody>
      </p:sp>
    </p:spTree>
    <p:extLst>
      <p:ext uri="{BB962C8B-B14F-4D97-AF65-F5344CB8AC3E}">
        <p14:creationId xmlns:p14="http://schemas.microsoft.com/office/powerpoint/2010/main" val="38373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0920A-4915-46E9-B99B-3EB0A26C7776}"/>
              </a:ext>
            </a:extLst>
          </p:cNvPr>
          <p:cNvSpPr/>
          <p:nvPr/>
        </p:nvSpPr>
        <p:spPr>
          <a:xfrm>
            <a:off x="2360612" y="1161365"/>
            <a:ext cx="8839200" cy="5078313"/>
          </a:xfrm>
          <a:prstGeom prst="rect">
            <a:avLst/>
          </a:prstGeom>
        </p:spPr>
        <p:txBody>
          <a:bodyPr wrap="square">
            <a:spAutoFit/>
          </a:bodyPr>
          <a:lstStyle/>
          <a:p>
            <a:pPr marL="342900" marR="0" lvl="0" indent="-342900">
              <a:lnSpc>
                <a:spcPct val="200000"/>
              </a:lnSpc>
              <a:spcBef>
                <a:spcPts val="0"/>
              </a:spcBef>
              <a:spcAft>
                <a:spcPts val="0"/>
              </a:spcAft>
              <a:buFont typeface="+mj-lt"/>
              <a:buAutoNum type="arabicPeriod"/>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Track down SFAC graduates and find their current employment status.</a:t>
            </a:r>
          </a:p>
          <a:p>
            <a:pPr marL="742950" marR="0" lvl="1" indent="-285750">
              <a:lnSpc>
                <a:spcPct val="200000"/>
              </a:lnSpc>
              <a:spcBef>
                <a:spcPts val="0"/>
              </a:spcBef>
              <a:spcAft>
                <a:spcPts val="0"/>
              </a:spcAft>
              <a:buFont typeface="+mj-lt"/>
              <a:buAutoNum type="arabicPeriod"/>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Batch Statistical Report (yearly report)</a:t>
            </a:r>
          </a:p>
          <a:p>
            <a:pPr marL="742950" marR="0" lvl="1" indent="-285750">
              <a:lnSpc>
                <a:spcPct val="200000"/>
              </a:lnSpc>
              <a:spcBef>
                <a:spcPts val="0"/>
              </a:spcBef>
              <a:spcAft>
                <a:spcPts val="0"/>
              </a:spcAft>
              <a:buFont typeface="+mj-lt"/>
              <a:buAutoNum type="alphaLcPeriod"/>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How many take the licensure exam (who pass/failed)</a:t>
            </a:r>
          </a:p>
          <a:p>
            <a:pPr marL="742950" marR="0" lvl="1" indent="-285750">
              <a:lnSpc>
                <a:spcPct val="200000"/>
              </a:lnSpc>
              <a:spcBef>
                <a:spcPts val="0"/>
              </a:spcBef>
              <a:spcAft>
                <a:spcPts val="0"/>
              </a:spcAft>
              <a:buFont typeface="+mj-lt"/>
              <a:buAutoNum type="alphaLcPeriod"/>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How many did not take the licensure exam</a:t>
            </a:r>
          </a:p>
          <a:p>
            <a:pPr marL="742950" marR="0" lvl="1" indent="-285750">
              <a:lnSpc>
                <a:spcPct val="200000"/>
              </a:lnSpc>
              <a:spcBef>
                <a:spcPts val="0"/>
              </a:spcBef>
              <a:spcAft>
                <a:spcPts val="0"/>
              </a:spcAft>
              <a:buFont typeface="+mj-lt"/>
              <a:buAutoNum type="alphaLcPeriod"/>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How many Alumni that their course is aligned to the job/not aligned to the job</a:t>
            </a:r>
          </a:p>
          <a:p>
            <a:pPr marL="742950" marR="0" lvl="1" indent="-285750">
              <a:lnSpc>
                <a:spcPct val="200000"/>
              </a:lnSpc>
              <a:spcBef>
                <a:spcPts val="0"/>
              </a:spcBef>
              <a:spcAft>
                <a:spcPts val="0"/>
              </a:spcAft>
              <a:buFont typeface="+mj-lt"/>
              <a:buAutoNum type="alphaLcPeriod"/>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How long did a graduate landed a job:</a:t>
            </a:r>
          </a:p>
          <a:p>
            <a:pPr marL="457200" marR="0">
              <a:lnSpc>
                <a:spcPct val="200000"/>
              </a:lnSpc>
              <a:spcBef>
                <a:spcPts val="0"/>
              </a:spcBef>
              <a:spcAft>
                <a:spcPts val="0"/>
              </a:spcAft>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1-6 months</a:t>
            </a:r>
          </a:p>
          <a:p>
            <a:pPr marL="457200" marR="0">
              <a:lnSpc>
                <a:spcPct val="200000"/>
              </a:lnSpc>
              <a:spcBef>
                <a:spcPts val="0"/>
              </a:spcBef>
              <a:spcAft>
                <a:spcPts val="0"/>
              </a:spcAft>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7-12 months</a:t>
            </a:r>
          </a:p>
          <a:p>
            <a:pPr marL="457200" marR="0">
              <a:lnSpc>
                <a:spcPct val="200000"/>
              </a:lnSpc>
              <a:spcBef>
                <a:spcPts val="0"/>
              </a:spcBef>
              <a:spcAft>
                <a:spcPts val="0"/>
              </a:spcAft>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1-2 years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1DAFB23-8E0D-4F54-8FC4-0BF984BB9BE2}"/>
              </a:ext>
            </a:extLst>
          </p:cNvPr>
          <p:cNvSpPr/>
          <p:nvPr/>
        </p:nvSpPr>
        <p:spPr>
          <a:xfrm>
            <a:off x="1065212" y="515034"/>
            <a:ext cx="4652749" cy="646331"/>
          </a:xfrm>
          <a:prstGeom prst="rect">
            <a:avLst/>
          </a:prstGeom>
        </p:spPr>
        <p:txBody>
          <a:bodyPr wrap="none">
            <a:spAutoFit/>
          </a:bodyPr>
          <a:lstStyle/>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The Problem for the SFAC External Affairs Office</a:t>
            </a:r>
          </a:p>
        </p:txBody>
      </p:sp>
    </p:spTree>
    <p:extLst>
      <p:ext uri="{BB962C8B-B14F-4D97-AF65-F5344CB8AC3E}">
        <p14:creationId xmlns:p14="http://schemas.microsoft.com/office/powerpoint/2010/main" val="410231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Background and Importance of the Study</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461EDE-F074-4C77-B89D-C454DE80EFCC}"/>
              </a:ext>
            </a:extLst>
          </p:cNvPr>
          <p:cNvSpPr/>
          <p:nvPr/>
        </p:nvSpPr>
        <p:spPr>
          <a:xfrm>
            <a:off x="2208212" y="872030"/>
            <a:ext cx="7086600" cy="3970318"/>
          </a:xfrm>
          <a:prstGeom prst="rect">
            <a:avLst/>
          </a:prstGeom>
        </p:spPr>
        <p:txBody>
          <a:bodyPr wrap="square">
            <a:spAutoFit/>
          </a:bodyPr>
          <a:lstStyle/>
          <a:p>
            <a:pPr marL="457200" marR="0">
              <a:lnSpc>
                <a:spcPct val="200000"/>
              </a:lnSpc>
              <a:spcBef>
                <a:spcPts val="0"/>
              </a:spcBef>
              <a:spcAft>
                <a:spcPts val="0"/>
              </a:spcAft>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R="0" lvl="0">
              <a:lnSpc>
                <a:spcPct val="200000"/>
              </a:lnSpc>
              <a:spcBef>
                <a:spcPts val="0"/>
              </a:spcBef>
              <a:spcAft>
                <a:spcPts val="0"/>
              </a:spcAft>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2. What competent skill they developed during their college days?</a:t>
            </a:r>
          </a:p>
          <a:p>
            <a:pPr marR="0" lvl="0">
              <a:lnSpc>
                <a:spcPct val="200000"/>
              </a:lnSpc>
              <a:spcBef>
                <a:spcPts val="0"/>
              </a:spcBef>
              <a:spcAft>
                <a:spcPts val="0"/>
              </a:spcAft>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3. Centralization Alumni Information</a:t>
            </a:r>
          </a:p>
          <a:p>
            <a:pPr marL="914400" marR="0">
              <a:lnSpc>
                <a:spcPct val="200000"/>
              </a:lnSpc>
              <a:spcBef>
                <a:spcPts val="0"/>
              </a:spcBef>
              <a:spcAft>
                <a:spcPts val="0"/>
              </a:spcAft>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Out of 9, SFAC have 2 campuses that have college offerings (Main campus which in Las Piñas and the other one is in Bacoor campus) and for that SFAC want to centralize the information of SFAC graduates.</a:t>
            </a:r>
          </a:p>
        </p:txBody>
      </p:sp>
      <p:sp>
        <p:nvSpPr>
          <p:cNvPr id="2" name="Rectangle 1">
            <a:extLst>
              <a:ext uri="{FF2B5EF4-FFF2-40B4-BE49-F238E27FC236}">
                <a16:creationId xmlns:a16="http://schemas.microsoft.com/office/drawing/2014/main" id="{28853EA3-4A8A-4E03-B8FB-D00E4004208C}"/>
              </a:ext>
            </a:extLst>
          </p:cNvPr>
          <p:cNvSpPr/>
          <p:nvPr/>
        </p:nvSpPr>
        <p:spPr>
          <a:xfrm>
            <a:off x="7770812" y="520512"/>
            <a:ext cx="3962400" cy="646331"/>
          </a:xfrm>
          <a:prstGeom prst="rect">
            <a:avLst/>
          </a:prstGeom>
        </p:spPr>
        <p:txBody>
          <a:bodyPr wrap="square">
            <a:spAutoFit/>
          </a:bodyPr>
          <a:lstStyle/>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Cont.. (SFAC External Affairs Office)</a:t>
            </a:r>
          </a:p>
        </p:txBody>
      </p:sp>
    </p:spTree>
    <p:extLst>
      <p:ext uri="{BB962C8B-B14F-4D97-AF65-F5344CB8AC3E}">
        <p14:creationId xmlns:p14="http://schemas.microsoft.com/office/powerpoint/2010/main" val="263109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4DE98C-EFB0-4CA2-B3A9-C025A084C6A6}"/>
              </a:ext>
            </a:extLst>
          </p:cNvPr>
          <p:cNvSpPr/>
          <p:nvPr/>
        </p:nvSpPr>
        <p:spPr>
          <a:xfrm>
            <a:off x="2436812" y="2133600"/>
            <a:ext cx="7694613" cy="1754326"/>
          </a:xfrm>
          <a:prstGeom prst="rect">
            <a:avLst/>
          </a:prstGeom>
        </p:spPr>
        <p:txBody>
          <a:bodyPr wrap="square">
            <a:spAutoFit/>
          </a:bodyPr>
          <a:lstStyle/>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The Relevance of the Curriculum Offerings (Guided by the CMO)</a:t>
            </a:r>
          </a:p>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How responsive and relevant the current curricular offering of SFAC to the demands of the labor industry.</a:t>
            </a:r>
          </a:p>
        </p:txBody>
      </p:sp>
      <p:sp>
        <p:nvSpPr>
          <p:cNvPr id="3" name="Rectangle 2">
            <a:extLst>
              <a:ext uri="{FF2B5EF4-FFF2-40B4-BE49-F238E27FC236}">
                <a16:creationId xmlns:a16="http://schemas.microsoft.com/office/drawing/2014/main" id="{3C39886E-C0FE-4F4C-99C0-41F0F92E0CC2}"/>
              </a:ext>
            </a:extLst>
          </p:cNvPr>
          <p:cNvSpPr/>
          <p:nvPr/>
        </p:nvSpPr>
        <p:spPr>
          <a:xfrm>
            <a:off x="1446212" y="762000"/>
            <a:ext cx="3845283" cy="646331"/>
          </a:xfrm>
          <a:prstGeom prst="rect">
            <a:avLst/>
          </a:prstGeom>
        </p:spPr>
        <p:txBody>
          <a:bodyPr wrap="none">
            <a:spAutoFit/>
          </a:bodyPr>
          <a:lstStyle/>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Different College Coordinator Problem:</a:t>
            </a:r>
          </a:p>
        </p:txBody>
      </p:sp>
    </p:spTree>
    <p:extLst>
      <p:ext uri="{BB962C8B-B14F-4D97-AF65-F5344CB8AC3E}">
        <p14:creationId xmlns:p14="http://schemas.microsoft.com/office/powerpoint/2010/main" val="267429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a:t>The Propose Solution</a:t>
            </a:r>
            <a:endParaRPr lang="en-US" dirty="0"/>
          </a:p>
        </p:txBody>
      </p:sp>
      <p:sp>
        <p:nvSpPr>
          <p:cNvPr id="11" name="Text Placeholder 10"/>
          <p:cNvSpPr>
            <a:spLocks noGrp="1"/>
          </p:cNvSpPr>
          <p:nvPr>
            <p:ph type="body" idx="1"/>
          </p:nvPr>
        </p:nvSpPr>
        <p:spPr/>
        <p:txBody>
          <a:bodyPr/>
          <a:lstStyle/>
          <a:p>
            <a:r>
              <a:rPr lang="en-US" dirty="0"/>
              <a:t>SFAC-WBGTSAT</a:t>
            </a:r>
          </a:p>
        </p:txBody>
      </p:sp>
    </p:spTree>
    <p:extLst>
      <p:ext uri="{BB962C8B-B14F-4D97-AF65-F5344CB8AC3E}">
        <p14:creationId xmlns:p14="http://schemas.microsoft.com/office/powerpoint/2010/main" val="392270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5F40B8-C428-486F-B498-358D3C81F277}"/>
              </a:ext>
            </a:extLst>
          </p:cNvPr>
          <p:cNvSpPr/>
          <p:nvPr/>
        </p:nvSpPr>
        <p:spPr>
          <a:xfrm>
            <a:off x="912812" y="1066800"/>
            <a:ext cx="10744200" cy="4524315"/>
          </a:xfrm>
          <a:prstGeom prst="rect">
            <a:avLst/>
          </a:prstGeom>
        </p:spPr>
        <p:txBody>
          <a:bodyPr wrap="square">
            <a:spAutoFit/>
          </a:bodyPr>
          <a:lstStyle/>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The Propose Solution: (Tracking of Alumni)</a:t>
            </a:r>
          </a:p>
          <a:p>
            <a:pPr>
              <a:lnSpc>
                <a:spcPct val="20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To create a data driven business analytics solution to track all the graduates of SFAC Main and Bacoor Campus. Having the data of all alumni will help the external affairs office to create a statistical report that will be use to update the School Administrator. The School Administrator can now then use this data, as one of the factor in increasing the number of enrollees in SFAC. The different College Coordinators specifically the curriculum development people (coordinators and faculty) will now have an idea as to what subjects need revisiting (guided by the CHED Memorandum Order CMO on curriculum development) and last to the faculty, to give them the idea on how to best to strategize every subject that they are handling.</a:t>
            </a:r>
          </a:p>
        </p:txBody>
      </p:sp>
    </p:spTree>
    <p:extLst>
      <p:ext uri="{BB962C8B-B14F-4D97-AF65-F5344CB8AC3E}">
        <p14:creationId xmlns:p14="http://schemas.microsoft.com/office/powerpoint/2010/main" val="342959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116FCB-CA09-4D20-B632-89C57329784D}"/>
              </a:ext>
            </a:extLst>
          </p:cNvPr>
          <p:cNvSpPr/>
          <p:nvPr/>
        </p:nvSpPr>
        <p:spPr>
          <a:xfrm>
            <a:off x="2360612" y="2209800"/>
            <a:ext cx="7924800" cy="2169825"/>
          </a:xfrm>
          <a:prstGeom prst="rect">
            <a:avLst/>
          </a:prstGeom>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The value that the researcher want to incorporate here is that the responsibility of the school cares for every Alumni. That is why this propose system will be created, so that it does not track only those alumni that is successful, but also those alumni that is having hard time to find a job, or have a job, but a not align job base on their Bachelor’s Degree. </a:t>
            </a:r>
            <a:endParaRPr lang="en-US" dirty="0"/>
          </a:p>
        </p:txBody>
      </p:sp>
      <p:sp>
        <p:nvSpPr>
          <p:cNvPr id="3" name="Rectangle 2">
            <a:extLst>
              <a:ext uri="{FF2B5EF4-FFF2-40B4-BE49-F238E27FC236}">
                <a16:creationId xmlns:a16="http://schemas.microsoft.com/office/drawing/2014/main" id="{E7CE52B8-F607-498B-8B36-5904FF426B9C}"/>
              </a:ext>
            </a:extLst>
          </p:cNvPr>
          <p:cNvSpPr/>
          <p:nvPr/>
        </p:nvSpPr>
        <p:spPr>
          <a:xfrm>
            <a:off x="1789879" y="990600"/>
            <a:ext cx="2250552"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The value/advocacy… </a:t>
            </a:r>
            <a:endParaRPr lang="en-US" dirty="0"/>
          </a:p>
        </p:txBody>
      </p:sp>
    </p:spTree>
    <p:extLst>
      <p:ext uri="{BB962C8B-B14F-4D97-AF65-F5344CB8AC3E}">
        <p14:creationId xmlns:p14="http://schemas.microsoft.com/office/powerpoint/2010/main" val="341550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SFAC Graduate Tracer Study Analysis Toolkit</a:t>
            </a:r>
          </a:p>
        </p:txBody>
      </p:sp>
      <p:sp>
        <p:nvSpPr>
          <p:cNvPr id="3" name="Subtitle 2"/>
          <p:cNvSpPr>
            <a:spLocks noGrp="1"/>
          </p:cNvSpPr>
          <p:nvPr>
            <p:ph type="subTitle" idx="1"/>
          </p:nvPr>
        </p:nvSpPr>
        <p:spPr/>
        <p:txBody>
          <a:bodyPr/>
          <a:lstStyle/>
          <a:p>
            <a:r>
              <a:rPr lang="en-US" dirty="0"/>
              <a:t>SFAC-WBGTSAT</a:t>
            </a:r>
          </a:p>
        </p:txBody>
      </p:sp>
    </p:spTree>
    <p:extLst>
      <p:ext uri="{BB962C8B-B14F-4D97-AF65-F5344CB8AC3E}">
        <p14:creationId xmlns:p14="http://schemas.microsoft.com/office/powerpoint/2010/main" val="185857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EDE024-EDF7-49DC-897D-1A1DDC96512A}"/>
              </a:ext>
            </a:extLst>
          </p:cNvPr>
          <p:cNvSpPr/>
          <p:nvPr/>
        </p:nvSpPr>
        <p:spPr>
          <a:xfrm>
            <a:off x="1065212" y="762000"/>
            <a:ext cx="10439400" cy="4478149"/>
          </a:xfrm>
          <a:prstGeom prst="rect">
            <a:avLst/>
          </a:prstGeom>
        </p:spPr>
        <p:txBody>
          <a:bodyPr wrap="square">
            <a:spAutoFit/>
          </a:bodyPr>
          <a:lstStyle/>
          <a:p>
            <a:pPr>
              <a:lnSpc>
                <a:spcPct val="150000"/>
              </a:lnSpc>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https://www.pcmag.com/encyclopedia/term/52987/toolkit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Toolkit</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single utility program, a set of software routines or a complete integrated set of software utilities that are used to develop and maintain applications and databases.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4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rPr>
              <a:t>http://www.businessdictionary.com/definition/analysis.html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Analysis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 A systematic examination and evaluation of data or information, by breaking it into its component parts to uncover their interrelationships.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An examination of data and facts to uncover and understand cause-effect relationships, thus providing basis for problem solving and decision making.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569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8435" y="914400"/>
            <a:ext cx="6323329" cy="381000"/>
          </a:xfrm>
        </p:spPr>
        <p:txBody>
          <a:bodyPr>
            <a:normAutofit fontScale="90000"/>
          </a:bodyPr>
          <a:lstStyle/>
          <a:p>
            <a:r>
              <a:rPr lang="en-US" sz="2400" b="1" dirty="0"/>
              <a:t>Background and Importance of the Study</a:t>
            </a:r>
            <a:endParaRPr lang="en-US" sz="2400" dirty="0"/>
          </a:p>
        </p:txBody>
      </p:sp>
      <p:sp>
        <p:nvSpPr>
          <p:cNvPr id="14" name="Content Placeholder 13"/>
          <p:cNvSpPr>
            <a:spLocks noGrp="1"/>
          </p:cNvSpPr>
          <p:nvPr>
            <p:ph idx="1"/>
          </p:nvPr>
        </p:nvSpPr>
        <p:spPr/>
        <p:txBody>
          <a:bodyPr>
            <a:normAutofit fontScale="85000" lnSpcReduction="10000"/>
          </a:bodyPr>
          <a:lstStyle/>
          <a:p>
            <a:pPr marL="0" indent="0" algn="just">
              <a:lnSpc>
                <a:spcPct val="200000"/>
              </a:lnSpc>
              <a:buNone/>
            </a:pPr>
            <a:r>
              <a:rPr lang="en-US" dirty="0"/>
              <a:t>Saint Francis of Assisi College began its operation in schoolyear 1981-1982, with its first campus located at Talon Admiral Las Piñas. As of this day they have 9 campuses which are located in the following areas: two in Las Piñas, Taguig, Alabang, Bacoor, Los </a:t>
            </a:r>
            <a:r>
              <a:rPr lang="en-US" dirty="0" err="1"/>
              <a:t>Baños</a:t>
            </a:r>
            <a:r>
              <a:rPr lang="en-US" dirty="0"/>
              <a:t>, </a:t>
            </a:r>
            <a:r>
              <a:rPr lang="en-US" dirty="0" err="1"/>
              <a:t>Biñan</a:t>
            </a:r>
            <a:r>
              <a:rPr lang="en-US" dirty="0"/>
              <a:t>, </a:t>
            </a:r>
            <a:r>
              <a:rPr lang="en-US" dirty="0" err="1"/>
              <a:t>Dasmariñas</a:t>
            </a:r>
            <a:r>
              <a:rPr lang="en-US" dirty="0"/>
              <a:t> and </a:t>
            </a:r>
            <a:r>
              <a:rPr lang="en-US" dirty="0" err="1"/>
              <a:t>Sta</a:t>
            </a:r>
            <a:r>
              <a:rPr lang="en-US" dirty="0"/>
              <a:t> Rosa. Out of that 9 campuses, two of the campuses (Main Campus Las Piñas and Bacoor Campus) is offering Tertiary Level which began in schoolyear 1999-2000, with its first batch of graduates thus:</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276B07-9070-4CD8-AAC2-A9A3F3B32B48}"/>
              </a:ext>
            </a:extLst>
          </p:cNvPr>
          <p:cNvSpPr/>
          <p:nvPr/>
        </p:nvSpPr>
        <p:spPr>
          <a:xfrm>
            <a:off x="1141412" y="914400"/>
            <a:ext cx="5181600" cy="5909310"/>
          </a:xfrm>
          <a:prstGeom prst="rect">
            <a:avLst/>
          </a:prstGeom>
        </p:spPr>
        <p:txBody>
          <a:bodyPr wrap="square">
            <a:spAutoFit/>
          </a:bodyPr>
          <a:lstStyle/>
          <a:p>
            <a:pPr algn="just">
              <a:lnSpc>
                <a:spcPct val="150000"/>
              </a:lnSpc>
              <a:tabLst>
                <a:tab pos="1971675" algn="l"/>
              </a:tabLst>
            </a:pPr>
            <a:r>
              <a:rPr lang="en-US" b="1" dirty="0">
                <a:latin typeface="Calibri" panose="020F0502020204030204" pitchFamily="34" charset="0"/>
                <a:ea typeface="Calibri" panose="020F0502020204030204" pitchFamily="34" charset="0"/>
                <a:cs typeface="Times New Roman" panose="02020603050405020304" pitchFamily="18" charset="0"/>
              </a:rPr>
              <a:t>SFAC Main Campus (Las Piñas)</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u="sng" dirty="0">
                <a:latin typeface="Calibri" panose="020F0502020204030204" pitchFamily="34" charset="0"/>
                <a:ea typeface="Calibri" panose="020F0502020204030204" pitchFamily="34" charset="0"/>
                <a:cs typeface="Times New Roman" panose="02020603050405020304" pitchFamily="18" charset="0"/>
              </a:rPr>
              <a:t>4-year degree programs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April 2003</a:t>
            </a:r>
            <a:r>
              <a:rPr lang="en-US"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Business Administration</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Computer Science</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HRM</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Elementary Education</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Secondary Education</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Bachelor of Arts in Psychology</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Nursing</a:t>
            </a:r>
          </a:p>
          <a:p>
            <a:pPr algn="just">
              <a:lnSpc>
                <a:spcPct val="150000"/>
              </a:lnSpc>
            </a:pPr>
            <a:r>
              <a:rPr lang="en-US" u="sng" dirty="0">
                <a:latin typeface="Calibri" panose="020F0502020204030204" pitchFamily="34" charset="0"/>
                <a:ea typeface="Calibri" panose="020F0502020204030204" pitchFamily="34" charset="0"/>
                <a:cs typeface="Times New Roman" panose="02020603050405020304" pitchFamily="18" charset="0"/>
              </a:rPr>
              <a:t> 5-year degree programs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April 2004</a:t>
            </a:r>
            <a:r>
              <a:rPr lang="en-US"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ECE</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Electrical Engineering</a:t>
            </a:r>
          </a:p>
          <a:p>
            <a:pPr algn="just">
              <a:lnSpc>
                <a:spcPct val="150000"/>
              </a:lnSpc>
              <a:tabLst>
                <a:tab pos="1971675" algn="l"/>
              </a:tabLst>
            </a:pPr>
            <a:r>
              <a:rPr lang="en-US" dirty="0">
                <a:latin typeface="Calibri" panose="020F0502020204030204" pitchFamily="34" charset="0"/>
                <a:ea typeface="Calibri" panose="020F0502020204030204" pitchFamily="34" charset="0"/>
                <a:cs typeface="Times New Roman" panose="02020603050405020304" pitchFamily="18" charset="0"/>
              </a:rPr>
              <a:t>  Bachelor of Science in Computer Engineering</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9" name="Rectangle 8">
            <a:extLst>
              <a:ext uri="{FF2B5EF4-FFF2-40B4-BE49-F238E27FC236}">
                <a16:creationId xmlns:a16="http://schemas.microsoft.com/office/drawing/2014/main" id="{8844FBC2-5B0C-41A8-9AFD-571447AB51E1}"/>
              </a:ext>
            </a:extLst>
          </p:cNvPr>
          <p:cNvSpPr/>
          <p:nvPr/>
        </p:nvSpPr>
        <p:spPr>
          <a:xfrm>
            <a:off x="6094412" y="914400"/>
            <a:ext cx="5181600" cy="4619854"/>
          </a:xfrm>
          <a:prstGeom prst="rect">
            <a:avLst/>
          </a:prstGeom>
        </p:spPr>
        <p:txBody>
          <a:bodyPr wrap="square">
            <a:spAutoFit/>
          </a:bodyPr>
          <a:lstStyle/>
          <a:p>
            <a:pPr>
              <a:lnSpc>
                <a:spcPct val="150000"/>
              </a:lnSpc>
            </a:pPr>
            <a:r>
              <a:rPr lang="en-US" b="1" dirty="0">
                <a:latin typeface="Calibri" panose="020F0502020204030204" pitchFamily="34" charset="0"/>
                <a:cs typeface="Calibri" panose="020F0502020204030204" pitchFamily="34" charset="0"/>
              </a:rPr>
              <a:t>SFAC (Bacoor Campus)</a:t>
            </a:r>
          </a:p>
          <a:p>
            <a:pPr>
              <a:lnSpc>
                <a:spcPct val="150000"/>
              </a:lnSpc>
            </a:pPr>
            <a:r>
              <a:rPr lang="en-US" u="sng" dirty="0">
                <a:latin typeface="Calibri" panose="020F0502020204030204" pitchFamily="34" charset="0"/>
                <a:cs typeface="Calibri" panose="020F0502020204030204" pitchFamily="34" charset="0"/>
              </a:rPr>
              <a:t>2-year non-degree programs </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April 2003</a:t>
            </a:r>
            <a:r>
              <a:rPr lang="en-US" dirty="0">
                <a:latin typeface="Calibri" panose="020F0502020204030204" pitchFamily="34" charset="0"/>
                <a:cs typeface="Calibri" panose="020F0502020204030204" pitchFamily="34" charset="0"/>
              </a:rPr>
              <a:t>:</a:t>
            </a:r>
          </a:p>
          <a:p>
            <a:pPr>
              <a:lnSpc>
                <a:spcPct val="150000"/>
              </a:lnSpc>
            </a:pPr>
            <a:r>
              <a:rPr lang="en-US" dirty="0">
                <a:latin typeface="Calibri" panose="020F0502020204030204" pitchFamily="34" charset="0"/>
                <a:cs typeface="Calibri" panose="020F0502020204030204" pitchFamily="34" charset="0"/>
              </a:rPr>
              <a:t>   Associate in Computer Technology</a:t>
            </a:r>
          </a:p>
          <a:p>
            <a:pPr>
              <a:lnSpc>
                <a:spcPct val="150000"/>
              </a:lnSpc>
            </a:pPr>
            <a:r>
              <a:rPr lang="en-US" dirty="0">
                <a:latin typeface="Calibri" panose="020F0502020204030204" pitchFamily="34" charset="0"/>
                <a:cs typeface="Calibri" panose="020F0502020204030204" pitchFamily="34" charset="0"/>
              </a:rPr>
              <a:t>   Associate in Hotel Restaurant Management</a:t>
            </a:r>
          </a:p>
          <a:p>
            <a:pPr>
              <a:lnSpc>
                <a:spcPct val="150000"/>
              </a:lnSpc>
            </a:pPr>
            <a:r>
              <a:rPr lang="en-US" u="sng" dirty="0">
                <a:latin typeface="Calibri" panose="020F0502020204030204" pitchFamily="34" charset="0"/>
                <a:cs typeface="Calibri" panose="020F0502020204030204" pitchFamily="34" charset="0"/>
              </a:rPr>
              <a:t>4-year degree programs </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April 2003</a:t>
            </a:r>
            <a:r>
              <a:rPr lang="en-US" dirty="0">
                <a:latin typeface="Calibri" panose="020F0502020204030204" pitchFamily="34" charset="0"/>
                <a:cs typeface="Calibri" panose="020F0502020204030204" pitchFamily="34" charset="0"/>
              </a:rPr>
              <a:t>:</a:t>
            </a:r>
          </a:p>
          <a:p>
            <a:pPr>
              <a:lnSpc>
                <a:spcPct val="150000"/>
              </a:lnSpc>
            </a:pPr>
            <a:r>
              <a:rPr lang="en-US" dirty="0">
                <a:latin typeface="Calibri" panose="020F0502020204030204" pitchFamily="34" charset="0"/>
                <a:cs typeface="Calibri" panose="020F0502020204030204" pitchFamily="34" charset="0"/>
              </a:rPr>
              <a:t>  Bachelor of Science in Business Administration</a:t>
            </a:r>
          </a:p>
          <a:p>
            <a:pPr>
              <a:lnSpc>
                <a:spcPct val="150000"/>
              </a:lnSpc>
            </a:pPr>
            <a:r>
              <a:rPr lang="en-US" dirty="0">
                <a:latin typeface="Calibri" panose="020F0502020204030204" pitchFamily="34" charset="0"/>
                <a:cs typeface="Calibri" panose="020F0502020204030204" pitchFamily="34" charset="0"/>
              </a:rPr>
              <a:t>  Bachelor of Science in Computer Science</a:t>
            </a:r>
          </a:p>
          <a:p>
            <a:pPr>
              <a:lnSpc>
                <a:spcPct val="150000"/>
              </a:lnSpc>
            </a:pPr>
            <a:r>
              <a:rPr lang="en-US" dirty="0">
                <a:latin typeface="Calibri" panose="020F0502020204030204" pitchFamily="34" charset="0"/>
                <a:cs typeface="Calibri" panose="020F0502020204030204" pitchFamily="34" charset="0"/>
              </a:rPr>
              <a:t>  Bachelor of Science in Hotel Restaurant Management</a:t>
            </a:r>
          </a:p>
          <a:p>
            <a:pPr>
              <a:lnSpc>
                <a:spcPct val="150000"/>
              </a:lnSpc>
            </a:pPr>
            <a:r>
              <a:rPr lang="en-US" dirty="0">
                <a:latin typeface="Calibri" panose="020F0502020204030204" pitchFamily="34" charset="0"/>
                <a:cs typeface="Calibri" panose="020F0502020204030204" pitchFamily="34" charset="0"/>
              </a:rPr>
              <a:t>  Bachelor of Science in Elementary Education</a:t>
            </a:r>
          </a:p>
          <a:p>
            <a:pPr>
              <a:lnSpc>
                <a:spcPct val="150000"/>
              </a:lnSpc>
            </a:pPr>
            <a:r>
              <a:rPr lang="en-US" dirty="0">
                <a:latin typeface="Calibri" panose="020F0502020204030204" pitchFamily="34" charset="0"/>
                <a:cs typeface="Calibri" panose="020F0502020204030204" pitchFamily="34" charset="0"/>
              </a:rPr>
              <a:t>  Bachelor of Science in Secondary Education</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44000-CDCC-41F4-B9A8-539628554668}"/>
              </a:ext>
            </a:extLst>
          </p:cNvPr>
          <p:cNvSpPr/>
          <p:nvPr/>
        </p:nvSpPr>
        <p:spPr>
          <a:xfrm>
            <a:off x="1674812" y="1371600"/>
            <a:ext cx="9220200" cy="3785652"/>
          </a:xfrm>
          <a:prstGeom prst="rect">
            <a:avLst/>
          </a:prstGeom>
        </p:spPr>
        <p:txBody>
          <a:bodyPr wrap="square">
            <a:spAutoFit/>
          </a:bodyPr>
          <a:lstStyle/>
          <a:p>
            <a:pPr algn="just">
              <a:lnSpc>
                <a:spcPct val="150000"/>
              </a:lnSpc>
            </a:pPr>
            <a:r>
              <a:rPr lang="en-US" sz="2000" dirty="0">
                <a:latin typeface="Calibri" panose="020F0502020204030204" pitchFamily="34" charset="0"/>
                <a:ea typeface="Calibri" panose="020F0502020204030204" pitchFamily="34" charset="0"/>
                <a:cs typeface="Times New Roman" panose="02020603050405020304" pitchFamily="18" charset="0"/>
              </a:rPr>
              <a:t>Since the first batch of graduates until now there has not been a formal study on the whereabouts of this graduates, only those people who is excelling on their profession are track but in an informal manner (thru social networking sites, email, written survey, but not religiously compiled), meaning they don’t have really this tracking system impose on their graduates that is why this idea was formulated on the researcher side, to create a tracking system.</a:t>
            </a:r>
          </a:p>
          <a:p>
            <a:pPr algn="just">
              <a:lnSpc>
                <a:spcPct val="150000"/>
              </a:lnSpc>
            </a:pPr>
            <a:endParaRPr lang="en-US" sz="2000" dirty="0">
              <a:latin typeface="Calibri" panose="020F0502020204030204" pitchFamily="34" charset="0"/>
              <a:cs typeface="Times New Roman" panose="02020603050405020304" pitchFamily="18" charset="0"/>
            </a:endParaRPr>
          </a:p>
          <a:p>
            <a:pPr algn="just">
              <a:lnSpc>
                <a:spcPct val="150000"/>
              </a:lnSpc>
            </a:pPr>
            <a:r>
              <a:rPr lang="en-US" sz="2000" dirty="0">
                <a:latin typeface="Calibri" panose="020F0502020204030204" pitchFamily="34" charset="0"/>
                <a:cs typeface="Times New Roman" panose="02020603050405020304" pitchFamily="18" charset="0"/>
              </a:rPr>
              <a:t>(General pained point: Where are all my Alumni?)</a:t>
            </a:r>
            <a:endParaRPr lang="en-US" sz="2000" dirty="0"/>
          </a:p>
        </p:txBody>
      </p:sp>
    </p:spTree>
    <p:extLst>
      <p:ext uri="{BB962C8B-B14F-4D97-AF65-F5344CB8AC3E}">
        <p14:creationId xmlns:p14="http://schemas.microsoft.com/office/powerpoint/2010/main" val="4113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a:t>Literature Review</a:t>
            </a:r>
            <a:endParaRPr lang="en-US" dirty="0"/>
          </a:p>
        </p:txBody>
      </p:sp>
      <p:sp>
        <p:nvSpPr>
          <p:cNvPr id="11" name="Text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258009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3F6EDF07-E7F1-4933-B8B3-F95D3BDB94EC}"/>
              </a:ext>
            </a:extLst>
          </p:cNvPr>
          <p:cNvSpPr>
            <a:spLocks noGrp="1"/>
          </p:cNvSpPr>
          <p:nvPr>
            <p:ph type="title"/>
          </p:nvPr>
        </p:nvSpPr>
        <p:spPr>
          <a:xfrm>
            <a:off x="1218883" y="431800"/>
            <a:ext cx="9751060" cy="1168400"/>
          </a:xfrm>
        </p:spPr>
        <p:txBody>
          <a:bodyPr/>
          <a:lstStyle/>
          <a:p>
            <a:r>
              <a:rPr lang="en-US" b="1" dirty="0"/>
              <a:t>Literature Review</a:t>
            </a:r>
            <a:endParaRPr lang="en-US" dirty="0"/>
          </a:p>
        </p:txBody>
      </p:sp>
      <p:sp>
        <p:nvSpPr>
          <p:cNvPr id="3" name="Rectangle 2">
            <a:extLst>
              <a:ext uri="{FF2B5EF4-FFF2-40B4-BE49-F238E27FC236}">
                <a16:creationId xmlns:a16="http://schemas.microsoft.com/office/drawing/2014/main" id="{0AB8AF4F-BA42-4223-852F-D0BA7A07E2A7}"/>
              </a:ext>
            </a:extLst>
          </p:cNvPr>
          <p:cNvSpPr/>
          <p:nvPr/>
        </p:nvSpPr>
        <p:spPr>
          <a:xfrm>
            <a:off x="2407825" y="1828800"/>
            <a:ext cx="5058187" cy="3416320"/>
          </a:xfrm>
          <a:prstGeom prst="rect">
            <a:avLst/>
          </a:prstGeom>
        </p:spPr>
        <p:txBody>
          <a:bodyPr wrap="square">
            <a:spAutoFit/>
          </a:bodyPr>
          <a:lstStyle/>
          <a:p>
            <a:pPr algn="just">
              <a:lnSpc>
                <a:spcPct val="150000"/>
              </a:lnSpc>
            </a:pPr>
            <a:r>
              <a:rPr lang="en-US" dirty="0"/>
              <a:t>-    Employment</a:t>
            </a:r>
          </a:p>
          <a:p>
            <a:pPr marL="285750" indent="-285750" algn="just">
              <a:lnSpc>
                <a:spcPct val="150000"/>
              </a:lnSpc>
              <a:buFontTx/>
              <a:buChar char="-"/>
            </a:pPr>
            <a:r>
              <a:rPr lang="en-US" dirty="0"/>
              <a:t>School Related Factors</a:t>
            </a:r>
          </a:p>
          <a:p>
            <a:pPr marL="285750" indent="-285750" algn="just">
              <a:lnSpc>
                <a:spcPct val="150000"/>
              </a:lnSpc>
              <a:buFontTx/>
              <a:buChar char="-"/>
            </a:pPr>
            <a:r>
              <a:rPr lang="en-US" dirty="0"/>
              <a:t>Curriculum</a:t>
            </a:r>
          </a:p>
          <a:p>
            <a:pPr marL="742950" lvl="1" indent="-285750" algn="just">
              <a:lnSpc>
                <a:spcPct val="150000"/>
              </a:lnSpc>
              <a:buFontTx/>
              <a:buChar char="-"/>
            </a:pPr>
            <a:r>
              <a:rPr lang="en-US" dirty="0"/>
              <a:t>Curriculum Content</a:t>
            </a:r>
          </a:p>
          <a:p>
            <a:pPr algn="just">
              <a:lnSpc>
                <a:spcPct val="150000"/>
              </a:lnSpc>
            </a:pPr>
            <a:r>
              <a:rPr lang="en-US" dirty="0"/>
              <a:t> -    Faculty</a:t>
            </a:r>
          </a:p>
          <a:p>
            <a:pPr marL="285750" indent="-285750" algn="just">
              <a:lnSpc>
                <a:spcPct val="150000"/>
              </a:lnSpc>
              <a:buFontTx/>
              <a:buChar char="-"/>
            </a:pPr>
            <a:r>
              <a:rPr lang="en-US" dirty="0"/>
              <a:t>Student Services</a:t>
            </a:r>
          </a:p>
          <a:p>
            <a:pPr marL="285750" indent="-285750" algn="just">
              <a:lnSpc>
                <a:spcPct val="150000"/>
              </a:lnSpc>
              <a:buFontTx/>
              <a:buChar char="-"/>
            </a:pPr>
            <a:r>
              <a:rPr lang="en-US" dirty="0"/>
              <a:t>Administration</a:t>
            </a:r>
          </a:p>
          <a:p>
            <a:pPr marL="285750" indent="-285750" algn="just">
              <a:lnSpc>
                <a:spcPct val="150000"/>
              </a:lnSpc>
              <a:buFontTx/>
              <a:buChar char="-"/>
            </a:pPr>
            <a:r>
              <a:rPr lang="en-US" dirty="0"/>
              <a:t>Community Extension Linkages</a:t>
            </a:r>
          </a:p>
        </p:txBody>
      </p:sp>
    </p:spTree>
    <p:extLst>
      <p:ext uri="{BB962C8B-B14F-4D97-AF65-F5344CB8AC3E}">
        <p14:creationId xmlns:p14="http://schemas.microsoft.com/office/powerpoint/2010/main" val="176768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3F6EDF07-E7F1-4933-B8B3-F95D3BDB94EC}"/>
              </a:ext>
            </a:extLst>
          </p:cNvPr>
          <p:cNvSpPr>
            <a:spLocks noGrp="1"/>
          </p:cNvSpPr>
          <p:nvPr>
            <p:ph type="title"/>
          </p:nvPr>
        </p:nvSpPr>
        <p:spPr>
          <a:xfrm>
            <a:off x="1218883" y="431800"/>
            <a:ext cx="9751060" cy="1168400"/>
          </a:xfrm>
        </p:spPr>
        <p:txBody>
          <a:bodyPr/>
          <a:lstStyle/>
          <a:p>
            <a:r>
              <a:rPr lang="en-US" b="1" dirty="0"/>
              <a:t>Literature Review</a:t>
            </a:r>
            <a:endParaRPr lang="en-US" dirty="0"/>
          </a:p>
        </p:txBody>
      </p:sp>
      <p:sp>
        <p:nvSpPr>
          <p:cNvPr id="3" name="Rectangle 2">
            <a:extLst>
              <a:ext uri="{FF2B5EF4-FFF2-40B4-BE49-F238E27FC236}">
                <a16:creationId xmlns:a16="http://schemas.microsoft.com/office/drawing/2014/main" id="{0AB8AF4F-BA42-4223-852F-D0BA7A07E2A7}"/>
              </a:ext>
            </a:extLst>
          </p:cNvPr>
          <p:cNvSpPr/>
          <p:nvPr/>
        </p:nvSpPr>
        <p:spPr>
          <a:xfrm>
            <a:off x="1235017" y="1600200"/>
            <a:ext cx="9751059" cy="4204356"/>
          </a:xfrm>
          <a:prstGeom prst="rect">
            <a:avLst/>
          </a:prstGeom>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According to  Jobstreet.com 7 out of 10 Filipino employees are happy with their jobs. </a:t>
            </a:r>
            <a:r>
              <a:rPr lang="en-US" dirty="0"/>
              <a:t>Fresh graduates are happiest at 79 percent, followed by junior executives (70 percent), supervisors (67 percent), and directors up (68 percent), while managers scored the lowest percentage of happy employees at 66 percent. </a:t>
            </a:r>
          </a:p>
          <a:p>
            <a:pPr algn="just">
              <a:lnSpc>
                <a:spcPct val="150000"/>
              </a:lnSpc>
            </a:pPr>
            <a:endParaRPr lang="en-US" dirty="0"/>
          </a:p>
          <a:p>
            <a:pPr algn="just">
              <a:lnSpc>
                <a:spcPct val="150000"/>
              </a:lnSpc>
            </a:pPr>
            <a:r>
              <a:rPr lang="en-US" dirty="0"/>
              <a:t>Levels of satisfaction also see a marked decrease as employees stay longer in their jobs. Those who have stayed in their companies for less than a year are most satisfied at </a:t>
            </a:r>
            <a:r>
              <a:rPr lang="en-US" b="1" dirty="0"/>
              <a:t>75 percent</a:t>
            </a:r>
            <a:r>
              <a:rPr lang="en-US" dirty="0"/>
              <a:t>, followed by those who have stayed from one to three years at </a:t>
            </a:r>
            <a:r>
              <a:rPr lang="en-US" b="1" dirty="0"/>
              <a:t>72 percent</a:t>
            </a:r>
            <a:r>
              <a:rPr lang="en-US" dirty="0"/>
              <a:t>, while only 65 percent of those with longer period of tenure at three to five years are happy and only </a:t>
            </a:r>
            <a:r>
              <a:rPr lang="en-US" b="1" dirty="0"/>
              <a:t>62 percent </a:t>
            </a:r>
            <a:r>
              <a:rPr lang="en-US" dirty="0"/>
              <a:t>of those who have stayed with the company for more than five years consider themselves happy.</a:t>
            </a:r>
          </a:p>
        </p:txBody>
      </p:sp>
    </p:spTree>
    <p:extLst>
      <p:ext uri="{BB962C8B-B14F-4D97-AF65-F5344CB8AC3E}">
        <p14:creationId xmlns:p14="http://schemas.microsoft.com/office/powerpoint/2010/main" val="416852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B545BD3D-0FE1-4BB9-BAF5-86B8350F5FE7}"/>
              </a:ext>
            </a:extLst>
          </p:cNvPr>
          <p:cNvSpPr>
            <a:spLocks noGrp="1"/>
          </p:cNvSpPr>
          <p:nvPr>
            <p:ph type="title"/>
          </p:nvPr>
        </p:nvSpPr>
        <p:spPr>
          <a:xfrm>
            <a:off x="8228012" y="609600"/>
            <a:ext cx="3656329" cy="457200"/>
          </a:xfrm>
        </p:spPr>
        <p:txBody>
          <a:bodyPr>
            <a:normAutofit fontScale="90000"/>
          </a:bodyPr>
          <a:lstStyle/>
          <a:p>
            <a:r>
              <a:rPr lang="en-US" sz="2000" b="1" dirty="0" err="1"/>
              <a:t>Cont</a:t>
            </a:r>
            <a:r>
              <a:rPr lang="en-US" b="1" dirty="0"/>
              <a:t>…</a:t>
            </a:r>
            <a:r>
              <a:rPr lang="en-US" sz="2000" b="1" dirty="0"/>
              <a:t>Literature Review</a:t>
            </a:r>
            <a:endParaRPr lang="en-US" sz="2000" dirty="0"/>
          </a:p>
        </p:txBody>
      </p:sp>
      <p:sp>
        <p:nvSpPr>
          <p:cNvPr id="3" name="Rectangle 2">
            <a:extLst>
              <a:ext uri="{FF2B5EF4-FFF2-40B4-BE49-F238E27FC236}">
                <a16:creationId xmlns:a16="http://schemas.microsoft.com/office/drawing/2014/main" id="{A2FD7C2D-20AE-4891-B238-7D5AC1F0B2BD}"/>
              </a:ext>
            </a:extLst>
          </p:cNvPr>
          <p:cNvSpPr/>
          <p:nvPr/>
        </p:nvSpPr>
        <p:spPr>
          <a:xfrm>
            <a:off x="1946874" y="2133600"/>
            <a:ext cx="8839200" cy="3416320"/>
          </a:xfrm>
          <a:prstGeom prst="rect">
            <a:avLst/>
          </a:prstGeom>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Unemployment rate increases 5.7% in January 2016 to </a:t>
            </a:r>
            <a:r>
              <a:rPr lang="en-US" b="1" dirty="0">
                <a:latin typeface="Calibri" panose="020F0502020204030204" pitchFamily="34" charset="0"/>
                <a:ea typeface="Calibri" panose="020F0502020204030204" pitchFamily="34" charset="0"/>
                <a:cs typeface="Times New Roman" panose="02020603050405020304" pitchFamily="18" charset="0"/>
              </a:rPr>
              <a:t>6.6% in January 2017 </a:t>
            </a:r>
            <a:r>
              <a:rPr lang="en-US" dirty="0">
                <a:latin typeface="Calibri" panose="020F0502020204030204" pitchFamily="34" charset="0"/>
                <a:ea typeface="Calibri" panose="020F0502020204030204" pitchFamily="34" charset="0"/>
                <a:cs typeface="Times New Roman" panose="02020603050405020304" pitchFamily="18" charset="0"/>
              </a:rPr>
              <a:t>according to Labor Force Survey. </a:t>
            </a:r>
            <a:r>
              <a:rPr lang="en-US" dirty="0"/>
              <a:t>Because of the increase in unemployment rate, the number of employed Filipinos also declined from 94.3 percent last year to 93.4 percent in January of 2017. This translates to </a:t>
            </a:r>
            <a:r>
              <a:rPr lang="en-US" b="1" dirty="0"/>
              <a:t>39.3 million employed individuals,</a:t>
            </a:r>
            <a:r>
              <a:rPr lang="en-US" dirty="0"/>
              <a:t> a number which is lower by 1.34 million or 3.3 percent compared to the same month last year. NEDA however clarified that the rate this year was still lower than the average of 7.4 percent recorded from 2006-2015.</a:t>
            </a:r>
          </a:p>
          <a:p>
            <a:pPr algn="just">
              <a:lnSpc>
                <a:spcPct val="150000"/>
              </a:lnSpc>
            </a:pPr>
            <a:r>
              <a:rPr lang="en-US" sz="1400" dirty="0"/>
              <a:t>(</a:t>
            </a:r>
            <a:r>
              <a:rPr lang="en-US" sz="1400" dirty="0">
                <a:hlinkClick r:id="rId2"/>
              </a:rPr>
              <a:t>http://www.philstar.com/business/2017/03/14/1681058/unemployment-rate-increases-january-2017</a:t>
            </a:r>
            <a:r>
              <a:rPr lang="en-US" sz="1400" dirty="0"/>
              <a:t>) </a:t>
            </a:r>
          </a:p>
        </p:txBody>
      </p:sp>
      <p:sp>
        <p:nvSpPr>
          <p:cNvPr id="4" name="Rectangle 3">
            <a:extLst>
              <a:ext uri="{FF2B5EF4-FFF2-40B4-BE49-F238E27FC236}">
                <a16:creationId xmlns:a16="http://schemas.microsoft.com/office/drawing/2014/main" id="{85476A7B-B3B4-4E86-B0EB-58D9287D39A9}"/>
              </a:ext>
            </a:extLst>
          </p:cNvPr>
          <p:cNvSpPr/>
          <p:nvPr/>
        </p:nvSpPr>
        <p:spPr>
          <a:xfrm>
            <a:off x="1233745" y="1501998"/>
            <a:ext cx="1454244" cy="369332"/>
          </a:xfrm>
          <a:prstGeom prst="rect">
            <a:avLst/>
          </a:prstGeom>
        </p:spPr>
        <p:txBody>
          <a:bodyPr wrap="none">
            <a:spAutoFit/>
          </a:bodyPr>
          <a:lstStyle/>
          <a:p>
            <a:r>
              <a:rPr lang="en-US" b="1" dirty="0">
                <a:latin typeface="Times-Bold"/>
              </a:rPr>
              <a:t>Employment</a:t>
            </a:r>
            <a:endParaRPr lang="en-US" dirty="0"/>
          </a:p>
        </p:txBody>
      </p:sp>
    </p:spTree>
    <p:extLst>
      <p:ext uri="{BB962C8B-B14F-4D97-AF65-F5344CB8AC3E}">
        <p14:creationId xmlns:p14="http://schemas.microsoft.com/office/powerpoint/2010/main" val="35277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infopath/2007/PartnerControls"/>
    <ds:schemaRef ds:uri="http://purl.org/dc/terms/"/>
    <ds:schemaRef ds:uri="http://schemas.microsoft.com/office/2006/documentManagement/types"/>
    <ds:schemaRef ds:uri="http://schemas.microsoft.com/office/2006/metadata/properties"/>
    <ds:schemaRef ds:uri="http://purl.org/dc/dcmitype/"/>
    <ds:schemaRef ds:uri="http://purl.org/dc/elements/1.1/"/>
    <ds:schemaRef ds:uri="4873beb7-5857-4685-be1f-d57550cc96cc"/>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769</TotalTime>
  <Words>1525</Words>
  <Application>Microsoft Office PowerPoint</Application>
  <PresentationFormat>Custom</PresentationFormat>
  <Paragraphs>122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Constantia</vt:lpstr>
      <vt:lpstr>Times New Roman</vt:lpstr>
      <vt:lpstr>Times-Bold</vt:lpstr>
      <vt:lpstr>Times-Roman</vt:lpstr>
      <vt:lpstr>Books Classic 16x9</vt:lpstr>
      <vt:lpstr>PowerPoint Presentation</vt:lpstr>
      <vt:lpstr>Background and Importance of the Study</vt:lpstr>
      <vt:lpstr>Background and Importance of the Study</vt:lpstr>
      <vt:lpstr>PowerPoint Presentation</vt:lpstr>
      <vt:lpstr>PowerPoint Presentation</vt:lpstr>
      <vt:lpstr>Literature Review</vt:lpstr>
      <vt:lpstr>Literature Review</vt:lpstr>
      <vt:lpstr>Literature Review</vt:lpstr>
      <vt:lpstr>Cont…Literature Review</vt:lpstr>
      <vt:lpstr>Cont…Literature Review</vt:lpstr>
      <vt:lpstr>Cont…Literature Review</vt:lpstr>
      <vt:lpstr>Cont…Literature Review</vt:lpstr>
      <vt:lpstr>Cont…Literature Review</vt:lpstr>
      <vt:lpstr>Cont…Literature Review</vt:lpstr>
      <vt:lpstr>PowerPoint Presentation</vt:lpstr>
      <vt:lpstr>PowerPoint Presentation</vt:lpstr>
      <vt:lpstr>Pained Points</vt:lpstr>
      <vt:lpstr>PowerPoint Presentation</vt:lpstr>
      <vt:lpstr>PowerPoint Presentation</vt:lpstr>
      <vt:lpstr>PowerPoint Presentation</vt:lpstr>
      <vt:lpstr>PowerPoint Presentation</vt:lpstr>
      <vt:lpstr>The Propose Solution</vt:lpstr>
      <vt:lpstr>PowerPoint Presentation</vt:lpstr>
      <vt:lpstr>PowerPoint Presentation</vt:lpstr>
      <vt:lpstr>SFAC Graduate Tracer Study Analysis Toolkit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Casas</dc:creator>
  <cp:lastModifiedBy>Jason Casas</cp:lastModifiedBy>
  <cp:revision>41</cp:revision>
  <dcterms:created xsi:type="dcterms:W3CDTF">2017-10-10T08:19:07Z</dcterms:created>
  <dcterms:modified xsi:type="dcterms:W3CDTF">2017-10-13T12:09:31Z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