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2" r:id="rId3"/>
    <p:sldId id="289" r:id="rId4"/>
    <p:sldId id="256" r:id="rId5"/>
    <p:sldId id="286" r:id="rId6"/>
    <p:sldId id="280" r:id="rId7"/>
    <p:sldId id="288" r:id="rId8"/>
    <p:sldId id="290" r:id="rId9"/>
    <p:sldId id="284" r:id="rId10"/>
    <p:sldId id="285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33" autoAdjust="0"/>
  </p:normalViewPr>
  <p:slideViewPr>
    <p:cSldViewPr snapToGrid="0">
      <p:cViewPr>
        <p:scale>
          <a:sx n="70" d="100"/>
          <a:sy n="70" d="100"/>
        </p:scale>
        <p:origin x="-117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2063" y="6090314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9FED-AA75-4B85-A043-070BC29DA7C4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4D62-BEA1-484F-9543-C1F52746C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975"/>
            <a:ext cx="7772400" cy="1470025"/>
          </a:xfrm>
        </p:spPr>
        <p:txBody>
          <a:bodyPr/>
          <a:lstStyle/>
          <a:p>
            <a:r>
              <a:rPr lang="en-US" dirty="0" err="1" smtClean="0"/>
              <a:t>Ab</a:t>
            </a:r>
            <a:r>
              <a:rPr lang="en-US" dirty="0" smtClean="0"/>
              <a:t>-initio MD Simulation of </a:t>
            </a:r>
            <a:r>
              <a:rPr lang="en-US" dirty="0" err="1" smtClean="0"/>
              <a:t>GeTe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952" y="4691432"/>
            <a:ext cx="6400800" cy="11498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Jason Larkin</a:t>
            </a:r>
          </a:p>
          <a:p>
            <a:r>
              <a:rPr lang="en-US" dirty="0" smtClean="0"/>
              <a:t>CHE </a:t>
            </a:r>
            <a:r>
              <a:rPr lang="en-US" dirty="0" smtClean="0"/>
              <a:t>24-623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VI. Results from [2]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6" y="821135"/>
            <a:ext cx="8909714" cy="1067042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Again, shortened </a:t>
            </a:r>
            <a:r>
              <a:rPr lang="en-US" dirty="0" err="1" smtClean="0"/>
              <a:t>Ge-Ge</a:t>
            </a:r>
            <a:r>
              <a:rPr lang="en-US" dirty="0" smtClean="0"/>
              <a:t> and overall bonds, Te-Te nearly same as crystal.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Results for GST materials show similar trends, shortened overall bonds except Te-Te.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51" y="2017578"/>
            <a:ext cx="3810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374" y="2248701"/>
            <a:ext cx="5523626" cy="350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30409" y="3322590"/>
            <a:ext cx="786810" cy="70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69618" y="3311958"/>
            <a:ext cx="1049080" cy="712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-245662" y="3739484"/>
            <a:ext cx="3684892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670983" y="1756777"/>
            <a:ext cx="3160313" cy="426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Crystal bond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Ge-Ge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Te-Te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6" y="1025854"/>
            <a:ext cx="8691350" cy="4869981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-initio MD </a:t>
            </a:r>
            <a:r>
              <a:rPr lang="en-US" dirty="0" smtClean="0"/>
              <a:t>flexible, can simulate many systems accurately.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Very expensive, can (mostly) study bulk-like properties.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GeTe</a:t>
            </a:r>
            <a:r>
              <a:rPr lang="en-US" dirty="0" smtClean="0"/>
              <a:t> Amorphous/Liquid phase total RDF shows (much) shorter overall bonding than crystal.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This is due (primarily) to </a:t>
            </a:r>
            <a:r>
              <a:rPr lang="en-US" dirty="0" err="1" smtClean="0"/>
              <a:t>Ge</a:t>
            </a:r>
            <a:r>
              <a:rPr lang="en-US" dirty="0" smtClean="0"/>
              <a:t>-x bonding which prefers tetrahedral. Very difficult to capture this with force-field potential!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 smtClean="0"/>
              <a:t>What is </a:t>
            </a:r>
            <a:r>
              <a:rPr lang="en-US" dirty="0" err="1" smtClean="0"/>
              <a:t>GeTe</a:t>
            </a:r>
            <a:endParaRPr lang="en-US" dirty="0" smtClean="0"/>
          </a:p>
          <a:p>
            <a:pPr marL="571500" indent="-571500">
              <a:buAutoNum type="romanUcPeriod"/>
            </a:pPr>
            <a:r>
              <a:rPr lang="en-US" dirty="0" err="1" smtClean="0"/>
              <a:t>Ab</a:t>
            </a:r>
            <a:r>
              <a:rPr lang="en-US" dirty="0" smtClean="0"/>
              <a:t>-initio MD</a:t>
            </a:r>
          </a:p>
          <a:p>
            <a:pPr marL="571500" indent="-571500">
              <a:buAutoNum type="romanUcPeriod"/>
            </a:pPr>
            <a:r>
              <a:rPr lang="en-US" dirty="0" smtClean="0"/>
              <a:t>Radial Distribution Function</a:t>
            </a:r>
          </a:p>
          <a:p>
            <a:pPr marL="571500" indent="-571500">
              <a:buAutoNum type="romanUcPeriod"/>
            </a:pPr>
            <a:r>
              <a:rPr lang="en-US" dirty="0" smtClean="0"/>
              <a:t>Results from [3] Liquid</a:t>
            </a:r>
          </a:p>
          <a:p>
            <a:pPr marL="571500" indent="-571500">
              <a:buAutoNum type="romanUcPeriod"/>
            </a:pPr>
            <a:r>
              <a:rPr lang="en-US" dirty="0" smtClean="0"/>
              <a:t>Results from [1] Amorphous</a:t>
            </a:r>
          </a:p>
          <a:p>
            <a:pPr marL="571500" indent="-571500">
              <a:buAutoNum type="romanUcPeriod"/>
            </a:pPr>
            <a:r>
              <a:rPr lang="en-US" dirty="0" smtClean="0"/>
              <a:t>Results from [2] Amorphous and GST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37097"/>
            <a:ext cx="7772400" cy="1470025"/>
          </a:xfrm>
        </p:spPr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44613"/>
            <a:ext cx="8229600" cy="4873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J. Akola, R.O. Jones Phys. Rev. Lett. 100, 205502 (2008). </a:t>
            </a:r>
            <a:r>
              <a:rPr kumimoji="0" lang="nn-N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(Simulation)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J. Akola, R.O. Jones Phys. Rev. B 76, 235201 (2007).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(Simulation)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[3] J.Y.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Raty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et al., Phys. Rev. B 65, 115205 (2002). </a:t>
            </a: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</a:rPr>
              <a:t>(Experiment and Small Simulation)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[4] K.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Hirota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 al., J. Appl. Phys.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82(1), 1997.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(Experiment)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[5] D.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B. Dove, et al., Appl. Phys.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Lett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. 16, 3 (1970). </a:t>
            </a: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</a:rPr>
              <a:t>(Experiment)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</a:rPr>
              <a:t>All focus on the structural change from crystal-&gt;liquid-&gt;amorphous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0119"/>
            <a:ext cx="7772400" cy="1470025"/>
          </a:xfrm>
        </p:spPr>
        <p:txBody>
          <a:bodyPr/>
          <a:lstStyle/>
          <a:p>
            <a:r>
              <a:rPr lang="en-US" dirty="0" smtClean="0"/>
              <a:t>I. What </a:t>
            </a:r>
            <a:r>
              <a:rPr lang="en-US" dirty="0" smtClean="0"/>
              <a:t>is </a:t>
            </a:r>
            <a:r>
              <a:rPr lang="en-US" dirty="0" err="1" smtClean="0"/>
              <a:t>GeTe</a:t>
            </a:r>
            <a:r>
              <a:rPr lang="en-US" dirty="0" smtClean="0"/>
              <a:t>/PC Materials?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91531"/>
            <a:ext cx="8540338" cy="1500404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Phase Change Materials: Alloys of </a:t>
            </a:r>
            <a:r>
              <a:rPr lang="en-US" dirty="0" err="1" smtClean="0"/>
              <a:t>Ge</a:t>
            </a:r>
            <a:r>
              <a:rPr lang="en-US" dirty="0" smtClean="0"/>
              <a:t>, </a:t>
            </a:r>
            <a:r>
              <a:rPr lang="en-US" dirty="0" err="1" smtClean="0"/>
              <a:t>Sb</a:t>
            </a:r>
            <a:r>
              <a:rPr lang="en-US" dirty="0" smtClean="0"/>
              <a:t>, and Te.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Most Popular: Ge</a:t>
            </a:r>
            <a:r>
              <a:rPr lang="en-US" baseline="-25000" dirty="0" smtClean="0"/>
              <a:t>2</a:t>
            </a:r>
            <a:r>
              <a:rPr lang="en-US" dirty="0" smtClean="0"/>
              <a:t>Sb</a:t>
            </a:r>
            <a:r>
              <a:rPr lang="en-US" baseline="-25000" dirty="0" smtClean="0"/>
              <a:t>2</a:t>
            </a:r>
            <a:r>
              <a:rPr lang="en-US" dirty="0" smtClean="0"/>
              <a:t>Te</a:t>
            </a:r>
            <a:r>
              <a:rPr lang="en-US" baseline="-25000" dirty="0" smtClean="0"/>
              <a:t>5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Composed of layers of </a:t>
            </a:r>
            <a:r>
              <a:rPr lang="en-US" dirty="0" err="1" smtClean="0"/>
              <a:t>GeTe</a:t>
            </a:r>
            <a:r>
              <a:rPr lang="en-US" dirty="0" smtClean="0"/>
              <a:t> and Sb2Te3 with vacancies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27455"/>
            <a:ext cx="1420040" cy="389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27455"/>
            <a:ext cx="1295400" cy="394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227454"/>
            <a:ext cx="1490993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47800" y="44383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44383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470037"/>
            <a:ext cx="4341712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29200" y="2250837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Contrast in Optical/Electrical properties between crystalline and amorphous phases.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Ex: difference in resistance 1K-1M Ohm.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1135" y="6081822"/>
            <a:ext cx="6769395" cy="776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Read/write: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liquify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quench to amorphous, heat above re-crystallization T (~50 ns).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1069" y="-318448"/>
            <a:ext cx="9335069" cy="1470025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Ab</a:t>
            </a:r>
            <a:r>
              <a:rPr lang="en-US" dirty="0" smtClean="0"/>
              <a:t>-initio MD</a:t>
            </a:r>
            <a:endParaRPr lang="en-US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914525" y="2198688"/>
          <a:ext cx="206375" cy="387350"/>
        </p:xfrm>
        <a:graphic>
          <a:graphicData uri="http://schemas.openxmlformats.org/presentationml/2006/ole">
            <p:oleObj spid="_x0000_s94212" name="Equation" r:id="rId3" imgW="114120" imgH="215640" progId="Equation.3">
              <p:embed/>
            </p:oleObj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959" y="1479708"/>
            <a:ext cx="39491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553148" y="1694131"/>
          <a:ext cx="2446338" cy="533400"/>
        </p:xfrm>
        <a:graphic>
          <a:graphicData uri="http://schemas.openxmlformats.org/presentationml/2006/ole">
            <p:oleObj spid="_x0000_s94213" name="Equation" r:id="rId5" imgW="990360" imgH="215640" progId="Equation.3">
              <p:embed/>
            </p:oleObj>
          </a:graphicData>
        </a:graphic>
      </p:graphicFrame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3020" y="834482"/>
            <a:ext cx="8610600" cy="654073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Feynman-Hellman Theorem: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05931" y="2475442"/>
            <a:ext cx="8610600" cy="654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Assumption: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electrons stay in their ground state as nuclei move.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0" y="4790083"/>
            <a:ext cx="9144000" cy="1483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time (again) in calculating forces, so solving                            better be fast!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CPMD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Flexible: if I want to go from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-&gt;GST, simple!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0" y="3054322"/>
            <a:ext cx="9144000" cy="1549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Recipe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Given location of nuclei, species, calculate electronic structure.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Take the (analytic) derivative above.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nuclei (with say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Verlet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integration).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Repeat.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9442" y="4801041"/>
            <a:ext cx="1565564" cy="36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2066254" y="5467926"/>
            <a:ext cx="234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http://www.cpmd.org/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6" y="834779"/>
            <a:ext cx="8610600" cy="1518941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Calculation [1], [2] run on IBM Blue Gene/L, 512 CPUs for 1 month.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[1] includes 216 atoms in a 18.6 Ang. cube.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[2] includes same, 460 atoms GST.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[3] has only 64 atoms!</a:t>
            </a:r>
          </a:p>
          <a:p>
            <a:pPr algn="l"/>
            <a:endParaRPr lang="en-US" dirty="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585" y="4380933"/>
            <a:ext cx="2149521" cy="16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121062" y="2350272"/>
            <a:ext cx="2452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[1],[2</a:t>
            </a:r>
            <a:r>
              <a:rPr lang="en-US" dirty="0" smtClean="0"/>
              <a:t>], NVT, </a:t>
            </a:r>
            <a:r>
              <a:rPr lang="en-US" dirty="0" err="1" smtClean="0"/>
              <a:t>dt</a:t>
            </a:r>
            <a:r>
              <a:rPr lang="en-US" dirty="0" smtClean="0"/>
              <a:t>=0.003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54513" y="4346438"/>
            <a:ext cx="6314526" cy="2511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results depend on this difference in quench times? NVE vs. NVT?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The entire read/write cycle takes ~50 ns, good luck…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force-field potentials exists for these materials, so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is as good as it gets.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38545" y="1904353"/>
            <a:ext cx="6405455" cy="1601662"/>
            <a:chOff x="2738544" y="2504862"/>
            <a:chExt cx="6405455" cy="1601662"/>
          </a:xfrm>
        </p:grpSpPr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2738544" y="2873457"/>
              <a:ext cx="1335789" cy="67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5</a:t>
              </a: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000K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4657059" y="2879211"/>
              <a:ext cx="1265276" cy="6718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1000K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6442152" y="2884962"/>
              <a:ext cx="1066632" cy="67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3</a:t>
              </a: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00K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48499" y="3177746"/>
              <a:ext cx="507219" cy="2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068582" y="3166244"/>
              <a:ext cx="507219" cy="2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ubtitle 2"/>
            <p:cNvSpPr txBox="1">
              <a:spLocks/>
            </p:cNvSpPr>
            <p:nvPr/>
          </p:nvSpPr>
          <p:spPr>
            <a:xfrm>
              <a:off x="7983404" y="2890712"/>
              <a:ext cx="1066632" cy="67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100K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476016" y="3174870"/>
              <a:ext cx="507219" cy="2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4003750" y="3414047"/>
              <a:ext cx="885477" cy="3244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 smtClean="0">
                  <a:solidFill>
                    <a:schemeClr val="tx1">
                      <a:tint val="75000"/>
                    </a:schemeClr>
                  </a:solidFill>
                </a:rPr>
                <a:t>50 </a:t>
              </a:r>
              <a:r>
                <a:rPr lang="en-US" sz="3200" dirty="0" err="1" smtClean="0">
                  <a:solidFill>
                    <a:schemeClr val="tx1">
                      <a:tint val="75000"/>
                    </a:schemeClr>
                  </a:solidFill>
                </a:rPr>
                <a:t>ps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4863510" y="3376664"/>
              <a:ext cx="922859" cy="3359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 smtClean="0">
                  <a:solidFill>
                    <a:schemeClr val="tx1">
                      <a:tint val="75000"/>
                    </a:schemeClr>
                  </a:solidFill>
                </a:rPr>
                <a:t>29 </a:t>
              </a:r>
              <a:r>
                <a:rPr lang="en-US" dirty="0" err="1" smtClean="0">
                  <a:solidFill>
                    <a:schemeClr val="tx1">
                      <a:tint val="75000"/>
                    </a:schemeClr>
                  </a:solidFill>
                </a:rPr>
                <a:t>ps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5749154" y="3382415"/>
              <a:ext cx="787722" cy="3359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 smtClean="0">
                  <a:solidFill>
                    <a:schemeClr val="tx1">
                      <a:tint val="75000"/>
                    </a:schemeClr>
                  </a:solidFill>
                </a:rPr>
                <a:t>115ps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6617543" y="3388167"/>
              <a:ext cx="747465" cy="3359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 smtClean="0">
                  <a:solidFill>
                    <a:schemeClr val="tx1">
                      <a:tint val="75000"/>
                    </a:schemeClr>
                  </a:solidFill>
                </a:rPr>
                <a:t>26ps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7485929" y="3376667"/>
              <a:ext cx="747465" cy="3359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 smtClean="0">
                  <a:solidFill>
                    <a:schemeClr val="tx1">
                      <a:tint val="75000"/>
                    </a:schemeClr>
                  </a:solidFill>
                </a:rPr>
                <a:t>96ps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ubtitle 2"/>
            <p:cNvSpPr txBox="1">
              <a:spLocks/>
            </p:cNvSpPr>
            <p:nvPr/>
          </p:nvSpPr>
          <p:spPr>
            <a:xfrm>
              <a:off x="6646292" y="3770605"/>
              <a:ext cx="2497707" cy="3359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b="1" dirty="0" smtClean="0">
                  <a:solidFill>
                    <a:schemeClr val="tx1">
                      <a:tint val="75000"/>
                    </a:schemeClr>
                  </a:solidFill>
                </a:rPr>
                <a:t>219ps , expt.~(1000 </a:t>
              </a:r>
              <a:r>
                <a:rPr lang="en-US" b="1" dirty="0" err="1" smtClean="0">
                  <a:solidFill>
                    <a:schemeClr val="tx1">
                      <a:tint val="75000"/>
                    </a:schemeClr>
                  </a:solidFill>
                </a:rPr>
                <a:t>ps</a:t>
              </a:r>
              <a:r>
                <a:rPr lang="en-US" b="1" dirty="0" smtClean="0">
                  <a:solidFill>
                    <a:schemeClr val="tx1">
                      <a:tint val="75000"/>
                    </a:schemeClr>
                  </a:solidFill>
                </a:rPr>
                <a:t>) 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879233" y="2504862"/>
              <a:ext cx="872982" cy="3659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 smtClean="0">
                  <a:solidFill>
                    <a:schemeClr val="tx1">
                      <a:tint val="75000"/>
                    </a:schemeClr>
                  </a:solidFill>
                </a:rPr>
                <a:t>Melt T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6983" y="3348829"/>
            <a:ext cx="259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[3], </a:t>
            </a:r>
            <a:r>
              <a:rPr lang="en-US" dirty="0" err="1" smtClean="0"/>
              <a:t>Langevin</a:t>
            </a:r>
            <a:r>
              <a:rPr lang="en-US" dirty="0" smtClean="0"/>
              <a:t>, </a:t>
            </a:r>
            <a:r>
              <a:rPr lang="en-US" dirty="0" err="1" smtClean="0"/>
              <a:t>dt</a:t>
            </a:r>
            <a:r>
              <a:rPr lang="en-US" dirty="0" smtClean="0"/>
              <a:t>=0.003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41023" y="3744026"/>
            <a:ext cx="8610600" cy="5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 smtClean="0">
                <a:solidFill>
                  <a:schemeClr val="tx1">
                    <a:tint val="75000"/>
                  </a:schemeClr>
                </a:solidFill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similar melting cycle,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everything done in 11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III. Radial Distribution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662" y="954598"/>
            <a:ext cx="4096892" cy="1926826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Radial Distribution Function (RDF) gives idea of short-range order for liquid/amorphous:</a:t>
            </a:r>
            <a:endParaRPr lang="en-US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63991" y="3031493"/>
          <a:ext cx="3315053" cy="530573"/>
        </p:xfrm>
        <a:graphic>
          <a:graphicData uri="http://schemas.openxmlformats.org/presentationml/2006/ole">
            <p:oleObj spid="_x0000_s95237" name="Equation" r:id="rId3" imgW="1422360" imgH="228600" progId="Equation.3">
              <p:embed/>
            </p:oleObj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2519" y="925034"/>
            <a:ext cx="4640249" cy="400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625533" y="4989099"/>
            <a:ext cx="2126142" cy="30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McGaughey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PhD. Thesis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4691038" y="2796362"/>
            <a:ext cx="3264196" cy="10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159675" y="3880884"/>
            <a:ext cx="4330809" cy="2810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LJ system, first peak in RDF very nearly same as FCC. True in general??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For multi-species systems, I can have multiple RDFs (looking at say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Ge-Ge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Te-Te only).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IV. Results from [3]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6" y="1203279"/>
            <a:ext cx="4266462" cy="484267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Liquid phase total RDF shows (much) shorter overall and </a:t>
            </a:r>
            <a:r>
              <a:rPr lang="en-US" dirty="0" err="1" smtClean="0"/>
              <a:t>Ge-Ge</a:t>
            </a:r>
            <a:r>
              <a:rPr lang="en-US" dirty="0" smtClean="0"/>
              <a:t> bonding than crystal.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Neutron diffraction (expt.) shows similar total RDF (short bonds).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With MD data, we can look at species-species RDFs.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9956" y="1194523"/>
            <a:ext cx="4480366" cy="43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4108863" y="2838202"/>
            <a:ext cx="3170711" cy="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629388" y="2848102"/>
            <a:ext cx="3170711" cy="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6229347" y="937909"/>
            <a:ext cx="2041196" cy="50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Crystal bond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Ge-Ge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Te-Te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4776" y="889382"/>
            <a:ext cx="448102" cy="29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3362785" y="749833"/>
            <a:ext cx="1866583" cy="453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Peak at ~2.7 Ang.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8448"/>
            <a:ext cx="7772400" cy="1470025"/>
          </a:xfrm>
        </p:spPr>
        <p:txBody>
          <a:bodyPr/>
          <a:lstStyle/>
          <a:p>
            <a:r>
              <a:rPr lang="en-US" dirty="0" smtClean="0"/>
              <a:t>V. Results </a:t>
            </a:r>
            <a:r>
              <a:rPr lang="en-US" dirty="0" smtClean="0"/>
              <a:t>from [1]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5" y="745278"/>
            <a:ext cx="6057333" cy="111081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With atom by atom data, we can decompose RDFs (structure factors) into individual components.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We see that overall and </a:t>
            </a:r>
            <a:r>
              <a:rPr lang="en-US" dirty="0" err="1" smtClean="0"/>
              <a:t>Ge-Ge</a:t>
            </a:r>
            <a:r>
              <a:rPr lang="en-US" dirty="0" smtClean="0"/>
              <a:t> bonds are much shorter in amorphous.  Te-Te is close to crystal bond length.</a:t>
            </a:r>
            <a:endParaRPr lang="en-US" dirty="0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97" y="2041367"/>
            <a:ext cx="3641383" cy="478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2493" y="1139284"/>
            <a:ext cx="2044317" cy="18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16200000" flipH="1">
            <a:off x="6976871" y="2424838"/>
            <a:ext cx="744820" cy="9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50286" y="1845891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49905" y="357770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193" y="3336731"/>
            <a:ext cx="2666147" cy="25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 rot="16200000" flipH="1">
            <a:off x="6487475" y="4589915"/>
            <a:ext cx="18287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91869" y="5486404"/>
            <a:ext cx="764274" cy="3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4503765" y="5647105"/>
            <a:ext cx="2552131" cy="740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Peak at ~2.6 Ang.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(small diff. between graph and actual).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39552" y="2772774"/>
            <a:ext cx="764274" cy="3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4727561" y="2933475"/>
            <a:ext cx="1866583" cy="453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Peak at ~2.6 Ang.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812302" y="3036370"/>
            <a:ext cx="2149232" cy="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2"/>
          <p:cNvSpPr txBox="1">
            <a:spLocks/>
          </p:cNvSpPr>
          <p:nvPr/>
        </p:nvSpPr>
        <p:spPr>
          <a:xfrm>
            <a:off x="1957591" y="1825017"/>
            <a:ext cx="3160313" cy="426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Crystal bond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Ge-Ge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Te-Te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20003</TotalTime>
  <Words>792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Microsoft Equation 3.0</vt:lpstr>
      <vt:lpstr>Equation</vt:lpstr>
      <vt:lpstr>Ab-initio MD Simulation of GeTe</vt:lpstr>
      <vt:lpstr>Outline</vt:lpstr>
      <vt:lpstr>Papers</vt:lpstr>
      <vt:lpstr>I. What is GeTe/PC Materials?</vt:lpstr>
      <vt:lpstr>II. Ab-initio MD</vt:lpstr>
      <vt:lpstr>Computational Details</vt:lpstr>
      <vt:lpstr>III. Radial Distribution Function</vt:lpstr>
      <vt:lpstr>IV. Results from [3]</vt:lpstr>
      <vt:lpstr>V. Results from [1]</vt:lpstr>
      <vt:lpstr>VI. Results from [2]</vt:lpstr>
      <vt:lpstr>Summary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370</cp:revision>
  <dcterms:created xsi:type="dcterms:W3CDTF">2010-01-18T21:16:36Z</dcterms:created>
  <dcterms:modified xsi:type="dcterms:W3CDTF">2010-05-03T15:18:55Z</dcterms:modified>
</cp:coreProperties>
</file>