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98" r:id="rId3"/>
    <p:sldId id="299" r:id="rId4"/>
    <p:sldId id="318" r:id="rId5"/>
    <p:sldId id="300" r:id="rId6"/>
    <p:sldId id="301" r:id="rId7"/>
    <p:sldId id="302" r:id="rId8"/>
    <p:sldId id="303" r:id="rId9"/>
    <p:sldId id="305" r:id="rId10"/>
    <p:sldId id="306" r:id="rId11"/>
    <p:sldId id="316" r:id="rId12"/>
    <p:sldId id="317" r:id="rId13"/>
    <p:sldId id="307" r:id="rId14"/>
    <p:sldId id="310" r:id="rId15"/>
    <p:sldId id="311" r:id="rId16"/>
    <p:sldId id="312" r:id="rId17"/>
    <p:sldId id="314" r:id="rId18"/>
    <p:sldId id="315" r:id="rId19"/>
    <p:sldId id="319" r:id="rId20"/>
    <p:sldId id="309" r:id="rId21"/>
    <p:sldId id="304" r:id="rId22"/>
    <p:sldId id="30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90" autoAdjust="0"/>
  </p:normalViewPr>
  <p:slideViewPr>
    <p:cSldViewPr>
      <p:cViewPr>
        <p:scale>
          <a:sx n="60" d="100"/>
          <a:sy n="60" d="100"/>
        </p:scale>
        <p:origin x="-127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lasses\CMU\Molecular%20Simulation\LAMMPS%20Lecture\LAMMPS_LJ_Lecture_Example_tauT1_tauP10_long_dt00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lasses\CMU\Molecular%20Simulation\LAMMPS%20Lecture\LAMMPS_LJ_Lecture_Example_tauT1_tauP10_long_dt0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1475215598050243"/>
          <c:y val="5.1298768155777226E-2"/>
          <c:w val="0.71273790776152979"/>
          <c:h val="0.66680285508158221"/>
        </c:manualLayout>
      </c:layout>
      <c:scatterChart>
        <c:scatterStyle val="lineMarker"/>
        <c:ser>
          <c:idx val="0"/>
          <c:order val="0"/>
          <c:tx>
            <c:v>Alan Thesis</c:v>
          </c:tx>
          <c:spPr>
            <a:ln w="28575">
              <a:noFill/>
            </a:ln>
          </c:spPr>
          <c:xVal>
            <c:numRef>
              <c:f>main!$B$10:$B$17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main!$E$10:$E$17</c:f>
              <c:numCache>
                <c:formatCode>0.0000</c:formatCode>
                <c:ptCount val="8"/>
                <c:pt idx="0">
                  <c:v>1.5558823529411758</c:v>
                </c:pt>
                <c:pt idx="1">
                  <c:v>1.5632352941176462</c:v>
                </c:pt>
                <c:pt idx="2">
                  <c:v>1.5708823529411764</c:v>
                </c:pt>
                <c:pt idx="3">
                  <c:v>1.5794117647058823</c:v>
                </c:pt>
                <c:pt idx="4">
                  <c:v>1.5885294117647057</c:v>
                </c:pt>
                <c:pt idx="5">
                  <c:v>1.5988235294117661</c:v>
                </c:pt>
                <c:pt idx="6">
                  <c:v>1.6105882352941174</c:v>
                </c:pt>
                <c:pt idx="7">
                  <c:v>1.6255882352941176</c:v>
                </c:pt>
              </c:numCache>
            </c:numRef>
          </c:yVal>
        </c:ser>
        <c:ser>
          <c:idx val="1"/>
          <c:order val="1"/>
          <c:tx>
            <c:v>tau_T=1.0 tau_P=10.0</c:v>
          </c:tx>
          <c:spPr>
            <a:ln w="28575">
              <a:noFill/>
            </a:ln>
          </c:spPr>
          <c:xVal>
            <c:numRef>
              <c:f>main!$J$10:$J$17</c:f>
              <c:numCache>
                <c:formatCode>General</c:formatCode>
                <c:ptCount val="8"/>
                <c:pt idx="0">
                  <c:v>10.049836092336097</c:v>
                </c:pt>
                <c:pt idx="1">
                  <c:v>20.0311727873374</c:v>
                </c:pt>
                <c:pt idx="2">
                  <c:v>30.034340184350899</c:v>
                </c:pt>
                <c:pt idx="3">
                  <c:v>40.189322527370066</c:v>
                </c:pt>
                <c:pt idx="4">
                  <c:v>50.280424279872541</c:v>
                </c:pt>
                <c:pt idx="5">
                  <c:v>60.558848889204413</c:v>
                </c:pt>
                <c:pt idx="6">
                  <c:v>69.678903139329478</c:v>
                </c:pt>
                <c:pt idx="7">
                  <c:v>80.152066791594308</c:v>
                </c:pt>
              </c:numCache>
            </c:numRef>
          </c:xVal>
          <c:yVal>
            <c:numRef>
              <c:f>main!$P$10:$P$17</c:f>
              <c:numCache>
                <c:formatCode>General</c:formatCode>
                <c:ptCount val="8"/>
                <c:pt idx="0">
                  <c:v>1.5559607882859841</c:v>
                </c:pt>
                <c:pt idx="1">
                  <c:v>1.5631644320858196</c:v>
                </c:pt>
                <c:pt idx="2">
                  <c:v>1.5701997544936619</c:v>
                </c:pt>
                <c:pt idx="3">
                  <c:v>1.5811607614185921</c:v>
                </c:pt>
                <c:pt idx="4">
                  <c:v>1.589481828499137</c:v>
                </c:pt>
                <c:pt idx="5">
                  <c:v>1.5960391122013764</c:v>
                </c:pt>
                <c:pt idx="6">
                  <c:v>1.6161522088865659</c:v>
                </c:pt>
                <c:pt idx="7">
                  <c:v>1.6224873396748614</c:v>
                </c:pt>
              </c:numCache>
            </c:numRef>
          </c:yVal>
        </c:ser>
        <c:axId val="116839168"/>
        <c:axId val="116841088"/>
      </c:scatterChart>
      <c:valAx>
        <c:axId val="1168391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T(K)</a:t>
                </a:r>
              </a:p>
            </c:rich>
          </c:tx>
          <c:layout/>
        </c:title>
        <c:numFmt formatCode="General" sourceLinked="1"/>
        <c:tickLblPos val="nextTo"/>
        <c:crossAx val="116841088"/>
        <c:crosses val="autoZero"/>
        <c:crossBetween val="midCat"/>
      </c:valAx>
      <c:valAx>
        <c:axId val="11684108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/>
                  <a:t>alat</a:t>
                </a:r>
              </a:p>
            </c:rich>
          </c:tx>
          <c:layout/>
        </c:title>
        <c:numFmt formatCode="0.0000" sourceLinked="1"/>
        <c:tickLblPos val="nextTo"/>
        <c:crossAx val="1168391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401739782527186"/>
          <c:y val="0.44017424905220198"/>
          <c:w val="0.29554024496937881"/>
          <c:h val="0.16710282128308368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231520955647919"/>
          <c:y val="5.1298768155777226E-2"/>
          <c:w val="0.69630066505481769"/>
          <c:h val="0.79862463040853482"/>
        </c:manualLayout>
      </c:layout>
      <c:scatterChart>
        <c:scatterStyle val="lineMarker"/>
        <c:ser>
          <c:idx val="0"/>
          <c:order val="0"/>
          <c:tx>
            <c:v>Alan Thesis</c:v>
          </c:tx>
          <c:spPr>
            <a:ln w="28575">
              <a:noFill/>
            </a:ln>
          </c:spPr>
          <c:xVal>
            <c:numRef>
              <c:f>main!$B$10:$B$17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main!$G$10:$G$17</c:f>
              <c:numCache>
                <c:formatCode>General</c:formatCode>
                <c:ptCount val="8"/>
                <c:pt idx="0">
                  <c:v>0.98799999999999999</c:v>
                </c:pt>
                <c:pt idx="1">
                  <c:v>0.97600000000000042</c:v>
                </c:pt>
                <c:pt idx="2">
                  <c:v>0.95900000000000041</c:v>
                </c:pt>
                <c:pt idx="3">
                  <c:v>0.9530000000000004</c:v>
                </c:pt>
                <c:pt idx="4">
                  <c:v>0.94399999999999995</c:v>
                </c:pt>
                <c:pt idx="5">
                  <c:v>0.9370000000000005</c:v>
                </c:pt>
                <c:pt idx="6">
                  <c:v>0.92200000000000004</c:v>
                </c:pt>
                <c:pt idx="7">
                  <c:v>0.91400000000000003</c:v>
                </c:pt>
              </c:numCache>
            </c:numRef>
          </c:yVal>
        </c:ser>
        <c:ser>
          <c:idx val="1"/>
          <c:order val="1"/>
          <c:tx>
            <c:v>tau_T=1.0</c:v>
          </c:tx>
          <c:spPr>
            <a:ln w="28575">
              <a:noFill/>
            </a:ln>
          </c:spPr>
          <c:xVal>
            <c:numRef>
              <c:f>main!$J$10:$J$17</c:f>
              <c:numCache>
                <c:formatCode>General</c:formatCode>
                <c:ptCount val="8"/>
                <c:pt idx="0">
                  <c:v>10.049836092336097</c:v>
                </c:pt>
                <c:pt idx="1">
                  <c:v>20.0311727873374</c:v>
                </c:pt>
                <c:pt idx="2">
                  <c:v>30.034340184350899</c:v>
                </c:pt>
                <c:pt idx="3">
                  <c:v>40.189322527370066</c:v>
                </c:pt>
                <c:pt idx="4">
                  <c:v>50.280424279872541</c:v>
                </c:pt>
                <c:pt idx="5">
                  <c:v>60.558848889204413</c:v>
                </c:pt>
                <c:pt idx="6">
                  <c:v>69.678903139329478</c:v>
                </c:pt>
                <c:pt idx="7">
                  <c:v>80.152066791594308</c:v>
                </c:pt>
              </c:numCache>
            </c:numRef>
          </c:xVal>
          <c:yVal>
            <c:numRef>
              <c:f>main!$Q$10:$Q$17</c:f>
              <c:numCache>
                <c:formatCode>General</c:formatCode>
                <c:ptCount val="8"/>
                <c:pt idx="0">
                  <c:v>0.96971708050800565</c:v>
                </c:pt>
                <c:pt idx="1">
                  <c:v>1.0427174342111807</c:v>
                </c:pt>
                <c:pt idx="2">
                  <c:v>0.88388795460354563</c:v>
                </c:pt>
                <c:pt idx="3">
                  <c:v>0.97781560609501206</c:v>
                </c:pt>
                <c:pt idx="4">
                  <c:v>0.94870792915592339</c:v>
                </c:pt>
                <c:pt idx="5">
                  <c:v>0.92081665897018061</c:v>
                </c:pt>
                <c:pt idx="6">
                  <c:v>0.96793712792445452</c:v>
                </c:pt>
                <c:pt idx="7">
                  <c:v>0.94612352539841382</c:v>
                </c:pt>
              </c:numCache>
            </c:numRef>
          </c:yVal>
        </c:ser>
        <c:axId val="116849664"/>
        <c:axId val="116941952"/>
      </c:scatterChart>
      <c:valAx>
        <c:axId val="1168496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T(K)</a:t>
                </a:r>
              </a:p>
            </c:rich>
          </c:tx>
          <c:layout/>
        </c:title>
        <c:numFmt formatCode="General" sourceLinked="1"/>
        <c:tickLblPos val="nextTo"/>
        <c:crossAx val="116941952"/>
        <c:crosses val="autoZero"/>
        <c:crossBetween val="midCat"/>
      </c:valAx>
      <c:valAx>
        <c:axId val="11694195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cv/kb</a:t>
                </a:r>
              </a:p>
            </c:rich>
          </c:tx>
          <c:layout/>
        </c:title>
        <c:numFmt formatCode="General" sourceLinked="1"/>
        <c:tickLblPos val="nextTo"/>
        <c:crossAx val="1168496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4347635340028675"/>
          <c:y val="0.1396512828797434"/>
          <c:w val="0.24726436759601153"/>
          <c:h val="0.20009909358935174"/>
        </c:manualLayout>
      </c:layout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647D-B083-430E-94EC-5EA6EFB7113C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5175E-3639-4312-ABC2-F7C8C3952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8DF1-ED1A-4787-AA29-E4922B4453AD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654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86600" y="6096000"/>
            <a:ext cx="2038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ammps.sandia.gov/movies.htm" TargetMode="External"/><Relationship Id="rId2" Type="http://schemas.openxmlformats.org/officeDocument/2006/relationships/hyperlink" Target="http://lammps.sandia.gov/pap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lammps.sandia.gov/doc/Section_modif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plusplus.com/doc/tutorial/classes/" TargetMode="External"/><Relationship Id="rId4" Type="http://schemas.openxmlformats.org/officeDocument/2006/relationships/hyperlink" Target="http://www.cplusplus.com/reference/stl/vector/vector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ammps.sandia.gov/doc/Section_tool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lammps.sandia.gov/doc/pair_airebo.html" TargetMode="Externa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hyperlink" Target="http://lammps.sandia.gov/doc/pair_coul.html" TargetMode="External"/><Relationship Id="rId10" Type="http://schemas.openxmlformats.org/officeDocument/2006/relationships/oleObject" Target="../embeddings/oleObject2.bin"/><Relationship Id="rId4" Type="http://schemas.openxmlformats.org/officeDocument/2006/relationships/hyperlink" Target="http://lammps.sandia.gov/doc/pair_sw.html" TargetMode="External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gwi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ammps.sandia.gov/doc/Section_star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24-623: LAMMPS Lecture</a:t>
            </a:r>
            <a:br>
              <a:rPr lang="en-US" dirty="0" smtClean="0"/>
            </a:br>
            <a:r>
              <a:rPr lang="en-US" dirty="0" smtClean="0"/>
              <a:t>3/8/2011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LAMMPS Installation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96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The previous section will make LAMMPS with the standard “packages”.  Additional packages can be included/excluded during installation, but may require additional libraries (</a:t>
            </a:r>
            <a:r>
              <a:rPr lang="en-US" dirty="0" err="1" smtClean="0"/>
              <a:t>fft</a:t>
            </a:r>
            <a:r>
              <a:rPr lang="en-US" dirty="0" smtClean="0"/>
              <a:t>, etc.).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219200"/>
            <a:ext cx="3429000" cy="399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5145072"/>
            <a:ext cx="91440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This customizability ensures that LAMMPS (in one form or another) </a:t>
            </a:r>
            <a:r>
              <a:rPr lang="en-US" b="1" dirty="0" smtClean="0"/>
              <a:t>can be run on virtually any computer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Result should be an executable located in the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lmp_machine</a:t>
            </a:r>
            <a:r>
              <a:rPr lang="en-US" dirty="0" smtClean="0"/>
              <a:t>, where machine depends on how you compiled (for me it’s </a:t>
            </a:r>
            <a:r>
              <a:rPr lang="en-US" dirty="0" err="1" smtClean="0"/>
              <a:t>lmp_openmpi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10600" cy="838200"/>
          </a:xfrm>
        </p:spPr>
        <p:txBody>
          <a:bodyPr/>
          <a:lstStyle/>
          <a:p>
            <a:r>
              <a:rPr lang="en-US" dirty="0" smtClean="0"/>
              <a:t>LAMMPS Example: How to Run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85800"/>
            <a:ext cx="91440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000" b="1" dirty="0" smtClean="0"/>
              <a:t>Steps: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600" b="1" dirty="0" smtClean="0">
                <a:latin typeface="+mj-lt"/>
                <a:ea typeface="+mj-ea"/>
                <a:cs typeface="+mj-cs"/>
              </a:rPr>
              <a:t>Set your path to the location of the LAMMPS executable: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dirty="0" smtClean="0">
                <a:latin typeface="+mj-lt"/>
                <a:ea typeface="+mj-ea"/>
                <a:cs typeface="+mj-cs"/>
              </a:rPr>
              <a:t>export PATH = /home/</a:t>
            </a:r>
            <a:r>
              <a:rPr lang="en-US" sz="1900" dirty="0" err="1" smtClean="0">
                <a:latin typeface="+mj-lt"/>
                <a:ea typeface="+mj-ea"/>
                <a:cs typeface="+mj-cs"/>
              </a:rPr>
              <a:t>jason</a:t>
            </a:r>
            <a:r>
              <a:rPr lang="en-US" sz="1900" dirty="0" smtClean="0">
                <a:latin typeface="+mj-lt"/>
                <a:ea typeface="+mj-ea"/>
                <a:cs typeface="+mj-cs"/>
              </a:rPr>
              <a:t>/</a:t>
            </a:r>
            <a:r>
              <a:rPr lang="en-US" sz="1900" dirty="0" err="1" smtClean="0">
                <a:latin typeface="+mj-lt"/>
                <a:ea typeface="+mj-ea"/>
                <a:cs typeface="+mj-cs"/>
              </a:rPr>
              <a:t>lammps</a:t>
            </a:r>
            <a:r>
              <a:rPr lang="en-US" sz="1900" dirty="0" smtClean="0">
                <a:latin typeface="+mj-lt"/>
                <a:ea typeface="+mj-ea"/>
                <a:cs typeface="+mj-cs"/>
              </a:rPr>
              <a:t>/lammps-16Apr10/</a:t>
            </a:r>
            <a:r>
              <a:rPr lang="en-US" sz="1900" dirty="0" err="1" smtClean="0">
                <a:latin typeface="+mj-lt"/>
                <a:ea typeface="+mj-ea"/>
                <a:cs typeface="+mj-cs"/>
              </a:rPr>
              <a:t>src</a:t>
            </a:r>
            <a:endParaRPr lang="en-US" sz="1900" dirty="0" smtClean="0">
              <a:latin typeface="+mj-lt"/>
              <a:ea typeface="+mj-ea"/>
              <a:cs typeface="+mj-cs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	</a:t>
            </a:r>
            <a:r>
              <a:rPr lang="en-US" sz="1700" dirty="0" smtClean="0">
                <a:latin typeface="+mj-lt"/>
                <a:ea typeface="+mj-ea"/>
                <a:cs typeface="+mj-cs"/>
              </a:rPr>
              <a:t>In this “./</a:t>
            </a:r>
            <a:r>
              <a:rPr lang="en-US" sz="1700" dirty="0" err="1" smtClean="0">
                <a:latin typeface="+mj-lt"/>
                <a:ea typeface="+mj-ea"/>
                <a:cs typeface="+mj-cs"/>
              </a:rPr>
              <a:t>src</a:t>
            </a:r>
            <a:r>
              <a:rPr lang="en-US" sz="1700" dirty="0" smtClean="0">
                <a:latin typeface="+mj-lt"/>
                <a:ea typeface="+mj-ea"/>
                <a:cs typeface="+mj-cs"/>
              </a:rPr>
              <a:t>/” directory is the LAMMPS executable.  For me: </a:t>
            </a:r>
            <a:r>
              <a:rPr lang="en-US" sz="1700" b="1" dirty="0" smtClean="0">
                <a:latin typeface="+mj-lt"/>
                <a:ea typeface="+mj-ea"/>
                <a:cs typeface="+mj-cs"/>
              </a:rPr>
              <a:t>“/</a:t>
            </a:r>
            <a:r>
              <a:rPr lang="en-US" sz="1700" b="1" dirty="0" err="1" smtClean="0">
                <a:latin typeface="+mj-lt"/>
                <a:ea typeface="+mj-ea"/>
                <a:cs typeface="+mj-cs"/>
              </a:rPr>
              <a:t>src</a:t>
            </a:r>
            <a:r>
              <a:rPr lang="en-US" sz="1700" b="1" dirty="0" smtClean="0">
                <a:latin typeface="+mj-lt"/>
                <a:ea typeface="+mj-ea"/>
                <a:cs typeface="+mj-cs"/>
              </a:rPr>
              <a:t>/</a:t>
            </a:r>
            <a:r>
              <a:rPr lang="en-US" sz="1700" b="1" dirty="0" err="1" smtClean="0">
                <a:latin typeface="+mj-lt"/>
                <a:ea typeface="+mj-ea"/>
                <a:cs typeface="+mj-cs"/>
              </a:rPr>
              <a:t>lmp_serial</a:t>
            </a:r>
            <a:r>
              <a:rPr lang="en-US" sz="1700" b="1" dirty="0" smtClean="0">
                <a:latin typeface="+mj-lt"/>
                <a:ea typeface="+mj-ea"/>
                <a:cs typeface="+mj-cs"/>
              </a:rPr>
              <a:t>”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arenR" startAt="2"/>
              <a:tabLst/>
              <a:defRPr/>
            </a:pPr>
            <a:r>
              <a:rPr lang="en-US" sz="2600" b="1" dirty="0" smtClean="0">
                <a:latin typeface="+mj-lt"/>
                <a:ea typeface="+mj-ea"/>
                <a:cs typeface="+mj-cs"/>
              </a:rPr>
              <a:t>Put the example files into a directory, say: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dirty="0" smtClean="0">
                <a:latin typeface="+mj-lt"/>
                <a:ea typeface="+mj-ea"/>
                <a:cs typeface="+mj-cs"/>
              </a:rPr>
              <a:t>/home/</a:t>
            </a:r>
            <a:r>
              <a:rPr lang="en-US" sz="1900" dirty="0" err="1" smtClean="0">
                <a:latin typeface="+mj-lt"/>
                <a:ea typeface="+mj-ea"/>
                <a:cs typeface="+mj-cs"/>
              </a:rPr>
              <a:t>jason</a:t>
            </a:r>
            <a:r>
              <a:rPr lang="en-US" sz="1900" dirty="0" smtClean="0">
                <a:latin typeface="+mj-lt"/>
                <a:ea typeface="+mj-ea"/>
                <a:cs typeface="+mj-cs"/>
              </a:rPr>
              <a:t>/</a:t>
            </a:r>
            <a:r>
              <a:rPr lang="en-US" sz="1900" dirty="0" err="1" smtClean="0">
                <a:latin typeface="+mj-lt"/>
                <a:ea typeface="+mj-ea"/>
                <a:cs typeface="+mj-cs"/>
              </a:rPr>
              <a:t>lammps</a:t>
            </a:r>
            <a:r>
              <a:rPr lang="en-US" sz="1900" dirty="0" smtClean="0">
                <a:latin typeface="+mj-lt"/>
                <a:ea typeface="+mj-ea"/>
                <a:cs typeface="+mj-cs"/>
              </a:rPr>
              <a:t>/LJ/0press_alat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352800"/>
            <a:ext cx="723207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431108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spcBef>
                <a:spcPct val="0"/>
              </a:spcBef>
              <a:defRPr/>
            </a:pPr>
            <a:r>
              <a:rPr lang="en-US" sz="2400" b="1" dirty="0" smtClean="0"/>
              <a:t>3)	Run the executable with: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768282"/>
            <a:ext cx="9144000" cy="26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50292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spcBef>
                <a:spcPct val="0"/>
              </a:spcBef>
              <a:defRPr/>
            </a:pPr>
            <a:r>
              <a:rPr lang="en-US" sz="1600" dirty="0" smtClean="0"/>
              <a:t>	This command runs LAMMPS in background and gives you back control of the command</a:t>
            </a:r>
          </a:p>
          <a:p>
            <a:pPr marL="742950" lvl="0" indent="-742950">
              <a:spcBef>
                <a:spcPct val="0"/>
              </a:spcBef>
              <a:defRPr/>
            </a:pPr>
            <a:r>
              <a:rPr lang="en-US" sz="1600" dirty="0" smtClean="0"/>
              <a:t>	terminal.  Type “top” to check if LAMMPS is running:</a:t>
            </a: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695950"/>
            <a:ext cx="55340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57200" y="3810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spcBef>
                <a:spcPct val="0"/>
              </a:spcBef>
              <a:defRPr/>
            </a:pPr>
            <a:r>
              <a:rPr lang="en-US" dirty="0" smtClean="0"/>
              <a:t>Input Script       Input Structure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71600" y="4114800"/>
            <a:ext cx="6553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838200"/>
          </a:xfrm>
        </p:spPr>
        <p:txBody>
          <a:bodyPr/>
          <a:lstStyle/>
          <a:p>
            <a:r>
              <a:rPr lang="en-US" dirty="0" smtClean="0"/>
              <a:t>LAMMPS Example Code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9144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000" dirty="0" smtClean="0"/>
              <a:t>What happens: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Measures 0 pressure lattice constant (</a:t>
            </a:r>
            <a:r>
              <a:rPr lang="en-US" sz="200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alat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) for 4x4x4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supercell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of FCC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Ar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(256 atoms) using NPT ensemble.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Measure constant volume specific heat using formula: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 1) and 2) for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T_run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10...80K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070" y="533400"/>
            <a:ext cx="8080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Input file (has MD information): </a:t>
            </a:r>
            <a:r>
              <a:rPr lang="en-US" sz="2000" dirty="0" err="1" smtClean="0">
                <a:solidFill>
                  <a:srgbClr val="FF0000"/>
                </a:solidFill>
              </a:rPr>
              <a:t>in.LJAr.alat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Input Structure: </a:t>
            </a:r>
            <a:r>
              <a:rPr lang="en-US" sz="2000" dirty="0" smtClean="0">
                <a:solidFill>
                  <a:srgbClr val="FF0000"/>
                </a:solidFill>
              </a:rPr>
              <a:t>LJ.4x4x4.in.data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68469"/>
            <a:ext cx="1812056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3343" y="3225678"/>
            <a:ext cx="2269257" cy="252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943" y="3239869"/>
            <a:ext cx="2269257" cy="252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4150" y="1828800"/>
            <a:ext cx="2305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28600" y="5678269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NPT heat to allow cell expansion to 0 Press at </a:t>
            </a:r>
            <a:r>
              <a:rPr lang="en-US" dirty="0" err="1" smtClean="0"/>
              <a:t>T_run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5754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NPT data collection to measure &lt;</a:t>
            </a:r>
            <a:r>
              <a:rPr lang="en-US" dirty="0" err="1" smtClean="0"/>
              <a:t>alat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571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NVT to measure </a:t>
            </a:r>
            <a:r>
              <a:rPr lang="en-US" dirty="0" err="1" smtClean="0"/>
              <a:t>cv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0596" idx="3"/>
            <a:endCxn id="12" idx="1"/>
          </p:cNvCxnSpPr>
          <p:nvPr/>
        </p:nvCxnSpPr>
        <p:spPr>
          <a:xfrm>
            <a:off x="2116856" y="4478119"/>
            <a:ext cx="1176487" cy="1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>
            <a:off x="5562600" y="4490074"/>
            <a:ext cx="1007343" cy="14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3" idx="0"/>
            <a:endCxn id="110596" idx="0"/>
          </p:cNvCxnSpPr>
          <p:nvPr/>
        </p:nvCxnSpPr>
        <p:spPr>
          <a:xfrm rot="16200000" flipH="1" flipV="1">
            <a:off x="4343400" y="107297"/>
            <a:ext cx="228600" cy="6493744"/>
          </a:xfrm>
          <a:prstGeom prst="curvedConnector3">
            <a:avLst>
              <a:gd name="adj1" fmla="val -2558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33800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Repeat for </a:t>
            </a:r>
            <a:r>
              <a:rPr lang="en-US" dirty="0" err="1" smtClean="0">
                <a:solidFill>
                  <a:srgbClr val="FF0000"/>
                </a:solidFill>
              </a:rPr>
              <a:t>T_run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838200"/>
          </a:xfrm>
        </p:spPr>
        <p:txBody>
          <a:bodyPr/>
          <a:lstStyle/>
          <a:p>
            <a:r>
              <a:rPr lang="en-US" dirty="0" smtClean="0"/>
              <a:t>LAMMPS Example I</a:t>
            </a:r>
            <a:endParaRPr 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77" y="522745"/>
            <a:ext cx="6121277" cy="633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86400" y="5105400"/>
            <a:ext cx="4267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00800" y="2438400"/>
            <a:ext cx="28194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000" dirty="0" smtClean="0">
                <a:solidFill>
                  <a:srgbClr val="FF0000"/>
                </a:solidFill>
              </a:rPr>
              <a:t>What happens: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900" dirty="0" smtClean="0">
                <a:latin typeface="+mj-lt"/>
                <a:ea typeface="+mj-ea"/>
                <a:cs typeface="+mj-cs"/>
              </a:rPr>
              <a:t>Input structure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900" dirty="0" smtClean="0">
                <a:latin typeface="+mj-lt"/>
                <a:ea typeface="+mj-ea"/>
                <a:cs typeface="+mj-cs"/>
              </a:rPr>
              <a:t>Interaction potential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 variables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86600" y="914400"/>
            <a:ext cx="18540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 smtClean="0">
                <a:solidFill>
                  <a:srgbClr val="FF0000"/>
                </a:solidFill>
              </a:rPr>
              <a:t>in.LJAr.alat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>
            <a:off x="6172200" y="762001"/>
            <a:ext cx="914400" cy="429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5219700" y="17145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rot="10800000">
            <a:off x="4495800" y="2438400"/>
            <a:ext cx="19050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791200" y="38862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228600"/>
            <a:ext cx="9677400" cy="1066800"/>
          </a:xfrm>
        </p:spPr>
        <p:txBody>
          <a:bodyPr/>
          <a:lstStyle/>
          <a:p>
            <a:r>
              <a:rPr lang="en-US" dirty="0" smtClean="0"/>
              <a:t>LAMMPS Example 2</a:t>
            </a:r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 b="28409"/>
          <a:stretch>
            <a:fillRect/>
          </a:stretch>
        </p:blipFill>
        <p:spPr bwMode="auto">
          <a:xfrm>
            <a:off x="76200" y="1122676"/>
            <a:ext cx="6248400" cy="474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86400" y="5105400"/>
            <a:ext cx="4267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24600" y="762000"/>
            <a:ext cx="3276600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happens: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Run an NPT to initialize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429000" y="3200400"/>
            <a:ext cx="3810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86400" y="5105400"/>
            <a:ext cx="4267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04800" y="-228600"/>
            <a:ext cx="9677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LAMMPS Example 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399"/>
            <a:ext cx="6320474" cy="59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400800" y="762000"/>
            <a:ext cx="3276600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happens: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Run in NPT 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Time average Lx, Ly, 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Lz</a:t>
            </a:r>
            <a:endParaRPr lang="en-US" dirty="0" smtClean="0"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rot="10800000">
            <a:off x="5486400" y="1447800"/>
            <a:ext cx="9144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334000" y="25146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86400" y="5105400"/>
            <a:ext cx="4267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04800" y="-228600"/>
            <a:ext cx="9677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LAMMPS Example 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0150"/>
            <a:ext cx="77914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867400" y="1143000"/>
            <a:ext cx="3276600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happens: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err="1" smtClean="0">
                <a:latin typeface="+mj-lt"/>
                <a:ea typeface="+mj-ea"/>
                <a:cs typeface="+mj-cs"/>
              </a:rPr>
              <a:t>Sim</a:t>
            </a:r>
            <a:r>
              <a:rPr lang="en-US" dirty="0" smtClean="0">
                <a:latin typeface="+mj-lt"/>
                <a:ea typeface="+mj-ea"/>
                <a:cs typeface="+mj-cs"/>
              </a:rPr>
              <a:t>. Box dimensions are changed to &lt;Lx&gt;, &lt;Ly&gt;, &lt;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Lz</a:t>
            </a:r>
            <a:r>
              <a:rPr lang="en-US" dirty="0" smtClean="0">
                <a:latin typeface="+mj-lt"/>
                <a:ea typeface="+mj-ea"/>
                <a:cs typeface="+mj-cs"/>
              </a:rPr>
              <a:t>&gt;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267200" y="1905000"/>
            <a:ext cx="1600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304800" y="-228600"/>
            <a:ext cx="9677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LAMMPS Example 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41456"/>
            <a:ext cx="7620000" cy="483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19800" y="990599"/>
            <a:ext cx="3276600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happens: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Short NVT run to initialize.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Data collection NVT run to measure 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Cv</a:t>
            </a:r>
            <a:endParaRPr lang="en-US" dirty="0" smtClean="0">
              <a:latin typeface="+mj-lt"/>
              <a:ea typeface="+mj-ea"/>
              <a:cs typeface="+mj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Loop ends for given 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T_run</a:t>
            </a:r>
            <a:r>
              <a:rPr lang="en-US" dirty="0" smtClean="0">
                <a:latin typeface="+mj-lt"/>
                <a:ea typeface="+mj-ea"/>
                <a:cs typeface="+mj-cs"/>
              </a:rPr>
              <a:t>, starts over.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09800" y="5791200"/>
            <a:ext cx="4267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5448300" y="20193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rot="10800000" flipV="1">
            <a:off x="5257800" y="3009898"/>
            <a:ext cx="762000" cy="342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1752600" y="3581398"/>
            <a:ext cx="4267200" cy="1447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304800" y="-152400"/>
            <a:ext cx="9677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LAMMPS Example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990600"/>
            <a:ext cx="3886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Explanation for differences: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Thermo sampling rate (more data to average </a:t>
            </a:r>
            <a:r>
              <a:rPr lang="en-US" dirty="0" err="1" smtClean="0"/>
              <a:t>cv</a:t>
            </a:r>
            <a:r>
              <a:rPr lang="en-US" dirty="0" smtClean="0"/>
              <a:t>).</a:t>
            </a:r>
          </a:p>
          <a:p>
            <a:pPr marL="342900" indent="-342900">
              <a:buAutoNum type="arabicParenR"/>
            </a:pPr>
            <a:r>
              <a:rPr lang="en-US" dirty="0" smtClean="0"/>
              <a:t>Average over different initial conditions (how could you do this?).</a:t>
            </a:r>
          </a:p>
          <a:p>
            <a:pPr marL="342900" indent="-342900">
              <a:buAutoNum type="arabicParenR"/>
            </a:pPr>
            <a:r>
              <a:rPr lang="en-US" dirty="0" smtClean="0"/>
              <a:t>Vary </a:t>
            </a:r>
            <a:r>
              <a:rPr lang="en-US" dirty="0" err="1" smtClean="0"/>
              <a:t>tau_T</a:t>
            </a:r>
            <a:r>
              <a:rPr lang="en-US" dirty="0" smtClean="0"/>
              <a:t> to see if this has an effect.</a:t>
            </a:r>
          </a:p>
          <a:p>
            <a:pPr marL="342900" indent="-342900">
              <a:buAutoNum type="arabicParenR"/>
            </a:pPr>
            <a:r>
              <a:rPr lang="en-US" dirty="0" smtClean="0"/>
              <a:t>Increase the equilibration times between NVT and NPT data collection segments.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You can easily automate all of these</a:t>
            </a:r>
          </a:p>
          <a:p>
            <a:pPr marL="342900" indent="-342900"/>
            <a:r>
              <a:rPr lang="en-US" dirty="0" smtClean="0"/>
              <a:t>(and much more</a:t>
            </a:r>
            <a:r>
              <a:rPr lang="en-US" dirty="0" smtClean="0"/>
              <a:t>).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BONUS</a:t>
            </a:r>
            <a:r>
              <a:rPr lang="en-US" dirty="0" smtClean="0"/>
              <a:t>: can someone explain why </a:t>
            </a:r>
            <a:r>
              <a:rPr lang="en-US" dirty="0" err="1" smtClean="0"/>
              <a:t>cv</a:t>
            </a:r>
            <a:r>
              <a:rPr lang="en-US" dirty="0" smtClean="0"/>
              <a:t> would be different than 1 in a classical system?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3810000" y="838200"/>
          <a:ext cx="533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3755572" y="3276600"/>
          <a:ext cx="5388428" cy="277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LAMMPS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There are many examples of LAMMPS used in publications here: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400" b="1" dirty="0" smtClean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lammps.sandia.gov/papers.html</a:t>
            </a:r>
            <a:endParaRPr lang="en-US" sz="2400" b="1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sz="24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Also many short clips of examples: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400" b="1" dirty="0" smtClean="0">
                <a:hlinkClick r:id="rId3"/>
              </a:rPr>
              <a:t>http://</a:t>
            </a:r>
            <a:r>
              <a:rPr lang="en-US" sz="2400" b="1" dirty="0" smtClean="0">
                <a:hlinkClick r:id="rId3"/>
              </a:rPr>
              <a:t>lammps.sandia.gov/movies.htm</a:t>
            </a:r>
            <a:endParaRPr lang="en-US" sz="2400" b="1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sz="24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LAMMPS Overview</a:t>
            </a:r>
          </a:p>
          <a:p>
            <a:r>
              <a:rPr lang="en-US" dirty="0" smtClean="0"/>
              <a:t>LAMMPS Installation</a:t>
            </a:r>
          </a:p>
          <a:p>
            <a:r>
              <a:rPr lang="en-US" dirty="0" smtClean="0"/>
              <a:t>LAMMPS Example How to Run</a:t>
            </a:r>
          </a:p>
          <a:p>
            <a:r>
              <a:rPr lang="en-US" dirty="0" smtClean="0"/>
              <a:t>LAMMPS Example Code</a:t>
            </a:r>
          </a:p>
          <a:p>
            <a:r>
              <a:rPr lang="en-US" dirty="0" smtClean="0"/>
              <a:t>LAMMPS Example Results</a:t>
            </a:r>
          </a:p>
          <a:p>
            <a:r>
              <a:rPr lang="en-US" dirty="0" smtClean="0"/>
              <a:t>LAMMPS Performance</a:t>
            </a:r>
          </a:p>
          <a:p>
            <a:r>
              <a:rPr lang="en-US" dirty="0" smtClean="0"/>
              <a:t>LAMMPS Modifications</a:t>
            </a:r>
          </a:p>
          <a:p>
            <a:r>
              <a:rPr lang="en-US" dirty="0" smtClean="0"/>
              <a:t>LAMMPS Post-Processing</a:t>
            </a:r>
          </a:p>
          <a:p>
            <a:r>
              <a:rPr lang="en-US" dirty="0" smtClean="0"/>
              <a:t>Discussion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LAMMPS Performance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8991600" cy="568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Using the Lecture Example code, I get the following performance: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smtClean="0"/>
              <a:t>LAMMPS: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 smtClean="0"/>
              <a:t>Ubuntu</a:t>
            </a:r>
            <a:r>
              <a:rPr lang="en-US" dirty="0" smtClean="0"/>
              <a:t> 9.0, 2.0 GHz CPU, 1 GB RAM, 256 atoms, NPT, neighbor listing: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Rate = 1000 steps/s</a:t>
            </a:r>
            <a:r>
              <a:rPr lang="en-US" dirty="0" smtClean="0"/>
              <a:t>  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/>
              <a:t>Larger systems will scale N*rate because of neighbor listing. Can be even faster using parallel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/>
              <a:t>capabilities.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smtClean="0"/>
              <a:t>My LJ Code: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dirty="0" err="1" smtClean="0"/>
              <a:t>Ubuntu</a:t>
            </a:r>
            <a:r>
              <a:rPr lang="en-US" dirty="0" smtClean="0"/>
              <a:t> 9.0, 2.0 GHz CPU, 1 GB RAM, 256 atoms, NPT, NO neighbor listing: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/>
              <a:t>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Rate = 70 steps/s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/>
              <a:t>Larger systems will scale as ~N^2 since no neighbor listing.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LAMMPS Modifications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8991600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This section describes how to add/modify the LAMMPS source code: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smtClean="0">
                <a:hlinkClick r:id="rId2"/>
              </a:rPr>
              <a:t>http://lammps.sandia.gov/doc/Section_modify.html</a:t>
            </a:r>
            <a:endParaRPr lang="en-US" b="1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LAMMPS is designed on a modular fashion using C++. </a:t>
            </a:r>
            <a:r>
              <a:rPr lang="en-US" dirty="0" smtClean="0">
                <a:hlinkClick r:id="rId3"/>
              </a:rPr>
              <a:t>http://www.cplusplus.com/doc/tutorial/</a:t>
            </a:r>
            <a:endParaRPr lang="en-US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/>
              <a:t>- Hi-level structure uses classes, functions are class methods and use simple array, vectors, numbers. </a:t>
            </a:r>
            <a:r>
              <a:rPr lang="en-US" dirty="0" smtClean="0">
                <a:hlinkClick r:id="rId4"/>
              </a:rPr>
              <a:t>http://www.cplusplus.com/reference/stl/vector/vector/</a:t>
            </a:r>
            <a:r>
              <a:rPr lang="en-US" dirty="0" smtClean="0"/>
              <a:t> 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en-US" dirty="0" smtClean="0"/>
              <a:t>Creating a new class requires new.cpp and </a:t>
            </a:r>
            <a:r>
              <a:rPr lang="en-US" dirty="0" err="1" smtClean="0"/>
              <a:t>new.h</a:t>
            </a:r>
            <a:r>
              <a:rPr lang="en-US" dirty="0" smtClean="0"/>
              <a:t>.  Best way to understand is to look at existing classes (like compute_temp.cpp and </a:t>
            </a:r>
            <a:r>
              <a:rPr lang="en-US" dirty="0" err="1" smtClean="0"/>
              <a:t>compute_temp.h</a:t>
            </a:r>
            <a:r>
              <a:rPr lang="en-US" dirty="0" smtClean="0"/>
              <a:t>). </a:t>
            </a:r>
            <a:r>
              <a:rPr lang="en-US" dirty="0" smtClean="0">
                <a:hlinkClick r:id="rId5"/>
              </a:rPr>
              <a:t>http://www.cplusplus.com/doc/tutorial/classes/</a:t>
            </a:r>
            <a:r>
              <a:rPr lang="en-US" dirty="0" smtClean="0"/>
              <a:t> 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If worthy, new features are encouraged to be submitted to LAMMPS developers.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LAMMPS </a:t>
            </a:r>
            <a:r>
              <a:rPr lang="en-US" dirty="0" err="1" smtClean="0"/>
              <a:t>Matlab</a:t>
            </a:r>
            <a:r>
              <a:rPr lang="en-US" dirty="0" smtClean="0"/>
              <a:t> Post-Processing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8991600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There are many ways to post-process the LAMMPS output: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smtClean="0">
                <a:hlinkClick r:id="rId2"/>
              </a:rPr>
              <a:t>http://lammps.sandia.gov/doc/Section_tools.html</a:t>
            </a:r>
            <a:endParaRPr lang="en-US" b="1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Ability to read *.dump files one at a time, or an entire run full.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Read RDF files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Read *.log files to easily plot thermo data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LAMMPS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639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LAMMPS = “Large-scale Atomic/Molecular Massively Parallel Simulator”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819400" y="1595735"/>
            <a:ext cx="367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http://lammps.sandia.gov/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179637"/>
            <a:ext cx="822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LAMMPS has many potentials</a:t>
            </a:r>
            <a:r>
              <a:rPr lang="en-US" sz="2000" dirty="0" smtClean="0"/>
              <a:t>, including potentials for biological systems, colloids, granular materials, metals,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LAMMPS has many built in functions</a:t>
            </a:r>
            <a:r>
              <a:rPr lang="en-US" sz="2000" dirty="0" smtClean="0"/>
              <a:t> (computes) that can automatically calculate/average quantities (Temp., Press., MSD of atoms, RDF, thermal conductivity, etc.).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LAMMPS is an open source code </a:t>
            </a:r>
            <a:r>
              <a:rPr lang="en-US" sz="2000" dirty="0" smtClean="0"/>
              <a:t>in C++.  Anyone can modify the code.  Older versions in F90/F77 are available as well as Windows version.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LAMMPS is a parallel code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It can be run 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single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in parallel using MPI and spatial-decomposition of simulation domain.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LAMMPS Overview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62000"/>
            <a:ext cx="822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respect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30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Wissam’s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Lecture: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LAMMPS </a:t>
            </a:r>
            <a:r>
              <a:rPr lang="en-US" sz="2000" b="1" dirty="0" smtClean="0"/>
              <a:t>is a CLASSICAL code! </a:t>
            </a:r>
            <a:r>
              <a:rPr lang="en-US" sz="2000" dirty="0" smtClean="0"/>
              <a:t>Can do 10</a:t>
            </a:r>
            <a:r>
              <a:rPr lang="en-US" sz="2000" baseline="30000" dirty="0" smtClean="0"/>
              <a:t>5 </a:t>
            </a:r>
            <a:r>
              <a:rPr lang="en-US" sz="2000" dirty="0" smtClean="0"/>
              <a:t>– 10</a:t>
            </a:r>
            <a:r>
              <a:rPr lang="en-US" sz="2000" baseline="30000" dirty="0" smtClean="0"/>
              <a:t>6 </a:t>
            </a:r>
            <a:r>
              <a:rPr lang="en-US" sz="2000" dirty="0" smtClean="0"/>
              <a:t>atoms for 10-100 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 smtClean="0"/>
              <a:t>I need </a:t>
            </a:r>
            <a:r>
              <a:rPr lang="en-US" sz="2000" dirty="0" err="1" smtClean="0"/>
              <a:t>interatomic</a:t>
            </a:r>
            <a:r>
              <a:rPr lang="en-US" sz="2000" dirty="0" smtClean="0"/>
              <a:t> potentials (don’t exists for every system).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Compare to DFT based methods</a:t>
            </a:r>
            <a:r>
              <a:rPr lang="en-US" sz="2000" dirty="0" smtClean="0"/>
              <a:t>: </a:t>
            </a:r>
            <a:r>
              <a:rPr lang="en-US" sz="2000" i="1" dirty="0" smtClean="0"/>
              <a:t>O</a:t>
            </a:r>
            <a:r>
              <a:rPr lang="en-US" sz="2000" dirty="0" smtClean="0"/>
              <a:t>(100) atoms, 10s-100s ps.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 smtClean="0"/>
              <a:t>No need for </a:t>
            </a:r>
            <a:r>
              <a:rPr lang="en-US" sz="2000" dirty="0" err="1" smtClean="0"/>
              <a:t>interatomic</a:t>
            </a:r>
            <a:r>
              <a:rPr lang="en-US" sz="2000" dirty="0" smtClean="0"/>
              <a:t> potentials.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b="1" dirty="0" smtClean="0"/>
              <a:t>One way these methods work together</a:t>
            </a:r>
            <a:r>
              <a:rPr lang="en-US" sz="2000" dirty="0" smtClean="0"/>
              <a:t>: take calculations from DFT and fit to </a:t>
            </a:r>
            <a:r>
              <a:rPr lang="en-US" sz="2000" dirty="0" err="1" smtClean="0"/>
              <a:t>interatomic</a:t>
            </a:r>
            <a:r>
              <a:rPr lang="en-US" sz="2000" dirty="0" smtClean="0"/>
              <a:t> potentials.  Everyone wins.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LAMMPS Overview: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17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LAMMPS has an excellent mailing list that began in 2005 and has &gt;10,000 messages.  Probably the best discussion forum I’ve seen of all open source simulation codes.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362200" y="1828800"/>
            <a:ext cx="4905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http://lammps.sandia.gov/mail.html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5105400"/>
            <a:ext cx="8991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Major Contributors: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noProof="0" dirty="0" smtClean="0"/>
              <a:t>Steve Plimpton: staff member at Sandia Nat. </a:t>
            </a:r>
            <a:r>
              <a:rPr lang="en-US" sz="1600" dirty="0" smtClean="0"/>
              <a:t>Lab.      http://www.sandia.gov/~sjplimp/</a:t>
            </a:r>
            <a:endParaRPr lang="en-US" sz="1600" noProof="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Axel</a:t>
            </a:r>
            <a:r>
              <a:rPr kumimoji="0" lang="en-US" sz="16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Kohlmeyer</a:t>
            </a:r>
            <a:r>
              <a:rPr kumimoji="0" lang="en-US" sz="16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Professor at Temple Univ</a:t>
            </a:r>
            <a:r>
              <a:rPr lang="en-US" sz="1600" dirty="0" smtClean="0"/>
              <a:t>.                  http://sites.google.com/site/akohlmey/</a:t>
            </a:r>
            <a:endParaRPr kumimoji="0" lang="en-US" sz="16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You!</a:t>
            </a:r>
            <a:endParaRPr kumimoji="0" lang="en-US" sz="16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0"/>
            <a:ext cx="6489123" cy="275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LAMMPS Overview: Potentials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360779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609600"/>
            <a:ext cx="4724399" cy="426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999" y="4800601"/>
            <a:ext cx="337659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10000" y="509647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Most of these can be combined in a “hybrid” style</a:t>
            </a:r>
          </a:p>
          <a:p>
            <a:pPr>
              <a:buFontTx/>
              <a:buChar char="-"/>
            </a:pPr>
            <a:r>
              <a:rPr lang="en-US" dirty="0" smtClean="0"/>
              <a:t> Additionally, users can enter in potentials numerically or by writing a new module to LAMMPS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943100" y="3009900"/>
            <a:ext cx="403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LAMMPS Overview: Potentials 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382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FEATURES: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noProof="0" dirty="0" smtClean="0"/>
              <a:t>Potentials for “soft” materials (</a:t>
            </a:r>
            <a:r>
              <a:rPr lang="en-US" sz="2000" noProof="0" dirty="0" err="1" smtClean="0"/>
              <a:t>biomolecules</a:t>
            </a:r>
            <a:r>
              <a:rPr lang="en-US" sz="2000" noProof="0" dirty="0" smtClean="0"/>
              <a:t>, polymers):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- Can simulate Colloids, bonded organic molecules, granular materials, etc.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Potentials for “hard” materials (CNTs, Si, Metals, LJ, Charge):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err="1" smtClean="0">
                <a:hlinkClick r:id="rId3"/>
              </a:rPr>
              <a:t>pair_style</a:t>
            </a:r>
            <a:r>
              <a:rPr lang="en-US" sz="1600" dirty="0" smtClean="0">
                <a:hlinkClick r:id="rId3"/>
              </a:rPr>
              <a:t> </a:t>
            </a:r>
            <a:r>
              <a:rPr lang="en-US" sz="1600" dirty="0" err="1" smtClean="0">
                <a:hlinkClick r:id="rId3"/>
              </a:rPr>
              <a:t>airebo</a:t>
            </a:r>
            <a:r>
              <a:rPr lang="en-US" sz="1600" dirty="0" smtClean="0"/>
              <a:t> - AI-REBO potential</a:t>
            </a:r>
            <a:r>
              <a:rPr lang="en-US" sz="2000" dirty="0" smtClean="0"/>
              <a:t>	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/>
              <a:t>Can simulate CNTs/hydrocarbons:</a:t>
            </a:r>
          </a:p>
          <a:p>
            <a:pPr marL="342900" indent="-342900">
              <a:spcBef>
                <a:spcPct val="20000"/>
              </a:spcBef>
            </a:pPr>
            <a:endParaRPr lang="en-US" sz="1200" dirty="0" smtClean="0">
              <a:hlinkClick r:id="rId4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 err="1" smtClean="0">
                <a:hlinkClick r:id="rId4"/>
              </a:rPr>
              <a:t>pair_style</a:t>
            </a:r>
            <a:r>
              <a:rPr lang="en-US" sz="1600" dirty="0" smtClean="0">
                <a:hlinkClick r:id="rId4"/>
              </a:rPr>
              <a:t> </a:t>
            </a:r>
            <a:r>
              <a:rPr lang="en-US" sz="1600" dirty="0" err="1" smtClean="0">
                <a:hlinkClick r:id="rId4"/>
              </a:rPr>
              <a:t>sw</a:t>
            </a:r>
            <a:r>
              <a:rPr lang="en-US" sz="1600" dirty="0" smtClean="0"/>
              <a:t> - </a:t>
            </a:r>
            <a:r>
              <a:rPr lang="en-US" sz="1600" dirty="0" err="1" smtClean="0"/>
              <a:t>Stillinger</a:t>
            </a:r>
            <a:r>
              <a:rPr lang="en-US" sz="1600" dirty="0" smtClean="0"/>
              <a:t>-Weber 3-body potential </a:t>
            </a:r>
            <a:r>
              <a:rPr lang="en-US" sz="1200" dirty="0" smtClean="0"/>
              <a:t>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/>
              <a:t>Can simulate Si/</a:t>
            </a:r>
            <a:r>
              <a:rPr lang="en-US" sz="2000" dirty="0" err="1" smtClean="0"/>
              <a:t>Ge</a:t>
            </a:r>
            <a:r>
              <a:rPr lang="en-US" sz="2000" dirty="0" smtClean="0"/>
              <a:t>:	</a:t>
            </a:r>
            <a:endParaRPr kumimoji="0" lang="en-US" sz="20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endParaRPr lang="en-US" sz="1200" dirty="0" smtClean="0">
              <a:hlinkClick r:id="rId5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 err="1" smtClean="0">
                <a:hlinkClick r:id="rId5"/>
              </a:rPr>
              <a:t>pair_style</a:t>
            </a:r>
            <a:r>
              <a:rPr lang="en-US" sz="1600" dirty="0" smtClean="0">
                <a:hlinkClick r:id="rId5"/>
              </a:rPr>
              <a:t> </a:t>
            </a:r>
            <a:r>
              <a:rPr lang="en-US" sz="1600" dirty="0" err="1" smtClean="0">
                <a:hlinkClick r:id="rId5"/>
              </a:rPr>
              <a:t>coul</a:t>
            </a:r>
            <a:r>
              <a:rPr lang="en-US" sz="1600" dirty="0" smtClean="0">
                <a:hlinkClick r:id="rId5"/>
              </a:rPr>
              <a:t>/long</a:t>
            </a:r>
            <a:r>
              <a:rPr lang="en-US" sz="1600" dirty="0" smtClean="0"/>
              <a:t> - long-range </a:t>
            </a:r>
            <a:r>
              <a:rPr lang="en-US" sz="1600" dirty="0" err="1" smtClean="0"/>
              <a:t>Coulombic</a:t>
            </a:r>
            <a:r>
              <a:rPr lang="en-US" sz="1600" dirty="0" smtClean="0"/>
              <a:t> potential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/>
              <a:t>Can handle Coulomb, from Class: 	</a:t>
            </a:r>
            <a:endParaRPr kumimoji="0" lang="en-US" sz="20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baseline="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3886200"/>
            <a:ext cx="2575020" cy="190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2266701"/>
            <a:ext cx="1447800" cy="139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5334000"/>
            <a:ext cx="1295400" cy="138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579415" y="5619750"/>
          <a:ext cx="1559073" cy="609600"/>
        </p:xfrm>
        <a:graphic>
          <a:graphicData uri="http://schemas.openxmlformats.org/presentationml/2006/ole">
            <p:oleObj spid="_x0000_s90117" name="Equation" r:id="rId9" imgW="1104840" imgH="431640" progId="Equation.3">
              <p:embed/>
            </p:oleObj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3429000" y="5562600"/>
          <a:ext cx="3367088" cy="666750"/>
        </p:xfrm>
        <a:graphic>
          <a:graphicData uri="http://schemas.openxmlformats.org/presentationml/2006/ole">
            <p:oleObj spid="_x0000_s90119" name="Equation" r:id="rId10" imgW="2374560" imgH="469800" progId="Equation.3">
              <p:embed/>
            </p:oleObj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4114800" y="3048000"/>
            <a:ext cx="3200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4191000"/>
            <a:ext cx="3505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LAMMPS Installation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1066800"/>
            <a:ext cx="4257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http://lammps.sandia.gov/download.html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LAMMPS can be downloaded from: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459468"/>
            <a:ext cx="89916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Includes the current “build” (with both serial and parallel capabilities) and older builds.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Also available are </a:t>
            </a:r>
            <a:r>
              <a:rPr lang="en-US" b="1" dirty="0" smtClean="0"/>
              <a:t>Windows</a:t>
            </a:r>
            <a:r>
              <a:rPr lang="en-US" dirty="0" smtClean="0"/>
              <a:t> serial and parallel versions: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dirty="0" smtClean="0"/>
              <a:t>LAMMPS can be “installed” in </a:t>
            </a:r>
            <a:r>
              <a:rPr lang="en-US" b="1" dirty="0" smtClean="0"/>
              <a:t>Windows</a:t>
            </a:r>
            <a:r>
              <a:rPr lang="en-US" dirty="0" smtClean="0"/>
              <a:t> using </a:t>
            </a:r>
            <a:r>
              <a:rPr lang="en-US" dirty="0" err="1" smtClean="0"/>
              <a:t>Cygwin</a:t>
            </a:r>
            <a:r>
              <a:rPr lang="en-US" dirty="0" smtClean="0"/>
              <a:t>:  </a:t>
            </a:r>
            <a:r>
              <a:rPr lang="en-US" dirty="0" smtClean="0">
                <a:hlinkClick r:id="rId2"/>
              </a:rPr>
              <a:t>http://www.cygwin.com/</a:t>
            </a:r>
            <a:endParaRPr lang="en-US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2438400"/>
            <a:ext cx="8991600" cy="454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000" b="1" dirty="0" smtClean="0"/>
              <a:t>Linux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The current “build” has the most recent functionality. Consequently, it may be incompatible with old compilers/libraries.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Needed: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smtClean="0"/>
              <a:t>Serial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en-US" b="1" dirty="0" smtClean="0"/>
              <a:t>Desktop PC running (almost) any Linux OS.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en-US" b="1" dirty="0" smtClean="0"/>
              <a:t>C++ compiler (GNU </a:t>
            </a:r>
            <a:r>
              <a:rPr lang="en-US" b="1" dirty="0" err="1" smtClean="0"/>
              <a:t>gcc</a:t>
            </a:r>
            <a:r>
              <a:rPr lang="en-US" b="1" dirty="0" smtClean="0"/>
              <a:t> or Intel </a:t>
            </a:r>
            <a:r>
              <a:rPr lang="en-US" b="1" dirty="0" err="1" smtClean="0"/>
              <a:t>icc</a:t>
            </a:r>
            <a:r>
              <a:rPr lang="en-US" b="1" dirty="0" smtClean="0"/>
              <a:t>)</a:t>
            </a:r>
            <a:r>
              <a:rPr lang="en-US" dirty="0" smtClean="0"/>
              <a:t>: GNU installed by default in almost every Linux OS.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smtClean="0"/>
              <a:t>Parallel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en-US" b="1" dirty="0" smtClean="0"/>
              <a:t>Parallel computer (Cluster, GPU, etc.).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en-US" b="1" dirty="0" smtClean="0"/>
              <a:t>MPI library (</a:t>
            </a:r>
            <a:r>
              <a:rPr lang="en-US" b="1" dirty="0" err="1" smtClean="0"/>
              <a:t>openmpi</a:t>
            </a:r>
            <a:r>
              <a:rPr lang="en-US" b="1" dirty="0" smtClean="0"/>
              <a:t>, </a:t>
            </a:r>
            <a:r>
              <a:rPr lang="en-US" b="1" dirty="0" err="1" smtClean="0"/>
              <a:t>impi</a:t>
            </a:r>
            <a:r>
              <a:rPr lang="en-US" b="1" dirty="0" smtClean="0"/>
              <a:t>, </a:t>
            </a:r>
            <a:r>
              <a:rPr lang="en-US" b="1" dirty="0" err="1" smtClean="0"/>
              <a:t>mpich</a:t>
            </a:r>
            <a:r>
              <a:rPr lang="en-US" b="1" dirty="0" smtClean="0"/>
              <a:t>) for parallel code</a:t>
            </a:r>
            <a:r>
              <a:rPr lang="en-US" dirty="0" smtClean="0"/>
              <a:t>: </a:t>
            </a:r>
            <a:r>
              <a:rPr lang="en-US" dirty="0" err="1" smtClean="0"/>
              <a:t>Mpich</a:t>
            </a:r>
            <a:r>
              <a:rPr lang="en-US" dirty="0" smtClean="0"/>
              <a:t> and </a:t>
            </a:r>
            <a:r>
              <a:rPr lang="en-US" dirty="0" err="1" smtClean="0"/>
              <a:t>openmpi</a:t>
            </a:r>
            <a:r>
              <a:rPr lang="en-US" dirty="0" smtClean="0"/>
              <a:t> installed by default on most computing clusters.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LAMMPS Installation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9600"/>
            <a:ext cx="60198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Detailed instructions here: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hlinkClick r:id="rId2"/>
              </a:rPr>
              <a:t>http://lammps.sandia.gov/doc/Section_start.html</a:t>
            </a:r>
            <a:endParaRPr lang="en-US" dirty="0" smtClean="0"/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76200" y="2057400"/>
            <a:ext cx="8991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Arial Unicode MS" pitchFamily="34" charset="-128"/>
              </a:rPr>
              <a:t>root@jason</a:t>
            </a:r>
            <a:r>
              <a:rPr lang="en-US" sz="1000" dirty="0" smtClean="0">
                <a:latin typeface="Arial Unicode MS" pitchFamily="34" charset="-128"/>
              </a:rPr>
              <a:t>-desktop:/home/</a:t>
            </a:r>
            <a:r>
              <a:rPr lang="en-US" sz="1000" dirty="0" err="1" smtClean="0">
                <a:latin typeface="Arial Unicode MS" pitchFamily="34" charset="-128"/>
              </a:rPr>
              <a:t>jason</a:t>
            </a:r>
            <a:r>
              <a:rPr lang="en-US" sz="1000" dirty="0" smtClean="0">
                <a:latin typeface="Arial Unicode MS" pitchFamily="34" charset="-128"/>
              </a:rPr>
              <a:t>/</a:t>
            </a:r>
            <a:r>
              <a:rPr lang="en-US" sz="1000" dirty="0" err="1" smtClean="0">
                <a:latin typeface="Arial Unicode MS" pitchFamily="34" charset="-128"/>
              </a:rPr>
              <a:t>lammps</a:t>
            </a:r>
            <a:r>
              <a:rPr lang="en-US" sz="1000" dirty="0" smtClean="0">
                <a:latin typeface="Arial Unicode MS" pitchFamily="34" charset="-128"/>
              </a:rPr>
              <a:t># tar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xvf</a:t>
            </a:r>
            <a:r>
              <a:rPr lang="en-US" sz="1000" dirty="0" smtClean="0">
                <a:latin typeface="Arial Unicode MS" pitchFamily="34" charset="-128"/>
              </a:rPr>
              <a:t> lammps-18Aug10.tar.gz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- This unzips the LAMMPS program files to a folder called “lammps-18Aug10”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Arial Unicode MS" pitchFamily="34" charset="-128"/>
              </a:rPr>
              <a:t>root@jason</a:t>
            </a:r>
            <a:r>
              <a:rPr lang="en-US" sz="1000" dirty="0" smtClean="0">
                <a:latin typeface="Arial Unicode MS" pitchFamily="34" charset="-128"/>
              </a:rPr>
              <a:t>-desktop:/home/</a:t>
            </a:r>
            <a:r>
              <a:rPr lang="en-US" sz="1000" dirty="0" err="1" smtClean="0">
                <a:latin typeface="Arial Unicode MS" pitchFamily="34" charset="-128"/>
              </a:rPr>
              <a:t>jason</a:t>
            </a:r>
            <a:r>
              <a:rPr lang="en-US" sz="1000" dirty="0" smtClean="0">
                <a:latin typeface="Arial Unicode MS" pitchFamily="34" charset="-128"/>
              </a:rPr>
              <a:t>/</a:t>
            </a:r>
            <a:r>
              <a:rPr lang="en-US" sz="1000" dirty="0" err="1" smtClean="0">
                <a:latin typeface="Arial Unicode MS" pitchFamily="34" charset="-128"/>
              </a:rPr>
              <a:t>lammps</a:t>
            </a:r>
            <a:r>
              <a:rPr lang="en-US" sz="1000" dirty="0" smtClean="0">
                <a:latin typeface="Arial Unicode MS" pitchFamily="34" charset="-128"/>
              </a:rPr>
              <a:t># </a:t>
            </a:r>
            <a:r>
              <a:rPr lang="en-US" sz="1000" dirty="0" err="1" smtClean="0">
                <a:latin typeface="Arial Unicode MS" pitchFamily="34" charset="-128"/>
              </a:rPr>
              <a:t>cd</a:t>
            </a:r>
            <a:r>
              <a:rPr lang="en-US" sz="1000" dirty="0" smtClean="0">
                <a:latin typeface="Arial Unicode MS" pitchFamily="34" charset="-128"/>
              </a:rPr>
              <a:t> ./lammps-18Aug10/</a:t>
            </a:r>
            <a:r>
              <a:rPr lang="en-US" sz="1000" dirty="0" err="1" smtClean="0">
                <a:latin typeface="Arial Unicode MS" pitchFamily="34" charset="-128"/>
              </a:rPr>
              <a:t>src</a:t>
            </a:r>
            <a:endParaRPr lang="en-US" sz="1000" dirty="0" smtClean="0"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- This moves to the “</a:t>
            </a:r>
            <a:r>
              <a:rPr lang="en-US" dirty="0" err="1" smtClean="0"/>
              <a:t>src</a:t>
            </a:r>
            <a:r>
              <a:rPr lang="en-US" dirty="0" smtClean="0"/>
              <a:t>” folder which has the source code files.  Once here, there are a few options. To compile the code type: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Arial Unicode MS" pitchFamily="34" charset="-128"/>
              </a:rPr>
              <a:t>root@jason</a:t>
            </a:r>
            <a:r>
              <a:rPr lang="en-US" sz="1000" dirty="0" smtClean="0">
                <a:latin typeface="Arial Unicode MS" pitchFamily="34" charset="-128"/>
              </a:rPr>
              <a:t>-desktop:/home/</a:t>
            </a:r>
            <a:r>
              <a:rPr lang="en-US" sz="1000" dirty="0" err="1" smtClean="0">
                <a:latin typeface="Arial Unicode MS" pitchFamily="34" charset="-128"/>
              </a:rPr>
              <a:t>jason</a:t>
            </a:r>
            <a:r>
              <a:rPr lang="en-US" sz="1000" dirty="0" smtClean="0">
                <a:latin typeface="Arial Unicode MS" pitchFamily="34" charset="-128"/>
              </a:rPr>
              <a:t>/</a:t>
            </a:r>
            <a:r>
              <a:rPr lang="en-US" sz="1000" dirty="0" err="1" smtClean="0">
                <a:latin typeface="Arial Unicode MS" pitchFamily="34" charset="-128"/>
              </a:rPr>
              <a:t>lammps</a:t>
            </a:r>
            <a:r>
              <a:rPr lang="en-US" sz="1000" dirty="0" smtClean="0">
                <a:latin typeface="Arial Unicode MS" pitchFamily="34" charset="-128"/>
              </a:rPr>
              <a:t>/lammps-18Aug10/</a:t>
            </a:r>
            <a:r>
              <a:rPr lang="en-US" sz="1000" dirty="0" err="1" smtClean="0">
                <a:latin typeface="Arial Unicode MS" pitchFamily="34" charset="-128"/>
              </a:rPr>
              <a:t>src</a:t>
            </a:r>
            <a:r>
              <a:rPr lang="en-US" sz="1000" dirty="0" smtClean="0">
                <a:latin typeface="Arial Unicode MS" pitchFamily="34" charset="-128"/>
              </a:rPr>
              <a:t># make machine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Where </a:t>
            </a:r>
            <a:r>
              <a:rPr lang="en-US" b="1" dirty="0" smtClean="0"/>
              <a:t>machine</a:t>
            </a:r>
            <a:r>
              <a:rPr lang="en-US" dirty="0" smtClean="0"/>
              <a:t> can be: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371600"/>
            <a:ext cx="4657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572000"/>
            <a:ext cx="4254834" cy="149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599775"/>
            <a:ext cx="4191000" cy="225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 flipV="1">
            <a:off x="2514600" y="41910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14478</TotalTime>
  <Words>1242</Words>
  <Application>Microsoft Office PowerPoint</Application>
  <PresentationFormat>On-screen Show (4:3)</PresentationFormat>
  <Paragraphs>197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24-623: LAMMPS Lecture 3/8/2011  </vt:lpstr>
      <vt:lpstr>Outline</vt:lpstr>
      <vt:lpstr>LAMMPS Overview</vt:lpstr>
      <vt:lpstr>LAMMPS Overview</vt:lpstr>
      <vt:lpstr>LAMMPS Overview: Support</vt:lpstr>
      <vt:lpstr>LAMMPS Overview: Potentials</vt:lpstr>
      <vt:lpstr>LAMMPS Overview: Potentials 2</vt:lpstr>
      <vt:lpstr>LAMMPS Installation</vt:lpstr>
      <vt:lpstr>LAMMPS Installation 2</vt:lpstr>
      <vt:lpstr>LAMMPS Installation 3</vt:lpstr>
      <vt:lpstr>LAMMPS Example: How to Run</vt:lpstr>
      <vt:lpstr>LAMMPS Example Code</vt:lpstr>
      <vt:lpstr>LAMMPS Example I</vt:lpstr>
      <vt:lpstr>LAMMPS Example 2</vt:lpstr>
      <vt:lpstr>Slide 15</vt:lpstr>
      <vt:lpstr>Slide 16</vt:lpstr>
      <vt:lpstr>Slide 17</vt:lpstr>
      <vt:lpstr>Slide 18</vt:lpstr>
      <vt:lpstr>LAMMPS Examples</vt:lpstr>
      <vt:lpstr>LAMMPS Performance</vt:lpstr>
      <vt:lpstr>LAMMPS Modifications</vt:lpstr>
      <vt:lpstr>LAMMPS Matlab Post-Processing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Jason</cp:lastModifiedBy>
  <cp:revision>416</cp:revision>
  <dcterms:created xsi:type="dcterms:W3CDTF">2010-10-25T00:27:48Z</dcterms:created>
  <dcterms:modified xsi:type="dcterms:W3CDTF">2011-03-16T12:40:40Z</dcterms:modified>
</cp:coreProperties>
</file>