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51206400" cy="36576000"/>
  <p:notesSz cx="9236075" cy="70104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Johnson (IWNM)" initials="" lastIdx="4" clrIdx="0"/>
  <p:cmAuthor id="1" name="v-debuye" initials="" lastIdx="8" clrIdx="1"/>
  <p:cmAuthor id="2" name="a-bumont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"/>
    <p:penClr>
      <a:schemeClr val="tx1"/>
    </p:penClr>
  </p:showPr>
  <p:clrMru>
    <a:srgbClr val="8AA5DC"/>
    <a:srgbClr val="FFFFFF"/>
    <a:srgbClr val="FF33CC"/>
    <a:srgbClr val="333333"/>
    <a:srgbClr val="FFFFCC"/>
    <a:srgbClr val="004442"/>
    <a:srgbClr val="008080"/>
    <a:srgbClr val="CC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634" autoAdjust="0"/>
    <p:restoredTop sz="99650" autoAdjust="0"/>
  </p:normalViewPr>
  <p:slideViewPr>
    <p:cSldViewPr>
      <p:cViewPr>
        <p:scale>
          <a:sx n="58" d="100"/>
          <a:sy n="58" d="100"/>
        </p:scale>
        <p:origin x="5640" y="5058"/>
      </p:cViewPr>
      <p:guideLst>
        <p:guide orient="horz" pos="11520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MU\Conferences\Bennet2011\Bennett_Phonon_Disp_PLo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2938888329931086"/>
          <c:y val="5.0925925925925944E-2"/>
          <c:w val="0.81771200545627343"/>
          <c:h val="0.6594484543598752"/>
        </c:manualLayout>
      </c:layout>
      <c:scatterChart>
        <c:scatterStyle val="smoothMarker"/>
        <c:ser>
          <c:idx val="0"/>
          <c:order val="0"/>
          <c:spPr>
            <a:ln w="762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Lorentzian!$G$7:$G$55</c:f>
              <c:numCache>
                <c:formatCode>General</c:formatCode>
                <c:ptCount val="49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0.75000000000000078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1.7500000000000004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</c:numCache>
            </c:numRef>
          </c:xVal>
          <c:yVal>
            <c:numRef>
              <c:f>Lorentzian!$H$7:$H$55</c:f>
              <c:numCache>
                <c:formatCode>General</c:formatCode>
                <c:ptCount val="49"/>
                <c:pt idx="0">
                  <c:v>4.3904811887419404E-3</c:v>
                </c:pt>
                <c:pt idx="1">
                  <c:v>4.7776343142032435E-3</c:v>
                </c:pt>
                <c:pt idx="2">
                  <c:v>5.2181948554719804E-3</c:v>
                </c:pt>
                <c:pt idx="3">
                  <c:v>5.7224249201580368E-3</c:v>
                </c:pt>
                <c:pt idx="4">
                  <c:v>6.3031660630453673E-3</c:v>
                </c:pt>
                <c:pt idx="5">
                  <c:v>6.9766550396447432E-3</c:v>
                </c:pt>
                <c:pt idx="6">
                  <c:v>7.763655760580271E-3</c:v>
                </c:pt>
                <c:pt idx="7">
                  <c:v>8.6910549128680244E-3</c:v>
                </c:pt>
                <c:pt idx="8">
                  <c:v>9.794150344116636E-3</c:v>
                </c:pt>
                <c:pt idx="9">
                  <c:v>1.111999602388788E-2</c:v>
                </c:pt>
                <c:pt idx="10">
                  <c:v>1.2732395447351637E-2</c:v>
                </c:pt>
                <c:pt idx="11">
                  <c:v>1.471953230907704E-2</c:v>
                </c:pt>
                <c:pt idx="12">
                  <c:v>1.7205939793718445E-2</c:v>
                </c:pt>
                <c:pt idx="13">
                  <c:v>2.037183271576264E-2</c:v>
                </c:pt>
                <c:pt idx="14">
                  <c:v>2.4485375860291626E-2</c:v>
                </c:pt>
                <c:pt idx="15">
                  <c:v>2.9958577523180315E-2</c:v>
                </c:pt>
                <c:pt idx="16">
                  <c:v>3.7448221903975419E-2</c:v>
                </c:pt>
                <c:pt idx="17">
                  <c:v>4.8046775273025012E-2</c:v>
                </c:pt>
                <c:pt idx="18">
                  <c:v>6.3661977236758177E-2</c:v>
                </c:pt>
                <c:pt idx="19">
                  <c:v>8.7809623774838808E-2</c:v>
                </c:pt>
                <c:pt idx="20">
                  <c:v>0.12732395447351608</c:v>
                </c:pt>
                <c:pt idx="21">
                  <c:v>0.19588300688233301</c:v>
                </c:pt>
                <c:pt idx="22">
                  <c:v>0.31830988618379108</c:v>
                </c:pt>
                <c:pt idx="23">
                  <c:v>0.50929581789406564</c:v>
                </c:pt>
                <c:pt idx="24">
                  <c:v>0.63661977236758305</c:v>
                </c:pt>
                <c:pt idx="25">
                  <c:v>0.50929581789406564</c:v>
                </c:pt>
                <c:pt idx="26">
                  <c:v>0.31830988618379108</c:v>
                </c:pt>
                <c:pt idx="27">
                  <c:v>0.19588300688233301</c:v>
                </c:pt>
                <c:pt idx="28">
                  <c:v>0.12732395447351608</c:v>
                </c:pt>
                <c:pt idx="29">
                  <c:v>8.7809623774838808E-2</c:v>
                </c:pt>
                <c:pt idx="30">
                  <c:v>6.3661977236758177E-2</c:v>
                </c:pt>
                <c:pt idx="31">
                  <c:v>4.8046775273025012E-2</c:v>
                </c:pt>
                <c:pt idx="32">
                  <c:v>3.7448221903975419E-2</c:v>
                </c:pt>
                <c:pt idx="33">
                  <c:v>2.9958577523180315E-2</c:v>
                </c:pt>
                <c:pt idx="34">
                  <c:v>2.4485375860291626E-2</c:v>
                </c:pt>
                <c:pt idx="35">
                  <c:v>2.037183271576264E-2</c:v>
                </c:pt>
                <c:pt idx="36">
                  <c:v>1.7205939793718445E-2</c:v>
                </c:pt>
                <c:pt idx="37">
                  <c:v>1.471953230907704E-2</c:v>
                </c:pt>
                <c:pt idx="38">
                  <c:v>1.2732395447351637E-2</c:v>
                </c:pt>
                <c:pt idx="39">
                  <c:v>1.111999602388788E-2</c:v>
                </c:pt>
                <c:pt idx="40">
                  <c:v>9.794150344116636E-3</c:v>
                </c:pt>
                <c:pt idx="41">
                  <c:v>8.6910549128680244E-3</c:v>
                </c:pt>
                <c:pt idx="42">
                  <c:v>7.763655760580271E-3</c:v>
                </c:pt>
                <c:pt idx="43">
                  <c:v>6.9766550396447432E-3</c:v>
                </c:pt>
                <c:pt idx="44">
                  <c:v>6.3031660630453673E-3</c:v>
                </c:pt>
                <c:pt idx="45">
                  <c:v>5.7224249201580368E-3</c:v>
                </c:pt>
                <c:pt idx="46">
                  <c:v>5.2181948554719804E-3</c:v>
                </c:pt>
                <c:pt idx="47">
                  <c:v>4.7776343142032435E-3</c:v>
                </c:pt>
                <c:pt idx="48">
                  <c:v>4.3904811887419404E-3</c:v>
                </c:pt>
              </c:numCache>
            </c:numRef>
          </c:yVal>
          <c:smooth val="1"/>
        </c:ser>
        <c:axId val="41977728"/>
        <c:axId val="41979264"/>
      </c:scatterChart>
      <c:valAx>
        <c:axId val="41977728"/>
        <c:scaling>
          <c:orientation val="minMax"/>
          <c:max val="12"/>
          <c:min val="0"/>
        </c:scaling>
        <c:axPos val="b"/>
        <c:numFmt formatCode="General" sourceLinked="1"/>
        <c:tickLblPos val="nextTo"/>
        <c:txPr>
          <a:bodyPr/>
          <a:lstStyle/>
          <a:p>
            <a:pPr>
              <a:defRPr sz="3600"/>
            </a:pPr>
            <a:endParaRPr lang="en-US"/>
          </a:p>
        </c:txPr>
        <c:crossAx val="41979264"/>
        <c:crosses val="autoZero"/>
        <c:crossBetween val="midCat"/>
      </c:valAx>
      <c:valAx>
        <c:axId val="41979264"/>
        <c:scaling>
          <c:orientation val="minMax"/>
        </c:scaling>
        <c:axPos val="l"/>
        <c:numFmt formatCode="General" sourceLinked="1"/>
        <c:majorTickMark val="none"/>
        <c:tickLblPos val="none"/>
        <c:crossAx val="41977728"/>
        <c:crosses val="autoZero"/>
        <c:crossBetween val="midCat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78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3350" y="0"/>
            <a:ext cx="3986213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39878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3350" y="6621463"/>
            <a:ext cx="3986213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fld id="{C7B42EA8-F448-4C3A-9212-076FAC1E9BA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4" y="11361738"/>
            <a:ext cx="43526075" cy="7840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20726400"/>
            <a:ext cx="35845750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FA2D1-EE08-450E-BCEA-E5657990F1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C254B-2FF8-4DC8-8DC5-F3D1479C84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5275" y="1465263"/>
            <a:ext cx="11520488" cy="31207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638" y="1465263"/>
            <a:ext cx="34412237" cy="3120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72D3E-85C6-4A69-B38D-5FEBD124B3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9" y="1465263"/>
            <a:ext cx="46085125" cy="60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60638" y="8534400"/>
            <a:ext cx="22966362" cy="24137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5679401" y="8534402"/>
            <a:ext cx="22966363" cy="11991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5679401" y="20678777"/>
            <a:ext cx="22966363" cy="1199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560639" y="33307338"/>
            <a:ext cx="11947525" cy="2540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495839" y="33307338"/>
            <a:ext cx="16214725" cy="2540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698239" y="33307338"/>
            <a:ext cx="11947525" cy="2540000"/>
          </a:xfrm>
        </p:spPr>
        <p:txBody>
          <a:bodyPr/>
          <a:lstStyle>
            <a:lvl1pPr>
              <a:defRPr/>
            </a:lvl1pPr>
          </a:lstStyle>
          <a:p>
            <a:fld id="{E524A5F7-A5AF-48CD-9158-7E03854053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DA118-594F-4C2B-8A68-823CAB8D16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1" y="23502938"/>
            <a:ext cx="43526075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1" y="15501938"/>
            <a:ext cx="43526075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62467-72DF-4825-BAE8-1F07A748F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638" y="8534400"/>
            <a:ext cx="22966362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1" y="8534400"/>
            <a:ext cx="22966363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8924E-FEC2-477D-8D2F-178DC4AC3C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8186740"/>
            <a:ext cx="22625051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1599865"/>
            <a:ext cx="22625051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6" y="8186740"/>
            <a:ext cx="22632988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6" y="11599865"/>
            <a:ext cx="22632988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ECF36-D1D9-4D46-826D-47616AFC33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47C0F-338C-466C-9471-35C24450CC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B3C06-0CF3-41F7-90D9-2D74263B91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455738"/>
            <a:ext cx="16846551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455738"/>
            <a:ext cx="2862580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7653338"/>
            <a:ext cx="16846551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D1EED-F081-487A-BB8D-644BAE37E0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6" y="25603200"/>
            <a:ext cx="30724475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6" y="3268663"/>
            <a:ext cx="30724475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6" y="28625800"/>
            <a:ext cx="30724475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29D8E-0398-4ADE-934A-D37407F704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1" name="Rectangle 13"/>
          <p:cNvSpPr>
            <a:spLocks noChangeAspect="1" noChangeArrowheads="1"/>
          </p:cNvSpPr>
          <p:nvPr/>
        </p:nvSpPr>
        <p:spPr bwMode="auto">
          <a:xfrm>
            <a:off x="0" y="6689727"/>
            <a:ext cx="12814300" cy="2988627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274430" tIns="138248" rIns="274430" bIns="138248" anchor="ctr"/>
          <a:lstStyle/>
          <a:p>
            <a:pPr marL="1027113" indent="-1027113" algn="ctr" defTabSz="6288088"/>
            <a:endParaRPr lang="en-US"/>
          </a:p>
        </p:txBody>
      </p:sp>
      <p:pic>
        <p:nvPicPr>
          <p:cNvPr id="83982" name="Picture 14" descr="MPj03905180000[1]"/>
          <p:cNvPicPr>
            <a:picLocks noChangeAspect="1" noChangeArrowheads="1"/>
          </p:cNvPicPr>
          <p:nvPr/>
        </p:nvPicPr>
        <p:blipFill>
          <a:blip r:embed="rId14" cstate="print"/>
          <a:srcRect t="14999" b="72250"/>
          <a:stretch>
            <a:fillRect/>
          </a:stretch>
        </p:blipFill>
        <p:spPr bwMode="auto">
          <a:xfrm>
            <a:off x="29964064" y="0"/>
            <a:ext cx="10726737" cy="1371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83983" name="Picture 15" descr="MPj03211020000[1]"/>
          <p:cNvPicPr>
            <a:picLocks noChangeAspect="1" noChangeArrowheads="1"/>
          </p:cNvPicPr>
          <p:nvPr/>
        </p:nvPicPr>
        <p:blipFill>
          <a:blip r:embed="rId15" cstate="print"/>
          <a:srcRect t="56000" b="34750"/>
          <a:stretch>
            <a:fillRect/>
          </a:stretch>
        </p:blipFill>
        <p:spPr bwMode="auto">
          <a:xfrm>
            <a:off x="40636826" y="0"/>
            <a:ext cx="10569576" cy="1371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83984" name="Picture 16" descr="MPj03905200000[1]"/>
          <p:cNvPicPr>
            <a:picLocks noChangeAspect="1" noChangeArrowheads="1"/>
          </p:cNvPicPr>
          <p:nvPr/>
        </p:nvPicPr>
        <p:blipFill>
          <a:blip r:embed="rId16" cstate="print"/>
          <a:srcRect t="62750" b="22501"/>
          <a:stretch>
            <a:fillRect/>
          </a:stretch>
        </p:blipFill>
        <p:spPr bwMode="auto">
          <a:xfrm>
            <a:off x="20650200" y="0"/>
            <a:ext cx="9342439" cy="1371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0" y="6689725"/>
            <a:ext cx="512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0" y="7150100"/>
            <a:ext cx="512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12827000" y="35801300"/>
            <a:ext cx="383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12814300" y="6689727"/>
            <a:ext cx="0" cy="29886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1062038" y="6721477"/>
            <a:ext cx="0" cy="29924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13544550" y="0"/>
            <a:ext cx="0" cy="3657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25949276" y="7150100"/>
            <a:ext cx="0" cy="2942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38392100" y="7150100"/>
            <a:ext cx="0" cy="2942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50028475" y="7150100"/>
            <a:ext cx="0" cy="2942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4" name="Rectangle 26"/>
          <p:cNvSpPr>
            <a:spLocks noChangeAspect="1" noChangeArrowheads="1"/>
          </p:cNvSpPr>
          <p:nvPr/>
        </p:nvSpPr>
        <p:spPr bwMode="auto">
          <a:xfrm>
            <a:off x="0" y="7938"/>
            <a:ext cx="20802600" cy="1363662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274430" tIns="138248" rIns="274430" bIns="138248" anchor="ctr"/>
          <a:lstStyle/>
          <a:p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0639" y="1465263"/>
            <a:ext cx="4608512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60639" y="8534400"/>
            <a:ext cx="46085125" cy="2413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60639" y="33307338"/>
            <a:ext cx="119475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9" y="33307338"/>
            <a:ext cx="162147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9" y="33307338"/>
            <a:ext cx="119475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600"/>
            </a:lvl1pPr>
          </a:lstStyle>
          <a:p>
            <a:fld id="{8031CE9C-5763-43DC-8720-9124A2587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39725" indent="-339725" algn="l" rtl="0" eaLnBrk="1" fontAlgn="base" hangingPunct="1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7338" algn="l" rtl="0" eaLnBrk="1" fontAlgn="base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1788" indent="-2349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30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02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74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46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png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5.jpeg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9.jpeg"/><Relationship Id="rId17" Type="http://schemas.openxmlformats.org/officeDocument/2006/relationships/oleObject" Target="../embeddings/oleObject7.bin"/><Relationship Id="rId25" Type="http://schemas.openxmlformats.org/officeDocument/2006/relationships/image" Target="../media/image25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6.bin"/><Relationship Id="rId20" Type="http://schemas.openxmlformats.org/officeDocument/2006/relationships/chart" Target="../charts/char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4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22.png"/><Relationship Id="rId23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6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Relationship Id="rId22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0101" y="1350963"/>
            <a:ext cx="36490275" cy="3879850"/>
          </a:xfrm>
          <a:noFill/>
        </p:spPr>
        <p:txBody>
          <a:bodyPr/>
          <a:lstStyle/>
          <a:p>
            <a:r>
              <a:rPr lang="en-US" sz="9000" b="1" dirty="0"/>
              <a:t>	</a:t>
            </a:r>
            <a:r>
              <a:rPr lang="en-US" sz="9000" b="1" dirty="0" smtClean="0"/>
              <a:t>PREDICTING PHONON PROPERTIES FROM </a:t>
            </a:r>
            <a:r>
              <a:rPr lang="en-US" sz="9000" b="1" i="1" dirty="0" smtClean="0"/>
              <a:t>AB-INITIO</a:t>
            </a:r>
            <a:r>
              <a:rPr lang="en-US" sz="9000" b="1" dirty="0" smtClean="0"/>
              <a:t> MOLECULAR DYNAMICS AND NORMAL MODE DECOMPOSITION</a:t>
            </a:r>
            <a:endParaRPr lang="en-US" sz="9000" b="1" dirty="0"/>
          </a:p>
        </p:txBody>
      </p:sp>
      <p:sp>
        <p:nvSpPr>
          <p:cNvPr id="80945" name="Text Box 49"/>
          <p:cNvSpPr txBox="1">
            <a:spLocks noChangeArrowheads="1"/>
          </p:cNvSpPr>
          <p:nvPr/>
        </p:nvSpPr>
        <p:spPr bwMode="auto">
          <a:xfrm>
            <a:off x="15240000" y="4495800"/>
            <a:ext cx="33680400" cy="1510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74430" tIns="138248" rIns="274430" bIns="138248">
            <a:spAutoFit/>
          </a:bodyPr>
          <a:lstStyle/>
          <a:p>
            <a:pPr marL="1027113" indent="-1027113" algn="ctr" defTabSz="6288088">
              <a:spcBef>
                <a:spcPct val="50000"/>
              </a:spcBef>
              <a:buFontTx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Jason </a:t>
            </a:r>
            <a:r>
              <a:rPr lang="en-US" sz="4000" dirty="0" smtClean="0">
                <a:solidFill>
                  <a:schemeClr val="tx2"/>
                </a:solidFill>
              </a:rPr>
              <a:t>Larkin</a:t>
            </a:r>
            <a:r>
              <a:rPr lang="en-US" sz="4000" baseline="30000" dirty="0" smtClean="0">
                <a:solidFill>
                  <a:schemeClr val="tx2"/>
                </a:solidFill>
              </a:rPr>
              <a:t>1</a:t>
            </a:r>
            <a:r>
              <a:rPr lang="en-US" sz="4000" dirty="0">
                <a:solidFill>
                  <a:schemeClr val="tx2"/>
                </a:solidFill>
              </a:rPr>
              <a:t>,</a:t>
            </a:r>
            <a:r>
              <a:rPr lang="en-US" sz="4000" dirty="0" smtClean="0">
                <a:solidFill>
                  <a:schemeClr val="tx2"/>
                </a:solidFill>
              </a:rPr>
              <a:t> </a:t>
            </a:r>
            <a:r>
              <a:rPr lang="en-US" sz="4000" dirty="0" smtClean="0">
                <a:solidFill>
                  <a:schemeClr val="tx2"/>
                </a:solidFill>
              </a:rPr>
              <a:t>Alex </a:t>
            </a:r>
            <a:r>
              <a:rPr lang="en-US" sz="4000" dirty="0" smtClean="0">
                <a:solidFill>
                  <a:schemeClr val="tx2"/>
                </a:solidFill>
              </a:rPr>
              <a:t>Massicotte</a:t>
            </a:r>
            <a:r>
              <a:rPr lang="en-US" sz="4000" baseline="30000" dirty="0" smtClean="0">
                <a:solidFill>
                  <a:schemeClr val="tx2"/>
                </a:solidFill>
              </a:rPr>
              <a:t>1</a:t>
            </a:r>
            <a:r>
              <a:rPr lang="en-US" sz="4000" dirty="0" smtClean="0">
                <a:solidFill>
                  <a:schemeClr val="tx2"/>
                </a:solidFill>
              </a:rPr>
              <a:t>,</a:t>
            </a:r>
            <a:r>
              <a:rPr lang="en-US" sz="4000" dirty="0" smtClean="0">
                <a:solidFill>
                  <a:schemeClr val="tx2"/>
                </a:solidFill>
              </a:rPr>
              <a:t> </a:t>
            </a:r>
            <a:r>
              <a:rPr lang="en-US" sz="4000" dirty="0" smtClean="0">
                <a:solidFill>
                  <a:schemeClr val="tx2"/>
                </a:solidFill>
              </a:rPr>
              <a:t>Alan J.H. McGaughey</a:t>
            </a:r>
            <a:r>
              <a:rPr lang="en-US" sz="4000" baseline="30000" dirty="0" smtClean="0">
                <a:solidFill>
                  <a:schemeClr val="tx2"/>
                </a:solidFill>
              </a:rPr>
              <a:t>1</a:t>
            </a:r>
            <a:r>
              <a:rPr lang="en-US" sz="4000" dirty="0" smtClean="0">
                <a:solidFill>
                  <a:schemeClr val="tx2"/>
                </a:solidFill>
              </a:rPr>
              <a:t> , </a:t>
            </a:r>
            <a:r>
              <a:rPr lang="en-US" sz="4000" dirty="0" err="1" smtClean="0">
                <a:solidFill>
                  <a:schemeClr val="tx2"/>
                </a:solidFill>
              </a:rPr>
              <a:t>Wissam</a:t>
            </a:r>
            <a:r>
              <a:rPr lang="en-US" sz="4000" dirty="0" smtClean="0">
                <a:solidFill>
                  <a:schemeClr val="tx2"/>
                </a:solidFill>
              </a:rPr>
              <a:t> A. Al-Saidi</a:t>
            </a:r>
            <a:r>
              <a:rPr lang="en-US" sz="4000" baseline="30000" dirty="0" smtClean="0">
                <a:solidFill>
                  <a:schemeClr val="tx2"/>
                </a:solidFill>
              </a:rPr>
              <a:t>2</a:t>
            </a:r>
            <a:r>
              <a:rPr lang="en-US" sz="4000" dirty="0">
                <a:solidFill>
                  <a:schemeClr val="tx2"/>
                </a:solidFill>
              </a:rPr>
              <a:t/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baseline="30000" dirty="0" smtClean="0">
                <a:solidFill>
                  <a:schemeClr val="tx2"/>
                </a:solidFill>
              </a:rPr>
              <a:t>1</a:t>
            </a:r>
            <a:r>
              <a:rPr lang="en-US" sz="4000" dirty="0" smtClean="0">
                <a:solidFill>
                  <a:schemeClr val="tx2"/>
                </a:solidFill>
              </a:rPr>
              <a:t>Department of Mechanical Engineering, Carnegie Mellon University, </a:t>
            </a:r>
            <a:r>
              <a:rPr lang="en-US" sz="4000" baseline="30000" dirty="0" smtClean="0">
                <a:solidFill>
                  <a:schemeClr val="tx2"/>
                </a:solidFill>
              </a:rPr>
              <a:t>2</a:t>
            </a:r>
            <a:r>
              <a:rPr lang="en-US" sz="4000" dirty="0" smtClean="0">
                <a:solidFill>
                  <a:schemeClr val="tx2"/>
                </a:solidFill>
              </a:rPr>
              <a:t>Department </a:t>
            </a:r>
            <a:r>
              <a:rPr lang="en-US" sz="4000" dirty="0" smtClean="0">
                <a:solidFill>
                  <a:schemeClr val="tx2"/>
                </a:solidFill>
              </a:rPr>
              <a:t>of Chemistry, </a:t>
            </a:r>
            <a:r>
              <a:rPr lang="en-US" sz="4000" dirty="0" smtClean="0">
                <a:solidFill>
                  <a:schemeClr val="tx2"/>
                </a:solidFill>
              </a:rPr>
              <a:t>University of </a:t>
            </a:r>
            <a:r>
              <a:rPr lang="en-US" sz="4000" dirty="0" smtClean="0">
                <a:solidFill>
                  <a:schemeClr val="tx2"/>
                </a:solidFill>
              </a:rPr>
              <a:t>Pittsburgh</a:t>
            </a:r>
          </a:p>
        </p:txBody>
      </p:sp>
      <p:sp>
        <p:nvSpPr>
          <p:cNvPr id="81390" name="Text Box 494"/>
          <p:cNvSpPr txBox="1">
            <a:spLocks noChangeArrowheads="1"/>
          </p:cNvSpPr>
          <p:nvPr/>
        </p:nvSpPr>
        <p:spPr bwMode="auto">
          <a:xfrm>
            <a:off x="4495800" y="2743200"/>
            <a:ext cx="3848100" cy="195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36576" tIns="36576" rIns="36576" bIns="36576"/>
          <a:lstStyle/>
          <a:p>
            <a:pPr algn="ctr" defTabSz="4389438" eaLnBrk="1" hangingPunct="1">
              <a:spcBef>
                <a:spcPct val="0"/>
              </a:spcBef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￼</a:t>
            </a:r>
            <a:endParaRPr lang="en-US" sz="8600">
              <a:latin typeface="Arial" charset="0"/>
            </a:endParaRPr>
          </a:p>
        </p:txBody>
      </p:sp>
      <p:sp>
        <p:nvSpPr>
          <p:cNvPr id="81437" name="Text Box 541"/>
          <p:cNvSpPr txBox="1">
            <a:spLocks noChangeArrowheads="1"/>
          </p:cNvSpPr>
          <p:nvPr/>
        </p:nvSpPr>
        <p:spPr bwMode="auto">
          <a:xfrm>
            <a:off x="68275201" y="-1447800"/>
            <a:ext cx="10283825" cy="750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66738" indent="-566738">
              <a:spcBef>
                <a:spcPct val="0"/>
              </a:spcBef>
              <a:spcAft>
                <a:spcPct val="50000"/>
              </a:spcAft>
              <a:buClr>
                <a:srgbClr val="008080"/>
              </a:buClr>
              <a:buSzPct val="115000"/>
              <a:buFont typeface="Wingdings 3" pitchFamily="18" charset="2"/>
              <a:buNone/>
              <a:tabLst>
                <a:tab pos="1422400" algn="l"/>
                <a:tab pos="1944688" algn="l"/>
              </a:tabLst>
            </a:pPr>
            <a:r>
              <a:rPr lang="en-US" sz="2400" b="1" dirty="0">
                <a:cs typeface="Times New Roman" pitchFamily="18" charset="0"/>
              </a:rPr>
              <a:t>[Add title, if necessary.]</a:t>
            </a:r>
          </a:p>
          <a:p>
            <a:pPr marL="566738" indent="-566738">
              <a:lnSpc>
                <a:spcPct val="115000"/>
              </a:lnSpc>
              <a:spcBef>
                <a:spcPct val="0"/>
              </a:spcBef>
              <a:spcAft>
                <a:spcPct val="15000"/>
              </a:spcAft>
              <a:buClr>
                <a:srgbClr val="008080"/>
              </a:buClr>
              <a:buSzPct val="115000"/>
              <a:buFont typeface="Wingdings 3" pitchFamily="18" charset="2"/>
              <a:buChar char=""/>
              <a:tabLst>
                <a:tab pos="1422400" algn="l"/>
                <a:tab pos="1944688" algn="l"/>
              </a:tabLst>
            </a:pPr>
            <a:r>
              <a:rPr lang="en-US" sz="2400" dirty="0">
                <a:cs typeface="Times New Roman" pitchFamily="18" charset="0"/>
              </a:rPr>
              <a:t>[Add key point.]</a:t>
            </a:r>
          </a:p>
          <a:p>
            <a:pPr marL="1204913" lvl="1" indent="-406400">
              <a:lnSpc>
                <a:spcPct val="11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1422400" algn="l"/>
                <a:tab pos="1944688" algn="l"/>
              </a:tabLst>
            </a:pPr>
            <a:r>
              <a:rPr lang="en-US" sz="2400" dirty="0">
                <a:cs typeface="Times New Roman" pitchFamily="18" charset="0"/>
              </a:rPr>
              <a:t>[Sub-bullet]</a:t>
            </a:r>
          </a:p>
          <a:p>
            <a:pPr marL="1204913" lvl="1" indent="-406400">
              <a:lnSpc>
                <a:spcPct val="11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1422400" algn="l"/>
                <a:tab pos="1944688" algn="l"/>
              </a:tabLst>
            </a:pPr>
            <a:r>
              <a:rPr lang="en-US" sz="2400" dirty="0">
                <a:cs typeface="Times New Roman" pitchFamily="18" charset="0"/>
              </a:rPr>
              <a:t>[Sub-bullet]</a:t>
            </a:r>
          </a:p>
          <a:p>
            <a:pPr marL="566738" indent="-566738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008080"/>
              </a:buClr>
              <a:buSzPct val="115000"/>
              <a:buFont typeface="Wingdings 3" pitchFamily="18" charset="2"/>
              <a:buChar char=""/>
              <a:tabLst>
                <a:tab pos="1422400" algn="l"/>
                <a:tab pos="1944688" algn="l"/>
              </a:tabLst>
            </a:pPr>
            <a:r>
              <a:rPr lang="en-US" sz="2400" dirty="0"/>
              <a:t>[Add key point.]</a:t>
            </a:r>
            <a:endParaRPr lang="en-US" sz="2400" dirty="0">
              <a:cs typeface="Times New Roman" pitchFamily="18" charset="0"/>
            </a:endParaRPr>
          </a:p>
          <a:p>
            <a:pPr marL="1204913" lvl="1" indent="-406400">
              <a:lnSpc>
                <a:spcPct val="115000"/>
              </a:lnSpc>
              <a:buClr>
                <a:schemeClr val="tx1"/>
              </a:buClr>
              <a:buFont typeface="Wingdings" pitchFamily="2" charset="2"/>
              <a:buChar char="§"/>
              <a:tabLst>
                <a:tab pos="1422400" algn="l"/>
                <a:tab pos="1944688" algn="l"/>
              </a:tabLst>
            </a:pPr>
            <a:r>
              <a:rPr lang="en-US" sz="2400" dirty="0">
                <a:cs typeface="Times New Roman" pitchFamily="18" charset="0"/>
              </a:rPr>
              <a:t>[Sub-bullet]</a:t>
            </a:r>
          </a:p>
          <a:p>
            <a:pPr marL="1204913" lvl="1" indent="-406400">
              <a:lnSpc>
                <a:spcPct val="115000"/>
              </a:lnSpc>
              <a:buClr>
                <a:schemeClr val="tx1"/>
              </a:buClr>
              <a:buFont typeface="Wingdings" pitchFamily="2" charset="2"/>
              <a:buChar char="§"/>
              <a:tabLst>
                <a:tab pos="1422400" algn="l"/>
                <a:tab pos="1944688" algn="l"/>
              </a:tabLst>
            </a:pPr>
            <a:r>
              <a:rPr lang="en-US" sz="2400" dirty="0">
                <a:cs typeface="Times New Roman" pitchFamily="18" charset="0"/>
              </a:rPr>
              <a:t>[Sub-bullet]</a:t>
            </a:r>
          </a:p>
          <a:p>
            <a:pPr marL="566738" indent="-566738">
              <a:spcBef>
                <a:spcPct val="75000"/>
              </a:spcBef>
              <a:spcAft>
                <a:spcPct val="25000"/>
              </a:spcAft>
              <a:buFontTx/>
              <a:buNone/>
              <a:tabLst>
                <a:tab pos="1422400" algn="l"/>
                <a:tab pos="1944688" algn="l"/>
              </a:tabLst>
            </a:pPr>
            <a:r>
              <a:rPr lang="en-US" sz="2400" b="1" dirty="0">
                <a:cs typeface="Times New Roman" pitchFamily="18" charset="0"/>
              </a:rPr>
              <a:t>[Add title, if necessary.]</a:t>
            </a:r>
          </a:p>
          <a:p>
            <a:pPr marL="566738" indent="-566738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008080"/>
              </a:buClr>
              <a:buSzPct val="115000"/>
              <a:buFont typeface="Wingdings 3" pitchFamily="18" charset="2"/>
              <a:buChar char=""/>
              <a:tabLst>
                <a:tab pos="1422400" algn="l"/>
                <a:tab pos="1944688" algn="l"/>
              </a:tabLst>
            </a:pPr>
            <a:r>
              <a:rPr lang="en-US" sz="2400" dirty="0">
                <a:cs typeface="Times New Roman" pitchFamily="18" charset="0"/>
              </a:rPr>
              <a:t>[Add key point.]</a:t>
            </a:r>
          </a:p>
          <a:p>
            <a:pPr marL="1204913" lvl="1" indent="-406400">
              <a:lnSpc>
                <a:spcPct val="115000"/>
              </a:lnSpc>
              <a:buClr>
                <a:schemeClr val="tx1"/>
              </a:buClr>
              <a:buFont typeface="Wingdings" pitchFamily="2" charset="2"/>
              <a:buChar char="§"/>
              <a:tabLst>
                <a:tab pos="1422400" algn="l"/>
                <a:tab pos="1944688" algn="l"/>
              </a:tabLst>
            </a:pPr>
            <a:r>
              <a:rPr lang="en-US" sz="2400" dirty="0">
                <a:cs typeface="Times New Roman" pitchFamily="18" charset="0"/>
              </a:rPr>
              <a:t>[Sub-bullet]</a:t>
            </a:r>
          </a:p>
          <a:p>
            <a:pPr marL="1204913" lvl="1" indent="-406400">
              <a:lnSpc>
                <a:spcPct val="115000"/>
              </a:lnSpc>
              <a:buClr>
                <a:schemeClr val="tx1"/>
              </a:buClr>
              <a:buFont typeface="Wingdings" pitchFamily="2" charset="2"/>
              <a:buChar char="§"/>
              <a:tabLst>
                <a:tab pos="1422400" algn="l"/>
                <a:tab pos="1944688" algn="l"/>
              </a:tabLst>
            </a:pPr>
            <a:r>
              <a:rPr lang="en-US" sz="2400" dirty="0">
                <a:cs typeface="Times New Roman" pitchFamily="18" charset="0"/>
              </a:rPr>
              <a:t>[Sub-bullet]</a:t>
            </a:r>
          </a:p>
          <a:p>
            <a:pPr marL="566738" indent="-566738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008080"/>
              </a:buClr>
              <a:buSzPct val="115000"/>
              <a:buFont typeface="Wingdings 3" pitchFamily="18" charset="2"/>
              <a:buChar char=""/>
              <a:tabLst>
                <a:tab pos="1422400" algn="l"/>
                <a:tab pos="1944688" algn="l"/>
              </a:tabLst>
            </a:pPr>
            <a:r>
              <a:rPr lang="en-US" sz="2400" dirty="0">
                <a:cs typeface="Times New Roman" pitchFamily="18" charset="0"/>
              </a:rPr>
              <a:t>[Add key point.]</a:t>
            </a:r>
          </a:p>
          <a:p>
            <a:pPr marL="1204913" lvl="1" indent="-406400">
              <a:lnSpc>
                <a:spcPct val="115000"/>
              </a:lnSpc>
              <a:buClr>
                <a:schemeClr val="tx1"/>
              </a:buClr>
              <a:buFont typeface="Wingdings" pitchFamily="2" charset="2"/>
              <a:buChar char="§"/>
              <a:tabLst>
                <a:tab pos="1422400" algn="l"/>
                <a:tab pos="1944688" algn="l"/>
              </a:tabLst>
            </a:pPr>
            <a:r>
              <a:rPr lang="en-US" sz="2400" dirty="0">
                <a:cs typeface="Times New Roman" pitchFamily="18" charset="0"/>
              </a:rPr>
              <a:t>[Sub-bullet]</a:t>
            </a:r>
          </a:p>
          <a:p>
            <a:pPr marL="1204913" lvl="1" indent="-406400">
              <a:lnSpc>
                <a:spcPct val="115000"/>
              </a:lnSpc>
              <a:buClr>
                <a:schemeClr val="tx1"/>
              </a:buClr>
              <a:buFont typeface="Wingdings" pitchFamily="2" charset="2"/>
              <a:buChar char="§"/>
              <a:tabLst>
                <a:tab pos="1422400" algn="l"/>
                <a:tab pos="1944688" algn="l"/>
              </a:tabLst>
            </a:pPr>
            <a:r>
              <a:rPr lang="en-US" sz="2400" dirty="0">
                <a:cs typeface="Times New Roman" pitchFamily="18" charset="0"/>
              </a:rPr>
              <a:t>[Sub-bullet]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0" y="0"/>
            <a:ext cx="51206400" cy="1295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430" tIns="138248" rIns="274430" bIns="138248" numCol="1" rtlCol="0" anchor="t" anchorCtr="0" compatLnSpc="1">
            <a:prstTxWarp prst="textNoShape">
              <a:avLst/>
            </a:prstTxWarp>
          </a:bodyPr>
          <a:lstStyle/>
          <a:p>
            <a:pPr marL="1027113" marR="0" indent="-1027113" algn="l" defTabSz="628808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9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1439" name="Picture 543" descr="C:\Documents and Settings\Jodi Larkin\Desktop\ME-logo-white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26200" y="8839200"/>
            <a:ext cx="10795000" cy="3886200"/>
          </a:xfrm>
          <a:prstGeom prst="rect">
            <a:avLst/>
          </a:prstGeom>
          <a:noFill/>
        </p:spPr>
      </p:pic>
      <p:sp>
        <p:nvSpPr>
          <p:cNvPr id="78" name="Rectangle 77"/>
          <p:cNvSpPr/>
          <p:nvPr/>
        </p:nvSpPr>
        <p:spPr bwMode="auto">
          <a:xfrm>
            <a:off x="0" y="7162800"/>
            <a:ext cx="13411200" cy="29489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430" tIns="138248" rIns="274430" bIns="138248" numCol="1" rtlCol="0" anchor="t" anchorCtr="0" compatLnSpc="1">
            <a:prstTxWarp prst="textNoShape">
              <a:avLst/>
            </a:prstTxWarp>
          </a:bodyPr>
          <a:lstStyle/>
          <a:p>
            <a:pPr marL="1027113" marR="0" indent="-1027113" algn="l" defTabSz="628808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9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0" y="6629400"/>
            <a:ext cx="134874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430" tIns="138248" rIns="274430" bIns="138248" numCol="1" rtlCol="0" anchor="t" anchorCtr="0" compatLnSpc="1">
            <a:prstTxWarp prst="textNoShape">
              <a:avLst/>
            </a:prstTxWarp>
          </a:bodyPr>
          <a:lstStyle/>
          <a:p>
            <a:pPr marL="1027113" marR="0" indent="-1027113" algn="l" defTabSz="628808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9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Text Box 60"/>
          <p:cNvSpPr txBox="1">
            <a:spLocks noChangeArrowheads="1"/>
          </p:cNvSpPr>
          <p:nvPr/>
        </p:nvSpPr>
        <p:spPr bwMode="auto">
          <a:xfrm>
            <a:off x="-32080198" y="23622000"/>
            <a:ext cx="10283825" cy="737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defTabSz="6288088" eaLnBrk="1" hangingPunct="1">
              <a:spcBef>
                <a:spcPct val="0"/>
              </a:spcBef>
              <a:spcAft>
                <a:spcPct val="65000"/>
              </a:spcAft>
              <a:buFontTx/>
              <a:buNone/>
            </a:pPr>
            <a:r>
              <a:rPr lang="en-US" sz="4500" b="1" dirty="0">
                <a:solidFill>
                  <a:srgbClr val="004442"/>
                </a:solidFill>
              </a:rPr>
              <a:t>OBJECTIVE</a:t>
            </a:r>
          </a:p>
          <a:p>
            <a:pPr marL="342900" indent="-342900" algn="ctr" defTabSz="6288088">
              <a:lnSpc>
                <a:spcPct val="130000"/>
              </a:lnSpc>
              <a:buFontTx/>
              <a:buNone/>
            </a:pPr>
            <a:r>
              <a:rPr lang="en-US" sz="2200" dirty="0">
                <a:latin typeface="Arial" charset="0"/>
              </a:rPr>
              <a:t>[Repeat objective from above.]</a:t>
            </a:r>
          </a:p>
        </p:txBody>
      </p:sp>
      <p:pic>
        <p:nvPicPr>
          <p:cNvPr id="81451" name="Picture 555"/>
          <p:cNvPicPr>
            <a:picLocks noChangeAspect="1" noChangeArrowheads="1"/>
          </p:cNvPicPr>
          <p:nvPr/>
        </p:nvPicPr>
        <p:blipFill>
          <a:blip r:embed="rId4" cstate="print"/>
          <a:srcRect l="16767"/>
          <a:stretch>
            <a:fillRect/>
          </a:stretch>
        </p:blipFill>
        <p:spPr bwMode="auto">
          <a:xfrm>
            <a:off x="26200768" y="24384000"/>
            <a:ext cx="11823032" cy="8382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graphicFrame>
        <p:nvGraphicFramePr>
          <p:cNvPr id="95" name="Object 22"/>
          <p:cNvGraphicFramePr>
            <a:graphicFrameLocks noChangeAspect="1"/>
          </p:cNvGraphicFramePr>
          <p:nvPr/>
        </p:nvGraphicFramePr>
        <p:xfrm>
          <a:off x="14020800" y="10591802"/>
          <a:ext cx="11734800" cy="1811159"/>
        </p:xfrm>
        <a:graphic>
          <a:graphicData uri="http://schemas.openxmlformats.org/presentationml/2006/ole">
            <p:oleObj spid="_x0000_s81452" name="Equation" r:id="rId5" imgW="2959100" imgH="457200" progId="Equation.3">
              <p:embed/>
            </p:oleObj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14097000" y="12573000"/>
            <a:ext cx="6324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800" b="1" u="sng" dirty="0" smtClean="0"/>
              <a:t>NEED: </a:t>
            </a:r>
          </a:p>
          <a:p>
            <a:pPr>
              <a:buFontTx/>
              <a:buChar char="-"/>
            </a:pPr>
            <a:r>
              <a:rPr lang="en-US" sz="4800" dirty="0" smtClean="0"/>
              <a:t>Equilibrium positions</a:t>
            </a:r>
          </a:p>
          <a:p>
            <a:pPr>
              <a:buFontTx/>
              <a:buChar char="-"/>
            </a:pPr>
            <a:endParaRPr lang="en-US" sz="4800" dirty="0" smtClean="0"/>
          </a:p>
          <a:p>
            <a:pPr>
              <a:buFontTx/>
              <a:buChar char="-"/>
            </a:pPr>
            <a:r>
              <a:rPr lang="en-US" sz="4800" dirty="0" smtClean="0"/>
              <a:t> Eigenvectors from Lattice Dynamics</a:t>
            </a:r>
          </a:p>
          <a:p>
            <a:endParaRPr lang="en-US" sz="4800" dirty="0" smtClean="0"/>
          </a:p>
          <a:p>
            <a:pPr>
              <a:buFontTx/>
              <a:buChar char="-"/>
            </a:pPr>
            <a:r>
              <a:rPr lang="en-US" sz="4800" dirty="0" smtClean="0"/>
              <a:t> Velocities from Molecular Dynamics</a:t>
            </a:r>
            <a:endParaRPr lang="en-US" sz="4800" dirty="0"/>
          </a:p>
        </p:txBody>
      </p:sp>
      <p:sp>
        <p:nvSpPr>
          <p:cNvPr id="97" name="TextBox 96"/>
          <p:cNvSpPr txBox="1"/>
          <p:nvPr/>
        </p:nvSpPr>
        <p:spPr>
          <a:xfrm>
            <a:off x="13716000" y="7467602"/>
            <a:ext cx="1859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7000" b="1" u="sng" dirty="0" smtClean="0"/>
              <a:t>Normal Mode Decomposition</a:t>
            </a:r>
            <a:endParaRPr lang="en-US" sz="7000" b="1" u="sng" dirty="0"/>
          </a:p>
        </p:txBody>
      </p:sp>
      <p:sp>
        <p:nvSpPr>
          <p:cNvPr id="81455" name="Rectangle 559"/>
          <p:cNvSpPr>
            <a:spLocks noChangeArrowheads="1"/>
          </p:cNvSpPr>
          <p:nvPr/>
        </p:nvSpPr>
        <p:spPr bwMode="auto">
          <a:xfrm>
            <a:off x="0" y="-672745"/>
            <a:ext cx="998252" cy="180269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274430" tIns="138248" rIns="274430" bIns="13824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456" name="Rectangle 560"/>
          <p:cNvSpPr>
            <a:spLocks noChangeArrowheads="1"/>
          </p:cNvSpPr>
          <p:nvPr/>
        </p:nvSpPr>
        <p:spPr bwMode="auto">
          <a:xfrm>
            <a:off x="1" y="656811"/>
            <a:ext cx="554285" cy="64852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274430" tIns="138248" rIns="274430" bIns="1382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458" name="Rectangle 562"/>
          <p:cNvSpPr>
            <a:spLocks noChangeArrowheads="1"/>
          </p:cNvSpPr>
          <p:nvPr/>
        </p:nvSpPr>
        <p:spPr bwMode="auto">
          <a:xfrm>
            <a:off x="0" y="-901345"/>
            <a:ext cx="998252" cy="180269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274430" tIns="138248" rIns="274430" bIns="13824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1457" name="Object 561"/>
          <p:cNvGraphicFramePr>
            <a:graphicFrameLocks noChangeAspect="1"/>
          </p:cNvGraphicFramePr>
          <p:nvPr/>
        </p:nvGraphicFramePr>
        <p:xfrm>
          <a:off x="13563602" y="22197774"/>
          <a:ext cx="12344399" cy="1837790"/>
        </p:xfrm>
        <a:graphic>
          <a:graphicData uri="http://schemas.openxmlformats.org/presentationml/2006/ole">
            <p:oleObj spid="_x0000_s81457" name="Equation" r:id="rId6" imgW="3339869" imgH="546793" progId="Equation.3">
              <p:embed/>
            </p:oleObj>
          </a:graphicData>
        </a:graphic>
      </p:graphicFrame>
      <p:graphicFrame>
        <p:nvGraphicFramePr>
          <p:cNvPr id="81460" name="Object 564"/>
          <p:cNvGraphicFramePr>
            <a:graphicFrameLocks noChangeAspect="1"/>
          </p:cNvGraphicFramePr>
          <p:nvPr/>
        </p:nvGraphicFramePr>
        <p:xfrm>
          <a:off x="26593800" y="15392400"/>
          <a:ext cx="10880436" cy="2895600"/>
        </p:xfrm>
        <a:graphic>
          <a:graphicData uri="http://schemas.openxmlformats.org/presentationml/2006/ole">
            <p:oleObj spid="_x0000_s81460" name="Equation" r:id="rId7" imgW="1879560" imgH="507960" progId="Equation.3">
              <p:embed/>
            </p:oleObj>
          </a:graphicData>
        </a:graphic>
      </p:graphicFrame>
      <p:graphicFrame>
        <p:nvGraphicFramePr>
          <p:cNvPr id="81462" name="Object 566"/>
          <p:cNvGraphicFramePr>
            <a:graphicFrameLocks noChangeAspect="1"/>
          </p:cNvGraphicFramePr>
          <p:nvPr/>
        </p:nvGraphicFramePr>
        <p:xfrm>
          <a:off x="252724" y="10591800"/>
          <a:ext cx="13158476" cy="3124200"/>
        </p:xfrm>
        <a:graphic>
          <a:graphicData uri="http://schemas.openxmlformats.org/presentationml/2006/ole">
            <p:oleObj spid="_x0000_s81462" name="Equation" r:id="rId8" imgW="1739880" imgH="419040" progId="Equation.3">
              <p:embed/>
            </p:oleObj>
          </a:graphicData>
        </a:graphic>
      </p:graphicFrame>
      <p:pic>
        <p:nvPicPr>
          <p:cNvPr id="116" name="Picture 1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6576000" y="13258800"/>
            <a:ext cx="1342656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7" name="Group 116"/>
          <p:cNvGrpSpPr/>
          <p:nvPr/>
        </p:nvGrpSpPr>
        <p:grpSpPr>
          <a:xfrm>
            <a:off x="26136601" y="10972800"/>
            <a:ext cx="12039600" cy="1752600"/>
            <a:chOff x="4612553" y="4649342"/>
            <a:chExt cx="4102058" cy="608458"/>
          </a:xfrm>
        </p:grpSpPr>
        <p:pic>
          <p:nvPicPr>
            <p:cNvPr id="118" name="Picture 13"/>
            <p:cNvPicPr>
              <a:picLocks noChangeAspect="1" noChangeArrowheads="1"/>
            </p:cNvPicPr>
            <p:nvPr/>
          </p:nvPicPr>
          <p:blipFill>
            <a:blip r:embed="rId10" cstate="print"/>
            <a:srcRect l="31481"/>
            <a:stretch>
              <a:fillRect/>
            </a:stretch>
          </p:blipFill>
          <p:spPr bwMode="auto">
            <a:xfrm>
              <a:off x="5029200" y="4649342"/>
              <a:ext cx="3685411" cy="581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9" name="Picture 13"/>
            <p:cNvPicPr>
              <a:picLocks noChangeAspect="1" noChangeArrowheads="1"/>
            </p:cNvPicPr>
            <p:nvPr/>
          </p:nvPicPr>
          <p:blipFill>
            <a:blip r:embed="rId10" cstate="print"/>
            <a:srcRect r="92593" b="-1252"/>
            <a:stretch>
              <a:fillRect/>
            </a:stretch>
          </p:blipFill>
          <p:spPr bwMode="auto">
            <a:xfrm>
              <a:off x="4612553" y="4668953"/>
              <a:ext cx="398422" cy="5888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29" name="Object 7"/>
          <p:cNvGraphicFramePr>
            <a:graphicFrameLocks noChangeAspect="1"/>
          </p:cNvGraphicFramePr>
          <p:nvPr/>
        </p:nvGraphicFramePr>
        <p:xfrm>
          <a:off x="26212801" y="22555200"/>
          <a:ext cx="11887200" cy="1760537"/>
        </p:xfrm>
        <a:graphic>
          <a:graphicData uri="http://schemas.openxmlformats.org/presentationml/2006/ole">
            <p:oleObj spid="_x0000_s81464" name="Equation" r:id="rId11" imgW="2400120" imgH="355320" progId="Equation.3">
              <p:embed/>
            </p:oleObj>
          </a:graphicData>
        </a:graphic>
      </p:graphicFrame>
      <p:grpSp>
        <p:nvGrpSpPr>
          <p:cNvPr id="138" name="Group 137"/>
          <p:cNvGrpSpPr/>
          <p:nvPr/>
        </p:nvGrpSpPr>
        <p:grpSpPr>
          <a:xfrm>
            <a:off x="39090601" y="16230600"/>
            <a:ext cx="10820400" cy="17983200"/>
            <a:chOff x="39161640" y="14020800"/>
            <a:chExt cx="10825560" cy="17373600"/>
          </a:xfrm>
        </p:grpSpPr>
        <p:grpSp>
          <p:nvGrpSpPr>
            <p:cNvPr id="108" name="Group 107"/>
            <p:cNvGrpSpPr/>
            <p:nvPr/>
          </p:nvGrpSpPr>
          <p:grpSpPr>
            <a:xfrm>
              <a:off x="39161640" y="14020800"/>
              <a:ext cx="10825560" cy="17373600"/>
              <a:chOff x="39014400" y="14020800"/>
              <a:chExt cx="10825560" cy="17373600"/>
            </a:xfrm>
          </p:grpSpPr>
          <p:pic>
            <p:nvPicPr>
              <p:cNvPr id="89" name="Picture 2" descr="C:\Documents and Settings\Jodi Larkin\My Documents\MATLAB\CP2K_SW_100_Dispersion.jp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39014400" y="20574000"/>
                <a:ext cx="10825560" cy="10820400"/>
              </a:xfrm>
              <a:prstGeom prst="rect">
                <a:avLst/>
              </a:prstGeom>
              <a:noFill/>
            </p:spPr>
          </p:pic>
          <p:pic>
            <p:nvPicPr>
              <p:cNvPr id="90" name="Picture 2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 rot="5400000">
                <a:off x="40902011" y="12742789"/>
                <a:ext cx="7045177" cy="960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7" name="Rectangle 136"/>
            <p:cNvSpPr/>
            <p:nvPr/>
          </p:nvSpPr>
          <p:spPr>
            <a:xfrm rot="16200000">
              <a:off x="46177200" y="25298400"/>
              <a:ext cx="63246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26212800" y="7467602"/>
            <a:ext cx="1859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7000" b="1" i="1" u="sng" dirty="0" err="1" smtClean="0">
                <a:solidFill>
                  <a:srgbClr val="C00000"/>
                </a:solidFill>
              </a:rPr>
              <a:t>Ab</a:t>
            </a:r>
            <a:r>
              <a:rPr lang="en-US" sz="7000" b="1" i="1" u="sng" dirty="0" smtClean="0">
                <a:solidFill>
                  <a:srgbClr val="C00000"/>
                </a:solidFill>
              </a:rPr>
              <a:t>-Initio</a:t>
            </a:r>
            <a:r>
              <a:rPr lang="en-US" sz="7000" b="1" u="sng" dirty="0" smtClean="0"/>
              <a:t> Molecular Dynamics</a:t>
            </a:r>
            <a:endParaRPr lang="en-US" sz="7000" b="1" u="sng" dirty="0"/>
          </a:p>
        </p:txBody>
      </p:sp>
      <p:sp>
        <p:nvSpPr>
          <p:cNvPr id="142" name="TextBox 141"/>
          <p:cNvSpPr txBox="1"/>
          <p:nvPr/>
        </p:nvSpPr>
        <p:spPr>
          <a:xfrm>
            <a:off x="26289000" y="18239125"/>
            <a:ext cx="119633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0" b="1" u="sng" dirty="0" smtClean="0"/>
              <a:t>CP2K</a:t>
            </a:r>
            <a:r>
              <a:rPr lang="en-US" sz="10000" b="1" u="sng" baseline="30000" dirty="0" smtClean="0"/>
              <a:t>2</a:t>
            </a:r>
            <a:r>
              <a:rPr lang="en-US" sz="10000" b="1" u="sng" dirty="0" smtClean="0"/>
              <a:t>: </a:t>
            </a:r>
          </a:p>
          <a:p>
            <a:pPr>
              <a:buFontTx/>
              <a:buChar char="-"/>
            </a:pPr>
            <a:r>
              <a:rPr lang="en-US" sz="5000" b="1" dirty="0" smtClean="0"/>
              <a:t> Used 128 CPU on Diamond and Garnet </a:t>
            </a:r>
          </a:p>
          <a:p>
            <a:pPr>
              <a:buFontTx/>
              <a:buChar char="-"/>
            </a:pPr>
            <a:r>
              <a:rPr lang="en-US" sz="5000" b="1" dirty="0" smtClean="0"/>
              <a:t> Mixed </a:t>
            </a:r>
            <a:r>
              <a:rPr lang="en-US" sz="5000" b="1" dirty="0" smtClean="0">
                <a:solidFill>
                  <a:srgbClr val="C00000"/>
                </a:solidFill>
              </a:rPr>
              <a:t>Gaussian</a:t>
            </a:r>
            <a:r>
              <a:rPr lang="en-US" sz="5000" b="1" dirty="0" smtClean="0"/>
              <a:t> and </a:t>
            </a:r>
            <a:r>
              <a:rPr lang="en-US" sz="5000" b="1" dirty="0" smtClean="0">
                <a:solidFill>
                  <a:srgbClr val="C00000"/>
                </a:solidFill>
              </a:rPr>
              <a:t>Plane Wave</a:t>
            </a:r>
            <a:r>
              <a:rPr lang="en-US" sz="5000" b="1" dirty="0" smtClean="0"/>
              <a:t> code: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6212801" y="35837336"/>
            <a:ext cx="9448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200" b="1" u="sng" baseline="30000" dirty="0" smtClean="0"/>
              <a:t>2</a:t>
            </a:r>
            <a:r>
              <a:rPr lang="en-US" sz="4200" b="1" u="sng" dirty="0" smtClean="0"/>
              <a:t>http://cp2k.berlios.de/</a:t>
            </a:r>
            <a:endParaRPr lang="en-US" sz="4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8557200" y="8686800"/>
            <a:ext cx="1120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6000" b="1" u="sng" dirty="0" smtClean="0"/>
              <a:t>CP2K</a:t>
            </a:r>
          </a:p>
          <a:p>
            <a:r>
              <a:rPr lang="en-US" sz="5000" dirty="0" smtClean="0"/>
              <a:t> 3 steps/min/128cpu = </a:t>
            </a:r>
            <a:endParaRPr lang="en-US" sz="5000" dirty="0" smtClean="0"/>
          </a:p>
          <a:p>
            <a:pPr>
              <a:buNone/>
            </a:pPr>
            <a:r>
              <a:rPr lang="en-US" sz="5000" b="1" dirty="0" smtClean="0">
                <a:solidFill>
                  <a:srgbClr val="C00000"/>
                </a:solidFill>
              </a:rPr>
              <a:t>0.023 </a:t>
            </a:r>
            <a:r>
              <a:rPr lang="en-US" sz="5000" b="1" dirty="0" smtClean="0">
                <a:solidFill>
                  <a:srgbClr val="C00000"/>
                </a:solidFill>
              </a:rPr>
              <a:t>steps/min/</a:t>
            </a:r>
            <a:r>
              <a:rPr lang="en-US" sz="5000" b="1" dirty="0" err="1" smtClean="0">
                <a:solidFill>
                  <a:srgbClr val="C00000"/>
                </a:solidFill>
              </a:rPr>
              <a:t>cpu</a:t>
            </a:r>
            <a:endParaRPr lang="en-US" sz="5000" b="1" dirty="0" smtClean="0">
              <a:solidFill>
                <a:srgbClr val="C0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8481000" y="7467602"/>
            <a:ext cx="1752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7000" b="1" u="sng" dirty="0" smtClean="0"/>
              <a:t>Simulation Expense</a:t>
            </a:r>
            <a:endParaRPr lang="en-US" sz="7000" b="1" u="sng" dirty="0"/>
          </a:p>
        </p:txBody>
      </p:sp>
      <p:sp>
        <p:nvSpPr>
          <p:cNvPr id="146" name="Rectangle 145"/>
          <p:cNvSpPr/>
          <p:nvPr/>
        </p:nvSpPr>
        <p:spPr>
          <a:xfrm>
            <a:off x="38557200" y="11811000"/>
            <a:ext cx="1173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6000" b="1" u="sng" dirty="0" err="1" smtClean="0"/>
              <a:t>Stillinger</a:t>
            </a:r>
            <a:r>
              <a:rPr lang="en-US" sz="6000" b="1" u="sng" dirty="0" smtClean="0"/>
              <a:t>-Weber</a:t>
            </a:r>
          </a:p>
          <a:p>
            <a:r>
              <a:rPr lang="en-US" sz="5000" dirty="0" smtClean="0"/>
              <a:t>6E4 steps/min/4 </a:t>
            </a:r>
            <a:r>
              <a:rPr lang="en-US" sz="5000" dirty="0" err="1" smtClean="0"/>
              <a:t>cpu</a:t>
            </a:r>
            <a:r>
              <a:rPr lang="en-US" sz="5000" dirty="0" smtClean="0"/>
              <a:t> = </a:t>
            </a:r>
            <a:endParaRPr lang="en-US" sz="5000" dirty="0" smtClean="0"/>
          </a:p>
          <a:p>
            <a:pPr>
              <a:buNone/>
            </a:pPr>
            <a:r>
              <a:rPr lang="en-US" sz="5000" b="1" dirty="0" smtClean="0">
                <a:solidFill>
                  <a:srgbClr val="C00000"/>
                </a:solidFill>
              </a:rPr>
              <a:t>15000 </a:t>
            </a:r>
            <a:r>
              <a:rPr lang="en-US" sz="5000" b="1" dirty="0" smtClean="0">
                <a:solidFill>
                  <a:srgbClr val="C00000"/>
                </a:solidFill>
              </a:rPr>
              <a:t>steps/min/</a:t>
            </a:r>
            <a:r>
              <a:rPr lang="en-US" sz="5000" b="1" dirty="0" err="1" smtClean="0">
                <a:solidFill>
                  <a:srgbClr val="C00000"/>
                </a:solidFill>
              </a:rPr>
              <a:t>cpu</a:t>
            </a:r>
            <a:endParaRPr lang="en-US" sz="5000" b="1" dirty="0" smtClean="0">
              <a:solidFill>
                <a:srgbClr val="C0000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212801" y="33499961"/>
            <a:ext cx="1203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 smtClean="0"/>
              <a:t>Si </a:t>
            </a:r>
            <a:r>
              <a:rPr lang="en-US" sz="3600" b="1" dirty="0" smtClean="0"/>
              <a:t>electronic </a:t>
            </a:r>
            <a:r>
              <a:rPr lang="en-US" sz="3600" b="1" dirty="0"/>
              <a:t>k</a:t>
            </a:r>
            <a:r>
              <a:rPr lang="en-US" sz="3600" b="1" dirty="0" smtClean="0"/>
              <a:t>inetic </a:t>
            </a:r>
            <a:r>
              <a:rPr lang="en-US" sz="3600" b="1" dirty="0"/>
              <a:t>e</a:t>
            </a:r>
            <a:r>
              <a:rPr lang="en-US" sz="3600" b="1" dirty="0" smtClean="0"/>
              <a:t>nergy density calculated using Density Functional Theory</a:t>
            </a:r>
            <a:endParaRPr lang="en-US" sz="3600" dirty="0"/>
          </a:p>
        </p:txBody>
      </p:sp>
      <p:sp>
        <p:nvSpPr>
          <p:cNvPr id="148" name="Rectangle 147"/>
          <p:cNvSpPr/>
          <p:nvPr/>
        </p:nvSpPr>
        <p:spPr>
          <a:xfrm>
            <a:off x="38526119" y="34442402"/>
            <a:ext cx="113848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 err="1" smtClean="0"/>
              <a:t>Vibrational</a:t>
            </a:r>
            <a:r>
              <a:rPr lang="en-US" sz="3600" b="1" dirty="0" smtClean="0"/>
              <a:t> </a:t>
            </a:r>
            <a:r>
              <a:rPr lang="en-US" sz="3600" b="1" dirty="0" smtClean="0"/>
              <a:t>power spectrum for Si from CP2K and </a:t>
            </a:r>
            <a:r>
              <a:rPr lang="en-US" sz="3600" b="1" dirty="0" err="1" smtClean="0"/>
              <a:t>Stillinger</a:t>
            </a:r>
            <a:r>
              <a:rPr lang="en-US" sz="3600" b="1" dirty="0" smtClean="0"/>
              <a:t>-Weber with matching dispersion curve.</a:t>
            </a:r>
            <a:endParaRPr lang="en-US" sz="3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6212801" y="9195139"/>
            <a:ext cx="1089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6000" b="1" u="sng" dirty="0" smtClean="0"/>
              <a:t>Density Functional Theory:</a:t>
            </a:r>
            <a:endParaRPr lang="en-US" sz="60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25984200" y="13563600"/>
            <a:ext cx="1226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6000" b="1" u="sng" dirty="0" smtClean="0"/>
              <a:t>Molecular Dynamics:</a:t>
            </a:r>
            <a:endParaRPr lang="en-US" sz="6000" b="1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20726400" y="12801600"/>
            <a:ext cx="4267200" cy="7696200"/>
            <a:chOff x="18211800" y="18973800"/>
            <a:chExt cx="5943600" cy="11277600"/>
          </a:xfrm>
        </p:grpSpPr>
        <p:grpSp>
          <p:nvGrpSpPr>
            <p:cNvPr id="98" name="Group 97"/>
            <p:cNvGrpSpPr/>
            <p:nvPr/>
          </p:nvGrpSpPr>
          <p:grpSpPr>
            <a:xfrm>
              <a:off x="18211800" y="18973800"/>
              <a:ext cx="5943600" cy="11277600"/>
              <a:chOff x="7576917" y="1178745"/>
              <a:chExt cx="1231289" cy="2474223"/>
            </a:xfrm>
          </p:grpSpPr>
          <p:pic>
            <p:nvPicPr>
              <p:cNvPr id="99" name="Picture 15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7576917" y="2421679"/>
                <a:ext cx="1231289" cy="1231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0" name="Picture 16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 b="32432"/>
              <a:stretch>
                <a:fillRect/>
              </a:stretch>
            </p:blipFill>
            <p:spPr bwMode="auto">
              <a:xfrm>
                <a:off x="7726111" y="1178745"/>
                <a:ext cx="1019503" cy="912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1" name="TextBox 100"/>
              <p:cNvSpPr txBox="1"/>
              <p:nvPr/>
            </p:nvSpPr>
            <p:spPr>
              <a:xfrm rot="5400000">
                <a:off x="7972933" y="2273016"/>
                <a:ext cx="423674" cy="9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=</a:t>
                </a:r>
                <a:endParaRPr lang="en-US" sz="1600" b="1" dirty="0"/>
              </a:p>
            </p:txBody>
          </p:sp>
        </p:grpSp>
        <p:sp>
          <p:nvSpPr>
            <p:cNvPr id="162" name="TextBox 161"/>
            <p:cNvSpPr txBox="1"/>
            <p:nvPr/>
          </p:nvSpPr>
          <p:spPr>
            <a:xfrm rot="5400000">
              <a:off x="19052635" y="24614457"/>
              <a:ext cx="4800600" cy="2272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0000" b="1" dirty="0" smtClean="0"/>
                <a:t>=</a:t>
              </a:r>
              <a:endParaRPr lang="en-US" sz="10000" b="1" dirty="0"/>
            </a:p>
          </p:txBody>
        </p:sp>
      </p:grpSp>
      <p:sp>
        <p:nvSpPr>
          <p:cNvPr id="81468" name="Rectangle 572"/>
          <p:cNvSpPr>
            <a:spLocks noChangeArrowheads="1"/>
          </p:cNvSpPr>
          <p:nvPr/>
        </p:nvSpPr>
        <p:spPr bwMode="auto">
          <a:xfrm>
            <a:off x="0" y="-901345"/>
            <a:ext cx="998252" cy="180269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274430" tIns="138248" rIns="274430" bIns="13824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1469" name="Object 573"/>
          <p:cNvGraphicFramePr>
            <a:graphicFrameLocks noChangeAspect="1"/>
          </p:cNvGraphicFramePr>
          <p:nvPr/>
        </p:nvGraphicFramePr>
        <p:xfrm>
          <a:off x="14325600" y="25931576"/>
          <a:ext cx="10800764" cy="2124075"/>
        </p:xfrm>
        <a:graphic>
          <a:graphicData uri="http://schemas.openxmlformats.org/presentationml/2006/ole">
            <p:oleObj spid="_x0000_s81469" name="Equation" r:id="rId16" imgW="2057400" imgH="444240" progId="Equation.3">
              <p:embed/>
            </p:oleObj>
          </a:graphicData>
        </a:graphic>
      </p:graphicFrame>
      <p:sp>
        <p:nvSpPr>
          <p:cNvPr id="167" name="Rectangle 166"/>
          <p:cNvSpPr/>
          <p:nvPr/>
        </p:nvSpPr>
        <p:spPr>
          <a:xfrm>
            <a:off x="13719874" y="8686800"/>
            <a:ext cx="118071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000" b="1" dirty="0" smtClean="0"/>
              <a:t>- Atomic motion is a superposition of </a:t>
            </a:r>
            <a:r>
              <a:rPr lang="en-US" sz="5000" b="1" dirty="0" smtClean="0"/>
              <a:t>normal </a:t>
            </a:r>
            <a:r>
              <a:rPr lang="en-US" sz="5000" b="1" dirty="0" smtClean="0"/>
              <a:t>m</a:t>
            </a:r>
            <a:r>
              <a:rPr lang="en-US" sz="5000" b="1" dirty="0" smtClean="0"/>
              <a:t>odes</a:t>
            </a:r>
            <a:r>
              <a:rPr lang="en-US" sz="5000" b="1" dirty="0" smtClean="0"/>
              <a:t>:</a:t>
            </a:r>
            <a:endParaRPr lang="en-US" sz="9600" b="1" dirty="0"/>
          </a:p>
        </p:txBody>
      </p:sp>
      <p:sp>
        <p:nvSpPr>
          <p:cNvPr id="168" name="Rectangle 167"/>
          <p:cNvSpPr/>
          <p:nvPr/>
        </p:nvSpPr>
        <p:spPr>
          <a:xfrm>
            <a:off x="13792201" y="20955000"/>
            <a:ext cx="1180712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000" b="1" dirty="0" smtClean="0"/>
              <a:t>- </a:t>
            </a:r>
            <a:r>
              <a:rPr lang="en-US" sz="5000" b="1" dirty="0" smtClean="0"/>
              <a:t>Map </a:t>
            </a:r>
            <a:r>
              <a:rPr lang="en-US" sz="5000" b="1" dirty="0" smtClean="0"/>
              <a:t>atomic motion onto </a:t>
            </a:r>
            <a:r>
              <a:rPr lang="en-US" sz="5000" b="1" dirty="0" smtClean="0"/>
              <a:t>normal </a:t>
            </a:r>
            <a:r>
              <a:rPr lang="en-US" sz="5000" b="1" dirty="0" smtClean="0"/>
              <a:t>m</a:t>
            </a:r>
            <a:r>
              <a:rPr lang="en-US" sz="5000" b="1" dirty="0" smtClean="0"/>
              <a:t>odes</a:t>
            </a:r>
            <a:r>
              <a:rPr lang="en-US" sz="5000" b="1" dirty="0" smtClean="0"/>
              <a:t>:</a:t>
            </a:r>
            <a:endParaRPr lang="en-US" sz="9600" b="1" dirty="0"/>
          </a:p>
        </p:txBody>
      </p:sp>
      <p:sp>
        <p:nvSpPr>
          <p:cNvPr id="169" name="Rectangle 168"/>
          <p:cNvSpPr/>
          <p:nvPr/>
        </p:nvSpPr>
        <p:spPr>
          <a:xfrm>
            <a:off x="13868400" y="24612600"/>
            <a:ext cx="1180712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000" b="1" dirty="0" smtClean="0"/>
              <a:t>- Power spectrum of </a:t>
            </a:r>
            <a:r>
              <a:rPr lang="en-US" sz="5000" b="1" dirty="0" smtClean="0"/>
              <a:t>normal </a:t>
            </a:r>
            <a:r>
              <a:rPr lang="en-US" sz="5000" b="1" dirty="0" smtClean="0"/>
              <a:t>m</a:t>
            </a:r>
            <a:r>
              <a:rPr lang="en-US" sz="5000" b="1" dirty="0" smtClean="0"/>
              <a:t>odes</a:t>
            </a:r>
            <a:r>
              <a:rPr lang="en-US" sz="5000" b="1" dirty="0" smtClean="0"/>
              <a:t>:</a:t>
            </a:r>
            <a:endParaRPr lang="en-US" sz="9600" b="1" dirty="0"/>
          </a:p>
        </p:txBody>
      </p:sp>
      <p:graphicFrame>
        <p:nvGraphicFramePr>
          <p:cNvPr id="175" name="Object 10"/>
          <p:cNvGraphicFramePr>
            <a:graphicFrameLocks noChangeAspect="1"/>
          </p:cNvGraphicFramePr>
          <p:nvPr/>
        </p:nvGraphicFramePr>
        <p:xfrm>
          <a:off x="1143000" y="25755600"/>
          <a:ext cx="11012488" cy="1789113"/>
        </p:xfrm>
        <a:graphic>
          <a:graphicData uri="http://schemas.openxmlformats.org/presentationml/2006/ole">
            <p:oleObj spid="_x0000_s81472" name="Equation" r:id="rId17" imgW="1485720" imgH="241200" progId="Equation.3">
              <p:embed/>
            </p:oleObj>
          </a:graphicData>
        </a:graphic>
      </p:graphicFrame>
      <p:graphicFrame>
        <p:nvGraphicFramePr>
          <p:cNvPr id="177" name="Object 9"/>
          <p:cNvGraphicFramePr>
            <a:graphicFrameLocks noChangeAspect="1"/>
          </p:cNvGraphicFramePr>
          <p:nvPr/>
        </p:nvGraphicFramePr>
        <p:xfrm>
          <a:off x="2209800" y="21640800"/>
          <a:ext cx="9903872" cy="2286000"/>
        </p:xfrm>
        <a:graphic>
          <a:graphicData uri="http://schemas.openxmlformats.org/presentationml/2006/ole">
            <p:oleObj spid="_x0000_s81473" name="Equation" r:id="rId18" imgW="1041120" imgH="241200" progId="Equation.3">
              <p:embed/>
            </p:oleObj>
          </a:graphicData>
        </a:graphic>
      </p:graphicFrame>
      <p:grpSp>
        <p:nvGrpSpPr>
          <p:cNvPr id="193" name="Group 192"/>
          <p:cNvGrpSpPr/>
          <p:nvPr/>
        </p:nvGrpSpPr>
        <p:grpSpPr>
          <a:xfrm>
            <a:off x="14249401" y="28041600"/>
            <a:ext cx="11404599" cy="5943600"/>
            <a:chOff x="14249400" y="28041600"/>
            <a:chExt cx="11404599" cy="5943600"/>
          </a:xfrm>
        </p:grpSpPr>
        <p:graphicFrame>
          <p:nvGraphicFramePr>
            <p:cNvPr id="182" name="Object 16"/>
            <p:cNvGraphicFramePr>
              <a:graphicFrameLocks noChangeAspect="1"/>
            </p:cNvGraphicFramePr>
            <p:nvPr/>
          </p:nvGraphicFramePr>
          <p:xfrm>
            <a:off x="21455062" y="28422600"/>
            <a:ext cx="4198937" cy="1066800"/>
          </p:xfrm>
          <a:graphic>
            <a:graphicData uri="http://schemas.openxmlformats.org/presentationml/2006/ole">
              <p:oleObj spid="_x0000_s81475" name="Equation" r:id="rId19" imgW="799920" imgH="228600" progId="Equation.3">
                <p:embed/>
              </p:oleObj>
            </a:graphicData>
          </a:graphic>
        </p:graphicFrame>
        <p:grpSp>
          <p:nvGrpSpPr>
            <p:cNvPr id="185" name="Group 184"/>
            <p:cNvGrpSpPr/>
            <p:nvPr/>
          </p:nvGrpSpPr>
          <p:grpSpPr>
            <a:xfrm>
              <a:off x="14249400" y="28041600"/>
              <a:ext cx="10668000" cy="5943600"/>
              <a:chOff x="-75112" y="3253683"/>
              <a:chExt cx="5257801" cy="3428497"/>
            </a:xfrm>
          </p:grpSpPr>
          <p:grpSp>
            <p:nvGrpSpPr>
              <p:cNvPr id="186" name="Group 35"/>
              <p:cNvGrpSpPr/>
              <p:nvPr/>
            </p:nvGrpSpPr>
            <p:grpSpPr>
              <a:xfrm>
                <a:off x="-75112" y="3253683"/>
                <a:ext cx="5257801" cy="3428497"/>
                <a:chOff x="-75112" y="3253683"/>
                <a:chExt cx="5257801" cy="3428497"/>
              </a:xfrm>
            </p:grpSpPr>
            <p:graphicFrame>
              <p:nvGraphicFramePr>
                <p:cNvPr id="190" name="Chart 189"/>
                <p:cNvGraphicFramePr/>
                <p:nvPr/>
              </p:nvGraphicFramePr>
              <p:xfrm>
                <a:off x="-75112" y="3253683"/>
                <a:ext cx="5257801" cy="342849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0"/>
                </a:graphicData>
              </a:graphic>
            </p:graphicFrame>
            <p:cxnSp>
              <p:nvCxnSpPr>
                <p:cNvPr id="191" name="Straight Arrow Connector 190"/>
                <p:cNvCxnSpPr/>
                <p:nvPr/>
              </p:nvCxnSpPr>
              <p:spPr>
                <a:xfrm>
                  <a:off x="2516232" y="4967932"/>
                  <a:ext cx="457200" cy="1588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7" name="Rectangle 186"/>
              <p:cNvSpPr/>
              <p:nvPr/>
            </p:nvSpPr>
            <p:spPr>
              <a:xfrm rot="16200000">
                <a:off x="-650545" y="4558357"/>
                <a:ext cx="1874499" cy="318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Power Spectrum</a:t>
                </a:r>
                <a:endParaRPr lang="en-US" sz="3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V="1">
                <a:off x="3079568" y="4220695"/>
                <a:ext cx="819151" cy="72059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Rectangle 188"/>
              <p:cNvSpPr/>
              <p:nvPr/>
            </p:nvSpPr>
            <p:spPr>
              <a:xfrm>
                <a:off x="2290898" y="6110764"/>
                <a:ext cx="2277076" cy="372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l-GR" sz="3600" i="1" dirty="0" smtClean="0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3600" dirty="0" err="1" smtClean="0">
                    <a:latin typeface="Times New Roman" pitchFamily="18" charset="0"/>
                    <a:cs typeface="Times New Roman" pitchFamily="18" charset="0"/>
                  </a:rPr>
                  <a:t>rads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sz="3600" dirty="0" err="1" smtClean="0">
                    <a:latin typeface="Times New Roman" pitchFamily="18" charset="0"/>
                    <a:cs typeface="Times New Roman" pitchFamily="18" charset="0"/>
                  </a:rPr>
                  <a:t>ps</a:t>
                </a:r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3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94" name="Rectangle 193"/>
          <p:cNvSpPr/>
          <p:nvPr/>
        </p:nvSpPr>
        <p:spPr>
          <a:xfrm>
            <a:off x="13716001" y="34366202"/>
            <a:ext cx="1203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 smtClean="0"/>
              <a:t>Normal </a:t>
            </a:r>
            <a:r>
              <a:rPr lang="en-US" sz="3600" b="1" dirty="0" smtClean="0"/>
              <a:t>Mode Spectral Energy is </a:t>
            </a:r>
            <a:r>
              <a:rPr lang="en-US" sz="3600" b="1" dirty="0" err="1" smtClean="0"/>
              <a:t>Lorentzian</a:t>
            </a:r>
            <a:r>
              <a:rPr lang="en-US" sz="3600" b="1" dirty="0" smtClean="0"/>
              <a:t> </a:t>
            </a:r>
            <a:r>
              <a:rPr lang="en-US" sz="3600" b="1" dirty="0" smtClean="0"/>
              <a:t>with </a:t>
            </a:r>
            <a:r>
              <a:rPr lang="en-US" sz="3600" b="1" dirty="0" smtClean="0"/>
              <a:t>peak at phonon frequency.</a:t>
            </a:r>
            <a:endParaRPr lang="en-US" sz="3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38557200" y="14935202"/>
            <a:ext cx="1752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7000" b="1" u="sng" dirty="0" smtClean="0"/>
              <a:t>Power Spectrum</a:t>
            </a:r>
            <a:endParaRPr lang="en-US" sz="7000" b="1" u="sng" dirty="0"/>
          </a:p>
        </p:txBody>
      </p:sp>
      <p:sp>
        <p:nvSpPr>
          <p:cNvPr id="196" name="TextBox 195"/>
          <p:cNvSpPr txBox="1"/>
          <p:nvPr/>
        </p:nvSpPr>
        <p:spPr>
          <a:xfrm>
            <a:off x="152400" y="7441051"/>
            <a:ext cx="1859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7000" b="1" u="sng" dirty="0" smtClean="0"/>
              <a:t>Background</a:t>
            </a:r>
            <a:endParaRPr lang="en-US" sz="7000" b="1" u="sng" dirty="0"/>
          </a:p>
        </p:txBody>
      </p:sp>
      <p:sp>
        <p:nvSpPr>
          <p:cNvPr id="199" name="Rectangle 198"/>
          <p:cNvSpPr/>
          <p:nvPr/>
        </p:nvSpPr>
        <p:spPr>
          <a:xfrm>
            <a:off x="381000" y="35853469"/>
            <a:ext cx="3375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baseline="30000" dirty="0" smtClean="0"/>
              <a:t>1</a:t>
            </a:r>
            <a:r>
              <a:rPr lang="en-US" sz="3600" dirty="0" smtClean="0"/>
              <a:t>E. S. Landry,  Ph.D. Thesis, Carnegie Mellon University 2009</a:t>
            </a:r>
            <a:endParaRPr lang="en-US" sz="3600" dirty="0"/>
          </a:p>
        </p:txBody>
      </p:sp>
      <p:sp>
        <p:nvSpPr>
          <p:cNvPr id="201" name="Rectangle 200"/>
          <p:cNvSpPr/>
          <p:nvPr/>
        </p:nvSpPr>
        <p:spPr>
          <a:xfrm>
            <a:off x="914400" y="9220200"/>
            <a:ext cx="118071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000" b="1" dirty="0" smtClean="0"/>
              <a:t>- Thermal conductivity of Si (dielectric) is determined by phonons:</a:t>
            </a:r>
            <a:endParaRPr lang="en-US" sz="9600" b="1" dirty="0"/>
          </a:p>
        </p:txBody>
      </p:sp>
      <p:sp>
        <p:nvSpPr>
          <p:cNvPr id="202" name="Rectangle 201"/>
          <p:cNvSpPr/>
          <p:nvPr/>
        </p:nvSpPr>
        <p:spPr>
          <a:xfrm>
            <a:off x="838200" y="13837384"/>
            <a:ext cx="118071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000" b="1" dirty="0" smtClean="0"/>
              <a:t>- Classical molecular </a:t>
            </a:r>
            <a:r>
              <a:rPr lang="en-US" sz="5000" b="1" dirty="0" smtClean="0"/>
              <a:t>dynamics simulation </a:t>
            </a:r>
            <a:r>
              <a:rPr lang="en-US" sz="5000" b="1" dirty="0" smtClean="0"/>
              <a:t>over-predicts </a:t>
            </a:r>
            <a:r>
              <a:rPr lang="en-US" sz="5000" b="1" dirty="0" smtClean="0"/>
              <a:t>experiment </a:t>
            </a:r>
            <a:r>
              <a:rPr lang="en-US" sz="5000" b="1" dirty="0" smtClean="0"/>
              <a:t>at </a:t>
            </a:r>
            <a:r>
              <a:rPr lang="en-US" sz="5000" b="1" dirty="0" smtClean="0">
                <a:solidFill>
                  <a:srgbClr val="C00000"/>
                </a:solidFill>
              </a:rPr>
              <a:t>300K</a:t>
            </a:r>
            <a:r>
              <a:rPr lang="en-US" sz="5000" b="1" dirty="0" smtClean="0"/>
              <a:t>:</a:t>
            </a:r>
            <a:endParaRPr lang="en-US" sz="9600" b="1" dirty="0"/>
          </a:p>
        </p:txBody>
      </p:sp>
      <p:sp>
        <p:nvSpPr>
          <p:cNvPr id="203" name="Rectangle 202"/>
          <p:cNvSpPr/>
          <p:nvPr/>
        </p:nvSpPr>
        <p:spPr>
          <a:xfrm>
            <a:off x="762000" y="19126200"/>
            <a:ext cx="1180712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000" b="1" dirty="0" smtClean="0"/>
              <a:t>- </a:t>
            </a:r>
            <a:r>
              <a:rPr lang="en-US" sz="5000" b="1" i="1" dirty="0" err="1" smtClean="0">
                <a:solidFill>
                  <a:srgbClr val="C00000"/>
                </a:solidFill>
              </a:rPr>
              <a:t>Ab</a:t>
            </a:r>
            <a:r>
              <a:rPr lang="en-US" sz="5000" b="1" i="1" dirty="0" smtClean="0">
                <a:solidFill>
                  <a:srgbClr val="C00000"/>
                </a:solidFill>
              </a:rPr>
              <a:t>-Initio</a:t>
            </a:r>
            <a:r>
              <a:rPr lang="en-US" sz="5000" b="1" dirty="0" smtClean="0"/>
              <a:t> </a:t>
            </a:r>
            <a:r>
              <a:rPr lang="en-US" sz="5000" b="1" dirty="0" smtClean="0"/>
              <a:t>molecular </a:t>
            </a:r>
            <a:r>
              <a:rPr lang="en-US" sz="5000" b="1" dirty="0" smtClean="0"/>
              <a:t>d</a:t>
            </a:r>
            <a:r>
              <a:rPr lang="en-US" sz="5000" b="1" dirty="0" smtClean="0"/>
              <a:t>ynamics </a:t>
            </a:r>
            <a:r>
              <a:rPr lang="en-US" sz="5000" b="1" dirty="0" smtClean="0"/>
              <a:t>can model </a:t>
            </a:r>
            <a:r>
              <a:rPr lang="en-US" sz="5000" b="1" dirty="0" smtClean="0"/>
              <a:t>Silicon </a:t>
            </a:r>
            <a:r>
              <a:rPr lang="en-US" sz="5000" b="1" dirty="0" smtClean="0"/>
              <a:t>accurately to measure phonon properties:</a:t>
            </a:r>
            <a:endParaRPr lang="en-US" sz="9600" b="1" dirty="0"/>
          </a:p>
        </p:txBody>
      </p:sp>
      <p:sp>
        <p:nvSpPr>
          <p:cNvPr id="204" name="Rectangle 203"/>
          <p:cNvSpPr/>
          <p:nvPr/>
        </p:nvSpPr>
        <p:spPr>
          <a:xfrm>
            <a:off x="10820400" y="15392400"/>
            <a:ext cx="48442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7000" b="1" baseline="30000" dirty="0" smtClean="0"/>
              <a:t>1</a:t>
            </a:r>
            <a:endParaRPr lang="en-US" sz="7000" dirty="0"/>
          </a:p>
        </p:txBody>
      </p:sp>
      <p:sp>
        <p:nvSpPr>
          <p:cNvPr id="205" name="Rectangle 204"/>
          <p:cNvSpPr/>
          <p:nvPr/>
        </p:nvSpPr>
        <p:spPr>
          <a:xfrm>
            <a:off x="762000" y="24208026"/>
            <a:ext cx="1180712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000" b="1" dirty="0" smtClean="0"/>
              <a:t>-Phonon lifetime/mean free path:</a:t>
            </a:r>
            <a:endParaRPr lang="en-US" sz="9600" b="1" dirty="0"/>
          </a:p>
        </p:txBody>
      </p:sp>
      <p:sp>
        <p:nvSpPr>
          <p:cNvPr id="120" name="Rectangle 119"/>
          <p:cNvSpPr/>
          <p:nvPr/>
        </p:nvSpPr>
        <p:spPr bwMode="auto">
          <a:xfrm>
            <a:off x="0" y="0"/>
            <a:ext cx="13487400" cy="6629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430" tIns="138248" rIns="274430" bIns="138248" numCol="1" rtlCol="0" anchor="t" anchorCtr="0" compatLnSpc="1">
            <a:prstTxWarp prst="textNoShape">
              <a:avLst/>
            </a:prstTxWarp>
          </a:bodyPr>
          <a:lstStyle/>
          <a:p>
            <a:pPr marL="1027113" marR="0" indent="-1027113" algn="l" defTabSz="628808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9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81482" name="Object 586"/>
          <p:cNvGraphicFramePr>
            <a:graphicFrameLocks noChangeAspect="1"/>
          </p:cNvGraphicFramePr>
          <p:nvPr/>
        </p:nvGraphicFramePr>
        <p:xfrm>
          <a:off x="2133600" y="15621000"/>
          <a:ext cx="8915400" cy="1637523"/>
        </p:xfrm>
        <a:graphic>
          <a:graphicData uri="http://schemas.openxmlformats.org/presentationml/2006/ole">
            <p:oleObj spid="_x0000_s81482" name="Equation" r:id="rId21" imgW="1244520" imgH="228600" progId="Equation.3">
              <p:embed/>
            </p:oleObj>
          </a:graphicData>
        </a:graphic>
      </p:graphicFrame>
      <p:graphicFrame>
        <p:nvGraphicFramePr>
          <p:cNvPr id="81483" name="Object 587"/>
          <p:cNvGraphicFramePr>
            <a:graphicFrameLocks noChangeAspect="1"/>
          </p:cNvGraphicFramePr>
          <p:nvPr/>
        </p:nvGraphicFramePr>
        <p:xfrm>
          <a:off x="2057400" y="17197387"/>
          <a:ext cx="8915400" cy="1547813"/>
        </p:xfrm>
        <a:graphic>
          <a:graphicData uri="http://schemas.openxmlformats.org/presentationml/2006/ole">
            <p:oleObj spid="_x0000_s81483" name="Equation" r:id="rId22" imgW="1244520" imgH="215640" progId="Equation.3">
              <p:embed/>
            </p:oleObj>
          </a:graphicData>
        </a:graphic>
      </p:graphicFrame>
      <p:pic>
        <p:nvPicPr>
          <p:cNvPr id="122" name="Picture 58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295400" y="3657600"/>
            <a:ext cx="9677400" cy="2762637"/>
          </a:xfrm>
          <a:prstGeom prst="rect">
            <a:avLst/>
          </a:prstGeom>
          <a:noFill/>
          <a:ln w="317500">
            <a:noFill/>
            <a:miter lim="800000"/>
            <a:headEnd/>
            <a:tailEnd/>
          </a:ln>
        </p:spPr>
      </p:pic>
      <p:pic>
        <p:nvPicPr>
          <p:cNvPr id="123" name="Picture 59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295400" y="381000"/>
            <a:ext cx="9571936" cy="3219380"/>
          </a:xfrm>
          <a:prstGeom prst="rect">
            <a:avLst/>
          </a:prstGeom>
          <a:noFill/>
          <a:ln w="317500">
            <a:noFill/>
            <a:miter lim="800000"/>
            <a:headEnd/>
            <a:tailEnd/>
          </a:ln>
        </p:spPr>
      </p:pic>
      <p:cxnSp>
        <p:nvCxnSpPr>
          <p:cNvPr id="125" name="Straight Connector 124"/>
          <p:cNvCxnSpPr/>
          <p:nvPr/>
        </p:nvCxnSpPr>
        <p:spPr bwMode="auto">
          <a:xfrm>
            <a:off x="13563600" y="1295400"/>
            <a:ext cx="39547800" cy="30480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 flipH="1">
            <a:off x="13563600" y="1371600"/>
            <a:ext cx="37642800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1484" name="Picture 588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981200" y="27660600"/>
            <a:ext cx="8534400" cy="763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" name="Text Box 49"/>
          <p:cNvSpPr txBox="1">
            <a:spLocks noChangeArrowheads="1"/>
          </p:cNvSpPr>
          <p:nvPr/>
        </p:nvSpPr>
        <p:spPr bwMode="auto">
          <a:xfrm>
            <a:off x="15163800" y="5867400"/>
            <a:ext cx="33680400" cy="894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74430" tIns="138248" rIns="274430" bIns="138248">
            <a:spAutoFit/>
          </a:bodyPr>
          <a:lstStyle/>
          <a:p>
            <a:pPr marL="1027113" indent="-1027113" algn="ctr" defTabSz="6288088">
              <a:spcBef>
                <a:spcPct val="50000"/>
              </a:spcBef>
              <a:buFontTx/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Supported by AFSOR FA95501010098 (2010 YIP)</a:t>
            </a:r>
          </a:p>
        </p:txBody>
      </p:sp>
      <p:cxnSp>
        <p:nvCxnSpPr>
          <p:cNvPr id="134" name="Straight Connector 133"/>
          <p:cNvCxnSpPr/>
          <p:nvPr/>
        </p:nvCxnSpPr>
        <p:spPr bwMode="auto">
          <a:xfrm flipH="1">
            <a:off x="9448800" y="6705600"/>
            <a:ext cx="4038600" cy="762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/>
          <p:nvPr/>
        </p:nvCxnSpPr>
        <p:spPr bwMode="auto">
          <a:xfrm flipH="1">
            <a:off x="0" y="7162800"/>
            <a:ext cx="135636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Rectangle 152"/>
          <p:cNvSpPr/>
          <p:nvPr/>
        </p:nvSpPr>
        <p:spPr bwMode="auto">
          <a:xfrm>
            <a:off x="39700200" y="25069800"/>
            <a:ext cx="762000" cy="7696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430" tIns="138248" rIns="274430" bIns="138248" numCol="1" rtlCol="0" anchor="t" anchorCtr="0" compatLnSpc="1">
            <a:prstTxWarp prst="textNoShape">
              <a:avLst/>
            </a:prstTxWarp>
          </a:bodyPr>
          <a:lstStyle/>
          <a:p>
            <a:pPr marL="1027113" marR="0" indent="-1027113" algn="l" defTabSz="628808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9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5" name="Straight Connector 154"/>
          <p:cNvCxnSpPr/>
          <p:nvPr/>
        </p:nvCxnSpPr>
        <p:spPr bwMode="auto">
          <a:xfrm flipH="1">
            <a:off x="0" y="6705600"/>
            <a:ext cx="135636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 with graphics">
  <a:themeElements>
    <a:clrScheme name="medical poster with graphics_post design_082605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edical poster with graphics_post design_082605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edical poster with graphics_post design_082605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6839</TotalTime>
  <Words>283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Medical poster with graphics</vt:lpstr>
      <vt:lpstr>Equation</vt:lpstr>
      <vt:lpstr>Microsoft Equation 3.0</vt:lpstr>
      <vt:lpstr> PREDICTING PHONON PROPERTIES FROM AB-INITIO MOLECULAR DYNAMICS AND NORMAL MODE DECOMPOSITION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</dc:title>
  <dc:subject/>
  <dc:creator>Jodi Larkin</dc:creator>
  <cp:keywords/>
  <dc:description/>
  <cp:lastModifiedBy>Jodi Larkin</cp:lastModifiedBy>
  <cp:revision>185</cp:revision>
  <cp:lastPrinted>2004-07-01T22:30:03Z</cp:lastPrinted>
  <dcterms:created xsi:type="dcterms:W3CDTF">2011-09-18T20:16:06Z</dcterms:created>
  <dcterms:modified xsi:type="dcterms:W3CDTF">2011-09-23T23:27:00Z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TC100214271033</vt:lpwstr>
  </property>
</Properties>
</file>