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3" r:id="rId2"/>
    <p:sldId id="333" r:id="rId3"/>
    <p:sldId id="334" r:id="rId4"/>
    <p:sldId id="322" r:id="rId5"/>
    <p:sldId id="337" r:id="rId6"/>
    <p:sldId id="344" r:id="rId7"/>
    <p:sldId id="336" r:id="rId8"/>
    <p:sldId id="324" r:id="rId9"/>
    <p:sldId id="346" r:id="rId10"/>
    <p:sldId id="339" r:id="rId11"/>
    <p:sldId id="347" r:id="rId12"/>
    <p:sldId id="341" r:id="rId13"/>
    <p:sldId id="345" r:id="rId14"/>
    <p:sldId id="342" r:id="rId15"/>
    <p:sldId id="34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B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33" autoAdjust="0"/>
  </p:normalViewPr>
  <p:slideViewPr>
    <p:cSldViewPr>
      <p:cViewPr>
        <p:scale>
          <a:sx n="40" d="100"/>
          <a:sy n="40" d="100"/>
        </p:scale>
        <p:origin x="-2040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work\Phonons\SED\defect\mass\SED_alloy_m3_kappa_concentration_compa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work\Phonons\SED\defect\mass\SED_alloy_m3_kappa_concentration_compa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Conferences\Bennet2011\Bennett_Phonon_Disp_PLo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Conferences\Bennet2011\Bennett_Phonon_Disp_PLo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Conferences\Bennet2011\Bennett_Phonon_Disp_PLo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MU\work\Phonons\SED\defect\SED_Defect_m3_8x8x8_life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baseline="-25000" dirty="0" smtClean="0"/>
              <a:t> </a:t>
            </a:r>
            <a:r>
              <a:rPr lang="en-US" sz="1800" b="1" i="0" u="none" strike="noStrike" baseline="0" dirty="0" smtClean="0"/>
              <a:t>T=5K</a:t>
            </a:r>
            <a:endParaRPr lang="en-US" dirty="0"/>
          </a:p>
        </c:rich>
      </c:tx>
      <c:layout>
        <c:manualLayout>
          <c:xMode val="edge"/>
          <c:yMode val="edge"/>
          <c:x val="0.63066457686782362"/>
          <c:y val="0.16632218206350971"/>
        </c:manualLayout>
      </c:layout>
      <c:overlay val="1"/>
    </c:title>
    <c:plotArea>
      <c:layout>
        <c:manualLayout>
          <c:layoutTarget val="inner"/>
          <c:xMode val="edge"/>
          <c:yMode val="edge"/>
          <c:x val="0.30028950158527312"/>
          <c:y val="4.949315457189473E-2"/>
          <c:w val="0.53581099777267338"/>
          <c:h val="0.66083989501312534"/>
        </c:manualLayout>
      </c:layout>
      <c:scatterChart>
        <c:scatterStyle val="lineMarker"/>
        <c:ser>
          <c:idx val="0"/>
          <c:order val="0"/>
          <c:tx>
            <c:v>SED</c:v>
          </c:tx>
          <c:spPr>
            <a:ln w="28575">
              <a:noFill/>
            </a:ln>
          </c:spPr>
          <c:marker>
            <c:symbol val="diamond"/>
            <c:size val="15"/>
            <c:spPr>
              <a:solidFill>
                <a:srgbClr val="C00000"/>
              </a:solidFill>
            </c:spPr>
          </c:marker>
          <c:trendline>
            <c:trendlineType val="power"/>
          </c:trendline>
          <c:trendline>
            <c:trendlineType val="power"/>
            <c:dispRSqr val="1"/>
            <c:dispEq val="1"/>
            <c:trendlineLbl>
              <c:layout/>
              <c:numFmt formatCode="General" sourceLinked="0"/>
            </c:trendlineLbl>
          </c:trendline>
          <c:errBars>
            <c:errDir val="y"/>
            <c:errBarType val="both"/>
            <c:errValType val="cust"/>
            <c:plus>
              <c:numRef>
                <c:f>control!$P$4:$P$8</c:f>
                <c:numCache>
                  <c:formatCode>General</c:formatCode>
                  <c:ptCount val="5"/>
                  <c:pt idx="0">
                    <c:v>9.0898944784201918E-3</c:v>
                  </c:pt>
                  <c:pt idx="1">
                    <c:v>7.1146918817894924E-3</c:v>
                  </c:pt>
                  <c:pt idx="2">
                    <c:v>2.8862679783248205E-3</c:v>
                  </c:pt>
                  <c:pt idx="3">
                    <c:v>1.5256195727242408E-3</c:v>
                  </c:pt>
                  <c:pt idx="4">
                    <c:v>3.2322682248083434E-2</c:v>
                  </c:pt>
                </c:numCache>
              </c:numRef>
            </c:plus>
            <c:minus>
              <c:numRef>
                <c:f>control!$P$4:$P$8</c:f>
                <c:numCache>
                  <c:formatCode>General</c:formatCode>
                  <c:ptCount val="5"/>
                  <c:pt idx="0">
                    <c:v>9.0898944784201918E-3</c:v>
                  </c:pt>
                  <c:pt idx="1">
                    <c:v>7.1146918817894924E-3</c:v>
                  </c:pt>
                  <c:pt idx="2">
                    <c:v>2.8862679783248205E-3</c:v>
                  </c:pt>
                  <c:pt idx="3">
                    <c:v>1.5256195727242408E-3</c:v>
                  </c:pt>
                  <c:pt idx="4">
                    <c:v>3.2322682248083434E-2</c:v>
                  </c:pt>
                </c:numCache>
              </c:numRef>
            </c:minus>
          </c:errBars>
          <c:xVal>
            <c:numRef>
              <c:f>control!$L$4:$L$7</c:f>
              <c:numCache>
                <c:formatCode>General</c:formatCode>
                <c:ptCount val="4"/>
                <c:pt idx="0">
                  <c:v>0</c:v>
                </c:pt>
                <c:pt idx="1">
                  <c:v>1.0000000000000011E-2</c:v>
                </c:pt>
                <c:pt idx="2">
                  <c:v>5.0000000000000037E-2</c:v>
                </c:pt>
                <c:pt idx="3">
                  <c:v>0.1</c:v>
                </c:pt>
              </c:numCache>
            </c:numRef>
          </c:xVal>
          <c:yVal>
            <c:numRef>
              <c:f>control!$M$4:$M$7</c:f>
              <c:numCache>
                <c:formatCode>General</c:formatCode>
                <c:ptCount val="4"/>
                <c:pt idx="0">
                  <c:v>3.50652235527558</c:v>
                </c:pt>
                <c:pt idx="1">
                  <c:v>1.0392952385612446</c:v>
                </c:pt>
                <c:pt idx="2">
                  <c:v>0.38435401563736116</c:v>
                </c:pt>
                <c:pt idx="3">
                  <c:v>0.19826574179322778</c:v>
                </c:pt>
              </c:numCache>
            </c:numRef>
          </c:yVal>
        </c:ser>
        <c:ser>
          <c:idx val="1"/>
          <c:order val="1"/>
          <c:tx>
            <c:v>Alloy Limit</c:v>
          </c:tx>
          <c:spPr>
            <a:ln w="28575">
              <a:solidFill>
                <a:srgbClr val="4F81BD"/>
              </a:solidFill>
            </a:ln>
          </c:spPr>
          <c:marker>
            <c:symbol val="none"/>
          </c:marker>
          <c:xVal>
            <c:numRef>
              <c:f>control!$V$5:$V$10</c:f>
              <c:numCache>
                <c:formatCode>General</c:formatCode>
                <c:ptCount val="6"/>
                <c:pt idx="0">
                  <c:v>2.0000000000000022E-3</c:v>
                </c:pt>
                <c:pt idx="1">
                  <c:v>1.0000000000000011E-2</c:v>
                </c:pt>
                <c:pt idx="2">
                  <c:v>5.0000000000000037E-2</c:v>
                </c:pt>
                <c:pt idx="3">
                  <c:v>0.1</c:v>
                </c:pt>
                <c:pt idx="4">
                  <c:v>0.25</c:v>
                </c:pt>
                <c:pt idx="5">
                  <c:v>0.5</c:v>
                </c:pt>
              </c:numCache>
            </c:numRef>
          </c:xVal>
          <c:yVal>
            <c:numRef>
              <c:f>control!$W$5:$W$10</c:f>
              <c:numCache>
                <c:formatCode>General</c:formatCode>
                <c:ptCount val="6"/>
                <c:pt idx="0">
                  <c:v>3.3269233844365838</c:v>
                </c:pt>
                <c:pt idx="1">
                  <c:v>1.0748945393311125</c:v>
                </c:pt>
                <c:pt idx="2">
                  <c:v>0.32000000000000034</c:v>
                </c:pt>
                <c:pt idx="3">
                  <c:v>0.19000000000000011</c:v>
                </c:pt>
                <c:pt idx="4">
                  <c:v>0.11220493810420859</c:v>
                </c:pt>
                <c:pt idx="5">
                  <c:v>0.1</c:v>
                </c:pt>
              </c:numCache>
            </c:numRef>
          </c:yVal>
          <c:smooth val="1"/>
        </c:ser>
        <c:axId val="67604480"/>
        <c:axId val="67606400"/>
      </c:scatterChart>
      <c:valAx>
        <c:axId val="67604480"/>
        <c:scaling>
          <c:orientation val="minMax"/>
          <c:max val="1"/>
          <c:min val="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b="1" i="0" u="none" strike="noStrike" baseline="0" dirty="0" smtClean="0"/>
                  <a:t>m1</a:t>
                </a:r>
                <a:r>
                  <a:rPr lang="en-US" sz="1800" b="1" i="0" u="none" strike="noStrike" baseline="-25000" dirty="0" smtClean="0"/>
                  <a:t>1-x</a:t>
                </a:r>
                <a:r>
                  <a:rPr lang="en-US" sz="1800" b="1" i="0" u="none" strike="noStrike" baseline="0" dirty="0" smtClean="0"/>
                  <a:t>m2</a:t>
                </a:r>
                <a:r>
                  <a:rPr lang="en-US" sz="1800" b="1" i="0" u="none" strike="noStrike" baseline="-25000" dirty="0" smtClean="0"/>
                  <a:t>x</a:t>
                </a:r>
                <a:endParaRPr lang="en-US" sz="1800" dirty="0"/>
              </a:p>
            </c:rich>
          </c:tx>
          <c:layout/>
        </c:title>
        <c:numFmt formatCode="General" sourceLinked="1"/>
        <c:tickLblPos val="low"/>
        <c:txPr>
          <a:bodyPr/>
          <a:lstStyle/>
          <a:p>
            <a:pPr>
              <a:defRPr sz="1800"/>
            </a:pPr>
            <a:endParaRPr lang="en-US"/>
          </a:p>
        </c:txPr>
        <c:crossAx val="67606400"/>
        <c:crossesAt val="5.0000000000000037E-2"/>
        <c:crossBetween val="midCat"/>
      </c:valAx>
      <c:valAx>
        <c:axId val="67606400"/>
        <c:scaling>
          <c:logBase val="10"/>
          <c:orientation val="minMax"/>
          <c:max val="10"/>
          <c:min val="5.0000000000000037E-2"/>
        </c:scaling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l-GR" sz="1800" i="1"/>
                  <a:t>κ</a:t>
                </a:r>
                <a:r>
                  <a:rPr lang="en-US" sz="1800"/>
                  <a:t> (W/m-K)</a:t>
                </a:r>
              </a:p>
            </c:rich>
          </c:tx>
          <c:layout>
            <c:manualLayout>
              <c:xMode val="edge"/>
              <c:yMode val="edge"/>
              <c:x val="8.8490932381400281E-2"/>
              <c:y val="0.2369470921397988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7604480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769524628346373"/>
          <c:y val="0.24677896769877181"/>
          <c:w val="0.32679267077137308"/>
          <c:h val="0.24453747406229251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baseline="-25000" dirty="0" smtClean="0"/>
              <a:t> </a:t>
            </a:r>
            <a:r>
              <a:rPr lang="en-US" sz="1800" b="1" i="0" u="none" strike="noStrike" baseline="0" dirty="0" smtClean="0"/>
              <a:t>T=5K</a:t>
            </a:r>
            <a:endParaRPr lang="en-US" dirty="0"/>
          </a:p>
        </c:rich>
      </c:tx>
      <c:layout>
        <c:manualLayout>
          <c:xMode val="edge"/>
          <c:yMode val="edge"/>
          <c:x val="0.63066457686782362"/>
          <c:y val="0.16632218206350968"/>
        </c:manualLayout>
      </c:layout>
      <c:overlay val="1"/>
    </c:title>
    <c:plotArea>
      <c:layout>
        <c:manualLayout>
          <c:layoutTarget val="inner"/>
          <c:xMode val="edge"/>
          <c:yMode val="edge"/>
          <c:x val="0.35745011606285693"/>
          <c:y val="4.8031183602049742E-2"/>
          <c:w val="0.41900452470978417"/>
          <c:h val="0.71237157855268129"/>
        </c:manualLayout>
      </c:layout>
      <c:scatterChart>
        <c:scatterStyle val="lineMarker"/>
        <c:ser>
          <c:idx val="0"/>
          <c:order val="0"/>
          <c:tx>
            <c:v>SED</c:v>
          </c:tx>
          <c:spPr>
            <a:ln w="28575">
              <a:noFill/>
            </a:ln>
          </c:spPr>
          <c:marker>
            <c:symbol val="diamond"/>
            <c:size val="15"/>
            <c:spPr>
              <a:solidFill>
                <a:srgbClr val="C00000"/>
              </a:solidFill>
            </c:spPr>
          </c:marker>
          <c:trendline>
            <c:trendlineType val="power"/>
          </c:trendline>
          <c:trendline>
            <c:trendlineType val="power"/>
            <c:dispRSqr val="1"/>
            <c:dispEq val="1"/>
            <c:trendlineLbl>
              <c:layout/>
              <c:numFmt formatCode="General" sourceLinked="0"/>
            </c:trendlineLbl>
          </c:trendline>
          <c:errBars>
            <c:errDir val="y"/>
            <c:errBarType val="both"/>
            <c:errValType val="cust"/>
            <c:plus>
              <c:numRef>
                <c:f>control!$P$4:$P$8</c:f>
                <c:numCache>
                  <c:formatCode>General</c:formatCode>
                  <c:ptCount val="5"/>
                  <c:pt idx="0">
                    <c:v>9.0898944784201987E-3</c:v>
                  </c:pt>
                  <c:pt idx="1">
                    <c:v>7.1146918817894924E-3</c:v>
                  </c:pt>
                  <c:pt idx="2">
                    <c:v>2.8862679783248205E-3</c:v>
                  </c:pt>
                  <c:pt idx="3">
                    <c:v>1.5256195727242413E-3</c:v>
                  </c:pt>
                  <c:pt idx="4">
                    <c:v>3.2322682248083427E-2</c:v>
                  </c:pt>
                </c:numCache>
              </c:numRef>
            </c:plus>
            <c:minus>
              <c:numRef>
                <c:f>control!$P$4:$P$8</c:f>
                <c:numCache>
                  <c:formatCode>General</c:formatCode>
                  <c:ptCount val="5"/>
                  <c:pt idx="0">
                    <c:v>9.0898944784201987E-3</c:v>
                  </c:pt>
                  <c:pt idx="1">
                    <c:v>7.1146918817894924E-3</c:v>
                  </c:pt>
                  <c:pt idx="2">
                    <c:v>2.8862679783248205E-3</c:v>
                  </c:pt>
                  <c:pt idx="3">
                    <c:v>1.5256195727242413E-3</c:v>
                  </c:pt>
                  <c:pt idx="4">
                    <c:v>3.2322682248083427E-2</c:v>
                  </c:pt>
                </c:numCache>
              </c:numRef>
            </c:minus>
          </c:errBars>
          <c:xVal>
            <c:numRef>
              <c:f>control!$L$4:$L$7</c:f>
              <c:numCache>
                <c:formatCode>General</c:formatCode>
                <c:ptCount val="4"/>
                <c:pt idx="0">
                  <c:v>0</c:v>
                </c:pt>
                <c:pt idx="1">
                  <c:v>1.0000000000000005E-2</c:v>
                </c:pt>
                <c:pt idx="2">
                  <c:v>0.05</c:v>
                </c:pt>
                <c:pt idx="3">
                  <c:v>0.1</c:v>
                </c:pt>
              </c:numCache>
            </c:numRef>
          </c:xVal>
          <c:yVal>
            <c:numRef>
              <c:f>control!$M$4:$M$7</c:f>
              <c:numCache>
                <c:formatCode>General</c:formatCode>
                <c:ptCount val="4"/>
                <c:pt idx="0">
                  <c:v>3.50652235527558</c:v>
                </c:pt>
                <c:pt idx="1">
                  <c:v>1.0392952385612446</c:v>
                </c:pt>
                <c:pt idx="2">
                  <c:v>0.38435401563736138</c:v>
                </c:pt>
                <c:pt idx="3">
                  <c:v>0.19826574179322776</c:v>
                </c:pt>
              </c:numCache>
            </c:numRef>
          </c:yVal>
        </c:ser>
        <c:ser>
          <c:idx val="1"/>
          <c:order val="1"/>
          <c:tx>
            <c:v>Alloy Limit</c:v>
          </c:tx>
          <c:spPr>
            <a:ln w="28575">
              <a:solidFill>
                <a:srgbClr val="4F81BD"/>
              </a:solidFill>
            </a:ln>
          </c:spPr>
          <c:marker>
            <c:symbol val="none"/>
          </c:marker>
          <c:xVal>
            <c:numRef>
              <c:f>control!$V$5:$V$10</c:f>
              <c:numCache>
                <c:formatCode>General</c:formatCode>
                <c:ptCount val="6"/>
                <c:pt idx="0">
                  <c:v>2.0000000000000031E-3</c:v>
                </c:pt>
                <c:pt idx="1">
                  <c:v>1.0000000000000005E-2</c:v>
                </c:pt>
                <c:pt idx="2">
                  <c:v>0.05</c:v>
                </c:pt>
                <c:pt idx="3">
                  <c:v>0.1</c:v>
                </c:pt>
                <c:pt idx="4">
                  <c:v>0.25</c:v>
                </c:pt>
                <c:pt idx="5">
                  <c:v>0.5</c:v>
                </c:pt>
              </c:numCache>
            </c:numRef>
          </c:xVal>
          <c:yVal>
            <c:numRef>
              <c:f>control!$W$5:$W$10</c:f>
              <c:numCache>
                <c:formatCode>General</c:formatCode>
                <c:ptCount val="6"/>
                <c:pt idx="0">
                  <c:v>3.3269233844365838</c:v>
                </c:pt>
                <c:pt idx="1">
                  <c:v>1.0748945393311125</c:v>
                </c:pt>
                <c:pt idx="2">
                  <c:v>0.32000000000000045</c:v>
                </c:pt>
                <c:pt idx="3">
                  <c:v>0.19</c:v>
                </c:pt>
                <c:pt idx="4">
                  <c:v>0.11220493810420858</c:v>
                </c:pt>
                <c:pt idx="5">
                  <c:v>0.1</c:v>
                </c:pt>
              </c:numCache>
            </c:numRef>
          </c:yVal>
          <c:smooth val="1"/>
        </c:ser>
        <c:axId val="69306624"/>
        <c:axId val="69333376"/>
      </c:scatterChart>
      <c:valAx>
        <c:axId val="69306624"/>
        <c:scaling>
          <c:orientation val="minMax"/>
          <c:max val="0.5"/>
          <c:min val="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b="1" i="0" u="none" strike="noStrike" baseline="0" dirty="0" smtClean="0"/>
                  <a:t>m1</a:t>
                </a:r>
                <a:r>
                  <a:rPr lang="en-US" sz="1800" b="1" i="0" u="none" strike="noStrike" baseline="-25000" dirty="0" smtClean="0"/>
                  <a:t>1-x</a:t>
                </a:r>
                <a:r>
                  <a:rPr lang="en-US" sz="1800" b="1" i="0" u="none" strike="noStrike" baseline="0" dirty="0" smtClean="0"/>
                  <a:t>m2</a:t>
                </a:r>
                <a:r>
                  <a:rPr lang="en-US" sz="1800" b="1" i="0" u="none" strike="noStrike" baseline="-25000" dirty="0" smtClean="0"/>
                  <a:t>x</a:t>
                </a:r>
                <a:endParaRPr lang="en-US" sz="1800" dirty="0"/>
              </a:p>
            </c:rich>
          </c:tx>
          <c:layout/>
        </c:title>
        <c:numFmt formatCode="General" sourceLinked="1"/>
        <c:tickLblPos val="low"/>
        <c:txPr>
          <a:bodyPr/>
          <a:lstStyle/>
          <a:p>
            <a:pPr>
              <a:defRPr sz="1800"/>
            </a:pPr>
            <a:endParaRPr lang="en-US"/>
          </a:p>
        </c:txPr>
        <c:crossAx val="69333376"/>
        <c:crossesAt val="0.05"/>
        <c:crossBetween val="midCat"/>
      </c:valAx>
      <c:valAx>
        <c:axId val="69333376"/>
        <c:scaling>
          <c:logBase val="10"/>
          <c:orientation val="minMax"/>
          <c:max val="10"/>
          <c:min val="0.05"/>
        </c:scaling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l-GR" sz="1800" i="1"/>
                  <a:t>κ</a:t>
                </a:r>
                <a:r>
                  <a:rPr lang="en-US" sz="1800"/>
                  <a:t> (W/m-K)</a:t>
                </a:r>
              </a:p>
            </c:rich>
          </c:tx>
          <c:layout>
            <c:manualLayout>
              <c:xMode val="edge"/>
              <c:yMode val="edge"/>
              <c:x val="0.87631331452897232"/>
              <c:y val="8.3438320209973757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69306624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47754278631479785"/>
          <c:y val="0.23515107123237503"/>
          <c:w val="0.32679267077137308"/>
          <c:h val="0.24453747406229262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938888329931086"/>
          <c:y val="5.092592592592593E-2"/>
          <c:w val="0.81771200545627343"/>
          <c:h val="0.65944845435987687"/>
        </c:manualLayout>
      </c:layout>
      <c:scatterChart>
        <c:scatterStyle val="smoothMarker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Lorentzian!$G$7:$G$55</c:f>
              <c:numCache>
                <c:formatCode>General</c:formatCode>
                <c:ptCount val="49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0.75000000000000111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4.25</c:v>
                </c:pt>
                <c:pt idx="18">
                  <c:v>4.5</c:v>
                </c:pt>
                <c:pt idx="19">
                  <c:v>4.75</c:v>
                </c:pt>
                <c:pt idx="20">
                  <c:v>5</c:v>
                </c:pt>
                <c:pt idx="21">
                  <c:v>5.25</c:v>
                </c:pt>
                <c:pt idx="22">
                  <c:v>5.5</c:v>
                </c:pt>
                <c:pt idx="23">
                  <c:v>5.75</c:v>
                </c:pt>
                <c:pt idx="24">
                  <c:v>6</c:v>
                </c:pt>
                <c:pt idx="25">
                  <c:v>6.25</c:v>
                </c:pt>
                <c:pt idx="26">
                  <c:v>6.5</c:v>
                </c:pt>
                <c:pt idx="27">
                  <c:v>6.75</c:v>
                </c:pt>
                <c:pt idx="28">
                  <c:v>7</c:v>
                </c:pt>
                <c:pt idx="29">
                  <c:v>7.25</c:v>
                </c:pt>
                <c:pt idx="30">
                  <c:v>7.5</c:v>
                </c:pt>
                <c:pt idx="31">
                  <c:v>7.75</c:v>
                </c:pt>
                <c:pt idx="32">
                  <c:v>8</c:v>
                </c:pt>
                <c:pt idx="33">
                  <c:v>8.25</c:v>
                </c:pt>
                <c:pt idx="34">
                  <c:v>8.5</c:v>
                </c:pt>
                <c:pt idx="35">
                  <c:v>8.75</c:v>
                </c:pt>
                <c:pt idx="36">
                  <c:v>9</c:v>
                </c:pt>
                <c:pt idx="37">
                  <c:v>9.25</c:v>
                </c:pt>
                <c:pt idx="38">
                  <c:v>9.5</c:v>
                </c:pt>
                <c:pt idx="39">
                  <c:v>9.75</c:v>
                </c:pt>
                <c:pt idx="40">
                  <c:v>10</c:v>
                </c:pt>
                <c:pt idx="41">
                  <c:v>10.25</c:v>
                </c:pt>
                <c:pt idx="42">
                  <c:v>10.5</c:v>
                </c:pt>
                <c:pt idx="43">
                  <c:v>10.75</c:v>
                </c:pt>
                <c:pt idx="44">
                  <c:v>11</c:v>
                </c:pt>
                <c:pt idx="45">
                  <c:v>11.25</c:v>
                </c:pt>
                <c:pt idx="46">
                  <c:v>11.5</c:v>
                </c:pt>
                <c:pt idx="47">
                  <c:v>11.75</c:v>
                </c:pt>
                <c:pt idx="48">
                  <c:v>12</c:v>
                </c:pt>
              </c:numCache>
            </c:numRef>
          </c:xVal>
          <c:yVal>
            <c:numRef>
              <c:f>Lorentzian!$H$7:$H$55</c:f>
              <c:numCache>
                <c:formatCode>General</c:formatCode>
                <c:ptCount val="49"/>
                <c:pt idx="0">
                  <c:v>4.3904811887419404E-3</c:v>
                </c:pt>
                <c:pt idx="1">
                  <c:v>4.7776343142032452E-3</c:v>
                </c:pt>
                <c:pt idx="2">
                  <c:v>5.2181948554719786E-3</c:v>
                </c:pt>
                <c:pt idx="3">
                  <c:v>5.7224249201580351E-3</c:v>
                </c:pt>
                <c:pt idx="4">
                  <c:v>6.3031660630453699E-3</c:v>
                </c:pt>
                <c:pt idx="5">
                  <c:v>6.9766550396447476E-3</c:v>
                </c:pt>
                <c:pt idx="6">
                  <c:v>7.7636557605802719E-3</c:v>
                </c:pt>
                <c:pt idx="7">
                  <c:v>8.6910549128680278E-3</c:v>
                </c:pt>
                <c:pt idx="8">
                  <c:v>9.794150344116636E-3</c:v>
                </c:pt>
                <c:pt idx="9">
                  <c:v>1.1119996023887878E-2</c:v>
                </c:pt>
                <c:pt idx="10">
                  <c:v>1.2732395447351628E-2</c:v>
                </c:pt>
                <c:pt idx="11">
                  <c:v>1.471953230907704E-2</c:v>
                </c:pt>
                <c:pt idx="12">
                  <c:v>1.7205939793718449E-2</c:v>
                </c:pt>
                <c:pt idx="13">
                  <c:v>2.0371832715762653E-2</c:v>
                </c:pt>
                <c:pt idx="14">
                  <c:v>2.448537586029164E-2</c:v>
                </c:pt>
                <c:pt idx="15">
                  <c:v>2.9958577523180312E-2</c:v>
                </c:pt>
                <c:pt idx="16">
                  <c:v>3.7448221903975412E-2</c:v>
                </c:pt>
                <c:pt idx="17">
                  <c:v>4.8046775273025005E-2</c:v>
                </c:pt>
                <c:pt idx="18">
                  <c:v>6.3661977236758135E-2</c:v>
                </c:pt>
                <c:pt idx="19">
                  <c:v>8.7809623774838808E-2</c:v>
                </c:pt>
                <c:pt idx="20">
                  <c:v>0.12732395447351599</c:v>
                </c:pt>
                <c:pt idx="21">
                  <c:v>0.19588300688233304</c:v>
                </c:pt>
                <c:pt idx="22">
                  <c:v>0.31830988618379136</c:v>
                </c:pt>
                <c:pt idx="23">
                  <c:v>0.50929581789406564</c:v>
                </c:pt>
                <c:pt idx="24">
                  <c:v>0.63661977236758382</c:v>
                </c:pt>
                <c:pt idx="25">
                  <c:v>0.50929581789406564</c:v>
                </c:pt>
                <c:pt idx="26">
                  <c:v>0.31830988618379136</c:v>
                </c:pt>
                <c:pt idx="27">
                  <c:v>0.19588300688233304</c:v>
                </c:pt>
                <c:pt idx="28">
                  <c:v>0.12732395447351599</c:v>
                </c:pt>
                <c:pt idx="29">
                  <c:v>8.7809623774838808E-2</c:v>
                </c:pt>
                <c:pt idx="30">
                  <c:v>6.3661977236758135E-2</c:v>
                </c:pt>
                <c:pt idx="31">
                  <c:v>4.8046775273025005E-2</c:v>
                </c:pt>
                <c:pt idx="32">
                  <c:v>3.7448221903975412E-2</c:v>
                </c:pt>
                <c:pt idx="33">
                  <c:v>2.9958577523180312E-2</c:v>
                </c:pt>
                <c:pt idx="34">
                  <c:v>2.448537586029164E-2</c:v>
                </c:pt>
                <c:pt idx="35">
                  <c:v>2.0371832715762653E-2</c:v>
                </c:pt>
                <c:pt idx="36">
                  <c:v>1.7205939793718449E-2</c:v>
                </c:pt>
                <c:pt idx="37">
                  <c:v>1.471953230907704E-2</c:v>
                </c:pt>
                <c:pt idx="38">
                  <c:v>1.2732395447351628E-2</c:v>
                </c:pt>
                <c:pt idx="39">
                  <c:v>1.1119996023887878E-2</c:v>
                </c:pt>
                <c:pt idx="40">
                  <c:v>9.794150344116636E-3</c:v>
                </c:pt>
                <c:pt idx="41">
                  <c:v>8.6910549128680278E-3</c:v>
                </c:pt>
                <c:pt idx="42">
                  <c:v>7.7636557605802719E-3</c:v>
                </c:pt>
                <c:pt idx="43">
                  <c:v>6.9766550396447476E-3</c:v>
                </c:pt>
                <c:pt idx="44">
                  <c:v>6.3031660630453699E-3</c:v>
                </c:pt>
                <c:pt idx="45">
                  <c:v>5.7224249201580351E-3</c:v>
                </c:pt>
                <c:pt idx="46">
                  <c:v>5.2181948554719786E-3</c:v>
                </c:pt>
                <c:pt idx="47">
                  <c:v>4.7776343142032452E-3</c:v>
                </c:pt>
                <c:pt idx="48">
                  <c:v>4.3904811887419404E-3</c:v>
                </c:pt>
              </c:numCache>
            </c:numRef>
          </c:yVal>
          <c:smooth val="1"/>
        </c:ser>
        <c:axId val="69196800"/>
        <c:axId val="69214976"/>
      </c:scatterChart>
      <c:valAx>
        <c:axId val="69196800"/>
        <c:scaling>
          <c:orientation val="minMax"/>
          <c:max val="12"/>
          <c:min val="0"/>
        </c:scaling>
        <c:axPos val="b"/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69214976"/>
        <c:crosses val="autoZero"/>
        <c:crossBetween val="midCat"/>
      </c:valAx>
      <c:valAx>
        <c:axId val="69214976"/>
        <c:scaling>
          <c:orientation val="minMax"/>
        </c:scaling>
        <c:axPos val="l"/>
        <c:numFmt formatCode="General" sourceLinked="1"/>
        <c:majorTickMark val="none"/>
        <c:tickLblPos val="none"/>
        <c:crossAx val="69196800"/>
        <c:crosses val="autoZero"/>
        <c:crossBetween val="midCat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2.7777777777777991E-2"/>
          <c:y val="5.0925925925925923E-2"/>
          <c:w val="0.96304155730533925"/>
          <c:h val="0.8935185185185186"/>
        </c:manualLayout>
      </c:layout>
      <c:scatterChart>
        <c:scatterStyle val="smoothMarker"/>
        <c:ser>
          <c:idx val="0"/>
          <c:order val="0"/>
          <c:marker>
            <c:symbol val="none"/>
          </c:marker>
          <c:xVal>
            <c:numRef>
              <c:f>phonon!$E$8:$E$58</c:f>
              <c:numCache>
                <c:formatCode>General</c:formatCode>
                <c:ptCount val="51"/>
                <c:pt idx="0">
                  <c:v>0</c:v>
                </c:pt>
                <c:pt idx="1">
                  <c:v>6.2831853071795868E-2</c:v>
                </c:pt>
                <c:pt idx="2">
                  <c:v>0.12566370614359168</c:v>
                </c:pt>
                <c:pt idx="3">
                  <c:v>0.18849555921538771</c:v>
                </c:pt>
                <c:pt idx="4">
                  <c:v>0.25132741228718347</c:v>
                </c:pt>
                <c:pt idx="5">
                  <c:v>0.31415926535898003</c:v>
                </c:pt>
                <c:pt idx="6">
                  <c:v>0.37699111843077515</c:v>
                </c:pt>
                <c:pt idx="7">
                  <c:v>0.4398229715025726</c:v>
                </c:pt>
                <c:pt idx="8">
                  <c:v>0.50265482457436683</c:v>
                </c:pt>
                <c:pt idx="9">
                  <c:v>0.56548667764616267</c:v>
                </c:pt>
                <c:pt idx="10">
                  <c:v>0.62831853071795718</c:v>
                </c:pt>
                <c:pt idx="11">
                  <c:v>0.69115038378975358</c:v>
                </c:pt>
                <c:pt idx="12">
                  <c:v>0.75398223686155064</c:v>
                </c:pt>
                <c:pt idx="13">
                  <c:v>0.81681408993334559</c:v>
                </c:pt>
                <c:pt idx="14">
                  <c:v>0.87964594300514398</c:v>
                </c:pt>
                <c:pt idx="15">
                  <c:v>0.94247779607693749</c:v>
                </c:pt>
                <c:pt idx="16">
                  <c:v>1.0053096491487337</c:v>
                </c:pt>
                <c:pt idx="17">
                  <c:v>1.0681415022205301</c:v>
                </c:pt>
                <c:pt idx="18">
                  <c:v>1.1309733552923256</c:v>
                </c:pt>
                <c:pt idx="19">
                  <c:v>1.1938052083641193</c:v>
                </c:pt>
                <c:pt idx="20">
                  <c:v>1.2566370614359181</c:v>
                </c:pt>
                <c:pt idx="21">
                  <c:v>1.3194689145077141</c:v>
                </c:pt>
                <c:pt idx="22">
                  <c:v>1.38230076757951</c:v>
                </c:pt>
                <c:pt idx="23">
                  <c:v>1.4451326206513053</c:v>
                </c:pt>
                <c:pt idx="24">
                  <c:v>1.5079644737230991</c:v>
                </c:pt>
                <c:pt idx="25">
                  <c:v>1.5707963267948972</c:v>
                </c:pt>
                <c:pt idx="26">
                  <c:v>1.6336281798666941</c:v>
                </c:pt>
                <c:pt idx="27">
                  <c:v>1.6964600329384891</c:v>
                </c:pt>
                <c:pt idx="28">
                  <c:v>1.7592918860102829</c:v>
                </c:pt>
                <c:pt idx="29">
                  <c:v>1.822123739082081</c:v>
                </c:pt>
                <c:pt idx="30">
                  <c:v>1.8849555921538781</c:v>
                </c:pt>
                <c:pt idx="31">
                  <c:v>1.9477874452256729</c:v>
                </c:pt>
                <c:pt idx="32">
                  <c:v>2.0106192982974691</c:v>
                </c:pt>
                <c:pt idx="33">
                  <c:v>2.0734511513692637</c:v>
                </c:pt>
                <c:pt idx="34">
                  <c:v>2.1362830044410597</c:v>
                </c:pt>
                <c:pt idx="35">
                  <c:v>2.1991148575128623</c:v>
                </c:pt>
                <c:pt idx="36">
                  <c:v>2.2619467105846542</c:v>
                </c:pt>
                <c:pt idx="37">
                  <c:v>2.3247785636564484</c:v>
                </c:pt>
                <c:pt idx="38">
                  <c:v>2.3876104167282399</c:v>
                </c:pt>
                <c:pt idx="39">
                  <c:v>2.4504422698000377</c:v>
                </c:pt>
                <c:pt idx="40">
                  <c:v>2.5132741228718372</c:v>
                </c:pt>
                <c:pt idx="41">
                  <c:v>2.5761059759436269</c:v>
                </c:pt>
                <c:pt idx="42">
                  <c:v>2.6389378290154282</c:v>
                </c:pt>
                <c:pt idx="43">
                  <c:v>2.7017696820872241</c:v>
                </c:pt>
                <c:pt idx="44">
                  <c:v>2.7646015351590201</c:v>
                </c:pt>
                <c:pt idx="45">
                  <c:v>2.8274333882308182</c:v>
                </c:pt>
                <c:pt idx="46">
                  <c:v>2.8902652413026142</c:v>
                </c:pt>
                <c:pt idx="47">
                  <c:v>2.9530970943744079</c:v>
                </c:pt>
                <c:pt idx="48">
                  <c:v>3.0159289474462039</c:v>
                </c:pt>
                <c:pt idx="49">
                  <c:v>3.0787608005180003</c:v>
                </c:pt>
                <c:pt idx="50">
                  <c:v>3.1415926535897958</c:v>
                </c:pt>
              </c:numCache>
            </c:numRef>
          </c:xVal>
          <c:yVal>
            <c:numRef>
              <c:f>phonon!$F$8:$F$58</c:f>
              <c:numCache>
                <c:formatCode>General</c:formatCode>
                <c:ptCount val="51"/>
                <c:pt idx="0">
                  <c:v>0</c:v>
                </c:pt>
                <c:pt idx="1">
                  <c:v>6.2821518156256639E-2</c:v>
                </c:pt>
                <c:pt idx="2">
                  <c:v>0.12558103905862639</c:v>
                </c:pt>
                <c:pt idx="3">
                  <c:v>0.18821662663702879</c:v>
                </c:pt>
                <c:pt idx="4">
                  <c:v>0.2506664671286094</c:v>
                </c:pt>
                <c:pt idx="5">
                  <c:v>0.31286893008046307</c:v>
                </c:pt>
                <c:pt idx="6">
                  <c:v>0.37476262917144992</c:v>
                </c:pt>
                <c:pt idx="7">
                  <c:v>0.43628648279308574</c:v>
                </c:pt>
                <c:pt idx="8">
                  <c:v>0.49737977432971103</c:v>
                </c:pt>
                <c:pt idx="9">
                  <c:v>0.55798221207845944</c:v>
                </c:pt>
                <c:pt idx="10">
                  <c:v>0.61803398874989479</c:v>
                </c:pt>
                <c:pt idx="11">
                  <c:v>0.6774758404905854</c:v>
                </c:pt>
                <c:pt idx="12">
                  <c:v>0.73624910536935573</c:v>
                </c:pt>
                <c:pt idx="13">
                  <c:v>0.79429578126956102</c:v>
                </c:pt>
                <c:pt idx="14">
                  <c:v>0.8515585831301451</c:v>
                </c:pt>
                <c:pt idx="15">
                  <c:v>0.90798099947909361</c:v>
                </c:pt>
                <c:pt idx="16">
                  <c:v>0.96350734820343042</c:v>
                </c:pt>
                <c:pt idx="17">
                  <c:v>1.0180828315007471</c:v>
                </c:pt>
                <c:pt idx="18">
                  <c:v>1.0716535899579933</c:v>
                </c:pt>
                <c:pt idx="19">
                  <c:v>1.1241667557042612</c:v>
                </c:pt>
                <c:pt idx="20">
                  <c:v>1.1755705045849465</c:v>
                </c:pt>
                <c:pt idx="21">
                  <c:v>1.2258141073059505</c:v>
                </c:pt>
                <c:pt idx="22">
                  <c:v>1.2748479794973819</c:v>
                </c:pt>
                <c:pt idx="23">
                  <c:v>1.3226237306473039</c:v>
                </c:pt>
                <c:pt idx="24">
                  <c:v>1.3690942118573752</c:v>
                </c:pt>
                <c:pt idx="25">
                  <c:v>1.414213562373096</c:v>
                </c:pt>
                <c:pt idx="26">
                  <c:v>1.4579372548428218</c:v>
                </c:pt>
                <c:pt idx="27">
                  <c:v>1.5002221392609201</c:v>
                </c:pt>
                <c:pt idx="28">
                  <c:v>1.541026485551579</c:v>
                </c:pt>
                <c:pt idx="29">
                  <c:v>1.5803100247513857</c:v>
                </c:pt>
                <c:pt idx="30">
                  <c:v>1.6180339887498953</c:v>
                </c:pt>
                <c:pt idx="31">
                  <c:v>1.6541611485491239</c:v>
                </c:pt>
                <c:pt idx="32">
                  <c:v>1.6886558510040321</c:v>
                </c:pt>
                <c:pt idx="33">
                  <c:v>1.7214840540078855</c:v>
                </c:pt>
                <c:pt idx="34">
                  <c:v>1.7526133600877281</c:v>
                </c:pt>
                <c:pt idx="35">
                  <c:v>1.7820130483767389</c:v>
                </c:pt>
                <c:pt idx="36">
                  <c:v>1.80965410493204</c:v>
                </c:pt>
                <c:pt idx="37">
                  <c:v>1.8355092513679594</c:v>
                </c:pt>
                <c:pt idx="38">
                  <c:v>1.8595529717765085</c:v>
                </c:pt>
                <c:pt idx="39">
                  <c:v>1.8817615379084516</c:v>
                </c:pt>
                <c:pt idx="40">
                  <c:v>1.9021130325903099</c:v>
                </c:pt>
                <c:pt idx="41">
                  <c:v>1.9205873713538906</c:v>
                </c:pt>
                <c:pt idx="42">
                  <c:v>1.9371663222572626</c:v>
                </c:pt>
                <c:pt idx="43">
                  <c:v>1.9518335238774953</c:v>
                </c:pt>
                <c:pt idx="44">
                  <c:v>1.9645745014573781</c:v>
                </c:pt>
                <c:pt idx="45">
                  <c:v>1.975376681190276</c:v>
                </c:pt>
                <c:pt idx="46">
                  <c:v>1.984229402628956</c:v>
                </c:pt>
                <c:pt idx="47">
                  <c:v>1.9911239292061627</c:v>
                </c:pt>
                <c:pt idx="48">
                  <c:v>1.9960534568565482</c:v>
                </c:pt>
                <c:pt idx="49">
                  <c:v>1.9990131207314665</c:v>
                </c:pt>
                <c:pt idx="50">
                  <c:v>2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phonon!$E$8:$E$58</c:f>
              <c:numCache>
                <c:formatCode>General</c:formatCode>
                <c:ptCount val="51"/>
                <c:pt idx="0">
                  <c:v>0</c:v>
                </c:pt>
                <c:pt idx="1">
                  <c:v>6.2831853071795868E-2</c:v>
                </c:pt>
                <c:pt idx="2">
                  <c:v>0.12566370614359168</c:v>
                </c:pt>
                <c:pt idx="3">
                  <c:v>0.18849555921538771</c:v>
                </c:pt>
                <c:pt idx="4">
                  <c:v>0.25132741228718347</c:v>
                </c:pt>
                <c:pt idx="5">
                  <c:v>0.31415926535898003</c:v>
                </c:pt>
                <c:pt idx="6">
                  <c:v>0.37699111843077515</c:v>
                </c:pt>
                <c:pt idx="7">
                  <c:v>0.4398229715025726</c:v>
                </c:pt>
                <c:pt idx="8">
                  <c:v>0.50265482457436683</c:v>
                </c:pt>
                <c:pt idx="9">
                  <c:v>0.56548667764616267</c:v>
                </c:pt>
                <c:pt idx="10">
                  <c:v>0.62831853071795718</c:v>
                </c:pt>
                <c:pt idx="11">
                  <c:v>0.69115038378975358</c:v>
                </c:pt>
                <c:pt idx="12">
                  <c:v>0.75398223686155064</c:v>
                </c:pt>
                <c:pt idx="13">
                  <c:v>0.81681408993334559</c:v>
                </c:pt>
                <c:pt idx="14">
                  <c:v>0.87964594300514398</c:v>
                </c:pt>
                <c:pt idx="15">
                  <c:v>0.94247779607693749</c:v>
                </c:pt>
                <c:pt idx="16">
                  <c:v>1.0053096491487337</c:v>
                </c:pt>
                <c:pt idx="17">
                  <c:v>1.0681415022205301</c:v>
                </c:pt>
                <c:pt idx="18">
                  <c:v>1.1309733552923256</c:v>
                </c:pt>
                <c:pt idx="19">
                  <c:v>1.1938052083641193</c:v>
                </c:pt>
                <c:pt idx="20">
                  <c:v>1.2566370614359181</c:v>
                </c:pt>
                <c:pt idx="21">
                  <c:v>1.3194689145077141</c:v>
                </c:pt>
                <c:pt idx="22">
                  <c:v>1.38230076757951</c:v>
                </c:pt>
                <c:pt idx="23">
                  <c:v>1.4451326206513053</c:v>
                </c:pt>
                <c:pt idx="24">
                  <c:v>1.5079644737230991</c:v>
                </c:pt>
                <c:pt idx="25">
                  <c:v>1.5707963267948972</c:v>
                </c:pt>
                <c:pt idx="26">
                  <c:v>1.6336281798666941</c:v>
                </c:pt>
                <c:pt idx="27">
                  <c:v>1.6964600329384891</c:v>
                </c:pt>
                <c:pt idx="28">
                  <c:v>1.7592918860102829</c:v>
                </c:pt>
                <c:pt idx="29">
                  <c:v>1.822123739082081</c:v>
                </c:pt>
                <c:pt idx="30">
                  <c:v>1.8849555921538781</c:v>
                </c:pt>
                <c:pt idx="31">
                  <c:v>1.9477874452256729</c:v>
                </c:pt>
                <c:pt idx="32">
                  <c:v>2.0106192982974691</c:v>
                </c:pt>
                <c:pt idx="33">
                  <c:v>2.0734511513692637</c:v>
                </c:pt>
                <c:pt idx="34">
                  <c:v>2.1362830044410597</c:v>
                </c:pt>
                <c:pt idx="35">
                  <c:v>2.1991148575128623</c:v>
                </c:pt>
                <c:pt idx="36">
                  <c:v>2.2619467105846542</c:v>
                </c:pt>
                <c:pt idx="37">
                  <c:v>2.3247785636564484</c:v>
                </c:pt>
                <c:pt idx="38">
                  <c:v>2.3876104167282399</c:v>
                </c:pt>
                <c:pt idx="39">
                  <c:v>2.4504422698000377</c:v>
                </c:pt>
                <c:pt idx="40">
                  <c:v>2.5132741228718372</c:v>
                </c:pt>
                <c:pt idx="41">
                  <c:v>2.5761059759436269</c:v>
                </c:pt>
                <c:pt idx="42">
                  <c:v>2.6389378290154282</c:v>
                </c:pt>
                <c:pt idx="43">
                  <c:v>2.7017696820872241</c:v>
                </c:pt>
                <c:pt idx="44">
                  <c:v>2.7646015351590201</c:v>
                </c:pt>
                <c:pt idx="45">
                  <c:v>2.8274333882308182</c:v>
                </c:pt>
                <c:pt idx="46">
                  <c:v>2.8902652413026142</c:v>
                </c:pt>
                <c:pt idx="47">
                  <c:v>2.9530970943744079</c:v>
                </c:pt>
                <c:pt idx="48">
                  <c:v>3.0159289474462039</c:v>
                </c:pt>
                <c:pt idx="49">
                  <c:v>3.0787608005180003</c:v>
                </c:pt>
                <c:pt idx="50">
                  <c:v>3.1415926535897958</c:v>
                </c:pt>
              </c:numCache>
            </c:numRef>
          </c:xVal>
          <c:yVal>
            <c:numRef>
              <c:f>phonon!$G$8:$G$58</c:f>
              <c:numCache>
                <c:formatCode>General</c:formatCode>
                <c:ptCount val="51"/>
                <c:pt idx="0">
                  <c:v>0</c:v>
                </c:pt>
                <c:pt idx="1">
                  <c:v>6.2831853071795868E-2</c:v>
                </c:pt>
                <c:pt idx="2">
                  <c:v>0.12566370614359168</c:v>
                </c:pt>
                <c:pt idx="3">
                  <c:v>0.18849555921538771</c:v>
                </c:pt>
                <c:pt idx="4">
                  <c:v>0.25132741228718347</c:v>
                </c:pt>
                <c:pt idx="5">
                  <c:v>0.31415926535898003</c:v>
                </c:pt>
                <c:pt idx="6">
                  <c:v>0.37699111843077515</c:v>
                </c:pt>
                <c:pt idx="7">
                  <c:v>0.4398229715025726</c:v>
                </c:pt>
                <c:pt idx="8">
                  <c:v>0.50265482457436683</c:v>
                </c:pt>
                <c:pt idx="9">
                  <c:v>0.56548667764616267</c:v>
                </c:pt>
                <c:pt idx="10">
                  <c:v>0.62831853071795718</c:v>
                </c:pt>
                <c:pt idx="11">
                  <c:v>0.69115038378975358</c:v>
                </c:pt>
                <c:pt idx="12">
                  <c:v>0.75398223686155064</c:v>
                </c:pt>
                <c:pt idx="13">
                  <c:v>0.81681408993334559</c:v>
                </c:pt>
                <c:pt idx="14">
                  <c:v>0.87964594300514398</c:v>
                </c:pt>
                <c:pt idx="15">
                  <c:v>0.94247779607693749</c:v>
                </c:pt>
                <c:pt idx="16">
                  <c:v>1.0053096491487337</c:v>
                </c:pt>
                <c:pt idx="17">
                  <c:v>1.0681415022205301</c:v>
                </c:pt>
                <c:pt idx="18">
                  <c:v>1.1309733552923256</c:v>
                </c:pt>
                <c:pt idx="19">
                  <c:v>1.1938052083641193</c:v>
                </c:pt>
                <c:pt idx="20">
                  <c:v>1.2566370614359181</c:v>
                </c:pt>
                <c:pt idx="21">
                  <c:v>1.3194689145077141</c:v>
                </c:pt>
                <c:pt idx="22">
                  <c:v>1.38230076757951</c:v>
                </c:pt>
                <c:pt idx="23">
                  <c:v>1.4451326206513053</c:v>
                </c:pt>
                <c:pt idx="24">
                  <c:v>1.5079644737230991</c:v>
                </c:pt>
                <c:pt idx="25">
                  <c:v>1.5707963267948972</c:v>
                </c:pt>
                <c:pt idx="26">
                  <c:v>1.6336281798666941</c:v>
                </c:pt>
                <c:pt idx="27">
                  <c:v>1.6964600329384891</c:v>
                </c:pt>
                <c:pt idx="28">
                  <c:v>1.7592918860102829</c:v>
                </c:pt>
                <c:pt idx="29">
                  <c:v>1.822123739082081</c:v>
                </c:pt>
                <c:pt idx="30">
                  <c:v>1.8849555921538781</c:v>
                </c:pt>
                <c:pt idx="31">
                  <c:v>1.9477874452256729</c:v>
                </c:pt>
                <c:pt idx="32">
                  <c:v>2.0106192982974691</c:v>
                </c:pt>
                <c:pt idx="33">
                  <c:v>2.0734511513692637</c:v>
                </c:pt>
                <c:pt idx="34">
                  <c:v>2.1362830044410597</c:v>
                </c:pt>
                <c:pt idx="35">
                  <c:v>2.1991148575128623</c:v>
                </c:pt>
                <c:pt idx="36">
                  <c:v>2.2619467105846542</c:v>
                </c:pt>
                <c:pt idx="37">
                  <c:v>2.3247785636564484</c:v>
                </c:pt>
                <c:pt idx="38">
                  <c:v>2.3876104167282399</c:v>
                </c:pt>
                <c:pt idx="39">
                  <c:v>2.4504422698000377</c:v>
                </c:pt>
                <c:pt idx="40">
                  <c:v>2.5132741228718372</c:v>
                </c:pt>
                <c:pt idx="41">
                  <c:v>2.5761059759436269</c:v>
                </c:pt>
                <c:pt idx="42">
                  <c:v>2.6389378290154282</c:v>
                </c:pt>
                <c:pt idx="43">
                  <c:v>2.7017696820872241</c:v>
                </c:pt>
                <c:pt idx="44">
                  <c:v>2.7646015351590201</c:v>
                </c:pt>
                <c:pt idx="45">
                  <c:v>2.8274333882308182</c:v>
                </c:pt>
                <c:pt idx="46">
                  <c:v>2.8902652413026142</c:v>
                </c:pt>
                <c:pt idx="47">
                  <c:v>2.9530970943744079</c:v>
                </c:pt>
                <c:pt idx="48">
                  <c:v>3.0159289474462039</c:v>
                </c:pt>
                <c:pt idx="49">
                  <c:v>3.0787608005180003</c:v>
                </c:pt>
                <c:pt idx="50">
                  <c:v>3.1415926535897958</c:v>
                </c:pt>
              </c:numCache>
            </c:numRef>
          </c:yVal>
          <c:smooth val="1"/>
        </c:ser>
        <c:axId val="69026944"/>
        <c:axId val="69028480"/>
      </c:scatterChart>
      <c:valAx>
        <c:axId val="69026944"/>
        <c:scaling>
          <c:orientation val="minMax"/>
        </c:scaling>
        <c:axPos val="b"/>
        <c:numFmt formatCode="General" sourceLinked="1"/>
        <c:majorTickMark val="none"/>
        <c:tickLblPos val="none"/>
        <c:crossAx val="69028480"/>
        <c:crosses val="autoZero"/>
        <c:crossBetween val="midCat"/>
      </c:valAx>
      <c:valAx>
        <c:axId val="69028480"/>
        <c:scaling>
          <c:orientation val="minMax"/>
        </c:scaling>
        <c:axPos val="l"/>
        <c:numFmt formatCode="General" sourceLinked="1"/>
        <c:majorTickMark val="none"/>
        <c:tickLblPos val="none"/>
        <c:crossAx val="69026944"/>
        <c:crosses val="autoZero"/>
        <c:crossBetween val="midCat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9.9528252496696737E-2"/>
          <c:y val="5.1400554097404488E-2"/>
          <c:w val="0.83649163182056763"/>
          <c:h val="0.89005613881598056"/>
        </c:manualLayout>
      </c:layout>
      <c:scatterChart>
        <c:scatterStyle val="smoothMarker"/>
        <c:ser>
          <c:idx val="1"/>
          <c:order val="1"/>
          <c:tx>
            <c:v>Real</c:v>
          </c:tx>
          <c:marker>
            <c:symbol val="none"/>
          </c:marker>
          <c:xVal>
            <c:numRef>
              <c:f>BB!$D$5:$D$79</c:f>
              <c:numCache>
                <c:formatCode>General</c:formatCode>
                <c:ptCount val="75"/>
                <c:pt idx="0">
                  <c:v>1.0000000000000005E-2</c:v>
                </c:pt>
                <c:pt idx="1">
                  <c:v>1.1000000000000027E-2</c:v>
                </c:pt>
                <c:pt idx="2">
                  <c:v>1.2100000000000001E-2</c:v>
                </c:pt>
                <c:pt idx="3">
                  <c:v>1.3310000000000009E-2</c:v>
                </c:pt>
                <c:pt idx="4">
                  <c:v>1.4641000000000003E-2</c:v>
                </c:pt>
                <c:pt idx="5">
                  <c:v>1.6105100000000021E-2</c:v>
                </c:pt>
                <c:pt idx="6">
                  <c:v>1.7715610000000007E-2</c:v>
                </c:pt>
                <c:pt idx="7">
                  <c:v>1.948717100000007E-2</c:v>
                </c:pt>
                <c:pt idx="8">
                  <c:v>2.1435888100000012E-2</c:v>
                </c:pt>
                <c:pt idx="9">
                  <c:v>2.3579476910000008E-2</c:v>
                </c:pt>
                <c:pt idx="10">
                  <c:v>2.5937424601000018E-2</c:v>
                </c:pt>
                <c:pt idx="11">
                  <c:v>2.8531167061100079E-2</c:v>
                </c:pt>
                <c:pt idx="12">
                  <c:v>3.1384283767210044E-2</c:v>
                </c:pt>
                <c:pt idx="13">
                  <c:v>3.4522712143931031E-2</c:v>
                </c:pt>
                <c:pt idx="14">
                  <c:v>3.7974983358324214E-2</c:v>
                </c:pt>
                <c:pt idx="15">
                  <c:v>4.1772481694156573E-2</c:v>
                </c:pt>
                <c:pt idx="16">
                  <c:v>4.5949729863572208E-2</c:v>
                </c:pt>
                <c:pt idx="17">
                  <c:v>5.0544702849929436E-2</c:v>
                </c:pt>
                <c:pt idx="18">
                  <c:v>5.5599173134922394E-2</c:v>
                </c:pt>
                <c:pt idx="19">
                  <c:v>6.1159090448414631E-2</c:v>
                </c:pt>
                <c:pt idx="20">
                  <c:v>6.7274999493256105E-2</c:v>
                </c:pt>
                <c:pt idx="21">
                  <c:v>7.400249944258197E-2</c:v>
                </c:pt>
                <c:pt idx="22">
                  <c:v>8.1402749386839945E-2</c:v>
                </c:pt>
                <c:pt idx="23">
                  <c:v>8.9543024325523898E-2</c:v>
                </c:pt>
                <c:pt idx="24">
                  <c:v>9.8497326758076695E-2</c:v>
                </c:pt>
                <c:pt idx="25">
                  <c:v>0.10834705943388392</c:v>
                </c:pt>
                <c:pt idx="26">
                  <c:v>0.11918176537727249</c:v>
                </c:pt>
                <c:pt idx="27">
                  <c:v>0.13109994191499971</c:v>
                </c:pt>
                <c:pt idx="28">
                  <c:v>0.14420993610650013</c:v>
                </c:pt>
                <c:pt idx="29">
                  <c:v>0.15863092971714951</c:v>
                </c:pt>
                <c:pt idx="30">
                  <c:v>0.17449402268886446</c:v>
                </c:pt>
                <c:pt idx="31">
                  <c:v>0.19194342495775094</c:v>
                </c:pt>
                <c:pt idx="32">
                  <c:v>0.21113776745352605</c:v>
                </c:pt>
                <c:pt idx="33">
                  <c:v>0.2322515441988787</c:v>
                </c:pt>
                <c:pt idx="34">
                  <c:v>0.25547669861876682</c:v>
                </c:pt>
                <c:pt idx="35">
                  <c:v>0.28102436848064427</c:v>
                </c:pt>
                <c:pt idx="36">
                  <c:v>0.30912680532870879</c:v>
                </c:pt>
                <c:pt idx="37">
                  <c:v>0.34003948586157834</c:v>
                </c:pt>
                <c:pt idx="38">
                  <c:v>0.37404343444773619</c:v>
                </c:pt>
                <c:pt idx="39">
                  <c:v>0.41144777789251052</c:v>
                </c:pt>
                <c:pt idx="40">
                  <c:v>0.45259255568176077</c:v>
                </c:pt>
                <c:pt idx="41">
                  <c:v>0.49785181124993805</c:v>
                </c:pt>
                <c:pt idx="42">
                  <c:v>0.54763699237493069</c:v>
                </c:pt>
                <c:pt idx="43">
                  <c:v>0.60240069161242382</c:v>
                </c:pt>
                <c:pt idx="44">
                  <c:v>0.66264076077366663</c:v>
                </c:pt>
                <c:pt idx="45">
                  <c:v>0.72890483685103435</c:v>
                </c:pt>
                <c:pt idx="46">
                  <c:v>0.80179532053613756</c:v>
                </c:pt>
                <c:pt idx="47">
                  <c:v>0.88197485258975183</c:v>
                </c:pt>
                <c:pt idx="48">
                  <c:v>0.97017233784872514</c:v>
                </c:pt>
                <c:pt idx="49">
                  <c:v>1.0671895716336</c:v>
                </c:pt>
                <c:pt idx="50">
                  <c:v>1.1739085287969597</c:v>
                </c:pt>
                <c:pt idx="51">
                  <c:v>1.2912993816766534</c:v>
                </c:pt>
                <c:pt idx="52">
                  <c:v>1.4204293198443156</c:v>
                </c:pt>
                <c:pt idx="53">
                  <c:v>1.562472251828753</c:v>
                </c:pt>
                <c:pt idx="54">
                  <c:v>1.7187194770116259</c:v>
                </c:pt>
                <c:pt idx="55">
                  <c:v>1.8905914247127911</c:v>
                </c:pt>
                <c:pt idx="56">
                  <c:v>2.0796505671840677</c:v>
                </c:pt>
                <c:pt idx="57">
                  <c:v>2.2876156239024752</c:v>
                </c:pt>
                <c:pt idx="58">
                  <c:v>2.5163771862927224</c:v>
                </c:pt>
                <c:pt idx="59">
                  <c:v>2.7680149049220009</c:v>
                </c:pt>
                <c:pt idx="60">
                  <c:v>3.0448163954141947</c:v>
                </c:pt>
                <c:pt idx="61">
                  <c:v>3.3492980349556127</c:v>
                </c:pt>
                <c:pt idx="62">
                  <c:v>3.6842278384511817</c:v>
                </c:pt>
                <c:pt idx="63">
                  <c:v>4.0526506222962855</c:v>
                </c:pt>
                <c:pt idx="64">
                  <c:v>4.457915684525914</c:v>
                </c:pt>
                <c:pt idx="65">
                  <c:v>4.9037072529785162</c:v>
                </c:pt>
                <c:pt idx="66">
                  <c:v>5.3940779782763579</c:v>
                </c:pt>
                <c:pt idx="67">
                  <c:v>5.9334857761040061</c:v>
                </c:pt>
                <c:pt idx="68">
                  <c:v>6.5268343537144045</c:v>
                </c:pt>
                <c:pt idx="69">
                  <c:v>7.1795177890858488</c:v>
                </c:pt>
                <c:pt idx="70">
                  <c:v>7.8974695679944347</c:v>
                </c:pt>
                <c:pt idx="71">
                  <c:v>8.6872165247938682</c:v>
                </c:pt>
                <c:pt idx="72">
                  <c:v>9.5559381772732728</c:v>
                </c:pt>
                <c:pt idx="73">
                  <c:v>10.511531995000595</c:v>
                </c:pt>
                <c:pt idx="74">
                  <c:v>11.562685194500679</c:v>
                </c:pt>
              </c:numCache>
            </c:numRef>
          </c:xVal>
          <c:yVal>
            <c:numRef>
              <c:f>BB!$G$5:$G$79</c:f>
              <c:numCache>
                <c:formatCode>General</c:formatCode>
                <c:ptCount val="75"/>
                <c:pt idx="0">
                  <c:v>5.7932948510680483E-4</c:v>
                </c:pt>
                <c:pt idx="1">
                  <c:v>2.2814765706364649E-4</c:v>
                </c:pt>
                <c:pt idx="2">
                  <c:v>2.3280487348400746E-4</c:v>
                </c:pt>
                <c:pt idx="3">
                  <c:v>7.2136385557818592E-4</c:v>
                </c:pt>
                <c:pt idx="4">
                  <c:v>7.63802118576944E-4</c:v>
                </c:pt>
                <c:pt idx="5">
                  <c:v>6.1094853662482232E-4</c:v>
                </c:pt>
                <c:pt idx="6">
                  <c:v>1.561533798738542E-3</c:v>
                </c:pt>
                <c:pt idx="7">
                  <c:v>1.7280957006896541E-3</c:v>
                </c:pt>
                <c:pt idx="8">
                  <c:v>1.3899256677290459E-3</c:v>
                </c:pt>
                <c:pt idx="9">
                  <c:v>6.1584765558991839E-4</c:v>
                </c:pt>
                <c:pt idx="10">
                  <c:v>9.7641410100257468E-4</c:v>
                </c:pt>
                <c:pt idx="11">
                  <c:v>2.6575610208512245E-3</c:v>
                </c:pt>
                <c:pt idx="12">
                  <c:v>3.458184030755442E-3</c:v>
                </c:pt>
                <c:pt idx="13">
                  <c:v>2.8027016808522482E-3</c:v>
                </c:pt>
                <c:pt idx="14">
                  <c:v>1.3338385178684241E-3</c:v>
                </c:pt>
                <c:pt idx="15">
                  <c:v>2.6934901989131093E-3</c:v>
                </c:pt>
                <c:pt idx="16">
                  <c:v>4.2863826761788733E-3</c:v>
                </c:pt>
                <c:pt idx="17">
                  <c:v>2.5731288486160885E-3</c:v>
                </c:pt>
                <c:pt idx="18">
                  <c:v>6.343098745042481E-3</c:v>
                </c:pt>
                <c:pt idx="19">
                  <c:v>4.0265492108485894E-3</c:v>
                </c:pt>
                <c:pt idx="20">
                  <c:v>4.149768917304366E-3</c:v>
                </c:pt>
                <c:pt idx="21">
                  <c:v>8.6689512919344534E-3</c:v>
                </c:pt>
                <c:pt idx="22">
                  <c:v>6.5196905335054922E-3</c:v>
                </c:pt>
                <c:pt idx="23">
                  <c:v>1.1178663259440119E-2</c:v>
                </c:pt>
                <c:pt idx="24">
                  <c:v>8.8777181339981248E-3</c:v>
                </c:pt>
                <c:pt idx="25">
                  <c:v>1.1949684174485201E-2</c:v>
                </c:pt>
                <c:pt idx="26">
                  <c:v>1.6353035292388081E-2</c:v>
                </c:pt>
                <c:pt idx="27">
                  <c:v>1.4995090693471713E-2</c:v>
                </c:pt>
                <c:pt idx="28">
                  <c:v>2.228549740505761E-2</c:v>
                </c:pt>
                <c:pt idx="29">
                  <c:v>2.9583440237291349E-2</c:v>
                </c:pt>
                <c:pt idx="30">
                  <c:v>3.1429912571200945E-2</c:v>
                </c:pt>
                <c:pt idx="31">
                  <c:v>4.190624644438809E-2</c:v>
                </c:pt>
                <c:pt idx="32">
                  <c:v>4.0546844046480082E-2</c:v>
                </c:pt>
                <c:pt idx="33">
                  <c:v>5.6685711850228825E-2</c:v>
                </c:pt>
                <c:pt idx="34">
                  <c:v>6.1862569727449315E-2</c:v>
                </c:pt>
                <c:pt idx="35">
                  <c:v>6.9616519727419029E-2</c:v>
                </c:pt>
                <c:pt idx="36">
                  <c:v>8.1223777919028239E-2</c:v>
                </c:pt>
                <c:pt idx="37">
                  <c:v>0.10302073464174052</c:v>
                </c:pt>
                <c:pt idx="38">
                  <c:v>0.1367207532685516</c:v>
                </c:pt>
                <c:pt idx="39">
                  <c:v>0.13338091844121433</c:v>
                </c:pt>
                <c:pt idx="40">
                  <c:v>0.14765855798798869</c:v>
                </c:pt>
                <c:pt idx="41">
                  <c:v>0.19031951279520459</c:v>
                </c:pt>
                <c:pt idx="42">
                  <c:v>0.22422578158544582</c:v>
                </c:pt>
                <c:pt idx="43">
                  <c:v>0.26704214221610229</c:v>
                </c:pt>
                <c:pt idx="44">
                  <c:v>0.31923895840720484</c:v>
                </c:pt>
                <c:pt idx="45">
                  <c:v>0.38359345426895347</c:v>
                </c:pt>
                <c:pt idx="46">
                  <c:v>0.408676722948279</c:v>
                </c:pt>
                <c:pt idx="47">
                  <c:v>0.47061726419956151</c:v>
                </c:pt>
                <c:pt idx="48">
                  <c:v>0.54819150981686959</c:v>
                </c:pt>
                <c:pt idx="49">
                  <c:v>0.63526730520767949</c:v>
                </c:pt>
                <c:pt idx="50">
                  <c:v>0.70779207764628693</c:v>
                </c:pt>
                <c:pt idx="51">
                  <c:v>0.75280735524494469</c:v>
                </c:pt>
                <c:pt idx="52">
                  <c:v>0.84849880392166566</c:v>
                </c:pt>
                <c:pt idx="53">
                  <c:v>0.92348690695179259</c:v>
                </c:pt>
                <c:pt idx="54">
                  <c:v>1.0036284104659583</c:v>
                </c:pt>
                <c:pt idx="55">
                  <c:v>1.0933236674683882</c:v>
                </c:pt>
                <c:pt idx="56">
                  <c:v>1.248986901705408</c:v>
                </c:pt>
                <c:pt idx="57">
                  <c:v>1.2621938930062151</c:v>
                </c:pt>
                <c:pt idx="58">
                  <c:v>1.3768433215609501</c:v>
                </c:pt>
                <c:pt idx="59">
                  <c:v>1.5226198402051092</c:v>
                </c:pt>
                <c:pt idx="60">
                  <c:v>1.5120007252043068</c:v>
                </c:pt>
                <c:pt idx="61">
                  <c:v>1.3649136457901139</c:v>
                </c:pt>
                <c:pt idx="62">
                  <c:v>1.1730282229270552</c:v>
                </c:pt>
                <c:pt idx="63">
                  <c:v>1.2068123655388823</c:v>
                </c:pt>
                <c:pt idx="64">
                  <c:v>1.1054760441894378</c:v>
                </c:pt>
                <c:pt idx="65">
                  <c:v>0.81157448497701457</c:v>
                </c:pt>
                <c:pt idx="66">
                  <c:v>0.76426499332250064</c:v>
                </c:pt>
                <c:pt idx="67">
                  <c:v>0.81317952259039206</c:v>
                </c:pt>
                <c:pt idx="68">
                  <c:v>0.86378547670519334</c:v>
                </c:pt>
                <c:pt idx="69">
                  <c:v>5.1861618719851579E-2</c:v>
                </c:pt>
                <c:pt idx="70">
                  <c:v>3.3699982298549085E-2</c:v>
                </c:pt>
                <c:pt idx="71">
                  <c:v>4.729748329340145E-2</c:v>
                </c:pt>
                <c:pt idx="72">
                  <c:v>2.686425010807221E-2</c:v>
                </c:pt>
                <c:pt idx="73">
                  <c:v>7.6462427972339075E-3</c:v>
                </c:pt>
                <c:pt idx="74">
                  <c:v>6.5893657811955927E-2</c:v>
                </c:pt>
              </c:numCache>
            </c:numRef>
          </c:yVal>
          <c:smooth val="1"/>
        </c:ser>
        <c:ser>
          <c:idx val="0"/>
          <c:order val="0"/>
          <c:tx>
            <c:v>"Black Body"</c:v>
          </c:tx>
          <c:marker>
            <c:symbol val="none"/>
          </c:marker>
          <c:xVal>
            <c:numRef>
              <c:f>BB!$D$5:$D$80</c:f>
              <c:numCache>
                <c:formatCode>General</c:formatCode>
                <c:ptCount val="76"/>
                <c:pt idx="0">
                  <c:v>1.0000000000000005E-2</c:v>
                </c:pt>
                <c:pt idx="1">
                  <c:v>1.1000000000000027E-2</c:v>
                </c:pt>
                <c:pt idx="2">
                  <c:v>1.2100000000000001E-2</c:v>
                </c:pt>
                <c:pt idx="3">
                  <c:v>1.3310000000000009E-2</c:v>
                </c:pt>
                <c:pt idx="4">
                  <c:v>1.4641000000000003E-2</c:v>
                </c:pt>
                <c:pt idx="5">
                  <c:v>1.6105100000000021E-2</c:v>
                </c:pt>
                <c:pt idx="6">
                  <c:v>1.7715610000000007E-2</c:v>
                </c:pt>
                <c:pt idx="7">
                  <c:v>1.948717100000007E-2</c:v>
                </c:pt>
                <c:pt idx="8">
                  <c:v>2.1435888100000012E-2</c:v>
                </c:pt>
                <c:pt idx="9">
                  <c:v>2.3579476910000008E-2</c:v>
                </c:pt>
                <c:pt idx="10">
                  <c:v>2.5937424601000018E-2</c:v>
                </c:pt>
                <c:pt idx="11">
                  <c:v>2.8531167061100079E-2</c:v>
                </c:pt>
                <c:pt idx="12">
                  <c:v>3.1384283767210044E-2</c:v>
                </c:pt>
                <c:pt idx="13">
                  <c:v>3.4522712143931031E-2</c:v>
                </c:pt>
                <c:pt idx="14">
                  <c:v>3.7974983358324214E-2</c:v>
                </c:pt>
                <c:pt idx="15">
                  <c:v>4.1772481694156573E-2</c:v>
                </c:pt>
                <c:pt idx="16">
                  <c:v>4.5949729863572208E-2</c:v>
                </c:pt>
                <c:pt idx="17">
                  <c:v>5.0544702849929436E-2</c:v>
                </c:pt>
                <c:pt idx="18">
                  <c:v>5.5599173134922394E-2</c:v>
                </c:pt>
                <c:pt idx="19">
                  <c:v>6.1159090448414631E-2</c:v>
                </c:pt>
                <c:pt idx="20">
                  <c:v>6.7274999493256105E-2</c:v>
                </c:pt>
                <c:pt idx="21">
                  <c:v>7.400249944258197E-2</c:v>
                </c:pt>
                <c:pt idx="22">
                  <c:v>8.1402749386839945E-2</c:v>
                </c:pt>
                <c:pt idx="23">
                  <c:v>8.9543024325523898E-2</c:v>
                </c:pt>
                <c:pt idx="24">
                  <c:v>9.8497326758076695E-2</c:v>
                </c:pt>
                <c:pt idx="25">
                  <c:v>0.10834705943388392</c:v>
                </c:pt>
                <c:pt idx="26">
                  <c:v>0.11918176537727249</c:v>
                </c:pt>
                <c:pt idx="27">
                  <c:v>0.13109994191499971</c:v>
                </c:pt>
                <c:pt idx="28">
                  <c:v>0.14420993610650013</c:v>
                </c:pt>
                <c:pt idx="29">
                  <c:v>0.15863092971714951</c:v>
                </c:pt>
                <c:pt idx="30">
                  <c:v>0.17449402268886446</c:v>
                </c:pt>
                <c:pt idx="31">
                  <c:v>0.19194342495775094</c:v>
                </c:pt>
                <c:pt idx="32">
                  <c:v>0.21113776745352605</c:v>
                </c:pt>
                <c:pt idx="33">
                  <c:v>0.2322515441988787</c:v>
                </c:pt>
                <c:pt idx="34">
                  <c:v>0.25547669861876682</c:v>
                </c:pt>
                <c:pt idx="35">
                  <c:v>0.28102436848064427</c:v>
                </c:pt>
                <c:pt idx="36">
                  <c:v>0.30912680532870879</c:v>
                </c:pt>
                <c:pt idx="37">
                  <c:v>0.34003948586157834</c:v>
                </c:pt>
                <c:pt idx="38">
                  <c:v>0.37404343444773619</c:v>
                </c:pt>
                <c:pt idx="39">
                  <c:v>0.41144777789251052</c:v>
                </c:pt>
                <c:pt idx="40">
                  <c:v>0.45259255568176077</c:v>
                </c:pt>
                <c:pt idx="41">
                  <c:v>0.49785181124993805</c:v>
                </c:pt>
                <c:pt idx="42">
                  <c:v>0.54763699237493069</c:v>
                </c:pt>
                <c:pt idx="43">
                  <c:v>0.60240069161242382</c:v>
                </c:pt>
                <c:pt idx="44">
                  <c:v>0.66264076077366663</c:v>
                </c:pt>
                <c:pt idx="45">
                  <c:v>0.72890483685103435</c:v>
                </c:pt>
                <c:pt idx="46">
                  <c:v>0.80179532053613756</c:v>
                </c:pt>
                <c:pt idx="47">
                  <c:v>0.88197485258975183</c:v>
                </c:pt>
                <c:pt idx="48">
                  <c:v>0.97017233784872514</c:v>
                </c:pt>
                <c:pt idx="49">
                  <c:v>1.0671895716336</c:v>
                </c:pt>
                <c:pt idx="50">
                  <c:v>1.1739085287969597</c:v>
                </c:pt>
                <c:pt idx="51">
                  <c:v>1.2912993816766534</c:v>
                </c:pt>
                <c:pt idx="52">
                  <c:v>1.4204293198443156</c:v>
                </c:pt>
                <c:pt idx="53">
                  <c:v>1.562472251828753</c:v>
                </c:pt>
                <c:pt idx="54">
                  <c:v>1.7187194770116259</c:v>
                </c:pt>
                <c:pt idx="55">
                  <c:v>1.8905914247127911</c:v>
                </c:pt>
                <c:pt idx="56">
                  <c:v>2.0796505671840677</c:v>
                </c:pt>
                <c:pt idx="57">
                  <c:v>2.2876156239024752</c:v>
                </c:pt>
                <c:pt idx="58">
                  <c:v>2.5163771862927224</c:v>
                </c:pt>
                <c:pt idx="59">
                  <c:v>2.7680149049220009</c:v>
                </c:pt>
                <c:pt idx="60">
                  <c:v>3.0448163954141947</c:v>
                </c:pt>
                <c:pt idx="61">
                  <c:v>3.3492980349556127</c:v>
                </c:pt>
                <c:pt idx="62">
                  <c:v>3.6842278384511817</c:v>
                </c:pt>
                <c:pt idx="63">
                  <c:v>4.0526506222962855</c:v>
                </c:pt>
                <c:pt idx="64">
                  <c:v>4.457915684525914</c:v>
                </c:pt>
                <c:pt idx="65">
                  <c:v>4.9037072529785162</c:v>
                </c:pt>
                <c:pt idx="66">
                  <c:v>5.3940779782763579</c:v>
                </c:pt>
                <c:pt idx="67">
                  <c:v>5.9334857761040061</c:v>
                </c:pt>
                <c:pt idx="68">
                  <c:v>6.5268343537144045</c:v>
                </c:pt>
                <c:pt idx="69">
                  <c:v>7.1795177890858488</c:v>
                </c:pt>
                <c:pt idx="70">
                  <c:v>7.8974695679944347</c:v>
                </c:pt>
                <c:pt idx="71">
                  <c:v>8.6872165247938682</c:v>
                </c:pt>
                <c:pt idx="72">
                  <c:v>9.5559381772732728</c:v>
                </c:pt>
                <c:pt idx="73">
                  <c:v>10.511531995000595</c:v>
                </c:pt>
                <c:pt idx="74">
                  <c:v>11.562685194500679</c:v>
                </c:pt>
                <c:pt idx="75">
                  <c:v>12.718953713950695</c:v>
                </c:pt>
              </c:numCache>
            </c:numRef>
          </c:xVal>
          <c:yVal>
            <c:numRef>
              <c:f>BB!$E$5:$E$80</c:f>
              <c:numCache>
                <c:formatCode>General</c:formatCode>
                <c:ptCount val="76"/>
                <c:pt idx="0">
                  <c:v>9.9500833331945868E-5</c:v>
                </c:pt>
                <c:pt idx="1">
                  <c:v>1.2033572008087444E-4</c:v>
                </c:pt>
                <c:pt idx="2">
                  <c:v>1.4552600581965025E-4</c:v>
                </c:pt>
                <c:pt idx="3">
                  <c:v>1.7597974150375967E-4</c:v>
                </c:pt>
                <c:pt idx="4">
                  <c:v>2.127934959421153E-4</c:v>
                </c:pt>
                <c:pt idx="5">
                  <c:v>2.5729122815101445E-4</c:v>
                </c:pt>
                <c:pt idx="6">
                  <c:v>3.1107108708298422E-4</c:v>
                </c:pt>
                <c:pt idx="7">
                  <c:v>3.7606172602972795E-4</c:v>
                </c:pt>
                <c:pt idx="8">
                  <c:v>4.5459002697702673E-4</c:v>
                </c:pt>
                <c:pt idx="9">
                  <c:v>5.4946249458187591E-4</c:v>
                </c:pt>
                <c:pt idx="10">
                  <c:v>6.6406300942154005E-4</c:v>
                </c:pt>
                <c:pt idx="11">
                  <c:v>8.0247013597269383E-4</c:v>
                </c:pt>
                <c:pt idx="12">
                  <c:v>9.6959777368196766E-4</c:v>
                </c:pt>
                <c:pt idx="13">
                  <c:v>1.1713636316369117E-3</c:v>
                </c:pt>
                <c:pt idx="14">
                  <c:v>1.4148908114949574E-3</c:v>
                </c:pt>
                <c:pt idx="15">
                  <c:v>1.70874871236682E-3</c:v>
                </c:pt>
                <c:pt idx="16">
                  <c:v>2.0632405375445003E-3</c:v>
                </c:pt>
                <c:pt idx="17">
                  <c:v>2.4907458968089695E-3</c:v>
                </c:pt>
                <c:pt idx="18">
                  <c:v>3.0061283665932192E-3</c:v>
                </c:pt>
                <c:pt idx="19">
                  <c:v>3.627219394696042E-3</c:v>
                </c:pt>
                <c:pt idx="20">
                  <c:v>4.3753916084769964E-3</c:v>
                </c:pt>
                <c:pt idx="21">
                  <c:v>5.2762363835152761E-3</c:v>
                </c:pt>
                <c:pt idx="22">
                  <c:v>6.3603624112564018E-3</c:v>
                </c:pt>
                <c:pt idx="23">
                  <c:v>7.6643338979346023E-3</c:v>
                </c:pt>
                <c:pt idx="24">
                  <c:v>9.2317688213487195E-3</c:v>
                </c:pt>
                <c:pt idx="25">
                  <c:v>1.1114619199686065E-2</c:v>
                </c:pt>
                <c:pt idx="26">
                  <c:v>1.3374656345167454E-2</c:v>
                </c:pt>
                <c:pt idx="27">
                  <c:v>1.6085184242134773E-2</c:v>
                </c:pt>
                <c:pt idx="28">
                  <c:v>1.933300302942479E-2</c:v>
                </c:pt>
                <c:pt idx="29">
                  <c:v>2.3220641433794358E-2</c:v>
                </c:pt>
                <c:pt idx="30">
                  <c:v>2.7868871028120776E-2</c:v>
                </c:pt>
                <c:pt idx="31">
                  <c:v>3.3419505231362223E-2</c:v>
                </c:pt>
                <c:pt idx="32">
                  <c:v>4.0038470540759492E-2</c:v>
                </c:pt>
                <c:pt idx="33">
                  <c:v>4.7919114691456273E-2</c:v>
                </c:pt>
                <c:pt idx="34">
                  <c:v>5.7285683892583261E-2</c:v>
                </c:pt>
                <c:pt idx="35">
                  <c:v>6.8396856068651354E-2</c:v>
                </c:pt>
                <c:pt idx="36">
                  <c:v>8.1549155649606644E-2</c:v>
                </c:pt>
                <c:pt idx="37">
                  <c:v>9.7079993878997642E-2</c:v>
                </c:pt>
                <c:pt idx="38">
                  <c:v>0.11536997244119759</c:v>
                </c:pt>
                <c:pt idx="39">
                  <c:v>0.13684395299219845</c:v>
                </c:pt>
                <c:pt idx="40">
                  <c:v>0.16197022704598388</c:v>
                </c:pt>
                <c:pt idx="41">
                  <c:v>0.19125691741782341</c:v>
                </c:pt>
                <c:pt idx="42">
                  <c:v>0.22524450525595702</c:v>
                </c:pt>
                <c:pt idx="43">
                  <c:v>0.26449311285265958</c:v>
                </c:pt>
                <c:pt idx="44">
                  <c:v>0.309562899075779</c:v>
                </c:pt>
                <c:pt idx="45">
                  <c:v>0.36098567385122993</c:v>
                </c:pt>
                <c:pt idx="46">
                  <c:v>0.41922566546329032</c:v>
                </c:pt>
                <c:pt idx="47">
                  <c:v>0.48462736532261491</c:v>
                </c:pt>
                <c:pt idx="48">
                  <c:v>0.55734865543303236</c:v>
                </c:pt>
                <c:pt idx="49">
                  <c:v>0.63727816850969965</c:v>
                </c:pt>
                <c:pt idx="50">
                  <c:v>0.72393726445040074</c:v>
                </c:pt>
                <c:pt idx="51">
                  <c:v>0.81636939359229976</c:v>
                </c:pt>
                <c:pt idx="52">
                  <c:v>0.91302322272240299</c:v>
                </c:pt>
                <c:pt idx="53">
                  <c:v>1.0116409116607121</c:v>
                </c:pt>
                <c:pt idx="54">
                  <c:v>1.1091693124615098</c:v>
                </c:pt>
                <c:pt idx="55">
                  <c:v>1.2017191431788818</c:v>
                </c:pt>
                <c:pt idx="56">
                  <c:v>1.2846041512445874</c:v>
                </c:pt>
                <c:pt idx="57">
                  <c:v>1.3524966730632977</c:v>
                </c:pt>
                <c:pt idx="58">
                  <c:v>1.3997343503323441</c:v>
                </c:pt>
                <c:pt idx="59">
                  <c:v>1.4208006487629015</c:v>
                </c:pt>
                <c:pt idx="60">
                  <c:v>1.4109748944164513</c:v>
                </c:pt>
                <c:pt idx="61">
                  <c:v>1.3671037337008001</c:v>
                </c:pt>
                <c:pt idx="62">
                  <c:v>1.288388757311357</c:v>
                </c:pt>
                <c:pt idx="63">
                  <c:v>1.1770270350639744</c:v>
                </c:pt>
                <c:pt idx="64">
                  <c:v>1.0385052444613001</c:v>
                </c:pt>
                <c:pt idx="65">
                  <c:v>0.88136268509495841</c:v>
                </c:pt>
                <c:pt idx="66">
                  <c:v>0.7163265255183372</c:v>
                </c:pt>
                <c:pt idx="67">
                  <c:v>0.55488330604174241</c:v>
                </c:pt>
                <c:pt idx="68">
                  <c:v>0.40754516113264688</c:v>
                </c:pt>
                <c:pt idx="69">
                  <c:v>0.28222270043762837</c:v>
                </c:pt>
                <c:pt idx="70">
                  <c:v>0.18314618588011841</c:v>
                </c:pt>
                <c:pt idx="71">
                  <c:v>0.11063818003689972</c:v>
                </c:pt>
                <c:pt idx="72">
                  <c:v>6.1767427579292801E-2</c:v>
                </c:pt>
                <c:pt idx="73">
                  <c:v>3.161618978169857E-2</c:v>
                </c:pt>
                <c:pt idx="74">
                  <c:v>1.4708550005112883E-2</c:v>
                </c:pt>
                <c:pt idx="75">
                  <c:v>6.1600473049117513E-3</c:v>
                </c:pt>
              </c:numCache>
            </c:numRef>
          </c:yVal>
          <c:smooth val="1"/>
        </c:ser>
        <c:axId val="70936448"/>
        <c:axId val="70937984"/>
      </c:scatterChart>
      <c:valAx>
        <c:axId val="70936448"/>
        <c:scaling>
          <c:orientation val="minMax"/>
        </c:scaling>
        <c:axPos val="b"/>
        <c:numFmt formatCode="General" sourceLinked="1"/>
        <c:majorTickMark val="none"/>
        <c:tickLblPos val="none"/>
        <c:crossAx val="70937984"/>
        <c:crosses val="autoZero"/>
        <c:crossBetween val="midCat"/>
      </c:valAx>
      <c:valAx>
        <c:axId val="70937984"/>
        <c:scaling>
          <c:orientation val="minMax"/>
        </c:scaling>
        <c:axPos val="l"/>
        <c:numFmt formatCode="General" sourceLinked="1"/>
        <c:majorTickMark val="none"/>
        <c:tickLblPos val="none"/>
        <c:crossAx val="7093644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7957133692559104"/>
          <c:y val="5.9801326917468839E-2"/>
          <c:w val="0.39831175737754676"/>
          <c:h val="0.36187882764654572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0191217733179775"/>
          <c:y val="6.8220936658562062E-2"/>
          <c:w val="0.73519901751971484"/>
          <c:h val="0.6268138943320759"/>
        </c:manualLayout>
      </c:layout>
      <c:scatterChart>
        <c:scatterStyle val="lineMarker"/>
        <c:ser>
          <c:idx val="0"/>
          <c:order val="0"/>
          <c:tx>
            <c:v>x=0.1 SED</c:v>
          </c:tx>
          <c:spPr>
            <a:ln w="28575">
              <a:noFill/>
            </a:ln>
          </c:spPr>
          <c:marker>
            <c:symbol val="diamond"/>
            <c:size val="15"/>
            <c:spPr>
              <a:solidFill>
                <a:srgbClr val="4F81BD"/>
              </a:solidFill>
            </c:spPr>
          </c:marker>
          <c:xVal>
            <c:numRef>
              <c:f>irrkpts_100!$C$5:$C$8</c:f>
              <c:numCache>
                <c:formatCode>General</c:formatCode>
                <c:ptCount val="4"/>
                <c:pt idx="0">
                  <c:v>0.5</c:v>
                </c:pt>
                <c:pt idx="1">
                  <c:v>0.37500000000000028</c:v>
                </c:pt>
                <c:pt idx="2">
                  <c:v>0.25</c:v>
                </c:pt>
                <c:pt idx="3">
                  <c:v>0.125</c:v>
                </c:pt>
              </c:numCache>
            </c:numRef>
          </c:xVal>
          <c:yVal>
            <c:numRef>
              <c:f>irrkpts_100!$F$5:$F$8</c:f>
              <c:numCache>
                <c:formatCode>General</c:formatCode>
                <c:ptCount val="4"/>
                <c:pt idx="0">
                  <c:v>4.9593000000000034</c:v>
                </c:pt>
                <c:pt idx="1">
                  <c:v>3.8961999999999977</c:v>
                </c:pt>
                <c:pt idx="2">
                  <c:v>2.6345999999999998</c:v>
                </c:pt>
                <c:pt idx="3">
                  <c:v>1.3573999999999988</c:v>
                </c:pt>
              </c:numCache>
            </c:numRef>
          </c:yVal>
        </c:ser>
        <c:ser>
          <c:idx val="1"/>
          <c:order val="1"/>
          <c:spPr>
            <a:ln w="28575">
              <a:noFill/>
            </a:ln>
          </c:spPr>
          <c:marker>
            <c:symbol val="diamond"/>
            <c:size val="15"/>
            <c:spPr>
              <a:solidFill>
                <a:srgbClr val="4F81BD"/>
              </a:solidFill>
            </c:spPr>
          </c:marker>
          <c:xVal>
            <c:numRef>
              <c:f>irrkpts_100!$C$5:$C$8</c:f>
              <c:numCache>
                <c:formatCode>General</c:formatCode>
                <c:ptCount val="4"/>
                <c:pt idx="0">
                  <c:v>0.5</c:v>
                </c:pt>
                <c:pt idx="1">
                  <c:v>0.37500000000000028</c:v>
                </c:pt>
                <c:pt idx="2">
                  <c:v>0.25</c:v>
                </c:pt>
                <c:pt idx="3">
                  <c:v>0.125</c:v>
                </c:pt>
              </c:numCache>
            </c:numRef>
          </c:xVal>
          <c:yVal>
            <c:numRef>
              <c:f>irrkpts_100!$H$5:$H$8</c:f>
              <c:numCache>
                <c:formatCode>General</c:formatCode>
                <c:ptCount val="4"/>
                <c:pt idx="0">
                  <c:v>6.8886000000000003</c:v>
                </c:pt>
                <c:pt idx="1">
                  <c:v>5.3452000000000002</c:v>
                </c:pt>
                <c:pt idx="2">
                  <c:v>3.5972</c:v>
                </c:pt>
                <c:pt idx="3">
                  <c:v>1.7955999999999992</c:v>
                </c:pt>
              </c:numCache>
            </c:numRef>
          </c:yVal>
        </c:ser>
        <c:ser>
          <c:idx val="8"/>
          <c:order val="2"/>
          <c:tx>
            <c:v>x=0 QHLD</c:v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irrkpts_100!$U$3:$U$11</c:f>
              <c:numCache>
                <c:formatCode>General</c:formatCode>
                <c:ptCount val="9"/>
                <c:pt idx="0">
                  <c:v>0.5</c:v>
                </c:pt>
                <c:pt idx="1">
                  <c:v>0.43750000000000028</c:v>
                </c:pt>
                <c:pt idx="2">
                  <c:v>0.37500000000000028</c:v>
                </c:pt>
                <c:pt idx="3">
                  <c:v>0.31250000000000028</c:v>
                </c:pt>
                <c:pt idx="4">
                  <c:v>0.25</c:v>
                </c:pt>
                <c:pt idx="5">
                  <c:v>0.18750000000000014</c:v>
                </c:pt>
                <c:pt idx="6">
                  <c:v>0.125</c:v>
                </c:pt>
                <c:pt idx="7">
                  <c:v>6.2500000000000014E-2</c:v>
                </c:pt>
                <c:pt idx="8">
                  <c:v>0</c:v>
                </c:pt>
              </c:numCache>
            </c:numRef>
          </c:xVal>
          <c:yVal>
            <c:numRef>
              <c:f>irrkpts_100!$X$3:$X$11</c:f>
              <c:numCache>
                <c:formatCode>General</c:formatCode>
                <c:ptCount val="9"/>
                <c:pt idx="0">
                  <c:v>6.0799000000000003</c:v>
                </c:pt>
                <c:pt idx="1">
                  <c:v>5.4554</c:v>
                </c:pt>
                <c:pt idx="2">
                  <c:v>4.7789000000000001</c:v>
                </c:pt>
                <c:pt idx="3">
                  <c:v>4.0564</c:v>
                </c:pt>
                <c:pt idx="4">
                  <c:v>3.2942999999999998</c:v>
                </c:pt>
                <c:pt idx="5">
                  <c:v>2.4998999999999976</c:v>
                </c:pt>
                <c:pt idx="6">
                  <c:v>1.6806000000000001</c:v>
                </c:pt>
                <c:pt idx="7">
                  <c:v>0.84450000000000003</c:v>
                </c:pt>
                <c:pt idx="8">
                  <c:v>0</c:v>
                </c:pt>
              </c:numCache>
            </c:numRef>
          </c:yVal>
        </c:ser>
        <c:ser>
          <c:idx val="9"/>
          <c:order val="3"/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irrkpts_100!$U$3:$U$11</c:f>
              <c:numCache>
                <c:formatCode>General</c:formatCode>
                <c:ptCount val="9"/>
                <c:pt idx="0">
                  <c:v>0.5</c:v>
                </c:pt>
                <c:pt idx="1">
                  <c:v>0.43750000000000028</c:v>
                </c:pt>
                <c:pt idx="2">
                  <c:v>0.37500000000000028</c:v>
                </c:pt>
                <c:pt idx="3">
                  <c:v>0.31250000000000028</c:v>
                </c:pt>
                <c:pt idx="4">
                  <c:v>0.25</c:v>
                </c:pt>
                <c:pt idx="5">
                  <c:v>0.18750000000000014</c:v>
                </c:pt>
                <c:pt idx="6">
                  <c:v>0.125</c:v>
                </c:pt>
                <c:pt idx="7">
                  <c:v>6.2500000000000014E-2</c:v>
                </c:pt>
                <c:pt idx="8">
                  <c:v>0</c:v>
                </c:pt>
              </c:numCache>
            </c:numRef>
          </c:xVal>
          <c:yVal>
            <c:numRef>
              <c:f>irrkpts_100!$Z$3:$Z$11</c:f>
              <c:numCache>
                <c:formatCode>General</c:formatCode>
                <c:ptCount val="9"/>
                <c:pt idx="0">
                  <c:v>8.5339000000000009</c:v>
                </c:pt>
                <c:pt idx="1">
                  <c:v>7.5846999999999998</c:v>
                </c:pt>
                <c:pt idx="2">
                  <c:v>6.5798000000000014</c:v>
                </c:pt>
                <c:pt idx="3">
                  <c:v>5.5323000000000002</c:v>
                </c:pt>
                <c:pt idx="4">
                  <c:v>4.4539</c:v>
                </c:pt>
                <c:pt idx="5">
                  <c:v>3.3546999999999976</c:v>
                </c:pt>
                <c:pt idx="6">
                  <c:v>2.2423999999999999</c:v>
                </c:pt>
                <c:pt idx="7">
                  <c:v>1.1228</c:v>
                </c:pt>
                <c:pt idx="8">
                  <c:v>0</c:v>
                </c:pt>
              </c:numCache>
            </c:numRef>
          </c:yVal>
        </c:ser>
        <c:ser>
          <c:idx val="2"/>
          <c:order val="4"/>
          <c:tx>
            <c:v>m=1.2 QHLD</c:v>
          </c:tx>
          <c:spPr>
            <a:ln w="28575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irrkpts_100!$V$16:$V$24</c:f>
              <c:numCache>
                <c:formatCode>General</c:formatCode>
                <c:ptCount val="9"/>
                <c:pt idx="0">
                  <c:v>0</c:v>
                </c:pt>
                <c:pt idx="1">
                  <c:v>6.2500000000000014E-2</c:v>
                </c:pt>
                <c:pt idx="2">
                  <c:v>0.125</c:v>
                </c:pt>
                <c:pt idx="3">
                  <c:v>0.18750000000000014</c:v>
                </c:pt>
                <c:pt idx="4">
                  <c:v>0.25</c:v>
                </c:pt>
                <c:pt idx="5">
                  <c:v>0.31250000000000028</c:v>
                </c:pt>
                <c:pt idx="6">
                  <c:v>0.37500000000000028</c:v>
                </c:pt>
                <c:pt idx="7">
                  <c:v>0.43750000000000028</c:v>
                </c:pt>
                <c:pt idx="8">
                  <c:v>0.5</c:v>
                </c:pt>
              </c:numCache>
            </c:numRef>
          </c:xVal>
          <c:yVal>
            <c:numRef>
              <c:f>irrkpts_100!$Z$16:$Z$24</c:f>
              <c:numCache>
                <c:formatCode>General</c:formatCode>
                <c:ptCount val="9"/>
                <c:pt idx="0">
                  <c:v>0</c:v>
                </c:pt>
                <c:pt idx="1">
                  <c:v>0.76598130841121492</c:v>
                </c:pt>
                <c:pt idx="2">
                  <c:v>1.5240186915887861</c:v>
                </c:pt>
                <c:pt idx="3">
                  <c:v>2.266355140186918</c:v>
                </c:pt>
                <c:pt idx="4">
                  <c:v>2.9855140186915912</c:v>
                </c:pt>
                <c:pt idx="5">
                  <c:v>3.6743925233644847</c:v>
                </c:pt>
                <c:pt idx="6">
                  <c:v>4.3264018691588735</c:v>
                </c:pt>
                <c:pt idx="7">
                  <c:v>4.9355140186915865</c:v>
                </c:pt>
                <c:pt idx="8">
                  <c:v>5.4962149532710294</c:v>
                </c:pt>
              </c:numCache>
            </c:numRef>
          </c:yVal>
        </c:ser>
        <c:ser>
          <c:idx val="3"/>
          <c:order val="5"/>
          <c:tx>
            <c:v>QHLD</c:v>
          </c:tx>
          <c:spPr>
            <a:ln w="28575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irrkpts_100!$V$16:$V$24</c:f>
              <c:numCache>
                <c:formatCode>General</c:formatCode>
                <c:ptCount val="9"/>
                <c:pt idx="0">
                  <c:v>0</c:v>
                </c:pt>
                <c:pt idx="1">
                  <c:v>6.2500000000000014E-2</c:v>
                </c:pt>
                <c:pt idx="2">
                  <c:v>0.125</c:v>
                </c:pt>
                <c:pt idx="3">
                  <c:v>0.18750000000000014</c:v>
                </c:pt>
                <c:pt idx="4">
                  <c:v>0.25</c:v>
                </c:pt>
                <c:pt idx="5">
                  <c:v>0.31250000000000028</c:v>
                </c:pt>
                <c:pt idx="6">
                  <c:v>0.37500000000000028</c:v>
                </c:pt>
                <c:pt idx="7">
                  <c:v>0.43750000000000028</c:v>
                </c:pt>
                <c:pt idx="8">
                  <c:v>0.5</c:v>
                </c:pt>
              </c:numCache>
            </c:numRef>
          </c:xVal>
          <c:yVal>
            <c:numRef>
              <c:f>irrkpts_100!$AB$16:$AB$24</c:f>
              <c:numCache>
                <c:formatCode>General</c:formatCode>
                <c:ptCount val="9"/>
                <c:pt idx="0">
                  <c:v>0</c:v>
                </c:pt>
                <c:pt idx="1">
                  <c:v>1.0135981308411213</c:v>
                </c:pt>
                <c:pt idx="2">
                  <c:v>2.0244859813084108</c:v>
                </c:pt>
                <c:pt idx="3">
                  <c:v>3.029018691588782</c:v>
                </c:pt>
                <c:pt idx="4">
                  <c:v>4.0218691588785074</c:v>
                </c:pt>
                <c:pt idx="5">
                  <c:v>4.9957943925233712</c:v>
                </c:pt>
                <c:pt idx="6">
                  <c:v>5.9413084112149592</c:v>
                </c:pt>
                <c:pt idx="7">
                  <c:v>6.8390000000000004</c:v>
                </c:pt>
                <c:pt idx="8">
                  <c:v>7.6919999999999975</c:v>
                </c:pt>
              </c:numCache>
            </c:numRef>
          </c:yVal>
        </c:ser>
        <c:axId val="70902528"/>
        <c:axId val="70904448"/>
      </c:scatterChart>
      <c:valAx>
        <c:axId val="70902528"/>
        <c:scaling>
          <c:orientation val="minMax"/>
          <c:max val="0.5"/>
          <c:min val="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K[x 0 0]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0904448"/>
        <c:crosses val="autoZero"/>
        <c:crossBetween val="midCat"/>
        <c:majorUnit val="0.25"/>
      </c:valAx>
      <c:valAx>
        <c:axId val="70904448"/>
        <c:scaling>
          <c:orientation val="minMax"/>
          <c:max val="14"/>
          <c:min val="0"/>
        </c:scaling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l-GR" sz="1800" i="1" dirty="0"/>
                  <a:t>ω</a:t>
                </a:r>
                <a:r>
                  <a:rPr lang="en-US" sz="1800" dirty="0"/>
                  <a:t> (</a:t>
                </a:r>
                <a:r>
                  <a:rPr lang="en-US" sz="1800" dirty="0" err="1"/>
                  <a:t>rads</a:t>
                </a:r>
                <a:r>
                  <a:rPr lang="en-US" sz="1800" dirty="0"/>
                  <a:t>/</a:t>
                </a:r>
                <a:r>
                  <a:rPr lang="en-US" sz="1800" dirty="0" err="1"/>
                  <a:t>ps</a:t>
                </a:r>
                <a:r>
                  <a:rPr lang="en-US" sz="1800" dirty="0"/>
                  <a:t>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70902528"/>
        <c:crosses val="autoZero"/>
        <c:crossBetween val="midCat"/>
      </c:valAx>
    </c:plotArea>
    <c:legend>
      <c:legendPos val="r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24952752489262042"/>
          <c:y val="6.1663494573249773E-2"/>
          <c:w val="0.36917707323991"/>
          <c:h val="0.28933278077082503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31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67.wmf"/><Relationship Id="rId7" Type="http://schemas.openxmlformats.org/officeDocument/2006/relationships/image" Target="../media/image5.wmf"/><Relationship Id="rId2" Type="http://schemas.openxmlformats.org/officeDocument/2006/relationships/image" Target="../media/image66.wmf"/><Relationship Id="rId1" Type="http://schemas.openxmlformats.org/officeDocument/2006/relationships/image" Target="../media/image63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19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647D-B083-430E-94EC-5EA6EFB7113C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5175E-3639-4312-ABC2-F7C8C3952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8DF1-ED1A-4787-AA29-E4922B4453AD}" type="datetimeFigureOut">
              <a:rPr lang="en-US" smtClean="0"/>
              <a:pPr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654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2373-2FFE-4501-B56D-5BD1E37F7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86600" y="6096000"/>
            <a:ext cx="2038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oleObject" Target="../embeddings/oleObject34.bin"/><Relationship Id="rId3" Type="http://schemas.openxmlformats.org/officeDocument/2006/relationships/image" Target="../media/image34.gi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4.png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chart" Target="../charts/char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image" Target="../media/image33.png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51.png"/><Relationship Id="rId9" Type="http://schemas.openxmlformats.org/officeDocument/2006/relationships/image" Target="../media/image53.png"/><Relationship Id="rId1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61.png"/><Relationship Id="rId9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9.png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png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41.png"/><Relationship Id="rId10" Type="http://schemas.openxmlformats.org/officeDocument/2006/relationships/chart" Target="../charts/chart3.xml"/><Relationship Id="rId4" Type="http://schemas.openxmlformats.org/officeDocument/2006/relationships/image" Target="../media/image40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3.bin"/><Relationship Id="rId3" Type="http://schemas.openxmlformats.org/officeDocument/2006/relationships/chart" Target="../charts/chart4.xml"/><Relationship Id="rId7" Type="http://schemas.openxmlformats.org/officeDocument/2006/relationships/oleObject" Target="../embeddings/oleObject49.bin"/><Relationship Id="rId12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9.png"/><Relationship Id="rId14" Type="http://schemas.openxmlformats.org/officeDocument/2006/relationships/oleObject" Target="../embeddings/oleObject5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1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8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1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gif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2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40.png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chart" Target="../charts/chart1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Predicting Phonon Properties of Defected Systems using the Spectral Energy Density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Jason Larkin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 Alan </a:t>
            </a:r>
            <a:r>
              <a:rPr lang="en-US" sz="3300" dirty="0" err="1" smtClean="0"/>
              <a:t>McGaughey</a:t>
            </a:r>
            <a:r>
              <a:rPr lang="en-US" sz="3300" dirty="0" smtClean="0"/>
              <a:t> </a:t>
            </a:r>
            <a:br>
              <a:rPr lang="en-US" sz="3300" dirty="0" smtClean="0"/>
            </a:br>
            <a:r>
              <a:rPr lang="en-US" sz="3300" b="1" dirty="0" smtClean="0">
                <a:solidFill>
                  <a:srgbClr val="FF0000"/>
                </a:solidFill>
              </a:rPr>
              <a:t>http://ntpl.me.cmu.edu/</a:t>
            </a:r>
            <a:r>
              <a:rPr lang="en-US" sz="3300" dirty="0" smtClean="0"/>
              <a:t/>
            </a:r>
            <a:br>
              <a:rPr lang="en-US" sz="3300" dirty="0" smtClean="0"/>
            </a:br>
            <a:r>
              <a:rPr lang="en-US" sz="3300" dirty="0" smtClean="0"/>
              <a:t>5/24/2011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Thermal Conductivity of Thin Films</a:t>
            </a:r>
            <a:endParaRPr lang="en-US" dirty="0"/>
          </a:p>
        </p:txBody>
      </p:sp>
      <p:pic>
        <p:nvPicPr>
          <p:cNvPr id="65554" name="Picture 18" descr="&lt;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65556" name="Picture 20" descr="&lt;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1430000" y="4572000"/>
            <a:ext cx="14627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0800" y="2286000"/>
            <a:ext cx="1728796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9400" y="6858000"/>
            <a:ext cx="1643590" cy="170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Connector 68"/>
          <p:cNvCxnSpPr/>
          <p:nvPr/>
        </p:nvCxnSpPr>
        <p:spPr>
          <a:xfrm>
            <a:off x="-1447800" y="304800"/>
            <a:ext cx="990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H="1">
            <a:off x="-2133600" y="609600"/>
            <a:ext cx="2209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9601200" y="457200"/>
          <a:ext cx="4000500" cy="739775"/>
        </p:xfrm>
        <a:graphic>
          <a:graphicData uri="http://schemas.openxmlformats.org/presentationml/2006/ole">
            <p:oleObj spid="_x0000_s87056" name="Equation" r:id="rId7" imgW="1371600" imgH="253800" progId="Equation.3">
              <p:embed/>
            </p:oleObj>
          </a:graphicData>
        </a:graphic>
      </p:graphicFrame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-2891611"/>
            <a:ext cx="4314463" cy="289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Group 36"/>
          <p:cNvGrpSpPr/>
          <p:nvPr/>
        </p:nvGrpSpPr>
        <p:grpSpPr>
          <a:xfrm>
            <a:off x="-4114800" y="-3419119"/>
            <a:ext cx="5181599" cy="3419119"/>
            <a:chOff x="3962400" y="771881"/>
            <a:chExt cx="5181599" cy="3419119"/>
          </a:xfrm>
        </p:grpSpPr>
        <p:grpSp>
          <p:nvGrpSpPr>
            <p:cNvPr id="49" name="Group 48"/>
            <p:cNvGrpSpPr/>
            <p:nvPr/>
          </p:nvGrpSpPr>
          <p:grpSpPr>
            <a:xfrm>
              <a:off x="3962400" y="771881"/>
              <a:ext cx="5181599" cy="3158860"/>
              <a:chOff x="3367838" y="914400"/>
              <a:chExt cx="5490412" cy="2796224"/>
            </a:xfrm>
          </p:grpSpPr>
          <p:pic>
            <p:nvPicPr>
              <p:cNvPr id="87057" name="Picture 17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CCCCCC"/>
                  </a:clrFrom>
                  <a:clrTo>
                    <a:srgbClr val="CCCCCC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886200" y="914400"/>
                <a:ext cx="4972050" cy="279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7" name="Group 46"/>
              <p:cNvGrpSpPr/>
              <p:nvPr/>
            </p:nvGrpSpPr>
            <p:grpSpPr>
              <a:xfrm>
                <a:off x="4407061" y="1403684"/>
                <a:ext cx="4282979" cy="1724058"/>
                <a:chOff x="4864261" y="1403684"/>
                <a:chExt cx="4282979" cy="1724058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rot="5400000">
                  <a:off x="6038095" y="1461590"/>
                  <a:ext cx="1074581" cy="9587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4864261" y="2438400"/>
                  <a:ext cx="1917539" cy="689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Increasing</a:t>
                  </a:r>
                </a:p>
                <a:p>
                  <a:r>
                    <a:rPr lang="en-US" sz="2400" dirty="0" smtClean="0"/>
                    <a:t>Disorder</a:t>
                  </a:r>
                  <a:endParaRPr lang="en-US" sz="2400" dirty="0"/>
                </a:p>
              </p:txBody>
            </p:sp>
            <p:graphicFrame>
              <p:nvGraphicFramePr>
                <p:cNvPr id="45" name="Object 1"/>
                <p:cNvGraphicFramePr>
                  <a:graphicFrameLocks noChangeAspect="1"/>
                </p:cNvGraphicFramePr>
                <p:nvPr/>
              </p:nvGraphicFramePr>
              <p:xfrm>
                <a:off x="8834367" y="2043911"/>
                <a:ext cx="312873" cy="317588"/>
              </p:xfrm>
              <a:graphic>
                <a:graphicData uri="http://schemas.openxmlformats.org/presentationml/2006/ole">
                  <p:oleObj spid="_x0000_s87060" name="Equation" r:id="rId10" imgW="126720" imgH="139680" progId="Equation.3">
                    <p:embed/>
                  </p:oleObj>
                </a:graphicData>
              </a:graphic>
            </p:graphicFrame>
          </p:grpSp>
          <p:sp>
            <p:nvSpPr>
              <p:cNvPr id="48" name="TextBox 47"/>
              <p:cNvSpPr txBox="1"/>
              <p:nvPr/>
            </p:nvSpPr>
            <p:spPr>
              <a:xfrm rot="16200000">
                <a:off x="2806840" y="1678916"/>
                <a:ext cx="1676400" cy="55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i="1" dirty="0" smtClean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l-GR" sz="2800" i="1" dirty="0" smtClean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dirty="0" err="1" smtClean="0">
                    <a:latin typeface="Times New Roman" pitchFamily="18" charset="0"/>
                    <a:cs typeface="Times New Roman" pitchFamily="18" charset="0"/>
                  </a:rPr>
                  <a:t>ps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943600" y="3667780"/>
              <a:ext cx="22770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2800" i="1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rads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ps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8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14400" y="7467600"/>
            <a:ext cx="1828800" cy="157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7467600"/>
            <a:ext cx="1728796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Straight Arrow Connector 53"/>
          <p:cNvCxnSpPr/>
          <p:nvPr/>
        </p:nvCxnSpPr>
        <p:spPr>
          <a:xfrm>
            <a:off x="6553200" y="8458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61" name="Picture 2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CECFCE"/>
              </a:clrFrom>
              <a:clrTo>
                <a:srgbClr val="CECFCE">
                  <a:alpha val="0"/>
                </a:srgbClr>
              </a:clrTo>
            </a:clrChange>
          </a:blip>
          <a:srcRect l="1515"/>
          <a:stretch>
            <a:fillRect/>
          </a:stretch>
        </p:blipFill>
        <p:spPr bwMode="auto">
          <a:xfrm>
            <a:off x="381000" y="914400"/>
            <a:ext cx="593899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-5410200" y="5410200"/>
            <a:ext cx="4224337" cy="847504"/>
            <a:chOff x="991518" y="5317836"/>
            <a:chExt cx="5722896" cy="978460"/>
          </a:xfrm>
        </p:grpSpPr>
        <p:sp>
          <p:nvSpPr>
            <p:cNvPr id="26" name="TextBox 25"/>
            <p:cNvSpPr txBox="1"/>
            <p:nvPr/>
          </p:nvSpPr>
          <p:spPr>
            <a:xfrm>
              <a:off x="2752012" y="5550094"/>
              <a:ext cx="3962402" cy="746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198 – 3 nm</a:t>
              </a:r>
              <a:endParaRPr lang="en-US" sz="3600" dirty="0"/>
            </a:p>
          </p:txBody>
        </p:sp>
        <p:graphicFrame>
          <p:nvGraphicFramePr>
            <p:cNvPr id="27" name="Object 10"/>
            <p:cNvGraphicFramePr>
              <a:graphicFrameLocks noChangeAspect="1"/>
            </p:cNvGraphicFramePr>
            <p:nvPr/>
          </p:nvGraphicFramePr>
          <p:xfrm>
            <a:off x="991518" y="5317836"/>
            <a:ext cx="1759237" cy="879744"/>
          </p:xfrm>
          <a:graphic>
            <a:graphicData uri="http://schemas.openxmlformats.org/presentationml/2006/ole">
              <p:oleObj spid="_x0000_s87062" name="Equation" r:id="rId13" imgW="380880" imgH="190440" progId="Equation.3">
                <p:embed/>
              </p:oleObj>
            </a:graphicData>
          </a:graphic>
        </p:graphicFrame>
      </p:grpSp>
      <p:grpSp>
        <p:nvGrpSpPr>
          <p:cNvPr id="28" name="Group 27"/>
          <p:cNvGrpSpPr/>
          <p:nvPr/>
        </p:nvGrpSpPr>
        <p:grpSpPr>
          <a:xfrm>
            <a:off x="-4127500" y="6802664"/>
            <a:ext cx="4356100" cy="808034"/>
            <a:chOff x="1016510" y="5378676"/>
            <a:chExt cx="5697904" cy="883720"/>
          </a:xfrm>
        </p:grpSpPr>
        <p:sp>
          <p:nvSpPr>
            <p:cNvPr id="29" name="TextBox 28"/>
            <p:cNvSpPr txBox="1"/>
            <p:nvPr/>
          </p:nvSpPr>
          <p:spPr>
            <a:xfrm>
              <a:off x="2752015" y="5555525"/>
              <a:ext cx="3962399" cy="70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29 – 0.65 nm</a:t>
              </a:r>
              <a:endParaRPr lang="en-US" sz="3600" dirty="0"/>
            </a:p>
          </p:txBody>
        </p:sp>
        <p:graphicFrame>
          <p:nvGraphicFramePr>
            <p:cNvPr id="30" name="Object 10"/>
            <p:cNvGraphicFramePr>
              <a:graphicFrameLocks noChangeAspect="1"/>
            </p:cNvGraphicFramePr>
            <p:nvPr/>
          </p:nvGraphicFramePr>
          <p:xfrm>
            <a:off x="1016510" y="5378676"/>
            <a:ext cx="1625897" cy="842056"/>
          </p:xfrm>
          <a:graphic>
            <a:graphicData uri="http://schemas.openxmlformats.org/presentationml/2006/ole">
              <p:oleObj spid="_x0000_s87063" name="Equation" r:id="rId14" imgW="368280" imgH="190440" progId="Equation.3">
                <p:embed/>
              </p:oleObj>
            </a:graphicData>
          </a:graphic>
        </p:graphicFrame>
      </p:grpSp>
      <p:grpSp>
        <p:nvGrpSpPr>
          <p:cNvPr id="33" name="Group 32"/>
          <p:cNvGrpSpPr/>
          <p:nvPr/>
        </p:nvGrpSpPr>
        <p:grpSpPr>
          <a:xfrm>
            <a:off x="228600" y="5867400"/>
            <a:ext cx="6705600" cy="838200"/>
            <a:chOff x="152400" y="4953000"/>
            <a:chExt cx="6705600" cy="838200"/>
          </a:xfrm>
        </p:grpSpPr>
        <p:sp>
          <p:nvSpPr>
            <p:cNvPr id="34" name="Cube 33"/>
            <p:cNvSpPr/>
            <p:nvPr/>
          </p:nvSpPr>
          <p:spPr>
            <a:xfrm>
              <a:off x="152400" y="5029200"/>
              <a:ext cx="4648200" cy="7620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4915694" y="5295900"/>
              <a:ext cx="532606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Object 10"/>
            <p:cNvGraphicFramePr>
              <a:graphicFrameLocks noChangeAspect="1"/>
            </p:cNvGraphicFramePr>
            <p:nvPr/>
          </p:nvGraphicFramePr>
          <p:xfrm>
            <a:off x="5486400" y="4953000"/>
            <a:ext cx="1371600" cy="666750"/>
          </p:xfrm>
          <a:graphic>
            <a:graphicData uri="http://schemas.openxmlformats.org/presentationml/2006/ole">
              <p:oleObj spid="_x0000_s87064" name="Equation" r:id="rId15" imgW="406080" imgH="164880" progId="Equation.3">
                <p:embed/>
              </p:oleObj>
            </a:graphicData>
          </a:graphic>
        </p:graphicFrame>
      </p:grpSp>
      <p:sp>
        <p:nvSpPr>
          <p:cNvPr id="44" name="Rectangle 43"/>
          <p:cNvSpPr/>
          <p:nvPr/>
        </p:nvSpPr>
        <p:spPr>
          <a:xfrm>
            <a:off x="-3276600" y="4572000"/>
            <a:ext cx="441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Pure</a:t>
            </a:r>
            <a:endParaRPr lang="en-US" sz="4000" dirty="0" smtClean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4038600" y="6150114"/>
            <a:ext cx="441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Defected</a:t>
            </a:r>
            <a:endParaRPr lang="en-US" sz="40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57" name="Chart 56"/>
          <p:cNvGraphicFramePr/>
          <p:nvPr/>
        </p:nvGraphicFramePr>
        <p:xfrm>
          <a:off x="5029200" y="990600"/>
          <a:ext cx="5110162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55" name="Object 9"/>
          <p:cNvGraphicFramePr>
            <a:graphicFrameLocks noChangeAspect="1"/>
          </p:cNvGraphicFramePr>
          <p:nvPr/>
        </p:nvGraphicFramePr>
        <p:xfrm>
          <a:off x="0" y="4857750"/>
          <a:ext cx="4313238" cy="1009650"/>
        </p:xfrm>
        <a:graphic>
          <a:graphicData uri="http://schemas.openxmlformats.org/presentationml/2006/ole">
            <p:oleObj spid="_x0000_s87066" name="Equation" r:id="rId17" imgW="17906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Thermal Conductivity Amorphous (Heavily Disordered) Materials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37470"/>
            <a:ext cx="2209800" cy="211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-2743200" y="-1676400"/>
            <a:ext cx="3404903" cy="914400"/>
            <a:chOff x="4495800" y="4648200"/>
            <a:chExt cx="3404903" cy="9144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99CC"/>
                </a:clrFrom>
                <a:clrTo>
                  <a:srgbClr val="0099CC">
                    <a:alpha val="0"/>
                  </a:srgbClr>
                </a:clrTo>
              </a:clrChange>
            </a:blip>
            <a:srcRect t="48188" b="13261"/>
            <a:stretch>
              <a:fillRect/>
            </a:stretch>
          </p:blipFill>
          <p:spPr bwMode="auto">
            <a:xfrm>
              <a:off x="4753732" y="4800600"/>
              <a:ext cx="3146971" cy="230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t="9743" b="31795"/>
            <a:stretch>
              <a:fillRect/>
            </a:stretch>
          </p:blipFill>
          <p:spPr bwMode="auto">
            <a:xfrm>
              <a:off x="4495800" y="5105400"/>
              <a:ext cx="3291580" cy="345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Multiply 6"/>
            <p:cNvSpPr/>
            <p:nvPr/>
          </p:nvSpPr>
          <p:spPr>
            <a:xfrm>
              <a:off x="5334000" y="4648200"/>
              <a:ext cx="1828800" cy="9144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800600" y="1828800"/>
          <a:ext cx="4017963" cy="700088"/>
        </p:xfrm>
        <a:graphic>
          <a:graphicData uri="http://schemas.openxmlformats.org/presentationml/2006/ole">
            <p:oleObj spid="_x0000_s118786" name="Equation" r:id="rId6" imgW="1384200" imgH="241200" progId="Equation.3">
              <p:embed/>
            </p:oleObj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648200"/>
            <a:ext cx="2057400" cy="206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-4114800" y="3886200"/>
          <a:ext cx="2654300" cy="700088"/>
        </p:xfrm>
        <a:graphic>
          <a:graphicData uri="http://schemas.openxmlformats.org/presentationml/2006/ole">
            <p:oleObj spid="_x0000_s118787" name="Equation" r:id="rId8" imgW="914400" imgH="241200" progId="Equation.3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-4114800" y="4572000"/>
          <a:ext cx="3206750" cy="700088"/>
        </p:xfrm>
        <a:graphic>
          <a:graphicData uri="http://schemas.openxmlformats.org/presentationml/2006/ole">
            <p:oleObj spid="_x0000_s118788" name="Equation" r:id="rId9" imgW="1104840" imgH="241200" progId="Equation.3">
              <p:embed/>
            </p:oleObj>
          </a:graphicData>
        </a:graphic>
      </p:graphicFrame>
      <p:pic>
        <p:nvPicPr>
          <p:cNvPr id="13" name="Picture 16"/>
          <p:cNvPicPr>
            <a:picLocks noChangeAspect="1" noChangeArrowheads="1"/>
          </p:cNvPicPr>
          <p:nvPr/>
        </p:nvPicPr>
        <p:blipFill>
          <a:blip r:embed="rId10" cstate="print"/>
          <a:srcRect b="32432"/>
          <a:stretch>
            <a:fillRect/>
          </a:stretch>
        </p:blipFill>
        <p:spPr bwMode="auto">
          <a:xfrm>
            <a:off x="10439400" y="3124200"/>
            <a:ext cx="1906206" cy="170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10" cstate="print"/>
          <a:srcRect b="90950"/>
          <a:stretch>
            <a:fillRect/>
          </a:stretch>
        </p:blipFill>
        <p:spPr bwMode="auto">
          <a:xfrm rot="21417957">
            <a:off x="617703" y="3590103"/>
            <a:ext cx="3276600" cy="392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10" cstate="print"/>
          <a:srcRect t="54300" b="32432"/>
          <a:stretch>
            <a:fillRect/>
          </a:stretch>
        </p:blipFill>
        <p:spPr bwMode="auto">
          <a:xfrm>
            <a:off x="1143000" y="4267200"/>
            <a:ext cx="1906206" cy="33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13200" y="3276600"/>
          <a:ext cx="973138" cy="1052513"/>
        </p:xfrm>
        <a:graphic>
          <a:graphicData uri="http://schemas.openxmlformats.org/presentationml/2006/ole">
            <p:oleObj spid="_x0000_s118789" name="Equation" r:id="rId11" imgW="241200" imgH="241200" progId="Equation.3">
              <p:embed/>
            </p:oleObj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3098800" y="3824288"/>
          <a:ext cx="973138" cy="1052512"/>
        </p:xfrm>
        <a:graphic>
          <a:graphicData uri="http://schemas.openxmlformats.org/presentationml/2006/ole">
            <p:oleObj spid="_x0000_s118791" name="Equation" r:id="rId12" imgW="241200" imgH="241200" progId="Equation.3">
              <p:embed/>
            </p:oleObj>
          </a:graphicData>
        </a:graphic>
      </p:graphicFrame>
      <p:cxnSp>
        <p:nvCxnSpPr>
          <p:cNvPr id="23" name="Straight Connector 22"/>
          <p:cNvCxnSpPr/>
          <p:nvPr/>
        </p:nvCxnSpPr>
        <p:spPr>
          <a:xfrm rot="16200000" flipH="1">
            <a:off x="3467100" y="42291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505200" y="4114800"/>
            <a:ext cx="4572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-228600"/>
            <a:ext cx="10210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Discussion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5638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Dielectric thermal conductivity can be described by </a:t>
            </a:r>
            <a:r>
              <a:rPr lang="en-US" dirty="0" smtClean="0">
                <a:solidFill>
                  <a:srgbClr val="FF0000"/>
                </a:solidFill>
              </a:rPr>
              <a:t>Kinetic Theory</a:t>
            </a:r>
            <a:r>
              <a:rPr lang="en-US" dirty="0" smtClean="0"/>
              <a:t> (bulk system).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Molecular Dynamics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Spectral Energy Density </a:t>
            </a:r>
            <a:r>
              <a:rPr lang="en-US" dirty="0" smtClean="0"/>
              <a:t>can measure phonon properties.</a:t>
            </a:r>
          </a:p>
          <a:p>
            <a:endParaRPr lang="en-US" dirty="0" smtClean="0"/>
          </a:p>
          <a:p>
            <a:r>
              <a:rPr lang="en-US" dirty="0" smtClean="0"/>
              <a:t>Phonon properties can be predicted for “weakly” perturbed systems, analyzed on mode by mode basis.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 l="57971" r="7246" b="77083"/>
          <a:stretch>
            <a:fillRect/>
          </a:stretch>
        </p:blipFill>
        <p:spPr bwMode="auto">
          <a:xfrm>
            <a:off x="9601200" y="3733800"/>
            <a:ext cx="182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200" y="4991100"/>
            <a:ext cx="1910931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248400" y="-685800"/>
            <a:ext cx="2133600" cy="516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5"/>
          <p:cNvGrpSpPr/>
          <p:nvPr/>
        </p:nvGrpSpPr>
        <p:grpSpPr>
          <a:xfrm>
            <a:off x="9525000" y="304800"/>
            <a:ext cx="4304663" cy="3733800"/>
            <a:chOff x="6209471" y="914400"/>
            <a:chExt cx="2537675" cy="1981200"/>
          </a:xfrm>
        </p:grpSpPr>
        <p:grpSp>
          <p:nvGrpSpPr>
            <p:cNvPr id="5" name="Group 13"/>
            <p:cNvGrpSpPr/>
            <p:nvPr/>
          </p:nvGrpSpPr>
          <p:grpSpPr>
            <a:xfrm>
              <a:off x="6209471" y="914400"/>
              <a:ext cx="2537675" cy="1981200"/>
              <a:chOff x="6209471" y="914400"/>
              <a:chExt cx="2537675" cy="198120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4369" r="4029" b="10368"/>
              <a:stretch>
                <a:fillRect/>
              </a:stretch>
            </p:blipFill>
            <p:spPr bwMode="auto">
              <a:xfrm>
                <a:off x="6444866" y="1066800"/>
                <a:ext cx="1981200" cy="1639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6"/>
              <p:cNvSpPr/>
              <p:nvPr/>
            </p:nvSpPr>
            <p:spPr>
              <a:xfrm rot="20520420">
                <a:off x="7327224" y="2515321"/>
                <a:ext cx="1182603" cy="29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2482784">
                <a:off x="6209471" y="2457808"/>
                <a:ext cx="1138181" cy="401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369019">
                <a:off x="7589275" y="964523"/>
                <a:ext cx="1157871" cy="398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996160" y="1800092"/>
                <a:ext cx="838200" cy="59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7514194" y="1799194"/>
                <a:ext cx="1981200" cy="211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20621881">
              <a:off x="6295739" y="931988"/>
              <a:ext cx="1255741" cy="342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0" y="914400"/>
            <a:ext cx="2590800" cy="21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6096000" y="685800"/>
            <a:ext cx="2476475" cy="1752600"/>
            <a:chOff x="5334000" y="685800"/>
            <a:chExt cx="3467075" cy="2514600"/>
          </a:xfrm>
        </p:grpSpPr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6000725" y="2362200"/>
            <a:ext cx="2724150" cy="838200"/>
          </p:xfrm>
          <a:graphic>
            <a:graphicData uri="http://schemas.openxmlformats.org/presentationml/2006/ole">
              <p:oleObj spid="_x0000_s92162" name="Equation" r:id="rId7" imgW="660240" imgH="203040" progId="Equation.3">
                <p:embed/>
              </p:oleObj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5334000" y="685800"/>
              <a:ext cx="3467075" cy="1552575"/>
              <a:chOff x="5257800" y="609600"/>
              <a:chExt cx="3467075" cy="1552575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010400" y="609600"/>
                <a:ext cx="1714475" cy="1552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257800" y="762000"/>
                <a:ext cx="1371600" cy="137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1" name="Straight Connector 20"/>
              <p:cNvCxnSpPr/>
              <p:nvPr/>
            </p:nvCxnSpPr>
            <p:spPr>
              <a:xfrm flipV="1">
                <a:off x="6400800" y="914400"/>
                <a:ext cx="7620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400800" y="1371600"/>
                <a:ext cx="76200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3" name="Chart 22"/>
          <p:cNvGraphicFramePr/>
          <p:nvPr/>
        </p:nvGraphicFramePr>
        <p:xfrm>
          <a:off x="5638800" y="2743200"/>
          <a:ext cx="3505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5791200" y="4940300"/>
          <a:ext cx="3352800" cy="774700"/>
        </p:xfrm>
        <a:graphic>
          <a:graphicData uri="http://schemas.openxmlformats.org/presentationml/2006/ole">
            <p:oleObj spid="_x0000_s92163" name="Equation" r:id="rId11" imgW="1041120" imgH="241200" progId="Equation.3">
              <p:embed/>
            </p:oleObj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7239000" y="4114800"/>
          <a:ext cx="438150" cy="403225"/>
        </p:xfrm>
        <a:graphic>
          <a:graphicData uri="http://schemas.openxmlformats.org/presentationml/2006/ole">
            <p:oleObj spid="_x0000_s92164" name="Equation" r:id="rId12" imgW="152280" imgH="139680" progId="Equation.3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 rot="16200000">
            <a:off x="4916578" y="3160623"/>
            <a:ext cx="1358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SED(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Phonon Gas</a:t>
            </a:r>
            <a:endParaRPr lang="en-US" dirty="0"/>
          </a:p>
        </p:txBody>
      </p:sp>
      <p:grpSp>
        <p:nvGrpSpPr>
          <p:cNvPr id="2" name="Group 22"/>
          <p:cNvGrpSpPr/>
          <p:nvPr/>
        </p:nvGrpSpPr>
        <p:grpSpPr>
          <a:xfrm>
            <a:off x="90488" y="914400"/>
            <a:ext cx="4176712" cy="3278188"/>
            <a:chOff x="5257800" y="533400"/>
            <a:chExt cx="4176712" cy="3278188"/>
          </a:xfrm>
        </p:grpSpPr>
        <p:grpSp>
          <p:nvGrpSpPr>
            <p:cNvPr id="3" name="Group 105"/>
            <p:cNvGrpSpPr/>
            <p:nvPr/>
          </p:nvGrpSpPr>
          <p:grpSpPr>
            <a:xfrm>
              <a:off x="5257800" y="533400"/>
              <a:ext cx="4176712" cy="3278188"/>
              <a:chOff x="5043488" y="2438400"/>
              <a:chExt cx="4176712" cy="3278188"/>
            </a:xfrm>
          </p:grpSpPr>
          <p:grpSp>
            <p:nvGrpSpPr>
              <p:cNvPr id="4" name="Group 76"/>
              <p:cNvGrpSpPr/>
              <p:nvPr/>
            </p:nvGrpSpPr>
            <p:grpSpPr>
              <a:xfrm>
                <a:off x="5043488" y="2514600"/>
                <a:ext cx="4024312" cy="3201988"/>
                <a:chOff x="5043488" y="685800"/>
                <a:chExt cx="4024312" cy="3201988"/>
              </a:xfrm>
            </p:grpSpPr>
            <p:grpSp>
              <p:nvGrpSpPr>
                <p:cNvPr id="6" name="Group 21"/>
                <p:cNvGrpSpPr/>
                <p:nvPr/>
              </p:nvGrpSpPr>
              <p:grpSpPr>
                <a:xfrm>
                  <a:off x="5043488" y="960438"/>
                  <a:ext cx="4024312" cy="2544762"/>
                  <a:chOff x="4738688" y="3505200"/>
                  <a:chExt cx="4024312" cy="2544762"/>
                </a:xfrm>
              </p:grpSpPr>
              <p:grpSp>
                <p:nvGrpSpPr>
                  <p:cNvPr id="7" name="Group 17"/>
                  <p:cNvGrpSpPr/>
                  <p:nvPr/>
                </p:nvGrpSpPr>
                <p:grpSpPr>
                  <a:xfrm>
                    <a:off x="4738688" y="3505200"/>
                    <a:ext cx="4024312" cy="2544762"/>
                    <a:chOff x="4586288" y="3657600"/>
                    <a:chExt cx="4024312" cy="2544762"/>
                  </a:xfrm>
                </p:grpSpPr>
                <p:graphicFrame>
                  <p:nvGraphicFramePr>
                    <p:cNvPr id="16" name="Chart 15"/>
                    <p:cNvGraphicFramePr/>
                    <p:nvPr/>
                  </p:nvGraphicFramePr>
                  <p:xfrm>
                    <a:off x="4953000" y="3657600"/>
                    <a:ext cx="3657600" cy="2133600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3"/>
                    </a:graphicData>
                  </a:graphic>
                </p:graphicFrame>
                <p:graphicFrame>
                  <p:nvGraphicFramePr>
                    <p:cNvPr id="17" name="Object 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586288" y="4494212"/>
                    <a:ext cx="366712" cy="382588"/>
                  </p:xfrm>
                  <a:graphic>
                    <a:graphicData uri="http://schemas.openxmlformats.org/presentationml/2006/ole">
                      <p:oleObj spid="_x0000_s88066" name="Equation" r:id="rId4" imgW="152280" imgH="139680" progId="Equation.3">
                        <p:embed/>
                      </p:oleObj>
                    </a:graphicData>
                  </a:graphic>
                </p:graphicFrame>
                <p:graphicFrame>
                  <p:nvGraphicFramePr>
                    <p:cNvPr id="18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629400" y="5715000"/>
                    <a:ext cx="306387" cy="487362"/>
                  </p:xfrm>
                  <a:graphic>
                    <a:graphicData uri="http://schemas.openxmlformats.org/presentationml/2006/ole">
                      <p:oleObj spid="_x0000_s88067" name="Equation" r:id="rId5" imgW="126720" imgH="177480" progId="Equation.3">
                        <p:embed/>
                      </p:oleObj>
                    </a:graphicData>
                  </a:graphic>
                </p:graphicFrame>
              </p:grpSp>
              <p:graphicFrame>
                <p:nvGraphicFramePr>
                  <p:cNvPr id="15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5943600" y="3657600"/>
                  <a:ext cx="1252537" cy="674688"/>
                </p:xfrm>
                <a:graphic>
                  <a:graphicData uri="http://schemas.openxmlformats.org/presentationml/2006/ole">
                    <p:oleObj spid="_x0000_s88068" name="Equation" r:id="rId6" imgW="520560" imgH="241200" progId="Equation.3">
                      <p:embed/>
                    </p:oleObj>
                  </a:graphicData>
                </a:graphic>
              </p:graphicFrame>
            </p:grpSp>
            <p:cxnSp>
              <p:nvCxnSpPr>
                <p:cNvPr id="12" name="Straight Connector 11"/>
                <p:cNvCxnSpPr/>
                <p:nvPr/>
              </p:nvCxnSpPr>
              <p:spPr>
                <a:xfrm rot="5400000" flipH="1" flipV="1">
                  <a:off x="7473156" y="1899444"/>
                  <a:ext cx="2427288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3" name="Object 4"/>
                <p:cNvGraphicFramePr>
                  <a:graphicFrameLocks noChangeAspect="1"/>
                </p:cNvGraphicFramePr>
                <p:nvPr/>
              </p:nvGraphicFramePr>
              <p:xfrm>
                <a:off x="8534400" y="3113088"/>
                <a:ext cx="285956" cy="774700"/>
              </p:xfrm>
              <a:graphic>
                <a:graphicData uri="http://schemas.openxmlformats.org/presentationml/2006/ole">
                  <p:oleObj spid="_x0000_s88069" name="Equation" r:id="rId7" imgW="164880" imgH="393480" progId="Equation.3">
                    <p:embed/>
                  </p:oleObj>
                </a:graphicData>
              </a:graphic>
            </p:graphicFrame>
          </p:grpSp>
          <p:sp>
            <p:nvSpPr>
              <p:cNvPr id="10" name="TextBox 9"/>
              <p:cNvSpPr txBox="1"/>
              <p:nvPr/>
            </p:nvSpPr>
            <p:spPr>
              <a:xfrm>
                <a:off x="6172200" y="2438400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“Acoustic” Modes</a:t>
                </a:r>
                <a:endParaRPr lang="en-US" sz="2400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 rot="19885367">
              <a:off x="5598025" y="2481490"/>
              <a:ext cx="914400" cy="38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5400000">
              <a:off x="5976351" y="1790699"/>
              <a:ext cx="6858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4267200" y="1968500"/>
          <a:ext cx="795337" cy="568325"/>
        </p:xfrm>
        <a:graphic>
          <a:graphicData uri="http://schemas.openxmlformats.org/presentationml/2006/ole">
            <p:oleObj spid="_x0000_s88071" name="Equation" r:id="rId8" imgW="330120" imgH="203040" progId="Equation.3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28600" y="41910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C00000"/>
                </a:solidFill>
              </a:rPr>
              <a:t>Phonons vs. Photons: </a:t>
            </a:r>
            <a:endParaRPr lang="en-US" sz="3200" u="sng" dirty="0"/>
          </a:p>
        </p:txBody>
      </p:sp>
      <p:grpSp>
        <p:nvGrpSpPr>
          <p:cNvPr id="8" name="Group 30"/>
          <p:cNvGrpSpPr/>
          <p:nvPr/>
        </p:nvGrpSpPr>
        <p:grpSpPr>
          <a:xfrm>
            <a:off x="381000" y="5334000"/>
            <a:ext cx="2819400" cy="1447800"/>
            <a:chOff x="228600" y="1062335"/>
            <a:chExt cx="2819400" cy="1447800"/>
          </a:xfrm>
        </p:grpSpPr>
        <p:grpSp>
          <p:nvGrpSpPr>
            <p:cNvPr id="9" name="Group 88"/>
            <p:cNvGrpSpPr/>
            <p:nvPr/>
          </p:nvGrpSpPr>
          <p:grpSpPr>
            <a:xfrm>
              <a:off x="304800" y="1595735"/>
              <a:ext cx="2743200" cy="914400"/>
              <a:chOff x="304800" y="1595735"/>
              <a:chExt cx="2743200" cy="914400"/>
            </a:xfrm>
          </p:grpSpPr>
          <p:grpSp>
            <p:nvGrpSpPr>
              <p:cNvPr id="11" name="Group 77"/>
              <p:cNvGrpSpPr/>
              <p:nvPr/>
            </p:nvGrpSpPr>
            <p:grpSpPr>
              <a:xfrm>
                <a:off x="304800" y="1595735"/>
                <a:ext cx="2743200" cy="914400"/>
                <a:chOff x="304800" y="1219200"/>
                <a:chExt cx="2743200" cy="914400"/>
              </a:xfrm>
            </p:grpSpPr>
            <p:pic>
              <p:nvPicPr>
                <p:cNvPr id="45" name="Picture 4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304800" y="1295400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4" name="Group 59"/>
                <p:cNvGrpSpPr/>
                <p:nvPr/>
              </p:nvGrpSpPr>
              <p:grpSpPr>
                <a:xfrm>
                  <a:off x="762000" y="1219200"/>
                  <a:ext cx="1828800" cy="228600"/>
                  <a:chOff x="1143000" y="2438400"/>
                  <a:chExt cx="1828800" cy="228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143000" y="2667000"/>
                    <a:ext cx="228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rot="5400000" flipH="1" flipV="1">
                    <a:off x="13716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rot="16200000" flipH="1">
                    <a:off x="16002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rot="5400000" flipH="1" flipV="1">
                    <a:off x="22860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5400000" flipH="1" flipV="1">
                    <a:off x="18288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rot="16200000" flipH="1">
                    <a:off x="25146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rot="16200000" flipH="1">
                    <a:off x="2057400" y="2438400"/>
                    <a:ext cx="228600" cy="2286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2743200" y="2667000"/>
                    <a:ext cx="228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48" name="Picture 4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2590800" y="1295400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aphicFrame>
              <p:nvGraphicFramePr>
                <p:cNvPr id="49" name="Object 7"/>
                <p:cNvGraphicFramePr>
                  <a:graphicFrameLocks noChangeAspect="1"/>
                </p:cNvGraphicFramePr>
                <p:nvPr/>
              </p:nvGraphicFramePr>
              <p:xfrm>
                <a:off x="1447800" y="1751013"/>
                <a:ext cx="306387" cy="382587"/>
              </p:xfrm>
              <a:graphic>
                <a:graphicData uri="http://schemas.openxmlformats.org/presentationml/2006/ole">
                  <p:oleObj spid="_x0000_s88072" name="Equation" r:id="rId10" imgW="126720" imgH="139680" progId="Equation.3">
                    <p:embed/>
                  </p:oleObj>
                </a:graphicData>
              </a:graphic>
            </p:graphicFrame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57200" y="1676400"/>
                  <a:ext cx="2286000" cy="158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5" name="Picture 4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87872" t="41483" r="7876" b="41923"/>
              <a:stretch>
                <a:fillRect/>
              </a:stretch>
            </p:blipFill>
            <p:spPr bwMode="auto">
              <a:xfrm>
                <a:off x="2590800" y="1676401"/>
                <a:ext cx="4572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228600" y="10623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atom</a:t>
              </a:r>
              <a:endParaRPr lang="en-US" sz="2400" dirty="0"/>
            </a:p>
          </p:txBody>
        </p:sp>
      </p:grpSp>
      <p:graphicFrame>
        <p:nvGraphicFramePr>
          <p:cNvPr id="62" name="Object 2"/>
          <p:cNvGraphicFramePr>
            <a:graphicFrameLocks noChangeAspect="1"/>
          </p:cNvGraphicFramePr>
          <p:nvPr/>
        </p:nvGraphicFramePr>
        <p:xfrm>
          <a:off x="685800" y="4800600"/>
          <a:ext cx="2471738" cy="554038"/>
        </p:xfrm>
        <a:graphic>
          <a:graphicData uri="http://schemas.openxmlformats.org/presentationml/2006/ole">
            <p:oleObj spid="_x0000_s88073" name="Equation" r:id="rId11" imgW="1028520" imgH="203040" progId="Equation.3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114800" y="4362271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 Non-linear springs</a:t>
            </a:r>
          </a:p>
          <a:p>
            <a:pPr>
              <a:buFontTx/>
              <a:buChar char="-"/>
            </a:pPr>
            <a:r>
              <a:rPr lang="en-US" sz="2400" dirty="0" smtClean="0"/>
              <a:t> Phonons interact with each other</a:t>
            </a:r>
          </a:p>
          <a:p>
            <a:pPr>
              <a:buFontTx/>
              <a:buChar char="-"/>
            </a:pPr>
            <a:r>
              <a:rPr lang="en-US" sz="3200" b="1" dirty="0" smtClean="0">
                <a:solidFill>
                  <a:srgbClr val="C00000"/>
                </a:solidFill>
              </a:rPr>
              <a:t> Interacting Gas…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5400000" flipH="1" flipV="1">
            <a:off x="1562100" y="5600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0"/>
          <p:cNvGrpSpPr/>
          <p:nvPr/>
        </p:nvGrpSpPr>
        <p:grpSpPr>
          <a:xfrm>
            <a:off x="4724400" y="685800"/>
            <a:ext cx="4593771" cy="3265488"/>
            <a:chOff x="4724400" y="685800"/>
            <a:chExt cx="4593771" cy="3265488"/>
          </a:xfrm>
        </p:grpSpPr>
        <p:grpSp>
          <p:nvGrpSpPr>
            <p:cNvPr id="20" name="Group 26"/>
            <p:cNvGrpSpPr/>
            <p:nvPr/>
          </p:nvGrpSpPr>
          <p:grpSpPr>
            <a:xfrm>
              <a:off x="4724400" y="993775"/>
              <a:ext cx="4593771" cy="2957513"/>
              <a:chOff x="4724400" y="609600"/>
              <a:chExt cx="4593771" cy="2957513"/>
            </a:xfrm>
          </p:grpSpPr>
          <p:graphicFrame>
            <p:nvGraphicFramePr>
              <p:cNvPr id="25" name="Chart 24"/>
              <p:cNvGraphicFramePr/>
              <p:nvPr/>
            </p:nvGraphicFramePr>
            <p:xfrm>
              <a:off x="4724400" y="609600"/>
              <a:ext cx="4593771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2"/>
              </a:graphicData>
            </a:graphic>
          </p:graphicFrame>
          <p:graphicFrame>
            <p:nvGraphicFramePr>
              <p:cNvPr id="26" name="Object 6"/>
              <p:cNvGraphicFramePr>
                <a:graphicFrameLocks noChangeAspect="1"/>
              </p:cNvGraphicFramePr>
              <p:nvPr/>
            </p:nvGraphicFramePr>
            <p:xfrm>
              <a:off x="6904038" y="3176588"/>
              <a:ext cx="366712" cy="390525"/>
            </p:xfrm>
            <a:graphic>
              <a:graphicData uri="http://schemas.openxmlformats.org/presentationml/2006/ole">
                <p:oleObj spid="_x0000_s88070" name="Equation" r:id="rId13" imgW="152280" imgH="139680" progId="Equation.3">
                  <p:embed/>
                </p:oleObj>
              </a:graphicData>
            </a:graphic>
          </p:graphicFrame>
        </p:grpSp>
        <p:sp>
          <p:nvSpPr>
            <p:cNvPr id="30" name="TextBox 29"/>
            <p:cNvSpPr txBox="1"/>
            <p:nvPr/>
          </p:nvSpPr>
          <p:spPr>
            <a:xfrm>
              <a:off x="5181600" y="685800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Phonon Spectral Distribution</a:t>
              </a:r>
              <a:endParaRPr lang="en-US" sz="2400" dirty="0"/>
            </a:p>
          </p:txBody>
        </p:sp>
        <p:graphicFrame>
          <p:nvGraphicFramePr>
            <p:cNvPr id="64526" name="Object 14"/>
            <p:cNvGraphicFramePr>
              <a:graphicFrameLocks noChangeAspect="1"/>
            </p:cNvGraphicFramePr>
            <p:nvPr/>
          </p:nvGraphicFramePr>
          <p:xfrm>
            <a:off x="7239000" y="2133600"/>
            <a:ext cx="1843088" cy="566738"/>
          </p:xfrm>
          <a:graphic>
            <a:graphicData uri="http://schemas.openxmlformats.org/presentationml/2006/ole">
              <p:oleObj spid="_x0000_s88074" name="Equation" r:id="rId14" imgW="787320" imgH="241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Dispersion of Disordered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449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FontTx/>
              <a:buChar char="-"/>
              <a:defRPr/>
            </a:pPr>
            <a:r>
              <a:rPr lang="en-US" sz="2800" b="1" u="sng" dirty="0" smtClean="0"/>
              <a:t> Quasi-Harmonic Lattice </a:t>
            </a:r>
            <a:r>
              <a:rPr lang="en-US" sz="2800" b="1" u="sng" dirty="0" err="1" smtClean="0"/>
              <a:t>Dyanmics</a:t>
            </a:r>
            <a:r>
              <a:rPr lang="en-US" sz="2800" b="1" u="sng" dirty="0" smtClean="0"/>
              <a:t>:</a:t>
            </a:r>
            <a:endParaRPr lang="en-US" sz="2800" b="1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3714" t="13043" r="44944" b="20416"/>
          <a:stretch>
            <a:fillRect/>
          </a:stretch>
        </p:blipFill>
        <p:spPr bwMode="auto">
          <a:xfrm>
            <a:off x="10515600" y="3276600"/>
            <a:ext cx="1981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0287000" y="5638800"/>
            <a:ext cx="990600" cy="609600"/>
            <a:chOff x="5562600" y="2438400"/>
            <a:chExt cx="990600" cy="609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562600" y="2438400"/>
              <a:ext cx="457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76950" y="2686050"/>
            <a:ext cx="476250" cy="361950"/>
          </p:xfrm>
          <a:graphic>
            <a:graphicData uri="http://schemas.openxmlformats.org/presentationml/2006/ole">
              <p:oleObj spid="_x0000_s101378" name="Equation" r:id="rId4" imgW="317160" imgH="241200" progId="Equation.3">
                <p:embed/>
              </p:oleObj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838200" y="2133600"/>
            <a:ext cx="2819400" cy="1711325"/>
            <a:chOff x="381000" y="4691063"/>
            <a:chExt cx="2819400" cy="1711325"/>
          </a:xfrm>
        </p:grpSpPr>
        <p:grpSp>
          <p:nvGrpSpPr>
            <p:cNvPr id="16" name="Group 30"/>
            <p:cNvGrpSpPr/>
            <p:nvPr/>
          </p:nvGrpSpPr>
          <p:grpSpPr>
            <a:xfrm>
              <a:off x="381000" y="5410200"/>
              <a:ext cx="2819400" cy="992188"/>
              <a:chOff x="228600" y="1062335"/>
              <a:chExt cx="2819400" cy="992188"/>
            </a:xfrm>
          </p:grpSpPr>
          <p:grpSp>
            <p:nvGrpSpPr>
              <p:cNvPr id="19" name="Group 88"/>
              <p:cNvGrpSpPr/>
              <p:nvPr/>
            </p:nvGrpSpPr>
            <p:grpSpPr>
              <a:xfrm>
                <a:off x="304800" y="1595735"/>
                <a:ext cx="2743200" cy="458788"/>
                <a:chOff x="304800" y="1595735"/>
                <a:chExt cx="2743200" cy="458788"/>
              </a:xfrm>
            </p:grpSpPr>
            <p:grpSp>
              <p:nvGrpSpPr>
                <p:cNvPr id="21" name="Group 77"/>
                <p:cNvGrpSpPr/>
                <p:nvPr/>
              </p:nvGrpSpPr>
              <p:grpSpPr>
                <a:xfrm>
                  <a:off x="304800" y="1595735"/>
                  <a:ext cx="2743200" cy="458788"/>
                  <a:chOff x="304800" y="1219200"/>
                  <a:chExt cx="2743200" cy="458788"/>
                </a:xfrm>
              </p:grpSpPr>
              <p:pic>
                <p:nvPicPr>
                  <p:cNvPr id="2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 l="87872" t="41483" r="7876" b="41923"/>
                  <a:stretch>
                    <a:fillRect/>
                  </a:stretch>
                </p:blipFill>
                <p:spPr bwMode="auto">
                  <a:xfrm>
                    <a:off x="304800" y="1295400"/>
                    <a:ext cx="457200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24" name="Group 59"/>
                  <p:cNvGrpSpPr/>
                  <p:nvPr/>
                </p:nvGrpSpPr>
                <p:grpSpPr>
                  <a:xfrm>
                    <a:off x="762000" y="1219200"/>
                    <a:ext cx="1828800" cy="228600"/>
                    <a:chOff x="1143000" y="2438400"/>
                    <a:chExt cx="1828800" cy="228600"/>
                  </a:xfrm>
                </p:grpSpPr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1143000" y="26670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 rot="5400000" flipH="1" flipV="1">
                      <a:off x="13716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rot="16200000" flipH="1">
                      <a:off x="16002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rot="5400000" flipH="1" flipV="1">
                      <a:off x="22860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rot="5400000" flipH="1" flipV="1">
                      <a:off x="18288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rot="16200000" flipH="1">
                      <a:off x="25146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rot="16200000" flipH="1">
                      <a:off x="20574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2743200" y="26670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5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/>
                  <a:srcRect l="87872" t="41483" r="7876" b="41923"/>
                  <a:stretch>
                    <a:fillRect/>
                  </a:stretch>
                </p:blipFill>
                <p:spPr bwMode="auto">
                  <a:xfrm>
                    <a:off x="2590800" y="1295400"/>
                    <a:ext cx="457200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57200" y="1676400"/>
                    <a:ext cx="2286000" cy="1588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2" name="Picture 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2590800" y="1676401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0" name="TextBox 19"/>
              <p:cNvSpPr txBox="1"/>
              <p:nvPr/>
            </p:nvSpPr>
            <p:spPr>
              <a:xfrm>
                <a:off x="228600" y="1062335"/>
                <a:ext cx="106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m</a:t>
                </a:r>
                <a:r>
                  <a:rPr lang="en-US" sz="2400" baseline="-25000" dirty="0" err="1" smtClean="0"/>
                  <a:t>atom</a:t>
                </a:r>
                <a:endParaRPr lang="en-US" sz="2400" dirty="0"/>
              </a:p>
            </p:txBody>
          </p:sp>
        </p:grpSp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1200150" y="4691063"/>
            <a:ext cx="1398588" cy="600075"/>
          </p:xfrm>
          <a:graphic>
            <a:graphicData uri="http://schemas.openxmlformats.org/presentationml/2006/ole">
              <p:oleObj spid="_x0000_s101382" name="Equation" r:id="rId6" imgW="469800" imgH="177480" progId="Equation.3">
                <p:embed/>
              </p:oleObj>
            </a:graphicData>
          </a:graphic>
        </p:graphicFrame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1637505" y="56007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2057400" y="3962400"/>
            <a:ext cx="1069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/>
              <a:t>a=f(T)</a:t>
            </a:r>
            <a:endParaRPr lang="en-US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3918857" y="1295400"/>
            <a:ext cx="5225143" cy="4343400"/>
            <a:chOff x="3918857" y="1295400"/>
            <a:chExt cx="5225143" cy="4343400"/>
          </a:xfrm>
        </p:grpSpPr>
        <p:grpSp>
          <p:nvGrpSpPr>
            <p:cNvPr id="40" name="Group 39"/>
            <p:cNvGrpSpPr/>
            <p:nvPr/>
          </p:nvGrpSpPr>
          <p:grpSpPr>
            <a:xfrm>
              <a:off x="3918857" y="1295400"/>
              <a:ext cx="5225143" cy="4343400"/>
              <a:chOff x="3918857" y="1295400"/>
              <a:chExt cx="5225143" cy="4343400"/>
            </a:xfrm>
          </p:grpSpPr>
          <p:graphicFrame>
            <p:nvGraphicFramePr>
              <p:cNvPr id="36" name="Chart 35"/>
              <p:cNvGraphicFramePr/>
              <p:nvPr/>
            </p:nvGraphicFramePr>
            <p:xfrm>
              <a:off x="3918857" y="1295400"/>
              <a:ext cx="5225143" cy="43434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37" name="Rectangle 36"/>
              <p:cNvSpPr/>
              <p:nvPr/>
            </p:nvSpPr>
            <p:spPr>
              <a:xfrm>
                <a:off x="7848600" y="1447800"/>
                <a:ext cx="90120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T=5K</a:t>
                </a:r>
              </a:p>
              <a:p>
                <a:r>
                  <a:rPr lang="en-US" sz="2400" b="1" dirty="0" smtClean="0"/>
                  <a:t>x=0.1</a:t>
                </a:r>
                <a:endParaRPr lang="en-US" sz="24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5562600" y="24384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486400" y="2357735"/>
            <a:ext cx="87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m</a:t>
            </a:r>
            <a:r>
              <a:rPr lang="en-US" sz="2400" baseline="-25000" dirty="0" err="1" smtClean="0"/>
              <a:t>x</a:t>
            </a:r>
            <a:r>
              <a:rPr lang="en-US" sz="2400" baseline="-25000" dirty="0" smtClean="0"/>
              <a:t>=0.1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0" y="4919651"/>
            <a:ext cx="76200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FontTx/>
              <a:buChar char="-"/>
              <a:defRPr/>
            </a:pPr>
            <a:r>
              <a:rPr lang="en-US" sz="2800" b="1" u="sng" dirty="0" smtClean="0"/>
              <a:t>Virtual Crystal Approximation: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x</a:t>
            </a:r>
            <a:r>
              <a:rPr lang="en-US" sz="2800" baseline="-25000" dirty="0" smtClean="0"/>
              <a:t>=0.1</a:t>
            </a:r>
            <a:r>
              <a:rPr lang="en-US" sz="2800" dirty="0" smtClean="0"/>
              <a:t> = (0.9m1+0.1m2) = 1.2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Dielectric Thermal Conductivity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6477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Dielectric crystal = Electrical Insulator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Ex: Si, </a:t>
            </a:r>
            <a:r>
              <a:rPr lang="en-US" dirty="0" err="1" smtClean="0"/>
              <a:t>Ge</a:t>
            </a:r>
            <a:endParaRPr lang="en-US" baseline="-25000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u="sng" dirty="0" smtClean="0"/>
              <a:t>Dielectric Thermal Conductivity: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C00000"/>
                </a:solidFill>
              </a:rPr>
              <a:t>Phonons</a:t>
            </a:r>
            <a:r>
              <a:rPr lang="en-US" dirty="0" smtClean="0"/>
              <a:t> are lattice vibrations…</a:t>
            </a:r>
          </a:p>
          <a:p>
            <a:pPr>
              <a:buFontTx/>
              <a:buChar char="-"/>
            </a:pPr>
            <a:endParaRPr lang="en-US" b="1" dirty="0" smtClean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886200" y="1905000"/>
          <a:ext cx="2724150" cy="838200"/>
        </p:xfrm>
        <a:graphic>
          <a:graphicData uri="http://schemas.openxmlformats.org/presentationml/2006/ole">
            <p:oleObj spid="_x0000_s62466" name="Equation" r:id="rId3" imgW="660240" imgH="203040" progId="Equation.3">
              <p:embed/>
            </p:oleObj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057400" y="3810000"/>
            <a:ext cx="5029200" cy="995362"/>
            <a:chOff x="3657600" y="2362200"/>
            <a:chExt cx="5029200" cy="995362"/>
          </a:xfrm>
        </p:grpSpPr>
        <p:graphicFrame>
          <p:nvGraphicFramePr>
            <p:cNvPr id="62467" name="Object 3"/>
            <p:cNvGraphicFramePr>
              <a:graphicFrameLocks noChangeAspect="1"/>
            </p:cNvGraphicFramePr>
            <p:nvPr/>
          </p:nvGraphicFramePr>
          <p:xfrm>
            <a:off x="3657600" y="2362200"/>
            <a:ext cx="5029200" cy="995362"/>
          </p:xfrm>
          <a:graphic>
            <a:graphicData uri="http://schemas.openxmlformats.org/presentationml/2006/ole">
              <p:oleObj spid="_x0000_s62467" name="Equation" r:id="rId4" imgW="1218960" imgH="241200" progId="Equation.3">
                <p:embed/>
              </p:oleObj>
            </a:graphicData>
          </a:graphic>
        </p:graphicFrame>
        <p:sp>
          <p:nvSpPr>
            <p:cNvPr id="9" name="Flowchart: Summing Junction 8"/>
            <p:cNvSpPr/>
            <p:nvPr/>
          </p:nvSpPr>
          <p:spPr>
            <a:xfrm>
              <a:off x="7162800" y="2362200"/>
              <a:ext cx="1524000" cy="990600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Phonons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10591800" y="-1600200"/>
            <a:ext cx="7239000" cy="1981200"/>
            <a:chOff x="990600" y="1295400"/>
            <a:chExt cx="7239000" cy="19812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2133600" y="2281534"/>
              <a:ext cx="5105400" cy="995066"/>
              <a:chOff x="228600" y="1595735"/>
              <a:chExt cx="5105400" cy="995066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304800" y="1595735"/>
                <a:ext cx="5029200" cy="995066"/>
                <a:chOff x="304800" y="1595735"/>
                <a:chExt cx="5029200" cy="995066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04800" y="1595735"/>
                  <a:ext cx="4800600" cy="995066"/>
                  <a:chOff x="304800" y="1219200"/>
                  <a:chExt cx="4800600" cy="995066"/>
                </a:xfrm>
              </p:grpSpPr>
              <p:pic>
                <p:nvPicPr>
                  <p:cNvPr id="25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87872" t="41483" r="7876" b="41923"/>
                  <a:stretch>
                    <a:fillRect/>
                  </a:stretch>
                </p:blipFill>
                <p:spPr bwMode="auto">
                  <a:xfrm>
                    <a:off x="304800" y="1295400"/>
                    <a:ext cx="457200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33" name="Group 59"/>
                  <p:cNvGrpSpPr/>
                  <p:nvPr/>
                </p:nvGrpSpPr>
                <p:grpSpPr>
                  <a:xfrm>
                    <a:off x="762000" y="1219200"/>
                    <a:ext cx="1828800" cy="228600"/>
                    <a:chOff x="1143000" y="2438400"/>
                    <a:chExt cx="1828800" cy="228600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1143000" y="26670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rot="5400000" flipH="1" flipV="1">
                      <a:off x="13716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/>
                    <p:nvPr/>
                  </p:nvCxnSpPr>
                  <p:spPr>
                    <a:xfrm rot="16200000" flipH="1">
                      <a:off x="16002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rot="5400000" flipH="1" flipV="1">
                      <a:off x="22860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rot="5400000" flipH="1" flipV="1">
                      <a:off x="18288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rot="16200000" flipH="1">
                      <a:off x="25146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rot="16200000" flipH="1">
                      <a:off x="2057400" y="2438400"/>
                      <a:ext cx="228600" cy="22860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/>
                    <p:nvPr/>
                  </p:nvCxnSpPr>
                  <p:spPr>
                    <a:xfrm>
                      <a:off x="2743200" y="2667000"/>
                      <a:ext cx="2286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295400" y="1595735"/>
                    <a:ext cx="838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err="1" smtClean="0"/>
                      <a:t>k</a:t>
                    </a:r>
                    <a:r>
                      <a:rPr lang="en-US" sz="2400" baseline="-25000" dirty="0" err="1" smtClean="0"/>
                      <a:t>spring</a:t>
                    </a:r>
                    <a:endParaRPr lang="en-US" sz="2400" dirty="0"/>
                  </a:p>
                </p:txBody>
              </p:sp>
              <p:pic>
                <p:nvPicPr>
                  <p:cNvPr id="61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87872" t="41483" r="7876" b="41923"/>
                  <a:stretch>
                    <a:fillRect/>
                  </a:stretch>
                </p:blipFill>
                <p:spPr bwMode="auto">
                  <a:xfrm>
                    <a:off x="2590800" y="1295400"/>
                    <a:ext cx="457200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aphicFrame>
                <p:nvGraphicFramePr>
                  <p:cNvPr id="63495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3810000" y="1831679"/>
                  <a:ext cx="306387" cy="382587"/>
                </p:xfrm>
                <a:graphic>
                  <a:graphicData uri="http://schemas.openxmlformats.org/presentationml/2006/ole">
                    <p:oleObj spid="_x0000_s63495" name="Equation" r:id="rId4" imgW="126720" imgH="139680" progId="Equation.3">
                      <p:embed/>
                    </p:oleObj>
                  </a:graphicData>
                </a:graphic>
              </p:graphicFrame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2819400" y="1757066"/>
                    <a:ext cx="2286000" cy="1588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9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2590800" y="1676401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048000" y="1828801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5400000" flipH="1" flipV="1">
                  <a:off x="32766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 flipH="1">
                  <a:off x="35052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5400000" flipH="1" flipV="1">
                  <a:off x="41910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5400000" flipH="1" flipV="1">
                  <a:off x="37338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 flipH="1">
                  <a:off x="44196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 flipH="1">
                  <a:off x="3962400" y="1600201"/>
                  <a:ext cx="228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4648200" y="1828801"/>
                  <a:ext cx="228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Picture 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87872" t="41483" r="7876" b="41923"/>
                <a:stretch>
                  <a:fillRect/>
                </a:stretch>
              </p:blipFill>
              <p:spPr bwMode="auto">
                <a:xfrm>
                  <a:off x="4876800" y="1676401"/>
                  <a:ext cx="4572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91" name="TextBox 90"/>
              <p:cNvSpPr txBox="1"/>
              <p:nvPr/>
            </p:nvSpPr>
            <p:spPr>
              <a:xfrm>
                <a:off x="228600" y="1972270"/>
                <a:ext cx="106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/>
                  <a:t>m</a:t>
                </a:r>
                <a:r>
                  <a:rPr lang="en-US" sz="2400" baseline="-25000" dirty="0" err="1" smtClean="0"/>
                  <a:t>atom</a:t>
                </a:r>
                <a:endParaRPr lang="en-US" sz="2400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990600" y="1295400"/>
              <a:ext cx="7239000" cy="152400"/>
              <a:chOff x="228600" y="914400"/>
              <a:chExt cx="7239000" cy="152400"/>
            </a:xfrm>
          </p:grpSpPr>
          <p:pic>
            <p:nvPicPr>
              <p:cNvPr id="11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28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533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838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1143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14478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1752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057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362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667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29718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3276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3581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3886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4191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44958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4800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6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5105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5410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8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5715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60198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63246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66294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69342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87872" t="41483" r="7876" b="41923"/>
              <a:stretch>
                <a:fillRect/>
              </a:stretch>
            </p:blipFill>
            <p:spPr bwMode="auto">
              <a:xfrm>
                <a:off x="7239000" y="914400"/>
                <a:ext cx="2286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36" name="Straight Connector 135"/>
            <p:cNvCxnSpPr/>
            <p:nvPr/>
          </p:nvCxnSpPr>
          <p:spPr>
            <a:xfrm rot="5400000">
              <a:off x="2838450" y="1043284"/>
              <a:ext cx="914400" cy="17145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22" idx="2"/>
            </p:cNvCxnSpPr>
            <p:nvPr/>
          </p:nvCxnSpPr>
          <p:spPr>
            <a:xfrm rot="16200000" flipH="1">
              <a:off x="5429250" y="781050"/>
              <a:ext cx="914400" cy="22479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76200" y="6096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Lattice vibrations (</a:t>
            </a:r>
            <a:r>
              <a:rPr lang="en-US" sz="3200" b="1" u="sng" dirty="0" smtClean="0">
                <a:solidFill>
                  <a:srgbClr val="C00000"/>
                </a:solidFill>
              </a:rPr>
              <a:t>Phonons</a:t>
            </a:r>
            <a:r>
              <a:rPr lang="en-US" sz="3200" b="1" u="sng" dirty="0" smtClean="0"/>
              <a:t>) are travelling waves:</a:t>
            </a:r>
            <a:endParaRPr lang="en-US" sz="3200" b="1" u="sng" dirty="0"/>
          </a:p>
        </p:txBody>
      </p:sp>
      <p:sp>
        <p:nvSpPr>
          <p:cNvPr id="153" name="TextBox 152"/>
          <p:cNvSpPr txBox="1"/>
          <p:nvPr/>
        </p:nvSpPr>
        <p:spPr>
          <a:xfrm>
            <a:off x="13335000" y="1524000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Waves that can exist depend on system size.</a:t>
            </a:r>
          </a:p>
          <a:p>
            <a:pPr>
              <a:buFontTx/>
              <a:buChar char="-"/>
            </a:pPr>
            <a:r>
              <a:rPr lang="en-US" sz="2800" dirty="0" smtClean="0"/>
              <a:t> When system is very large (</a:t>
            </a:r>
            <a:r>
              <a:rPr lang="en-US" sz="2800" b="1" dirty="0" smtClean="0">
                <a:solidFill>
                  <a:srgbClr val="C00000"/>
                </a:solidFill>
              </a:rPr>
              <a:t>bulk</a:t>
            </a:r>
            <a:r>
              <a:rPr lang="en-US" sz="2800" dirty="0" smtClean="0"/>
              <a:t>)…</a:t>
            </a:r>
            <a:endParaRPr lang="en-US" sz="2800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604373" y="1320225"/>
            <a:ext cx="3644027" cy="660975"/>
            <a:chOff x="-141514" y="3388738"/>
            <a:chExt cx="3470503" cy="660975"/>
          </a:xfrm>
        </p:grpSpPr>
        <p:graphicFrame>
          <p:nvGraphicFramePr>
            <p:cNvPr id="63490" name="Object 2"/>
            <p:cNvGraphicFramePr>
              <a:graphicFrameLocks noChangeAspect="1"/>
            </p:cNvGraphicFramePr>
            <p:nvPr/>
          </p:nvGraphicFramePr>
          <p:xfrm>
            <a:off x="-141514" y="3425826"/>
            <a:ext cx="2133601" cy="623887"/>
          </p:xfrm>
          <a:graphic>
            <a:graphicData uri="http://schemas.openxmlformats.org/presentationml/2006/ole">
              <p:oleObj spid="_x0000_s63490" name="Equation" r:id="rId5" imgW="888840" imgH="228600" progId="Equation.3">
                <p:embed/>
              </p:oleObj>
            </a:graphicData>
          </a:graphic>
        </p:graphicFrame>
        <p:graphicFrame>
          <p:nvGraphicFramePr>
            <p:cNvPr id="63497" name="Object 9"/>
            <p:cNvGraphicFramePr>
              <a:graphicFrameLocks noChangeAspect="1"/>
            </p:cNvGraphicFramePr>
            <p:nvPr/>
          </p:nvGraphicFramePr>
          <p:xfrm>
            <a:off x="2901951" y="3388738"/>
            <a:ext cx="427038" cy="658812"/>
          </p:xfrm>
          <a:graphic>
            <a:graphicData uri="http://schemas.openxmlformats.org/presentationml/2006/ole">
              <p:oleObj spid="_x0000_s63497" name="Equation" r:id="rId6" imgW="177480" imgH="241200" progId="Equation.3">
                <p:embed/>
              </p:oleObj>
            </a:graphicData>
          </a:graphic>
        </p:graphicFrame>
      </p:grpSp>
      <p:cxnSp>
        <p:nvCxnSpPr>
          <p:cNvPr id="140" name="Straight Arrow Connector 139"/>
          <p:cNvCxnSpPr/>
          <p:nvPr/>
        </p:nvCxnSpPr>
        <p:spPr>
          <a:xfrm>
            <a:off x="-3429000" y="-1447800"/>
            <a:ext cx="432053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457200" y="1905000"/>
            <a:ext cx="8458200" cy="2362200"/>
            <a:chOff x="457200" y="1524000"/>
            <a:chExt cx="8458200" cy="2362200"/>
          </a:xfrm>
        </p:grpSpPr>
        <p:grpSp>
          <p:nvGrpSpPr>
            <p:cNvPr id="226" name="Group 225"/>
            <p:cNvGrpSpPr/>
            <p:nvPr/>
          </p:nvGrpSpPr>
          <p:grpSpPr>
            <a:xfrm>
              <a:off x="457200" y="1524000"/>
              <a:ext cx="8458200" cy="2362200"/>
              <a:chOff x="457200" y="1447800"/>
              <a:chExt cx="8458200" cy="23622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3962400" y="1447800"/>
                <a:ext cx="4953000" cy="2362200"/>
                <a:chOff x="3732594" y="2057400"/>
                <a:chExt cx="4953000" cy="2362200"/>
              </a:xfrm>
            </p:grpSpPr>
            <p:pic>
              <p:nvPicPr>
                <p:cNvPr id="72" name="Picture 15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6323394" y="2057400"/>
                  <a:ext cx="2362200" cy="2362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3" name="Picture 16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 b="32432"/>
                <a:stretch>
                  <a:fillRect/>
                </a:stretch>
              </p:blipFill>
              <p:spPr bwMode="auto">
                <a:xfrm>
                  <a:off x="3732594" y="2438400"/>
                  <a:ext cx="1906206" cy="17067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6" name="TextBox 75"/>
                <p:cNvSpPr txBox="1"/>
                <p:nvPr/>
              </p:nvSpPr>
              <p:spPr>
                <a:xfrm>
                  <a:off x="5715000" y="2667000"/>
                  <a:ext cx="4572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 smtClean="0"/>
                    <a:t>=</a:t>
                  </a:r>
                  <a:endParaRPr lang="en-US" sz="4800" b="1" dirty="0"/>
                </a:p>
              </p:txBody>
            </p:sp>
          </p:grpSp>
          <p:grpSp>
            <p:nvGrpSpPr>
              <p:cNvPr id="93" name="Group 107"/>
              <p:cNvGrpSpPr/>
              <p:nvPr/>
            </p:nvGrpSpPr>
            <p:grpSpPr>
              <a:xfrm>
                <a:off x="457200" y="1905000"/>
                <a:ext cx="2514600" cy="1345717"/>
                <a:chOff x="826657" y="989014"/>
                <a:chExt cx="2819395" cy="1510324"/>
              </a:xfrm>
            </p:grpSpPr>
            <p:grpSp>
              <p:nvGrpSpPr>
                <p:cNvPr id="160" name="Group 88"/>
                <p:cNvGrpSpPr/>
                <p:nvPr/>
              </p:nvGrpSpPr>
              <p:grpSpPr>
                <a:xfrm>
                  <a:off x="902857" y="989014"/>
                  <a:ext cx="2743195" cy="1510324"/>
                  <a:chOff x="902857" y="989014"/>
                  <a:chExt cx="2743195" cy="1510324"/>
                </a:xfrm>
              </p:grpSpPr>
              <p:grpSp>
                <p:nvGrpSpPr>
                  <p:cNvPr id="162" name="Group 77"/>
                  <p:cNvGrpSpPr/>
                  <p:nvPr/>
                </p:nvGrpSpPr>
                <p:grpSpPr>
                  <a:xfrm>
                    <a:off x="902857" y="989014"/>
                    <a:ext cx="2438395" cy="1510324"/>
                    <a:chOff x="902857" y="612479"/>
                    <a:chExt cx="2438395" cy="1510324"/>
                  </a:xfrm>
                </p:grpSpPr>
                <p:pic>
                  <p:nvPicPr>
                    <p:cNvPr id="173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 l="87872" t="41483" r="7876" b="41923"/>
                    <a:stretch>
                      <a:fillRect/>
                    </a:stretch>
                  </p:blipFill>
                  <p:spPr bwMode="auto">
                    <a:xfrm>
                      <a:off x="902857" y="1295400"/>
                      <a:ext cx="457199" cy="30479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grpSp>
                  <p:nvGrpSpPr>
                    <p:cNvPr id="174" name="Group 59"/>
                    <p:cNvGrpSpPr/>
                    <p:nvPr/>
                  </p:nvGrpSpPr>
                  <p:grpSpPr>
                    <a:xfrm>
                      <a:off x="1360056" y="1219200"/>
                      <a:ext cx="1828797" cy="228600"/>
                      <a:chOff x="1741056" y="2438400"/>
                      <a:chExt cx="1828797" cy="228600"/>
                    </a:xfrm>
                  </p:grpSpPr>
                  <p:cxnSp>
                    <p:nvCxnSpPr>
                      <p:cNvPr id="179" name="Straight Connector 178"/>
                      <p:cNvCxnSpPr/>
                      <p:nvPr/>
                    </p:nvCxnSpPr>
                    <p:spPr>
                      <a:xfrm>
                        <a:off x="1741056" y="2667000"/>
                        <a:ext cx="2286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/>
                      <p:cNvCxnSpPr/>
                      <p:nvPr/>
                    </p:nvCxnSpPr>
                    <p:spPr>
                      <a:xfrm rot="5400000" flipH="1" flipV="1">
                        <a:off x="1969655" y="2438400"/>
                        <a:ext cx="228600" cy="2286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/>
                      <p:cNvCxnSpPr/>
                      <p:nvPr/>
                    </p:nvCxnSpPr>
                    <p:spPr>
                      <a:xfrm rot="16200000" flipH="1">
                        <a:off x="2198255" y="2438400"/>
                        <a:ext cx="228600" cy="2286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" name="Straight Connector 181"/>
                      <p:cNvCxnSpPr/>
                      <p:nvPr/>
                    </p:nvCxnSpPr>
                    <p:spPr>
                      <a:xfrm rot="5400000" flipH="1" flipV="1">
                        <a:off x="2884053" y="2438400"/>
                        <a:ext cx="228600" cy="2286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rot="5400000" flipH="1" flipV="1">
                        <a:off x="2403764" y="2438400"/>
                        <a:ext cx="228600" cy="2286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 rot="16200000" flipH="1">
                        <a:off x="3112653" y="2438400"/>
                        <a:ext cx="228600" cy="2286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Straight Connector 184"/>
                      <p:cNvCxnSpPr/>
                      <p:nvPr/>
                    </p:nvCxnSpPr>
                    <p:spPr>
                      <a:xfrm rot="16200000" flipH="1">
                        <a:off x="2655454" y="2438400"/>
                        <a:ext cx="228600" cy="22860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6" name="Straight Connector 185"/>
                      <p:cNvCxnSpPr/>
                      <p:nvPr/>
                    </p:nvCxnSpPr>
                    <p:spPr>
                      <a:xfrm>
                        <a:off x="3341253" y="2667000"/>
                        <a:ext cx="2286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1893456" y="1604668"/>
                      <a:ext cx="1154544" cy="5181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err="1" smtClean="0"/>
                        <a:t>k</a:t>
                      </a:r>
                      <a:r>
                        <a:rPr lang="en-US" sz="2400" baseline="-25000" dirty="0" err="1" smtClean="0"/>
                        <a:t>spring</a:t>
                      </a:r>
                      <a:endParaRPr lang="en-US" sz="2400" dirty="0"/>
                    </a:p>
                  </p:txBody>
                </p:sp>
                <p:graphicFrame>
                  <p:nvGraphicFramePr>
                    <p:cNvPr id="177" name="Object 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969655" y="612479"/>
                    <a:ext cx="306386" cy="382587"/>
                  </p:xfrm>
                  <a:graphic>
                    <a:graphicData uri="http://schemas.openxmlformats.org/presentationml/2006/ole">
                      <p:oleObj spid="_x0000_s63499" name="Equation" r:id="rId9" imgW="126720" imgH="139680" progId="Equation.3">
                        <p:embed/>
                      </p:oleObj>
                    </a:graphicData>
                  </a:graphic>
                </p:graphicFrame>
                <p:cxnSp>
                  <p:nvCxnSpPr>
                    <p:cNvPr id="178" name="Straight Arrow Connector 177"/>
                    <p:cNvCxnSpPr/>
                    <p:nvPr/>
                  </p:nvCxnSpPr>
                  <p:spPr>
                    <a:xfrm>
                      <a:off x="1055256" y="1069678"/>
                      <a:ext cx="2285996" cy="1588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6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 l="87872" t="41483" r="7876" b="41923"/>
                  <a:stretch>
                    <a:fillRect/>
                  </a:stretch>
                </p:blipFill>
                <p:spPr bwMode="auto">
                  <a:xfrm>
                    <a:off x="3188853" y="1676401"/>
                    <a:ext cx="457199" cy="3047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61" name="TextBox 160"/>
                <p:cNvSpPr txBox="1"/>
                <p:nvPr/>
              </p:nvSpPr>
              <p:spPr>
                <a:xfrm>
                  <a:off x="826657" y="1972270"/>
                  <a:ext cx="10667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err="1" smtClean="0"/>
                    <a:t>m</a:t>
                  </a:r>
                  <a:r>
                    <a:rPr lang="en-US" sz="2400" baseline="-25000" dirty="0" err="1" smtClean="0"/>
                    <a:t>atom</a:t>
                  </a:r>
                  <a:endParaRPr lang="en-US" sz="2400" dirty="0"/>
                </a:p>
              </p:txBody>
            </p:sp>
          </p:grpSp>
        </p:grpSp>
        <p:pic>
          <p:nvPicPr>
            <p:cNvPr id="1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3962400" y="18288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4724400" y="19812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5486400" y="19812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3962400" y="22860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4724400" y="22860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5486400" y="22860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3962400" y="28194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4724400" y="28956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5486400" y="27432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3962400" y="33528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4724400" y="34290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87872" t="41483" r="7876" b="41923"/>
            <a:stretch>
              <a:fillRect/>
            </a:stretch>
          </p:blipFill>
          <p:spPr bwMode="auto">
            <a:xfrm>
              <a:off x="5486400" y="3276600"/>
              <a:ext cx="2286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3" name="Group 202"/>
          <p:cNvGrpSpPr/>
          <p:nvPr/>
        </p:nvGrpSpPr>
        <p:grpSpPr>
          <a:xfrm>
            <a:off x="369430" y="3810000"/>
            <a:ext cx="8774570" cy="2376844"/>
            <a:chOff x="369430" y="3429000"/>
            <a:chExt cx="8774570" cy="2376844"/>
          </a:xfrm>
        </p:grpSpPr>
        <p:sp>
          <p:nvSpPr>
            <p:cNvPr id="204" name="TextBox 203"/>
            <p:cNvSpPr txBox="1"/>
            <p:nvPr/>
          </p:nvSpPr>
          <p:spPr>
            <a:xfrm>
              <a:off x="4191000" y="4047292"/>
              <a:ext cx="44196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b="1" u="sng" dirty="0" smtClean="0">
                  <a:solidFill>
                    <a:srgbClr val="C00000"/>
                  </a:solidFill>
                </a:rPr>
                <a:t>Phonons Interact: </a:t>
              </a:r>
              <a:endParaRPr lang="en-US" sz="3800" b="1" u="sng" dirty="0"/>
            </a:p>
          </p:txBody>
        </p:sp>
        <p:graphicFrame>
          <p:nvGraphicFramePr>
            <p:cNvPr id="206" name="Object 2"/>
            <p:cNvGraphicFramePr>
              <a:graphicFrameLocks noChangeAspect="1"/>
            </p:cNvGraphicFramePr>
            <p:nvPr/>
          </p:nvGraphicFramePr>
          <p:xfrm>
            <a:off x="369430" y="5029200"/>
            <a:ext cx="3059570" cy="685800"/>
          </p:xfrm>
          <a:graphic>
            <a:graphicData uri="http://schemas.openxmlformats.org/presentationml/2006/ole">
              <p:oleObj spid="_x0000_s63501" name="Equation" r:id="rId10" imgW="1028520" imgH="203040" progId="Equation.3">
                <p:embed/>
              </p:oleObj>
            </a:graphicData>
          </a:graphic>
        </p:graphicFrame>
        <p:sp>
          <p:nvSpPr>
            <p:cNvPr id="207" name="TextBox 206"/>
            <p:cNvSpPr txBox="1"/>
            <p:nvPr/>
          </p:nvSpPr>
          <p:spPr>
            <a:xfrm>
              <a:off x="4114800" y="4851737"/>
              <a:ext cx="502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2800" dirty="0" smtClean="0"/>
                <a:t> Non-linear springs cause phonons to </a:t>
              </a:r>
              <a:r>
                <a:rPr lang="en-US" sz="2800" dirty="0" smtClean="0">
                  <a:solidFill>
                    <a:srgbClr val="C00000"/>
                  </a:solidFill>
                </a:rPr>
                <a:t>interact</a:t>
              </a:r>
              <a:r>
                <a:rPr lang="en-US" sz="2800" dirty="0" smtClean="0"/>
                <a:t>.</a:t>
              </a:r>
              <a:endParaRPr lang="en-US" sz="3200" b="1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rot="5400000">
              <a:off x="494506" y="4076700"/>
              <a:ext cx="1296194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9" name="Object 7"/>
          <p:cNvGraphicFramePr>
            <a:graphicFrameLocks noChangeAspect="1"/>
          </p:cNvGraphicFramePr>
          <p:nvPr/>
        </p:nvGraphicFramePr>
        <p:xfrm>
          <a:off x="8308181" y="-1295400"/>
          <a:ext cx="1671637" cy="1077912"/>
        </p:xfrm>
        <a:graphic>
          <a:graphicData uri="http://schemas.openxmlformats.org/presentationml/2006/ole">
            <p:oleObj spid="_x0000_s63502" name="Equation" r:id="rId11" imgW="660240" imgH="393480" progId="Equation.3">
              <p:embed/>
            </p:oleObj>
          </a:graphicData>
        </a:graphic>
      </p:graphicFrame>
      <p:cxnSp>
        <p:nvCxnSpPr>
          <p:cNvPr id="234" name="Straight Arrow Connector 233"/>
          <p:cNvCxnSpPr/>
          <p:nvPr/>
        </p:nvCxnSpPr>
        <p:spPr>
          <a:xfrm>
            <a:off x="4800600" y="167481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Thermal Conductivity Phonon Gas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0" y="35814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b="1" dirty="0" smtClean="0">
                <a:solidFill>
                  <a:srgbClr val="C00000"/>
                </a:solidFill>
              </a:rPr>
              <a:t>Phonons interact</a:t>
            </a:r>
            <a:r>
              <a:rPr lang="en-US" sz="2800" dirty="0" smtClean="0"/>
              <a:t>: with each other, defects, boundaries, etc.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581400" y="2057400"/>
          <a:ext cx="2468562" cy="1143000"/>
        </p:xfrm>
        <a:graphic>
          <a:graphicData uri="http://schemas.openxmlformats.org/presentationml/2006/ole">
            <p:oleObj spid="_x0000_s39941" name="Equation" r:id="rId3" imgW="850680" imgH="393480" progId="Equation.3">
              <p:embed/>
            </p:oleObj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9372600" y="5029200"/>
          <a:ext cx="1954212" cy="601104"/>
        </p:xfrm>
        <a:graphic>
          <a:graphicData uri="http://schemas.openxmlformats.org/presentationml/2006/ole">
            <p:oleObj spid="_x0000_s39942" name="Equation" r:id="rId4" imgW="787320" imgH="241200" progId="Equation.3">
              <p:embed/>
            </p:oleObj>
          </a:graphicData>
        </a:graphic>
      </p:graphicFrame>
      <p:cxnSp>
        <p:nvCxnSpPr>
          <p:cNvPr id="135" name="Straight Connector 134"/>
          <p:cNvCxnSpPr/>
          <p:nvPr/>
        </p:nvCxnSpPr>
        <p:spPr>
          <a:xfrm rot="5400000" flipH="1" flipV="1">
            <a:off x="5943600" y="4343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0" y="1676400"/>
            <a:ext cx="5791200" cy="523220"/>
            <a:chOff x="0" y="2743200"/>
            <a:chExt cx="5791200" cy="523220"/>
          </a:xfrm>
        </p:grpSpPr>
        <p:sp>
          <p:nvSpPr>
            <p:cNvPr id="160" name="TextBox 159"/>
            <p:cNvSpPr txBox="1"/>
            <p:nvPr/>
          </p:nvSpPr>
          <p:spPr>
            <a:xfrm>
              <a:off x="0" y="2743200"/>
              <a:ext cx="579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2800" dirty="0" smtClean="0"/>
                <a:t> If system L &gt;&gt;     :  </a:t>
              </a:r>
            </a:p>
          </p:txBody>
        </p:sp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2209800" y="2743200"/>
            <a:ext cx="441325" cy="479425"/>
          </p:xfrm>
          <a:graphic>
            <a:graphicData uri="http://schemas.openxmlformats.org/presentationml/2006/ole">
              <p:oleObj spid="_x0000_s39947" name="Equation" r:id="rId5" imgW="152280" imgH="164880" progId="Equation.3">
                <p:embed/>
              </p:oleObj>
            </a:graphicData>
          </a:graphic>
        </p:graphicFrame>
      </p:grpSp>
      <p:sp>
        <p:nvSpPr>
          <p:cNvPr id="71" name="TextBox 70"/>
          <p:cNvSpPr txBox="1"/>
          <p:nvPr/>
        </p:nvSpPr>
        <p:spPr>
          <a:xfrm>
            <a:off x="0" y="725269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Kinetic Theory Phonon Gas:</a:t>
            </a:r>
            <a:endParaRPr lang="en-US" sz="3600" b="1" u="sng" dirty="0"/>
          </a:p>
        </p:txBody>
      </p:sp>
      <p:grpSp>
        <p:nvGrpSpPr>
          <p:cNvPr id="82" name="Group 81"/>
          <p:cNvGrpSpPr/>
          <p:nvPr/>
        </p:nvGrpSpPr>
        <p:grpSpPr>
          <a:xfrm>
            <a:off x="10134599" y="867057"/>
            <a:ext cx="3429001" cy="3218886"/>
            <a:chOff x="5333999" y="2572314"/>
            <a:chExt cx="3429001" cy="3218886"/>
          </a:xfrm>
        </p:grpSpPr>
        <p:grpSp>
          <p:nvGrpSpPr>
            <p:cNvPr id="159" name="Group 158"/>
            <p:cNvGrpSpPr/>
            <p:nvPr/>
          </p:nvGrpSpPr>
          <p:grpSpPr>
            <a:xfrm>
              <a:off x="5333999" y="2572314"/>
              <a:ext cx="3429001" cy="3218886"/>
              <a:chOff x="5715000" y="2573631"/>
              <a:chExt cx="2928493" cy="2988969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5738659" y="2573631"/>
                <a:ext cx="2904834" cy="2461430"/>
                <a:chOff x="5738659" y="2872570"/>
                <a:chExt cx="2904834" cy="2461430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7727196" y="3411832"/>
                  <a:ext cx="59090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 err="1" smtClean="0"/>
                    <a:t>T</a:t>
                  </a:r>
                  <a:r>
                    <a:rPr lang="en-US" sz="3200" baseline="-25000" dirty="0" err="1" smtClean="0"/>
                    <a:t>c</a:t>
                  </a:r>
                  <a:endParaRPr lang="en-US" sz="3200" baseline="-25000" dirty="0"/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5738659" y="3962400"/>
                  <a:ext cx="2904834" cy="1371600"/>
                  <a:chOff x="4800600" y="3733800"/>
                  <a:chExt cx="4038600" cy="1896975"/>
                </a:xfrm>
              </p:grpSpPr>
              <p:grpSp>
                <p:nvGrpSpPr>
                  <p:cNvPr id="59" name="Group 68"/>
                  <p:cNvGrpSpPr/>
                  <p:nvPr/>
                </p:nvGrpSpPr>
                <p:grpSpPr>
                  <a:xfrm>
                    <a:off x="4800600" y="3733800"/>
                    <a:ext cx="4038600" cy="1828800"/>
                    <a:chOff x="5486400" y="1371600"/>
                    <a:chExt cx="2895600" cy="1143000"/>
                  </a:xfrm>
                </p:grpSpPr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5486400" y="1371600"/>
                      <a:ext cx="1447800" cy="1143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6934200" y="1371600"/>
                      <a:ext cx="1447800" cy="1143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7772400" y="3810000"/>
                    <a:ext cx="838200" cy="1066800"/>
                    <a:chOff x="7467600" y="4038600"/>
                    <a:chExt cx="838200" cy="1066800"/>
                  </a:xfrm>
                </p:grpSpPr>
                <p:grpSp>
                  <p:nvGrpSpPr>
                    <p:cNvPr id="87" name="Group 86"/>
                    <p:cNvGrpSpPr/>
                    <p:nvPr/>
                  </p:nvGrpSpPr>
                  <p:grpSpPr>
                    <a:xfrm>
                      <a:off x="7467600" y="4038600"/>
                      <a:ext cx="762000" cy="914401"/>
                      <a:chOff x="5943600" y="3505200"/>
                      <a:chExt cx="762000" cy="914401"/>
                    </a:xfrm>
                  </p:grpSpPr>
                  <p:cxnSp>
                    <p:nvCxnSpPr>
                      <p:cNvPr id="88" name="Curved Connector 87"/>
                      <p:cNvCxnSpPr/>
                      <p:nvPr/>
                    </p:nvCxnSpPr>
                    <p:spPr>
                      <a:xfrm rot="16200000" flipH="1">
                        <a:off x="5905500" y="3543300"/>
                        <a:ext cx="457200" cy="3810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Curved Connector 88"/>
                      <p:cNvCxnSpPr/>
                      <p:nvPr/>
                    </p:nvCxnSpPr>
                    <p:spPr>
                      <a:xfrm rot="16200000" flipH="1">
                        <a:off x="6286500" y="4000501"/>
                        <a:ext cx="457200" cy="3810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8" name="Straight Arrow Connector 97"/>
                    <p:cNvCxnSpPr/>
                    <p:nvPr/>
                  </p:nvCxnSpPr>
                  <p:spPr>
                    <a:xfrm rot="16200000" flipH="1">
                      <a:off x="8191500" y="4991100"/>
                      <a:ext cx="152400" cy="762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 rot="17280521">
                    <a:off x="7456737" y="4678275"/>
                    <a:ext cx="838200" cy="1066800"/>
                    <a:chOff x="7467600" y="4038600"/>
                    <a:chExt cx="838200" cy="1066800"/>
                  </a:xfrm>
                </p:grpSpPr>
                <p:grpSp>
                  <p:nvGrpSpPr>
                    <p:cNvPr id="112" name="Group 86"/>
                    <p:cNvGrpSpPr/>
                    <p:nvPr/>
                  </p:nvGrpSpPr>
                  <p:grpSpPr>
                    <a:xfrm>
                      <a:off x="7467600" y="4038600"/>
                      <a:ext cx="762000" cy="914401"/>
                      <a:chOff x="5943600" y="3505200"/>
                      <a:chExt cx="762000" cy="914401"/>
                    </a:xfrm>
                  </p:grpSpPr>
                  <p:cxnSp>
                    <p:nvCxnSpPr>
                      <p:cNvPr id="116" name="Curved Connector 115"/>
                      <p:cNvCxnSpPr/>
                      <p:nvPr/>
                    </p:nvCxnSpPr>
                    <p:spPr>
                      <a:xfrm rot="16200000" flipH="1">
                        <a:off x="5905500" y="3543300"/>
                        <a:ext cx="457200" cy="3810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Curved Connector 116"/>
                      <p:cNvCxnSpPr/>
                      <p:nvPr/>
                    </p:nvCxnSpPr>
                    <p:spPr>
                      <a:xfrm rot="16200000" flipH="1">
                        <a:off x="6286500" y="4000501"/>
                        <a:ext cx="457200" cy="3810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 rot="16200000" flipH="1">
                      <a:off x="8191500" y="4991100"/>
                      <a:ext cx="152400" cy="762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/>
                  <p:cNvGrpSpPr/>
                  <p:nvPr/>
                </p:nvGrpSpPr>
                <p:grpSpPr>
                  <a:xfrm rot="15384190">
                    <a:off x="6979676" y="4114150"/>
                    <a:ext cx="838200" cy="1066800"/>
                    <a:chOff x="7467600" y="4038600"/>
                    <a:chExt cx="838200" cy="1066800"/>
                  </a:xfrm>
                </p:grpSpPr>
                <p:grpSp>
                  <p:nvGrpSpPr>
                    <p:cNvPr id="119" name="Group 86"/>
                    <p:cNvGrpSpPr/>
                    <p:nvPr/>
                  </p:nvGrpSpPr>
                  <p:grpSpPr>
                    <a:xfrm>
                      <a:off x="7467600" y="4038600"/>
                      <a:ext cx="762000" cy="914401"/>
                      <a:chOff x="5943600" y="3505200"/>
                      <a:chExt cx="762000" cy="914401"/>
                    </a:xfrm>
                  </p:grpSpPr>
                  <p:cxnSp>
                    <p:nvCxnSpPr>
                      <p:cNvPr id="121" name="Curved Connector 120"/>
                      <p:cNvCxnSpPr/>
                      <p:nvPr/>
                    </p:nvCxnSpPr>
                    <p:spPr>
                      <a:xfrm rot="16200000" flipH="1">
                        <a:off x="5905500" y="3543300"/>
                        <a:ext cx="457200" cy="3810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Curved Connector 121"/>
                      <p:cNvCxnSpPr/>
                      <p:nvPr/>
                    </p:nvCxnSpPr>
                    <p:spPr>
                      <a:xfrm rot="16200000" flipH="1">
                        <a:off x="6286500" y="4000501"/>
                        <a:ext cx="457200" cy="381000"/>
                      </a:xfrm>
                      <a:prstGeom prst="curvedConnector3">
                        <a:avLst>
                          <a:gd name="adj1" fmla="val 50000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rot="16200000" flipH="1">
                      <a:off x="8191500" y="4991100"/>
                      <a:ext cx="152400" cy="7620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aphicFrame>
              <p:nvGraphicFramePr>
                <p:cNvPr id="39943" name="Object 7"/>
                <p:cNvGraphicFramePr>
                  <a:graphicFrameLocks noChangeAspect="1"/>
                </p:cNvGraphicFramePr>
                <p:nvPr/>
              </p:nvGraphicFramePr>
              <p:xfrm>
                <a:off x="6365777" y="2872570"/>
                <a:ext cx="1752600" cy="539262"/>
              </p:xfrm>
              <a:graphic>
                <a:graphicData uri="http://schemas.openxmlformats.org/presentationml/2006/ole">
                  <p:oleObj spid="_x0000_s39943" name="Equation" r:id="rId6" imgW="660240" imgH="203040" progId="Equation.3">
                    <p:embed/>
                  </p:oleObj>
                </a:graphicData>
              </a:graphic>
            </p:graphicFrame>
            <p:grpSp>
              <p:nvGrpSpPr>
                <p:cNvPr id="76" name="Group 75"/>
                <p:cNvGrpSpPr/>
                <p:nvPr/>
              </p:nvGrpSpPr>
              <p:grpSpPr>
                <a:xfrm>
                  <a:off x="5943600" y="4267200"/>
                  <a:ext cx="276340" cy="518887"/>
                  <a:chOff x="6103069" y="3996391"/>
                  <a:chExt cx="276340" cy="518887"/>
                </a:xfrm>
              </p:grpSpPr>
              <p:cxnSp>
                <p:nvCxnSpPr>
                  <p:cNvPr id="78" name="Curved Connector 77"/>
                  <p:cNvCxnSpPr/>
                  <p:nvPr/>
                </p:nvCxnSpPr>
                <p:spPr>
                  <a:xfrm rot="5400000" flipH="1" flipV="1">
                    <a:off x="6068691" y="4411769"/>
                    <a:ext cx="137887" cy="69132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Curved Connector 78"/>
                  <p:cNvCxnSpPr/>
                  <p:nvPr/>
                </p:nvCxnSpPr>
                <p:spPr>
                  <a:xfrm rot="5400000" flipH="1" flipV="1">
                    <a:off x="6144891" y="4273881"/>
                    <a:ext cx="137887" cy="69132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urved Connector 79"/>
                  <p:cNvCxnSpPr/>
                  <p:nvPr/>
                </p:nvCxnSpPr>
                <p:spPr>
                  <a:xfrm rot="5400000" flipH="1" flipV="1">
                    <a:off x="6214023" y="4163690"/>
                    <a:ext cx="137887" cy="69132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 rot="5400000" flipH="1" flipV="1">
                    <a:off x="6275805" y="4045187"/>
                    <a:ext cx="152400" cy="5480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 rot="2184569">
                  <a:off x="6527823" y="4146167"/>
                  <a:ext cx="276340" cy="518887"/>
                  <a:chOff x="6103069" y="3996391"/>
                  <a:chExt cx="276340" cy="518887"/>
                </a:xfrm>
              </p:grpSpPr>
              <p:cxnSp>
                <p:nvCxnSpPr>
                  <p:cNvPr id="139" name="Curved Connector 138"/>
                  <p:cNvCxnSpPr/>
                  <p:nvPr/>
                </p:nvCxnSpPr>
                <p:spPr>
                  <a:xfrm rot="5400000" flipH="1" flipV="1">
                    <a:off x="6068691" y="4411769"/>
                    <a:ext cx="137887" cy="69132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urved Connector 139"/>
                  <p:cNvCxnSpPr/>
                  <p:nvPr/>
                </p:nvCxnSpPr>
                <p:spPr>
                  <a:xfrm rot="5400000" flipH="1" flipV="1">
                    <a:off x="6144891" y="4273881"/>
                    <a:ext cx="137887" cy="69132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Curved Connector 140"/>
                  <p:cNvCxnSpPr/>
                  <p:nvPr/>
                </p:nvCxnSpPr>
                <p:spPr>
                  <a:xfrm rot="5400000" flipH="1" flipV="1">
                    <a:off x="6214023" y="4163690"/>
                    <a:ext cx="137887" cy="69132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/>
                  <p:nvPr/>
                </p:nvCxnSpPr>
                <p:spPr>
                  <a:xfrm rot="5400000" flipH="1" flipV="1">
                    <a:off x="6275805" y="4045187"/>
                    <a:ext cx="152400" cy="5480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oup 142"/>
                <p:cNvGrpSpPr/>
                <p:nvPr/>
              </p:nvGrpSpPr>
              <p:grpSpPr>
                <a:xfrm rot="5400000">
                  <a:off x="6522073" y="4603127"/>
                  <a:ext cx="276340" cy="518887"/>
                  <a:chOff x="6103069" y="3996391"/>
                  <a:chExt cx="276340" cy="518887"/>
                </a:xfrm>
              </p:grpSpPr>
              <p:cxnSp>
                <p:nvCxnSpPr>
                  <p:cNvPr id="144" name="Curved Connector 143"/>
                  <p:cNvCxnSpPr/>
                  <p:nvPr/>
                </p:nvCxnSpPr>
                <p:spPr>
                  <a:xfrm rot="5400000" flipH="1" flipV="1">
                    <a:off x="6068691" y="4411769"/>
                    <a:ext cx="137887" cy="69132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urved Connector 144"/>
                  <p:cNvCxnSpPr/>
                  <p:nvPr/>
                </p:nvCxnSpPr>
                <p:spPr>
                  <a:xfrm rot="5400000" flipH="1" flipV="1">
                    <a:off x="6144891" y="4273881"/>
                    <a:ext cx="137887" cy="69132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urved Connector 145"/>
                  <p:cNvCxnSpPr/>
                  <p:nvPr/>
                </p:nvCxnSpPr>
                <p:spPr>
                  <a:xfrm rot="5400000" flipH="1" flipV="1">
                    <a:off x="6214023" y="4163690"/>
                    <a:ext cx="137887" cy="69132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rot="5400000" flipH="1" flipV="1">
                    <a:off x="6275805" y="4045187"/>
                    <a:ext cx="152400" cy="5480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0" name="Straight Arrow Connector 149"/>
              <p:cNvCxnSpPr/>
              <p:nvPr/>
            </p:nvCxnSpPr>
            <p:spPr>
              <a:xfrm rot="10800000">
                <a:off x="5715000" y="5332411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7620000" y="5332411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9944" name="Object 8"/>
              <p:cNvGraphicFramePr>
                <a:graphicFrameLocks noChangeAspect="1"/>
              </p:cNvGraphicFramePr>
              <p:nvPr/>
            </p:nvGraphicFramePr>
            <p:xfrm>
              <a:off x="7010400" y="5083175"/>
              <a:ext cx="441325" cy="479425"/>
            </p:xfrm>
            <a:graphic>
              <a:graphicData uri="http://schemas.openxmlformats.org/presentationml/2006/ole">
                <p:oleObj spid="_x0000_s39944" name="Equation" r:id="rId7" imgW="152280" imgH="164880" progId="Equation.3">
                  <p:embed/>
                </p:oleObj>
              </a:graphicData>
            </a:graphic>
          </p:graphicFrame>
        </p:grpSp>
        <p:sp>
          <p:nvSpPr>
            <p:cNvPr id="77" name="TextBox 76"/>
            <p:cNvSpPr txBox="1"/>
            <p:nvPr/>
          </p:nvSpPr>
          <p:spPr>
            <a:xfrm>
              <a:off x="5867400" y="3177882"/>
              <a:ext cx="691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</a:t>
              </a:r>
              <a:r>
                <a:rPr lang="en-US" sz="3200" baseline="-25000" dirty="0" smtClean="0"/>
                <a:t>H</a:t>
              </a:r>
              <a:endParaRPr lang="en-US" sz="3200" baseline="-25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3200" y="4572000"/>
            <a:ext cx="8712200" cy="1600200"/>
            <a:chOff x="152400" y="1676400"/>
            <a:chExt cx="8712200" cy="1600200"/>
          </a:xfrm>
        </p:grpSpPr>
        <p:graphicFrame>
          <p:nvGraphicFramePr>
            <p:cNvPr id="84" name="Object 5"/>
            <p:cNvGraphicFramePr>
              <a:graphicFrameLocks noChangeAspect="1"/>
            </p:cNvGraphicFramePr>
            <p:nvPr/>
          </p:nvGraphicFramePr>
          <p:xfrm>
            <a:off x="152400" y="1676400"/>
            <a:ext cx="2468562" cy="1143000"/>
          </p:xfrm>
          <a:graphic>
            <a:graphicData uri="http://schemas.openxmlformats.org/presentationml/2006/ole">
              <p:oleObj spid="_x0000_s39948" name="Equation" r:id="rId8" imgW="850680" imgH="393480" progId="Equation.3">
                <p:embed/>
              </p:oleObj>
            </a:graphicData>
          </a:graphic>
        </p:graphicFrame>
        <p:graphicFrame>
          <p:nvGraphicFramePr>
            <p:cNvPr id="85" name="Object 9"/>
            <p:cNvGraphicFramePr>
              <a:graphicFrameLocks noChangeAspect="1"/>
            </p:cNvGraphicFramePr>
            <p:nvPr/>
          </p:nvGraphicFramePr>
          <p:xfrm>
            <a:off x="4121150" y="1676400"/>
            <a:ext cx="4743450" cy="1143000"/>
          </p:xfrm>
          <a:graphic>
            <a:graphicData uri="http://schemas.openxmlformats.org/presentationml/2006/ole">
              <p:oleObj spid="_x0000_s39949" name="Equation" r:id="rId9" imgW="1739880" imgH="419040" progId="Equation.3">
                <p:embed/>
              </p:oleObj>
            </a:graphicData>
          </a:graphic>
        </p:graphicFrame>
        <p:sp>
          <p:nvSpPr>
            <p:cNvPr id="86" name="Right Arrow 85"/>
            <p:cNvSpPr/>
            <p:nvPr/>
          </p:nvSpPr>
          <p:spPr>
            <a:xfrm>
              <a:off x="2895600" y="1981200"/>
              <a:ext cx="914400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133600" y="2691825"/>
              <a:ext cx="30746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>
                  <a:solidFill>
                    <a:srgbClr val="C00000"/>
                  </a:solidFill>
                </a:rPr>
                <a:t>Phonons interact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228600"/>
            <a:ext cx="96012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Molecular Dynamics and Spectral Energy Density</a:t>
            </a:r>
            <a:endParaRPr lang="en-US" sz="3600" dirty="0"/>
          </a:p>
        </p:txBody>
      </p:sp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3200" y="-1643794"/>
            <a:ext cx="3810000" cy="3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8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0" y="2362200"/>
            <a:ext cx="1824877" cy="18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Down Arrow 16"/>
          <p:cNvSpPr/>
          <p:nvPr/>
        </p:nvSpPr>
        <p:spPr>
          <a:xfrm>
            <a:off x="12115800" y="36576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6200" y="914400"/>
            <a:ext cx="8153400" cy="5507922"/>
            <a:chOff x="76200" y="1219200"/>
            <a:chExt cx="8153400" cy="5507922"/>
          </a:xfrm>
        </p:grpSpPr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6200" y="6019800"/>
            <a:ext cx="2085975" cy="707322"/>
          </p:xfrm>
          <a:graphic>
            <a:graphicData uri="http://schemas.openxmlformats.org/presentationml/2006/ole">
              <p:oleObj spid="_x0000_s83970" name="Equation" r:id="rId5" imgW="596880" imgH="203040" progId="Equation.3">
                <p:embed/>
              </p:oleObj>
            </a:graphicData>
          </a:graphic>
        </p:graphicFrame>
        <p:sp>
          <p:nvSpPr>
            <p:cNvPr id="10" name="Rectangle 9"/>
            <p:cNvSpPr/>
            <p:nvPr/>
          </p:nvSpPr>
          <p:spPr>
            <a:xfrm>
              <a:off x="76200" y="1219200"/>
              <a:ext cx="5105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lang="en-US" sz="3200" b="1" dirty="0" smtClean="0"/>
                <a:t> </a:t>
              </a:r>
              <a:r>
                <a:rPr lang="en-US" sz="3200" b="1" u="sng" dirty="0" smtClean="0"/>
                <a:t>Molecular Dynamics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" y="1905000"/>
              <a:ext cx="5562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en-US" sz="2400" dirty="0" smtClean="0"/>
                <a:t>- </a:t>
              </a:r>
              <a:r>
                <a:rPr lang="en-US" sz="2400" dirty="0" err="1" smtClean="0"/>
                <a:t>Lennard</a:t>
              </a:r>
              <a:r>
                <a:rPr lang="en-US" sz="2400" dirty="0" smtClean="0"/>
                <a:t>-Jones: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4384675"/>
              <a:ext cx="8153400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Bef>
                  <a:spcPct val="20000"/>
                </a:spcBef>
                <a:buFont typeface="Arial" pitchFamily="34" charset="0"/>
                <a:buChar char="•"/>
                <a:defRPr/>
              </a:pPr>
              <a:r>
                <a:rPr lang="en-US" sz="3200" b="1" dirty="0" smtClean="0"/>
                <a:t> </a:t>
              </a:r>
              <a:r>
                <a:rPr lang="en-US" sz="3200" b="1" u="sng" dirty="0" smtClean="0"/>
                <a:t>Spectral Energy Density </a:t>
              </a:r>
            </a:p>
            <a:p>
              <a:pPr lvl="0">
                <a:spcBef>
                  <a:spcPct val="20000"/>
                </a:spcBef>
                <a:buFontTx/>
                <a:buChar char="-"/>
                <a:defRPr/>
              </a:pPr>
              <a:r>
                <a:rPr lang="en-US" sz="2800" dirty="0" smtClean="0"/>
                <a:t> 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Frequency, group velocity</a:t>
              </a:r>
              <a:r>
                <a:rPr lang="en-US" sz="2800" dirty="0" smtClean="0"/>
                <a:t> and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lifetimes</a:t>
              </a:r>
              <a:r>
                <a:rPr lang="en-US" sz="2800" dirty="0" smtClean="0"/>
                <a:t> of phonons from Molecular Dynamics.</a:t>
              </a:r>
            </a:p>
          </p:txBody>
        </p:sp>
      </p:grp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7620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947987" y="5562600"/>
          <a:ext cx="4291013" cy="990600"/>
        </p:xfrm>
        <a:graphic>
          <a:graphicData uri="http://schemas.openxmlformats.org/presentationml/2006/ole">
            <p:oleObj spid="_x0000_s83972" name="Equation" r:id="rId7" imgW="1041120" imgH="241200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762000" y="2193847"/>
          <a:ext cx="4006850" cy="1311353"/>
        </p:xfrm>
        <a:graphic>
          <a:graphicData uri="http://schemas.openxmlformats.org/presentationml/2006/ole">
            <p:oleObj spid="_x0000_s83973" name="Equation" r:id="rId8" imgW="1625400" imgH="533160" progId="Equation.3">
              <p:embed/>
            </p:oleObj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133600" y="6019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Spectral Energy Density</a:t>
            </a:r>
            <a:endParaRPr 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744183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99330" name="Equation" r:id="rId4" imgW="114120" imgH="2156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-4419600" y="2819400"/>
          <a:ext cx="3905794" cy="990600"/>
        </p:xfrm>
        <a:graphic>
          <a:graphicData uri="http://schemas.openxmlformats.org/presentationml/2006/ole">
            <p:oleObj spid="_x0000_s99331" name="Equation" r:id="rId5" imgW="1752480" imgH="4442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3962400"/>
            <a:ext cx="57912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400" b="1" dirty="0" smtClean="0"/>
              <a:t>- No phonon knowledge required </a:t>
            </a:r>
            <a:r>
              <a:rPr lang="en-US" sz="2400" b="1" i="1" dirty="0" smtClean="0"/>
              <a:t>a priori</a:t>
            </a:r>
            <a:r>
              <a:rPr lang="en-US" sz="2400" b="1" dirty="0" smtClean="0"/>
              <a:t>.</a:t>
            </a:r>
          </a:p>
          <a:p>
            <a:pPr lvl="0">
              <a:spcBef>
                <a:spcPct val="20000"/>
              </a:spcBef>
              <a:buFontTx/>
              <a:buChar char="-"/>
              <a:defRPr/>
            </a:pPr>
            <a:r>
              <a:rPr lang="en-US" sz="2400" b="1" dirty="0" smtClean="0"/>
              <a:t> Can measure: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6" cstate="print"/>
          <a:srcRect l="13714" t="13043" r="44944" b="8696"/>
          <a:stretch>
            <a:fillRect/>
          </a:stretch>
        </p:blipFill>
        <p:spPr bwMode="auto">
          <a:xfrm>
            <a:off x="7162800" y="3886200"/>
            <a:ext cx="1981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22"/>
          <p:cNvGrpSpPr/>
          <p:nvPr/>
        </p:nvGrpSpPr>
        <p:grpSpPr>
          <a:xfrm>
            <a:off x="6096000" y="3886200"/>
            <a:ext cx="1323975" cy="1609725"/>
            <a:chOff x="5562600" y="1438275"/>
            <a:chExt cx="1323975" cy="1609725"/>
          </a:xfrm>
        </p:grpSpPr>
        <p:grpSp>
          <p:nvGrpSpPr>
            <p:cNvPr id="17" name="Group 16"/>
            <p:cNvGrpSpPr/>
            <p:nvPr/>
          </p:nvGrpSpPr>
          <p:grpSpPr>
            <a:xfrm>
              <a:off x="5562600" y="1676400"/>
              <a:ext cx="762000" cy="1066800"/>
              <a:chOff x="7010400" y="1066800"/>
              <a:chExt cx="762000" cy="106680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rot="5400000" flipH="1" flipV="1">
                <a:off x="6630194" y="1447006"/>
                <a:ext cx="762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7010400" y="1828800"/>
                <a:ext cx="4572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7010400" y="1828800"/>
                <a:ext cx="762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6076950" y="2686050"/>
            <a:ext cx="476250" cy="361950"/>
          </p:xfrm>
          <a:graphic>
            <a:graphicData uri="http://schemas.openxmlformats.org/presentationml/2006/ole">
              <p:oleObj spid="_x0000_s99333" name="Equation" r:id="rId7" imgW="317160" imgH="241200" progId="Equation.3">
                <p:embed/>
              </p:oleObj>
            </a:graphicData>
          </a:graphic>
        </p:graphicFrame>
        <p:graphicFrame>
          <p:nvGraphicFramePr>
            <p:cNvPr id="99334" name="Object 6"/>
            <p:cNvGraphicFramePr>
              <a:graphicFrameLocks noChangeAspect="1"/>
            </p:cNvGraphicFramePr>
            <p:nvPr/>
          </p:nvGraphicFramePr>
          <p:xfrm>
            <a:off x="6353175" y="2209800"/>
            <a:ext cx="533400" cy="361950"/>
          </p:xfrm>
          <a:graphic>
            <a:graphicData uri="http://schemas.openxmlformats.org/presentationml/2006/ole">
              <p:oleObj spid="_x0000_s99334" name="Equation" r:id="rId8" imgW="355320" imgH="241200" progId="Equation.3">
                <p:embed/>
              </p:oleObj>
            </a:graphicData>
          </a:graphic>
        </p:graphicFrame>
        <p:graphicFrame>
          <p:nvGraphicFramePr>
            <p:cNvPr id="99335" name="Object 7"/>
            <p:cNvGraphicFramePr>
              <a:graphicFrameLocks noChangeAspect="1"/>
            </p:cNvGraphicFramePr>
            <p:nvPr/>
          </p:nvGraphicFramePr>
          <p:xfrm>
            <a:off x="5648325" y="1438275"/>
            <a:ext cx="514350" cy="381000"/>
          </p:xfrm>
          <a:graphic>
            <a:graphicData uri="http://schemas.openxmlformats.org/presentationml/2006/ole">
              <p:oleObj spid="_x0000_s99335" name="Equation" r:id="rId9" imgW="342720" imgH="253800" progId="Equation.3">
                <p:embed/>
              </p:oleObj>
            </a:graphicData>
          </a:graphic>
        </p:graphicFrame>
      </p:grpSp>
      <p:cxnSp>
        <p:nvCxnSpPr>
          <p:cNvPr id="25" name="Straight Arrow Connector 24"/>
          <p:cNvCxnSpPr>
            <a:endCxn id="39" idx="0"/>
          </p:cNvCxnSpPr>
          <p:nvPr/>
        </p:nvCxnSpPr>
        <p:spPr>
          <a:xfrm>
            <a:off x="5638800" y="2819400"/>
            <a:ext cx="1371600" cy="5904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1599" y="34098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mass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34098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velocity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endCxn id="22" idx="0"/>
          </p:cNvCxnSpPr>
          <p:nvPr/>
        </p:nvCxnSpPr>
        <p:spPr>
          <a:xfrm rot="5400000">
            <a:off x="3581400" y="3105090"/>
            <a:ext cx="533400" cy="76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0"/>
          </p:cNvCxnSpPr>
          <p:nvPr/>
        </p:nvCxnSpPr>
        <p:spPr>
          <a:xfrm rot="5400000">
            <a:off x="1647855" y="3000345"/>
            <a:ext cx="514290" cy="30480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5562600" y="1524000"/>
            <a:ext cx="685800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6781800" y="1676400"/>
            <a:ext cx="60960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1600" y="10476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Spatial and temporal </a:t>
            </a:r>
            <a:r>
              <a:rPr lang="en-US" sz="2000" b="1" dirty="0" err="1" smtClean="0">
                <a:solidFill>
                  <a:srgbClr val="C00000"/>
                </a:solidFill>
              </a:rPr>
              <a:t>fourier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txn</a:t>
            </a:r>
            <a:r>
              <a:rPr lang="en-US" sz="2000" b="1" dirty="0" smtClean="0">
                <a:solidFill>
                  <a:srgbClr val="C00000"/>
                </a:solidFill>
              </a:rPr>
              <a:t>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1524000" y="4876800"/>
          <a:ext cx="4291012" cy="990600"/>
        </p:xfrm>
        <a:graphic>
          <a:graphicData uri="http://schemas.openxmlformats.org/presentationml/2006/ole">
            <p:oleObj spid="_x0000_s99336" name="Equation" r:id="rId10" imgW="1041120" imgH="241200" progId="Equation.3">
              <p:embed/>
            </p:oleObj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572000" y="340989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allowed </a:t>
            </a:r>
            <a:r>
              <a:rPr lang="en-US" sz="2000" b="1" dirty="0" err="1" smtClean="0">
                <a:solidFill>
                  <a:srgbClr val="C00000"/>
                </a:solidFill>
              </a:rPr>
              <a:t>wavevectors</a:t>
            </a:r>
            <a:r>
              <a:rPr lang="en-US" sz="2000" b="1" dirty="0" smtClean="0">
                <a:solidFill>
                  <a:srgbClr val="C00000"/>
                </a:solidFill>
              </a:rPr>
              <a:t> and </a:t>
            </a:r>
            <a:r>
              <a:rPr lang="en-US" sz="2000" b="1" dirty="0" err="1" smtClean="0">
                <a:solidFill>
                  <a:srgbClr val="C00000"/>
                </a:solidFill>
              </a:rPr>
              <a:t>equil</a:t>
            </a:r>
            <a:r>
              <a:rPr lang="en-US" sz="2000" b="1" dirty="0" smtClean="0">
                <a:solidFill>
                  <a:srgbClr val="C00000"/>
                </a:solidFill>
              </a:rPr>
              <a:t>. positions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8600" y="6172200"/>
            <a:ext cx="380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PHYSICAL REVIEW B </a:t>
            </a:r>
            <a:r>
              <a:rPr lang="en-US" b="1" dirty="0" smtClean="0"/>
              <a:t>81, 081411R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Spectral Energy Density Pure System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1049000" y="-1524000"/>
            <a:ext cx="1771914" cy="5181600"/>
            <a:chOff x="4141104" y="838200"/>
            <a:chExt cx="2050410" cy="5715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141104" y="838200"/>
              <a:ext cx="2031936" cy="5715000"/>
              <a:chOff x="1828800" y="838200"/>
              <a:chExt cx="2031936" cy="5715000"/>
            </a:xfrm>
          </p:grpSpPr>
          <p:pic>
            <p:nvPicPr>
              <p:cNvPr id="65547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28800" y="838200"/>
                <a:ext cx="2031096" cy="1752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548" name="Picture 1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58819" y="4672013"/>
                <a:ext cx="1901917" cy="1881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90999" y="2743200"/>
              <a:ext cx="2000515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5554" name="Picture 18" descr="&lt;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pic>
        <p:nvPicPr>
          <p:cNvPr id="65556" name="Picture 20" descr="&lt;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83820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FontTx/>
              <a:buChar char="-"/>
              <a:defRPr/>
            </a:pPr>
            <a:r>
              <a:rPr lang="en-US" sz="2800" b="1" u="sng" dirty="0" smtClean="0">
                <a:solidFill>
                  <a:srgbClr val="FF0000"/>
                </a:solidFill>
              </a:rPr>
              <a:t> Spectral Energy Density (SED): </a:t>
            </a:r>
            <a:r>
              <a:rPr lang="en-US" sz="2800" dirty="0" smtClean="0"/>
              <a:t>system energy in frequency and </a:t>
            </a:r>
            <a:r>
              <a:rPr lang="en-US" sz="2800" dirty="0" err="1" smtClean="0"/>
              <a:t>wavevector</a:t>
            </a:r>
            <a:r>
              <a:rPr lang="en-US" sz="2800" dirty="0" smtClean="0"/>
              <a:t> space.</a:t>
            </a: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5181600" y="5105400"/>
          <a:ext cx="3352800" cy="774388"/>
        </p:xfrm>
        <a:graphic>
          <a:graphicData uri="http://schemas.openxmlformats.org/presentationml/2006/ole">
            <p:oleObj spid="_x0000_s65558" name="Equation" r:id="rId7" imgW="1041120" imgH="241200" progId="Equation.3">
              <p:embed/>
            </p:oleObj>
          </a:graphicData>
        </a:graphic>
      </p:graphicFrame>
      <p:graphicFrame>
        <p:nvGraphicFramePr>
          <p:cNvPr id="42" name="Object 16"/>
          <p:cNvGraphicFramePr>
            <a:graphicFrameLocks noChangeAspect="1"/>
          </p:cNvGraphicFramePr>
          <p:nvPr/>
        </p:nvGraphicFramePr>
        <p:xfrm>
          <a:off x="228600" y="2971800"/>
          <a:ext cx="2286000" cy="538100"/>
        </p:xfrm>
        <a:graphic>
          <a:graphicData uri="http://schemas.openxmlformats.org/presentationml/2006/ole">
            <p:oleObj spid="_x0000_s65557" name="Equation" r:id="rId8" imgW="863280" imgH="228600" progId="Equation.3">
              <p:embed/>
            </p:oleObj>
          </a:graphicData>
        </a:graphic>
      </p:graphicFrame>
      <p:sp>
        <p:nvSpPr>
          <p:cNvPr id="59" name="Rectangle 58"/>
          <p:cNvSpPr/>
          <p:nvPr/>
        </p:nvSpPr>
        <p:spPr>
          <a:xfrm>
            <a:off x="228600" y="5181600"/>
            <a:ext cx="48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000" dirty="0" smtClean="0"/>
              <a:t>Broad peak = short </a:t>
            </a:r>
            <a:r>
              <a:rPr lang="en-US" sz="3000" b="1" dirty="0" smtClean="0">
                <a:solidFill>
                  <a:srgbClr val="C00000"/>
                </a:solidFill>
              </a:rPr>
              <a:t>lifetime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-6019800" y="-533400"/>
            <a:ext cx="5172423" cy="3311887"/>
            <a:chOff x="3823797" y="770253"/>
            <a:chExt cx="5320207" cy="3562967"/>
          </a:xfrm>
        </p:grpSpPr>
        <p:grpSp>
          <p:nvGrpSpPr>
            <p:cNvPr id="61" name="Group 60"/>
            <p:cNvGrpSpPr/>
            <p:nvPr/>
          </p:nvGrpSpPr>
          <p:grpSpPr>
            <a:xfrm>
              <a:off x="3823797" y="770253"/>
              <a:ext cx="5320207" cy="3066024"/>
              <a:chOff x="3823797" y="694053"/>
              <a:chExt cx="5320207" cy="306602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823797" y="694053"/>
                <a:ext cx="5320207" cy="3066024"/>
                <a:chOff x="5770788" y="685801"/>
                <a:chExt cx="3133326" cy="1995971"/>
              </a:xfrm>
            </p:grpSpPr>
            <p:pic>
              <p:nvPicPr>
                <p:cNvPr id="65542" name="Picture 6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CCCCCC"/>
                    </a:clrFrom>
                    <a:clrTo>
                      <a:srgbClr val="CCCCCC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5947120" y="685801"/>
                  <a:ext cx="2956994" cy="199597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" name="Rectangle 12"/>
                <p:cNvSpPr/>
                <p:nvPr/>
              </p:nvSpPr>
              <p:spPr>
                <a:xfrm rot="16200000">
                  <a:off x="5363022" y="1222122"/>
                  <a:ext cx="1133092" cy="3175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 smtClean="0">
                      <a:latin typeface="Times New Roman" pitchFamily="18" charset="0"/>
                      <a:cs typeface="Times New Roman" pitchFamily="18" charset="0"/>
                    </a:rPr>
                    <a:t>SED(</a:t>
                  </a:r>
                  <a:r>
                    <a:rPr lang="el-GR" sz="2800" i="1" dirty="0" smtClean="0">
                      <a:latin typeface="Times New Roman" pitchFamily="18" charset="0"/>
                      <a:cs typeface="Times New Roman" pitchFamily="18" charset="0"/>
                    </a:rPr>
                    <a:t>ω</a:t>
                  </a:r>
                  <a:r>
                    <a:rPr lang="en-US" sz="2800" dirty="0" smtClean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en-US" sz="28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65560" name="Object 24"/>
              <p:cNvGraphicFramePr>
                <a:graphicFrameLocks noChangeAspect="1"/>
              </p:cNvGraphicFramePr>
              <p:nvPr/>
            </p:nvGraphicFramePr>
            <p:xfrm>
              <a:off x="8421688" y="762000"/>
              <a:ext cx="417512" cy="646112"/>
            </p:xfrm>
            <a:graphic>
              <a:graphicData uri="http://schemas.openxmlformats.org/presentationml/2006/ole">
                <p:oleObj spid="_x0000_s65560" name="Equation" r:id="rId10" imgW="139680" imgH="215640" progId="Equation.3">
                  <p:embed/>
                </p:oleObj>
              </a:graphicData>
            </a:graphic>
          </p:graphicFrame>
        </p:grpSp>
        <p:sp>
          <p:nvSpPr>
            <p:cNvPr id="32" name="Rectangle 31"/>
            <p:cNvSpPr/>
            <p:nvPr/>
          </p:nvSpPr>
          <p:spPr>
            <a:xfrm>
              <a:off x="5943600" y="3810000"/>
              <a:ext cx="22770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2800" i="1" dirty="0" smtClean="0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rads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2800" dirty="0" err="1" smtClean="0">
                  <a:latin typeface="Times New Roman" pitchFamily="18" charset="0"/>
                  <a:cs typeface="Times New Roman" pitchFamily="18" charset="0"/>
                </a:rPr>
                <a:t>ps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8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372600" y="609600"/>
            <a:ext cx="3322726" cy="5318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228600" y="6172200"/>
            <a:ext cx="380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PHYSICAL REVIEW B </a:t>
            </a:r>
            <a:r>
              <a:rPr lang="en-US" b="1" dirty="0" smtClean="0"/>
              <a:t>81, 081411R 2010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71799" y="609599"/>
            <a:ext cx="5867403" cy="4191001"/>
            <a:chOff x="4571999" y="1066801"/>
            <a:chExt cx="4267203" cy="3733799"/>
          </a:xfrm>
        </p:grpSpPr>
        <p:grpSp>
          <p:nvGrpSpPr>
            <p:cNvPr id="34" name="Group 33"/>
            <p:cNvGrpSpPr/>
            <p:nvPr/>
          </p:nvGrpSpPr>
          <p:grpSpPr>
            <a:xfrm>
              <a:off x="4601192" y="1066801"/>
              <a:ext cx="4238010" cy="3733799"/>
              <a:chOff x="4601192" y="1066801"/>
              <a:chExt cx="4238010" cy="373379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4601192" y="1066801"/>
                <a:ext cx="4238010" cy="3733799"/>
                <a:chOff x="5486402" y="3581401"/>
                <a:chExt cx="3322726" cy="2423335"/>
              </a:xfrm>
            </p:grpSpPr>
            <p:pic>
              <p:nvPicPr>
                <p:cNvPr id="65561" name="Picture 25"/>
                <p:cNvPicPr>
                  <a:picLocks noChangeAspect="1" noChangeArrowheads="1"/>
                </p:cNvPicPr>
                <p:nvPr/>
              </p:nvPicPr>
              <p:blipFill>
                <a:blip r:embed="rId11" cstate="print"/>
                <a:srcRect t="69316"/>
                <a:stretch>
                  <a:fillRect/>
                </a:stretch>
              </p:blipFill>
              <p:spPr bwMode="auto">
                <a:xfrm>
                  <a:off x="5486402" y="4372693"/>
                  <a:ext cx="3322726" cy="163204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pic>
            <p:grpSp>
              <p:nvGrpSpPr>
                <p:cNvPr id="53" name="Group 52"/>
                <p:cNvGrpSpPr/>
                <p:nvPr/>
              </p:nvGrpSpPr>
              <p:grpSpPr>
                <a:xfrm>
                  <a:off x="7010400" y="3581401"/>
                  <a:ext cx="838202" cy="1600201"/>
                  <a:chOff x="7010400" y="3581401"/>
                  <a:chExt cx="838202" cy="1600201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 rot="5400000">
                    <a:off x="6451167" y="4140634"/>
                    <a:ext cx="1600199" cy="481734"/>
                  </a:xfrm>
                  <a:prstGeom prst="arc">
                    <a:avLst>
                      <a:gd name="adj1" fmla="val 17361689"/>
                      <a:gd name="adj2" fmla="val 21446774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9" name="Arc 38"/>
                  <p:cNvSpPr/>
                  <p:nvPr/>
                </p:nvSpPr>
                <p:spPr>
                  <a:xfrm rot="16200000" flipH="1">
                    <a:off x="6870267" y="4203268"/>
                    <a:ext cx="1600201" cy="356468"/>
                  </a:xfrm>
                  <a:prstGeom prst="arc">
                    <a:avLst>
                      <a:gd name="adj1" fmla="val 17174957"/>
                      <a:gd name="adj2" fmla="val 0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  <p:sp>
            <p:nvSpPr>
              <p:cNvPr id="30" name="Rectangle 29"/>
              <p:cNvSpPr/>
              <p:nvPr/>
            </p:nvSpPr>
            <p:spPr>
              <a:xfrm>
                <a:off x="4724400" y="2286000"/>
                <a:ext cx="228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953000" y="2286000"/>
                <a:ext cx="2286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25"/>
            <p:cNvPicPr>
              <a:picLocks noChangeAspect="1" noChangeArrowheads="1"/>
            </p:cNvPicPr>
            <p:nvPr/>
          </p:nvPicPr>
          <p:blipFill>
            <a:blip r:embed="rId11" cstate="print"/>
            <a:srcRect l="2293" t="41263" r="90827" b="24354"/>
            <a:stretch>
              <a:fillRect/>
            </a:stretch>
          </p:blipFill>
          <p:spPr bwMode="auto">
            <a:xfrm>
              <a:off x="4571999" y="2286000"/>
              <a:ext cx="304801" cy="2514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2514600" y="2971800"/>
            <a:ext cx="3733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2192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Spectral Energy Density of Defected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5029200" cy="6172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Defect = Disorder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non-periodic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011C8D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11C8D"/>
                </a:solidFill>
              </a:rPr>
              <a:t>          m1</a:t>
            </a:r>
            <a:r>
              <a:rPr lang="en-US" dirty="0" smtClean="0"/>
              <a:t>=1.0 </a:t>
            </a:r>
            <a:r>
              <a:rPr lang="en-US" b="1" dirty="0" smtClean="0">
                <a:solidFill>
                  <a:srgbClr val="7030A0"/>
                </a:solidFill>
              </a:rPr>
              <a:t>m2</a:t>
            </a:r>
            <a:r>
              <a:rPr lang="en-US" dirty="0" smtClean="0"/>
              <a:t>=3.0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Phonon</a:t>
            </a:r>
            <a:r>
              <a:rPr lang="en-US" dirty="0" smtClean="0"/>
              <a:t> picture still valid?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 l="57971" r="7246" b="77083"/>
          <a:stretch>
            <a:fillRect/>
          </a:stretch>
        </p:blipFill>
        <p:spPr bwMode="auto">
          <a:xfrm>
            <a:off x="9601200" y="3733800"/>
            <a:ext cx="182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200" y="4991100"/>
            <a:ext cx="1910931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248400" y="-685800"/>
            <a:ext cx="2133600" cy="516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525000" y="304800"/>
            <a:ext cx="4304663" cy="3733800"/>
            <a:chOff x="6209471" y="914400"/>
            <a:chExt cx="2537675" cy="1981200"/>
          </a:xfrm>
        </p:grpSpPr>
        <p:grpSp>
          <p:nvGrpSpPr>
            <p:cNvPr id="14" name="Group 13"/>
            <p:cNvGrpSpPr/>
            <p:nvPr/>
          </p:nvGrpSpPr>
          <p:grpSpPr>
            <a:xfrm>
              <a:off x="6209471" y="914400"/>
              <a:ext cx="2537675" cy="1981200"/>
              <a:chOff x="6209471" y="914400"/>
              <a:chExt cx="2537675" cy="1981200"/>
            </a:xfrm>
          </p:grpSpPr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4369" r="4029" b="10368"/>
              <a:stretch>
                <a:fillRect/>
              </a:stretch>
            </p:blipFill>
            <p:spPr bwMode="auto">
              <a:xfrm>
                <a:off x="6444866" y="1066800"/>
                <a:ext cx="1981200" cy="1639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Rectangle 6"/>
              <p:cNvSpPr/>
              <p:nvPr/>
            </p:nvSpPr>
            <p:spPr>
              <a:xfrm rot="20520420">
                <a:off x="7327224" y="2515321"/>
                <a:ext cx="1182603" cy="297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2482784">
                <a:off x="6209471" y="2457808"/>
                <a:ext cx="1138181" cy="401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2369019">
                <a:off x="7589275" y="964523"/>
                <a:ext cx="1157871" cy="398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5996160" y="1800092"/>
                <a:ext cx="838200" cy="59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5400000">
                <a:off x="7514194" y="1799194"/>
                <a:ext cx="1981200" cy="211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 rot="20621881">
              <a:off x="6295739" y="931988"/>
              <a:ext cx="1255741" cy="342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01400" y="-609600"/>
            <a:ext cx="2590800" cy="219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Group 22"/>
          <p:cNvGrpSpPr/>
          <p:nvPr/>
        </p:nvGrpSpPr>
        <p:grpSpPr>
          <a:xfrm>
            <a:off x="4783138" y="990600"/>
            <a:ext cx="4056062" cy="5105400"/>
            <a:chOff x="4375834" y="685800"/>
            <a:chExt cx="4056062" cy="5105400"/>
          </a:xfrm>
        </p:grpSpPr>
        <p:grpSp>
          <p:nvGrpSpPr>
            <p:cNvPr id="19" name="Group 17"/>
            <p:cNvGrpSpPr/>
            <p:nvPr/>
          </p:nvGrpSpPr>
          <p:grpSpPr>
            <a:xfrm>
              <a:off x="4850496" y="685800"/>
              <a:ext cx="3581400" cy="5105400"/>
              <a:chOff x="278496" y="990600"/>
              <a:chExt cx="3581400" cy="5105400"/>
            </a:xfrm>
          </p:grpSpPr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298948" y="990600"/>
                <a:ext cx="2560948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b="4063"/>
              <a:stretch>
                <a:fillRect/>
              </a:stretch>
            </p:blipFill>
            <p:spPr bwMode="auto">
              <a:xfrm>
                <a:off x="1322915" y="3760935"/>
                <a:ext cx="2460781" cy="2335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Down Arrow 21"/>
              <p:cNvSpPr/>
              <p:nvPr/>
            </p:nvSpPr>
            <p:spPr>
              <a:xfrm>
                <a:off x="278496" y="2514600"/>
                <a:ext cx="533400" cy="1905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84993" name="Object 1"/>
            <p:cNvGraphicFramePr>
              <a:graphicFrameLocks noChangeAspect="1"/>
            </p:cNvGraphicFramePr>
            <p:nvPr/>
          </p:nvGraphicFramePr>
          <p:xfrm>
            <a:off x="4375834" y="1365250"/>
            <a:ext cx="1292225" cy="488950"/>
          </p:xfrm>
          <a:graphic>
            <a:graphicData uri="http://schemas.openxmlformats.org/presentationml/2006/ole">
              <p:oleObj spid="_x0000_s84993" name="Equation" r:id="rId9" imgW="469800" imgH="177480" progId="Equation.3">
                <p:embed/>
              </p:oleObj>
            </a:graphicData>
          </a:graphic>
        </p:graphicFrame>
        <p:graphicFrame>
          <p:nvGraphicFramePr>
            <p:cNvPr id="84994" name="Object 2"/>
            <p:cNvGraphicFramePr>
              <a:graphicFrameLocks noChangeAspect="1"/>
            </p:cNvGraphicFramePr>
            <p:nvPr/>
          </p:nvGraphicFramePr>
          <p:xfrm>
            <a:off x="4375834" y="4413250"/>
            <a:ext cx="1292225" cy="488950"/>
          </p:xfrm>
          <a:graphic>
            <a:graphicData uri="http://schemas.openxmlformats.org/presentationml/2006/ole">
              <p:oleObj spid="_x0000_s84994" name="Equation" r:id="rId10" imgW="469800" imgH="177480" progId="Equation.3">
                <p:embed/>
              </p:oleObj>
            </a:graphicData>
          </a:graphic>
        </p:graphicFrame>
      </p:grpSp>
      <p:sp>
        <p:nvSpPr>
          <p:cNvPr id="24" name="Rectangle 23"/>
          <p:cNvSpPr/>
          <p:nvPr/>
        </p:nvSpPr>
        <p:spPr>
          <a:xfrm>
            <a:off x="1143000" y="2263914"/>
            <a:ext cx="228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 smtClean="0">
                <a:solidFill>
                  <a:srgbClr val="011C8D"/>
                </a:solidFill>
              </a:rPr>
              <a:t>m1</a:t>
            </a:r>
            <a:r>
              <a:rPr lang="en-US" sz="4000" b="1" baseline="-25000" dirty="0" smtClean="0">
                <a:solidFill>
                  <a:srgbClr val="011C8D"/>
                </a:solidFill>
              </a:rPr>
              <a:t>1-x</a:t>
            </a:r>
            <a:r>
              <a:rPr lang="en-US" sz="4000" b="1" dirty="0" smtClean="0">
                <a:solidFill>
                  <a:srgbClr val="7030A0"/>
                </a:solidFill>
              </a:rPr>
              <a:t>m2</a:t>
            </a:r>
            <a:r>
              <a:rPr lang="en-US" sz="4000" b="1" baseline="-25000" dirty="0" smtClean="0">
                <a:solidFill>
                  <a:srgbClr val="7030A0"/>
                </a:solidFill>
              </a:rPr>
              <a:t>x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Bulk Thermal Conductivity Prediction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89618"/>
            <a:ext cx="43434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FontTx/>
              <a:buChar char="-"/>
              <a:defRPr/>
            </a:pPr>
            <a:r>
              <a:rPr lang="en-US" sz="2800" b="1" dirty="0" smtClean="0"/>
              <a:t> Predict thermal conductivity up to x=0.1 (</a:t>
            </a:r>
            <a:r>
              <a:rPr lang="en-US" sz="2800" b="1" dirty="0" smtClean="0">
                <a:solidFill>
                  <a:srgbClr val="C00000"/>
                </a:solidFill>
              </a:rPr>
              <a:t>weakly</a:t>
            </a:r>
            <a:r>
              <a:rPr lang="en-US" sz="2800" b="1" dirty="0" smtClean="0"/>
              <a:t> perturbed)</a:t>
            </a:r>
          </a:p>
          <a:p>
            <a:pPr lvl="0">
              <a:spcBef>
                <a:spcPct val="20000"/>
              </a:spcBef>
              <a:buFontTx/>
              <a:buChar char="-"/>
              <a:defRPr/>
            </a:pPr>
            <a:r>
              <a:rPr lang="en-US" sz="2800" b="1" u="sng" dirty="0" smtClean="0"/>
              <a:t> Typically:</a:t>
            </a:r>
            <a:endParaRPr lang="en-US" sz="2800" b="1" i="1" u="sng" dirty="0" smtClean="0"/>
          </a:p>
          <a:p>
            <a:pPr lvl="0">
              <a:spcBef>
                <a:spcPct val="20000"/>
              </a:spcBef>
              <a:defRPr/>
            </a:pPr>
            <a:endParaRPr lang="en-US" sz="2800" b="1" u="sng" dirty="0" smtClean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FontTx/>
              <a:buChar char="-"/>
              <a:defRPr/>
            </a:pPr>
            <a:endParaRPr lang="en-US" sz="2800" b="1" u="sng" dirty="0" smtClean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FontTx/>
              <a:buChar char="-"/>
              <a:defRPr/>
            </a:pPr>
            <a:endParaRPr lang="en-US" sz="2800" b="1" u="sng" dirty="0" smtClean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FontTx/>
              <a:buChar char="-"/>
              <a:defRPr/>
            </a:pPr>
            <a:endParaRPr lang="en-US" sz="2800" b="1" u="sng" dirty="0" smtClean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FontTx/>
              <a:buChar char="-"/>
              <a:defRPr/>
            </a:pPr>
            <a:r>
              <a:rPr lang="en-US" sz="2800" b="1" dirty="0" smtClean="0"/>
              <a:t> m1/m2 = 3 (</a:t>
            </a:r>
            <a:r>
              <a:rPr lang="en-US" sz="2800" b="1" dirty="0" err="1" smtClean="0"/>
              <a:t>m</a:t>
            </a:r>
            <a:r>
              <a:rPr lang="en-US" sz="2800" b="1" baseline="-25000" dirty="0" err="1" smtClean="0"/>
              <a:t>Si</a:t>
            </a:r>
            <a:r>
              <a:rPr lang="en-US" sz="2800" b="1" dirty="0" smtClean="0"/>
              <a:t>/m</a:t>
            </a:r>
            <a:r>
              <a:rPr lang="en-US" sz="2800" b="1" baseline="-25000" dirty="0" smtClean="0"/>
              <a:t>Ge</a:t>
            </a:r>
            <a:r>
              <a:rPr lang="en-US" sz="2800" b="1" dirty="0" smtClean="0"/>
              <a:t>≈3)</a:t>
            </a:r>
            <a:endParaRPr lang="en-US" sz="28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4419600"/>
          <a:ext cx="2246313" cy="571500"/>
        </p:xfrm>
        <a:graphic>
          <a:graphicData uri="http://schemas.openxmlformats.org/presentationml/2006/ole">
            <p:oleObj spid="_x0000_s93186" name="Equation" r:id="rId3" imgW="952200" imgH="253800" progId="Equation.3">
              <p:embed/>
            </p:oleObj>
          </a:graphicData>
        </a:graphic>
      </p:graphicFrame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451580"/>
            <a:ext cx="3601448" cy="264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hart 8"/>
          <p:cNvGraphicFramePr/>
          <p:nvPr/>
        </p:nvGraphicFramePr>
        <p:xfrm>
          <a:off x="4033838" y="609600"/>
          <a:ext cx="5110162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605574" y="6248400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PRL </a:t>
            </a:r>
            <a:r>
              <a:rPr lang="en-US" b="1" dirty="0" smtClean="0"/>
              <a:t>106</a:t>
            </a:r>
            <a:r>
              <a:rPr lang="en-US" dirty="0" smtClean="0"/>
              <a:t>, 045901 (2011)</a:t>
            </a:r>
            <a:endParaRPr lang="en-US" dirty="0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914400"/>
          <a:ext cx="4191000" cy="1009880"/>
        </p:xfrm>
        <a:graphic>
          <a:graphicData uri="http://schemas.openxmlformats.org/presentationml/2006/ole">
            <p:oleObj spid="_x0000_s93187" name="Equation" r:id="rId6" imgW="17398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25128</TotalTime>
  <Words>427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Microsoft Equation 3.0</vt:lpstr>
      <vt:lpstr>Predicting Phonon Properties of Defected Systems using the Spectral Energy Density       Jason Larkin  Alan McGaughey  http://ntpl.me.cmu.edu/ 5/24/2011  </vt:lpstr>
      <vt:lpstr>Dielectric Thermal Conductivity</vt:lpstr>
      <vt:lpstr>Phonons</vt:lpstr>
      <vt:lpstr>Thermal Conductivity Phonon Gas</vt:lpstr>
      <vt:lpstr>Molecular Dynamics and Spectral Energy Density</vt:lpstr>
      <vt:lpstr>Spectral Energy Density</vt:lpstr>
      <vt:lpstr>Spectral Energy Density Pure System</vt:lpstr>
      <vt:lpstr>Spectral Energy Density of Defected System</vt:lpstr>
      <vt:lpstr>Bulk Thermal Conductivity Prediction</vt:lpstr>
      <vt:lpstr>Thermal Conductivity of Thin Films</vt:lpstr>
      <vt:lpstr>Thermal Conductivity Amorphous (Heavily Disordered) Materials</vt:lpstr>
      <vt:lpstr>Discussion</vt:lpstr>
      <vt:lpstr>Questions</vt:lpstr>
      <vt:lpstr>Phonon Gas</vt:lpstr>
      <vt:lpstr>Dispersion of Disordered System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</dc:creator>
  <cp:lastModifiedBy>Jason</cp:lastModifiedBy>
  <cp:revision>1693</cp:revision>
  <dcterms:created xsi:type="dcterms:W3CDTF">2010-10-25T00:27:48Z</dcterms:created>
  <dcterms:modified xsi:type="dcterms:W3CDTF">2011-05-24T11:56:41Z</dcterms:modified>
</cp:coreProperties>
</file>