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11.png" ContentType="image/png"/>
  <Override PartName="/ppt/media/image20.png" ContentType="image/png"/>
  <Override PartName="/ppt/media/image7.wmf" ContentType="image/x-wmf"/>
  <Override PartName="/ppt/media/image13.png" ContentType="image/png"/>
  <Override PartName="/ppt/media/image22.png" ContentType="image/png"/>
  <Override PartName="/ppt/media/image31.png" ContentType="image/png"/>
  <Override PartName="/ppt/media/image15.png" ContentType="image/png"/>
  <Override PartName="/ppt/media/image24.png" ContentType="image/png"/>
  <Override PartName="/ppt/media/image1.jpeg" ContentType="image/jpeg"/>
  <Override PartName="/ppt/media/image17.png" ContentType="image/png"/>
  <Override PartName="/ppt/media/image26.png" ContentType="image/png"/>
  <Override PartName="/ppt/media/image19.png" ContentType="image/png"/>
  <Override PartName="/ppt/media/image33.wmf" ContentType="image/x-wmf"/>
  <Override PartName="/ppt/media/image3.jpeg" ContentType="image/jpeg"/>
  <Override PartName="/ppt/media/image28.png" ContentType="image/png"/>
  <Override PartName="/ppt/media/image5.jpeg" ContentType="image/jpeg"/>
  <Override PartName="/ppt/media/image8.png" ContentType="image/png"/>
  <Override PartName="/ppt/media/image10.png" ContentType="image/png"/>
  <Override PartName="/ppt/media/image12.png" ContentType="image/png"/>
  <Override PartName="/ppt/media/image21.png" ContentType="image/png"/>
  <Override PartName="/ppt/media/image30.png" ContentType="image/png"/>
  <Override PartName="/ppt/media/image14.png" ContentType="image/png"/>
  <Override PartName="/ppt/media/image23.png" ContentType="image/png"/>
  <Override PartName="/ppt/media/image32.png" ContentType="image/png"/>
  <Override PartName="/ppt/media/image16.png" ContentType="image/png"/>
  <Override PartName="/ppt/media/image25.png" ContentType="image/png"/>
  <Override PartName="/ppt/media/image18.png" ContentType="image/png"/>
  <Override PartName="/ppt/media/image2.jpeg" ContentType="image/jpeg"/>
  <Override PartName="/ppt/media/image27.png" ContentType="image/png"/>
  <Override PartName="/ppt/media/image34.wmf" ContentType="image/x-wmf"/>
  <Override PartName="/ppt/media/image29.png" ContentType="image/png"/>
  <Override PartName="/ppt/media/image4.jpeg" ContentType="image/jpeg"/>
  <Override PartName="/ppt/media/image6.jpeg" ContentType="image/jpe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29260800" cy="36576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463040" y="1459080"/>
            <a:ext cx="26334360" cy="6108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463040" y="8558640"/>
            <a:ext cx="26334360" cy="1151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463040" y="21166920"/>
            <a:ext cx="26334360" cy="1151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463040" y="1459080"/>
            <a:ext cx="26334360" cy="6108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463040" y="8558640"/>
            <a:ext cx="12850920" cy="1151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4956560" y="8558640"/>
            <a:ext cx="12850920" cy="1151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14956560" y="21166920"/>
            <a:ext cx="12850920" cy="1151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463040" y="21166920"/>
            <a:ext cx="12850920" cy="1151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463040" y="1459080"/>
            <a:ext cx="26334360" cy="6108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463040" y="8558640"/>
            <a:ext cx="12850920" cy="1151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4956560" y="8558640"/>
            <a:ext cx="12850920" cy="1151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463040" y="1459080"/>
            <a:ext cx="26334360" cy="6108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1463040" y="8558640"/>
            <a:ext cx="26334360" cy="24140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463040" y="1459080"/>
            <a:ext cx="26334360" cy="6108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463040" y="8558640"/>
            <a:ext cx="26334360" cy="24139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63040" y="1459080"/>
            <a:ext cx="26334360" cy="6108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463040" y="8558640"/>
            <a:ext cx="12850920" cy="24139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4956560" y="8558640"/>
            <a:ext cx="12850920" cy="24139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63040" y="1459080"/>
            <a:ext cx="26334360" cy="6108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1463040" y="1459080"/>
            <a:ext cx="26334360" cy="31239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63040" y="1459080"/>
            <a:ext cx="26334360" cy="6108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463040" y="8558640"/>
            <a:ext cx="12850920" cy="1151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463040" y="21166920"/>
            <a:ext cx="12850920" cy="1151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4956560" y="8558640"/>
            <a:ext cx="12850920" cy="24139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63040" y="1459080"/>
            <a:ext cx="26334360" cy="6108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1463040" y="8558640"/>
            <a:ext cx="26334360" cy="24140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463040" y="1459080"/>
            <a:ext cx="26334360" cy="6108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463040" y="8558640"/>
            <a:ext cx="12850920" cy="24139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4956560" y="8558640"/>
            <a:ext cx="12850920" cy="1151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14956560" y="21166920"/>
            <a:ext cx="12850920" cy="1151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63040" y="1459080"/>
            <a:ext cx="26334360" cy="6108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463040" y="8558640"/>
            <a:ext cx="12850920" cy="1151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14956560" y="8558640"/>
            <a:ext cx="12850920" cy="1151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1463040" y="21166920"/>
            <a:ext cx="26334000" cy="1151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63040" y="1459080"/>
            <a:ext cx="26334360" cy="6108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463040" y="8558640"/>
            <a:ext cx="26334360" cy="1151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463040" y="21166920"/>
            <a:ext cx="26334360" cy="1151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63040" y="1459080"/>
            <a:ext cx="26334360" cy="6108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463040" y="8558640"/>
            <a:ext cx="12850920" cy="1151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4956560" y="8558640"/>
            <a:ext cx="12850920" cy="1151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4956560" y="21166920"/>
            <a:ext cx="12850920" cy="1151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1463040" y="21166920"/>
            <a:ext cx="12850920" cy="1151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463040" y="1459080"/>
            <a:ext cx="26334360" cy="6108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463040" y="8558640"/>
            <a:ext cx="12850920" cy="1151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14956560" y="8558640"/>
            <a:ext cx="12850920" cy="1151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63040" y="1459080"/>
            <a:ext cx="26334360" cy="6108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63040" y="8558640"/>
            <a:ext cx="26334360" cy="24139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63040" y="1459080"/>
            <a:ext cx="26334360" cy="6108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463040" y="8558640"/>
            <a:ext cx="12850920" cy="24139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4956560" y="8558640"/>
            <a:ext cx="12850920" cy="24139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63040" y="1459080"/>
            <a:ext cx="26334360" cy="6108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1463040" y="1459080"/>
            <a:ext cx="26334360" cy="31239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463040" y="1459080"/>
            <a:ext cx="26334360" cy="6108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463040" y="8558640"/>
            <a:ext cx="12850920" cy="1151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463040" y="21166920"/>
            <a:ext cx="12850920" cy="1151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4956560" y="8558640"/>
            <a:ext cx="12850920" cy="24139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463040" y="1459080"/>
            <a:ext cx="26334360" cy="6108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63040" y="8558640"/>
            <a:ext cx="12850920" cy="24139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4956560" y="8558640"/>
            <a:ext cx="12850920" cy="1151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4956560" y="21166920"/>
            <a:ext cx="12850920" cy="1151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63040" y="1459080"/>
            <a:ext cx="26334360" cy="6108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63040" y="8558640"/>
            <a:ext cx="12850920" cy="1151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4956560" y="8558640"/>
            <a:ext cx="12850920" cy="1151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463040" y="21166920"/>
            <a:ext cx="26334000" cy="1151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6689160"/>
            <a:ext cx="7312680" cy="29876040"/>
          </a:xfrm>
          <a:prstGeom prst="rect">
            <a:avLst/>
          </a:prstGeom>
          <a:solidFill>
            <a:srgbClr val="bbe0e3"/>
          </a:solidFill>
        </p:spPr>
      </p:sp>
      <p:pic>
        <p:nvPicPr>
          <p:cNvPr descr="" id="1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7121960" y="0"/>
            <a:ext cx="6120360" cy="1361880"/>
          </a:xfrm>
          <a:prstGeom prst="rect">
            <a:avLst/>
          </a:prstGeom>
        </p:spPr>
      </p:pic>
      <p:pic>
        <p:nvPicPr>
          <p:cNvPr descr="" id="2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23220720" y="0"/>
            <a:ext cx="6030360" cy="1361880"/>
          </a:xfrm>
          <a:prstGeom prst="rect">
            <a:avLst/>
          </a:prstGeom>
        </p:spPr>
      </p:pic>
      <p:pic>
        <p:nvPicPr>
          <p:cNvPr descr="" id="3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11799720" y="0"/>
            <a:ext cx="5329080" cy="1361880"/>
          </a:xfrm>
          <a:prstGeom prst="rect">
            <a:avLst/>
          </a:prstGeom>
        </p:spPr>
      </p:pic>
      <p:sp>
        <p:nvSpPr>
          <p:cNvPr id="4" name="Line 2"/>
          <p:cNvSpPr/>
          <p:nvPr/>
        </p:nvSpPr>
        <p:spPr>
          <a:xfrm>
            <a:off x="0" y="6688800"/>
            <a:ext cx="29260800" cy="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5" name="Line 3"/>
          <p:cNvSpPr/>
          <p:nvPr/>
        </p:nvSpPr>
        <p:spPr>
          <a:xfrm>
            <a:off x="0" y="7149240"/>
            <a:ext cx="29260800" cy="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6" name="Line 4"/>
          <p:cNvSpPr/>
          <p:nvPr/>
        </p:nvSpPr>
        <p:spPr>
          <a:xfrm>
            <a:off x="7328880" y="35800560"/>
            <a:ext cx="21938400" cy="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7" name="Line 5"/>
          <p:cNvSpPr/>
          <p:nvPr/>
        </p:nvSpPr>
        <p:spPr>
          <a:xfrm>
            <a:off x="7321680" y="6688800"/>
            <a:ext cx="0" cy="2988648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8" name="Line 6"/>
          <p:cNvSpPr/>
          <p:nvPr/>
        </p:nvSpPr>
        <p:spPr>
          <a:xfrm>
            <a:off x="606240" y="6720840"/>
            <a:ext cx="0" cy="2992464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9" name="Line 7"/>
          <p:cNvSpPr/>
          <p:nvPr/>
        </p:nvSpPr>
        <p:spPr>
          <a:xfrm>
            <a:off x="7739280" y="360"/>
            <a:ext cx="0" cy="365760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0" name="Line 8"/>
          <p:cNvSpPr/>
          <p:nvPr/>
        </p:nvSpPr>
        <p:spPr>
          <a:xfrm>
            <a:off x="14827680" y="7149240"/>
            <a:ext cx="0" cy="2942604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1" name="Line 9"/>
          <p:cNvSpPr/>
          <p:nvPr/>
        </p:nvSpPr>
        <p:spPr>
          <a:xfrm>
            <a:off x="21937680" y="7149240"/>
            <a:ext cx="0" cy="2942604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2" name="Line 10"/>
          <p:cNvSpPr/>
          <p:nvPr/>
        </p:nvSpPr>
        <p:spPr>
          <a:xfrm>
            <a:off x="28586880" y="7149240"/>
            <a:ext cx="0" cy="2942604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3" name="CustomShape 11"/>
          <p:cNvSpPr/>
          <p:nvPr/>
        </p:nvSpPr>
        <p:spPr>
          <a:xfrm>
            <a:off x="360" y="7560"/>
            <a:ext cx="11877480" cy="1353600"/>
          </a:xfrm>
          <a:prstGeom prst="rect">
            <a:avLst/>
          </a:prstGeom>
          <a:solidFill>
            <a:srgbClr val="008080"/>
          </a:solidFill>
        </p:spPr>
      </p:sp>
      <p:sp>
        <p:nvSpPr>
          <p:cNvPr id="14" name="PlaceHolder 12"/>
          <p:cNvSpPr>
            <a:spLocks noGrp="1"/>
          </p:cNvSpPr>
          <p:nvPr>
            <p:ph type="title"/>
          </p:nvPr>
        </p:nvSpPr>
        <p:spPr>
          <a:xfrm>
            <a:off x="1463040" y="1459080"/>
            <a:ext cx="26334360" cy="6107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5" name="PlaceHolder 13"/>
          <p:cNvSpPr>
            <a:spLocks noGrp="1"/>
          </p:cNvSpPr>
          <p:nvPr>
            <p:ph type="body"/>
          </p:nvPr>
        </p:nvSpPr>
        <p:spPr>
          <a:xfrm>
            <a:off x="1463040" y="8558640"/>
            <a:ext cx="26334360" cy="24139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360" y="6689160"/>
            <a:ext cx="7312680" cy="29876040"/>
          </a:xfrm>
          <a:prstGeom prst="rect">
            <a:avLst/>
          </a:prstGeom>
          <a:solidFill>
            <a:srgbClr val="bbe0e3"/>
          </a:solidFill>
        </p:spPr>
      </p:sp>
      <p:pic>
        <p:nvPicPr>
          <p:cNvPr descr="" id="49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7121960" y="0"/>
            <a:ext cx="6120360" cy="1361880"/>
          </a:xfrm>
          <a:prstGeom prst="rect">
            <a:avLst/>
          </a:prstGeom>
        </p:spPr>
      </p:pic>
      <p:pic>
        <p:nvPicPr>
          <p:cNvPr descr="" id="50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23220720" y="0"/>
            <a:ext cx="6030360" cy="1361880"/>
          </a:xfrm>
          <a:prstGeom prst="rect">
            <a:avLst/>
          </a:prstGeom>
        </p:spPr>
      </p:pic>
      <p:pic>
        <p:nvPicPr>
          <p:cNvPr descr="" id="51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11799720" y="0"/>
            <a:ext cx="5329080" cy="1361880"/>
          </a:xfrm>
          <a:prstGeom prst="rect">
            <a:avLst/>
          </a:prstGeom>
        </p:spPr>
      </p:pic>
      <p:sp>
        <p:nvSpPr>
          <p:cNvPr id="52" name="Line 2"/>
          <p:cNvSpPr/>
          <p:nvPr/>
        </p:nvSpPr>
        <p:spPr>
          <a:xfrm>
            <a:off x="0" y="6688800"/>
            <a:ext cx="29260800" cy="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53" name="Line 3"/>
          <p:cNvSpPr/>
          <p:nvPr/>
        </p:nvSpPr>
        <p:spPr>
          <a:xfrm>
            <a:off x="0" y="7149240"/>
            <a:ext cx="29260800" cy="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54" name="Line 4"/>
          <p:cNvSpPr/>
          <p:nvPr/>
        </p:nvSpPr>
        <p:spPr>
          <a:xfrm>
            <a:off x="7328880" y="35800560"/>
            <a:ext cx="21938400" cy="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55" name="Line 5"/>
          <p:cNvSpPr/>
          <p:nvPr/>
        </p:nvSpPr>
        <p:spPr>
          <a:xfrm>
            <a:off x="7321680" y="6688800"/>
            <a:ext cx="0" cy="2988648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56" name="Line 6"/>
          <p:cNvSpPr/>
          <p:nvPr/>
        </p:nvSpPr>
        <p:spPr>
          <a:xfrm>
            <a:off x="606240" y="6720840"/>
            <a:ext cx="0" cy="2992464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57" name="Line 7"/>
          <p:cNvSpPr/>
          <p:nvPr/>
        </p:nvSpPr>
        <p:spPr>
          <a:xfrm>
            <a:off x="7739280" y="360"/>
            <a:ext cx="0" cy="365760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58" name="Line 8"/>
          <p:cNvSpPr/>
          <p:nvPr/>
        </p:nvSpPr>
        <p:spPr>
          <a:xfrm>
            <a:off x="14827680" y="7149240"/>
            <a:ext cx="0" cy="2942604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59" name="Line 9"/>
          <p:cNvSpPr/>
          <p:nvPr/>
        </p:nvSpPr>
        <p:spPr>
          <a:xfrm>
            <a:off x="21937680" y="7149240"/>
            <a:ext cx="0" cy="2942604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60" name="Line 10"/>
          <p:cNvSpPr/>
          <p:nvPr/>
        </p:nvSpPr>
        <p:spPr>
          <a:xfrm>
            <a:off x="28586880" y="7149240"/>
            <a:ext cx="0" cy="2942604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61" name="CustomShape 11"/>
          <p:cNvSpPr/>
          <p:nvPr/>
        </p:nvSpPr>
        <p:spPr>
          <a:xfrm>
            <a:off x="360" y="7560"/>
            <a:ext cx="11877480" cy="1353600"/>
          </a:xfrm>
          <a:prstGeom prst="rect">
            <a:avLst/>
          </a:prstGeom>
          <a:solidFill>
            <a:srgbClr val="008080"/>
          </a:solidFill>
        </p:spPr>
      </p:sp>
      <p:sp>
        <p:nvSpPr>
          <p:cNvPr id="62" name="PlaceHolder 12"/>
          <p:cNvSpPr>
            <a:spLocks noGrp="1"/>
          </p:cNvSpPr>
          <p:nvPr>
            <p:ph type="title"/>
          </p:nvPr>
        </p:nvSpPr>
        <p:spPr>
          <a:xfrm>
            <a:off x="1463040" y="1459080"/>
            <a:ext cx="26334360" cy="6107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63" name="PlaceHolder 13"/>
          <p:cNvSpPr>
            <a:spLocks noGrp="1"/>
          </p:cNvSpPr>
          <p:nvPr>
            <p:ph type="body"/>
          </p:nvPr>
        </p:nvSpPr>
        <p:spPr>
          <a:xfrm>
            <a:off x="1463040" y="8558640"/>
            <a:ext cx="26334360" cy="24139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hyperlink" Target="http://ntpl.me.cmu.edu/pubs/mcgaughey_apl12_freepath.pdf" TargetMode="External"/><Relationship Id="rId27" Type="http://schemas.openxmlformats.org/officeDocument/2006/relationships/image" Target="../media/image32.png"/><Relationship Id="rId28" Type="http://schemas.openxmlformats.org/officeDocument/2006/relationships/image" Target="../media/image33.wmf"/><Relationship Id="rId29" Type="http://schemas.openxmlformats.org/officeDocument/2006/relationships/image" Target="../media/image34.wmf"/><Relationship Id="rId30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-5120640" y="10608840"/>
            <a:ext cx="2368440" cy="3927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7000">
                <a:solidFill>
                  <a:srgbClr val="000000"/>
                </a:solidFill>
                <a:latin typeface="Times New Roman"/>
              </a:rPr>
              <a:t>1</a:t>
            </a:r>
            <a:endParaRPr/>
          </a:p>
        </p:txBody>
      </p:sp>
      <p:pic>
        <p:nvPicPr>
          <p:cNvPr descr="" id="9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128480" y="9887400"/>
            <a:ext cx="6308280" cy="7679880"/>
          </a:xfrm>
          <a:prstGeom prst="rect">
            <a:avLst/>
          </a:prstGeom>
        </p:spPr>
      </p:pic>
      <p:sp>
        <p:nvSpPr>
          <p:cNvPr id="98" name="CustomShape 2"/>
          <p:cNvSpPr/>
          <p:nvPr/>
        </p:nvSpPr>
        <p:spPr>
          <a:xfrm>
            <a:off x="7706880" y="666360"/>
            <a:ext cx="20842200" cy="3869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b="1" lang="en-US" sz="6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6000">
                <a:solidFill>
                  <a:srgbClr val="000000"/>
                </a:solidFill>
                <a:latin typeface="Arial"/>
              </a:rPr>
              <a:t>PREDICTING THERMAL TRANSPORT IN NANOSTRUCTURES USING </a:t>
            </a:r>
            <a:r>
              <a:rPr b="1" i="1" lang="en-US" sz="6000">
                <a:solidFill>
                  <a:srgbClr val="000000"/>
                </a:solidFill>
                <a:latin typeface="Arial"/>
              </a:rPr>
              <a:t>AB-INITIO</a:t>
            </a:r>
            <a:r>
              <a:rPr b="1" lang="en-US" sz="6000">
                <a:solidFill>
                  <a:srgbClr val="000000"/>
                </a:solidFill>
                <a:latin typeface="Arial"/>
              </a:rPr>
              <a:t> CALCULATIONS</a:t>
            </a: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8420040" y="3559320"/>
            <a:ext cx="20832120" cy="1652400"/>
          </a:xfrm>
          <a:prstGeom prst="rect">
            <a:avLst/>
          </a:prstGeom>
        </p:spPr>
        <p:txBody>
          <a:bodyPr bIns="138240" lIns="274320" rIns="274320" tIns="138240"/>
          <a:p>
            <a:pPr algn="ctr"/>
            <a:r>
              <a:rPr lang="en-US" sz="4000">
                <a:solidFill>
                  <a:srgbClr val="000000"/>
                </a:solidFill>
                <a:latin typeface="Times New Roman"/>
              </a:rPr>
              <a:t>Ankit Jain , Jason Larkin , Alan J.H. McGaughey  , Wissam A. Al-Saidi</a:t>
            </a:r>
            <a:endParaRPr/>
          </a:p>
          <a:p>
            <a:pPr algn="ctr"/>
            <a:r>
              <a:rPr lang="en-US" sz="4000">
                <a:solidFill>
                  <a:srgbClr val="000000"/>
                </a:solidFill>
                <a:latin typeface="Times New Roman"/>
              </a:rPr>
              <a:t>Department of Mechanical Engineering, Carnegie Mellon University,  </a:t>
            </a:r>
            <a:endParaRPr/>
          </a:p>
          <a:p>
            <a:pPr algn="ctr"/>
            <a:r>
              <a:rPr lang="en-US" sz="4000">
                <a:solidFill>
                  <a:srgbClr val="000000"/>
                </a:solidFill>
                <a:latin typeface="Times New Roman"/>
              </a:rPr>
              <a:t>Department of Chemistry, University of Pittsburgh</a:t>
            </a:r>
            <a:endParaRPr/>
          </a:p>
        </p:txBody>
      </p:sp>
      <p:sp>
        <p:nvSpPr>
          <p:cNvPr id="100" name="CustomShape 4"/>
          <p:cNvSpPr/>
          <p:nvPr/>
        </p:nvSpPr>
        <p:spPr>
          <a:xfrm>
            <a:off x="3037320" y="4114440"/>
            <a:ext cx="2477520" cy="2003040"/>
          </a:xfrm>
          <a:prstGeom prst="rect">
            <a:avLst/>
          </a:prstGeom>
        </p:spPr>
        <p:txBody>
          <a:bodyPr bIns="36720" lIns="36720" rIns="36720" tIns="36720"/>
          <a:p>
            <a:pPr algn="ctr"/>
            <a:r>
              <a:rPr lang="en-US" sz="1000">
                <a:solidFill>
                  <a:srgbClr val="000000"/>
                </a:solidFill>
                <a:latin typeface="Times New Roman"/>
              </a:rPr>
              <a:t>￼</a:t>
            </a:r>
            <a:endParaRPr/>
          </a:p>
        </p:txBody>
      </p:sp>
      <p:sp>
        <p:nvSpPr>
          <p:cNvPr id="101" name="CustomShape 5"/>
          <p:cNvSpPr/>
          <p:nvPr/>
        </p:nvSpPr>
        <p:spPr>
          <a:xfrm>
            <a:off x="360" y="1080"/>
            <a:ext cx="29251440" cy="12852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sp>
        <p:nvSpPr>
          <p:cNvPr id="102" name="CustomShape 6"/>
          <p:cNvSpPr/>
          <p:nvPr/>
        </p:nvSpPr>
        <p:spPr>
          <a:xfrm>
            <a:off x="360" y="6126480"/>
            <a:ext cx="7653960" cy="304408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sp>
        <p:nvSpPr>
          <p:cNvPr id="103" name="CustomShape 7"/>
          <p:cNvSpPr/>
          <p:nvPr/>
        </p:nvSpPr>
        <p:spPr>
          <a:xfrm>
            <a:off x="360" y="6629040"/>
            <a:ext cx="7697520" cy="523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sp>
        <p:nvSpPr>
          <p:cNvPr id="104" name="CustomShape 8"/>
          <p:cNvSpPr/>
          <p:nvPr/>
        </p:nvSpPr>
        <p:spPr>
          <a:xfrm>
            <a:off x="14943600" y="7450920"/>
            <a:ext cx="10614960" cy="11476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5200" u="sng">
                <a:solidFill>
                  <a:srgbClr val="000000"/>
                </a:solidFill>
                <a:latin typeface="Times New Roman"/>
              </a:rPr>
              <a:t>Bulk Phonon Properties</a:t>
            </a:r>
            <a:endParaRPr/>
          </a:p>
        </p:txBody>
      </p:sp>
      <p:sp>
        <p:nvSpPr>
          <p:cNvPr id="105" name="CustomShape 9"/>
          <p:cNvSpPr/>
          <p:nvPr/>
        </p:nvSpPr>
        <p:spPr>
          <a:xfrm>
            <a:off x="131400" y="600480"/>
            <a:ext cx="635760" cy="1845000"/>
          </a:xfrm>
          <a:prstGeom prst="rect">
            <a:avLst/>
          </a:prstGeom>
        </p:spPr>
      </p:sp>
      <p:sp>
        <p:nvSpPr>
          <p:cNvPr id="106" name="CustomShape 10"/>
          <p:cNvSpPr/>
          <p:nvPr/>
        </p:nvSpPr>
        <p:spPr>
          <a:xfrm>
            <a:off x="131040" y="1967400"/>
            <a:ext cx="348480" cy="657360"/>
          </a:xfrm>
          <a:prstGeom prst="rect">
            <a:avLst/>
          </a:prstGeom>
        </p:spPr>
      </p:sp>
      <p:sp>
        <p:nvSpPr>
          <p:cNvPr id="107" name="CustomShape 11"/>
          <p:cNvSpPr/>
          <p:nvPr/>
        </p:nvSpPr>
        <p:spPr>
          <a:xfrm>
            <a:off x="131400" y="365760"/>
            <a:ext cx="635760" cy="1844640"/>
          </a:xfrm>
          <a:prstGeom prst="rect">
            <a:avLst/>
          </a:prstGeom>
        </p:spPr>
      </p:sp>
      <p:sp>
        <p:nvSpPr>
          <p:cNvPr id="108" name="CustomShape 12"/>
          <p:cNvSpPr/>
          <p:nvPr/>
        </p:nvSpPr>
        <p:spPr>
          <a:xfrm>
            <a:off x="31272480" y="30598200"/>
            <a:ext cx="3783240" cy="666000"/>
          </a:xfrm>
          <a:prstGeom prst="rect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</p:sp>
      <p:sp>
        <p:nvSpPr>
          <p:cNvPr id="109" name="CustomShape 13"/>
          <p:cNvSpPr/>
          <p:nvPr/>
        </p:nvSpPr>
        <p:spPr>
          <a:xfrm>
            <a:off x="15012720" y="22109760"/>
            <a:ext cx="6748200" cy="12758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i="1" lang="en-US" sz="5200" u="sng">
                <a:solidFill>
                  <a:srgbClr val="c00000"/>
                </a:solidFill>
                <a:latin typeface="Times New Roman"/>
              </a:rPr>
              <a:t>Ab-Initio</a:t>
            </a:r>
            <a:r>
              <a:rPr b="1" lang="en-US" sz="5200" u="sng">
                <a:solidFill>
                  <a:srgbClr val="000000"/>
                </a:solidFill>
                <a:latin typeface="Times New Roman"/>
              </a:rPr>
              <a:t> Calculations</a:t>
            </a:r>
            <a:endParaRPr/>
          </a:p>
          <a:p>
            <a:r>
              <a:rPr b="1" lang="en-US" sz="5200" u="sng">
                <a:solidFill>
                  <a:srgbClr val="000000"/>
                </a:solidFill>
                <a:latin typeface="Times New Roman"/>
              </a:rPr>
              <a:t>VASP</a:t>
            </a:r>
            <a:endParaRPr/>
          </a:p>
        </p:txBody>
      </p:sp>
      <p:sp>
        <p:nvSpPr>
          <p:cNvPr id="110" name="CustomShape 14"/>
          <p:cNvSpPr/>
          <p:nvPr/>
        </p:nvSpPr>
        <p:spPr>
          <a:xfrm>
            <a:off x="14978520" y="35836920"/>
            <a:ext cx="6416280" cy="8024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200" u="sng">
                <a:solidFill>
                  <a:srgbClr val="000000"/>
                </a:solidFill>
                <a:latin typeface="Times New Roman"/>
              </a:rPr>
              <a:t>http://www.vasp.at/</a:t>
            </a:r>
            <a:endParaRPr/>
          </a:p>
        </p:txBody>
      </p:sp>
      <p:sp>
        <p:nvSpPr>
          <p:cNvPr id="111" name="CustomShape 15"/>
          <p:cNvSpPr/>
          <p:nvPr/>
        </p:nvSpPr>
        <p:spPr>
          <a:xfrm>
            <a:off x="21988800" y="7466760"/>
            <a:ext cx="10005480" cy="12758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5200" u="sng">
                <a:solidFill>
                  <a:srgbClr val="000000"/>
                </a:solidFill>
                <a:latin typeface="Times New Roman"/>
              </a:rPr>
              <a:t>Accurate Predictions</a:t>
            </a:r>
            <a:endParaRPr/>
          </a:p>
        </p:txBody>
      </p:sp>
      <p:sp>
        <p:nvSpPr>
          <p:cNvPr id="112" name="CustomShape 16"/>
          <p:cNvSpPr/>
          <p:nvPr/>
        </p:nvSpPr>
        <p:spPr>
          <a:xfrm>
            <a:off x="131400" y="365760"/>
            <a:ext cx="635760" cy="1844640"/>
          </a:xfrm>
          <a:prstGeom prst="rect">
            <a:avLst/>
          </a:prstGeom>
        </p:spPr>
      </p:sp>
      <p:sp>
        <p:nvSpPr>
          <p:cNvPr id="113" name="CustomShape 17"/>
          <p:cNvSpPr/>
          <p:nvPr/>
        </p:nvSpPr>
        <p:spPr>
          <a:xfrm>
            <a:off x="-11430000" y="6492240"/>
            <a:ext cx="6737760" cy="178380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5000">
                <a:solidFill>
                  <a:srgbClr val="000000"/>
                </a:solidFill>
                <a:latin typeface="Times New Roman"/>
              </a:rPr>
              <a:t>- Atomic motion is a superposition of normal modes:</a:t>
            </a:r>
            <a:endParaRPr/>
          </a:p>
        </p:txBody>
      </p:sp>
      <p:sp>
        <p:nvSpPr>
          <p:cNvPr id="114" name="CustomShape 18"/>
          <p:cNvSpPr/>
          <p:nvPr/>
        </p:nvSpPr>
        <p:spPr>
          <a:xfrm>
            <a:off x="86760" y="7440840"/>
            <a:ext cx="10614960" cy="12758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5200" u="sng">
                <a:solidFill>
                  <a:srgbClr val="000000"/>
                </a:solidFill>
                <a:latin typeface="Times New Roman"/>
              </a:rPr>
              <a:t>Heat Transport in Silicon</a:t>
            </a:r>
            <a:endParaRPr/>
          </a:p>
        </p:txBody>
      </p:sp>
      <p:sp>
        <p:nvSpPr>
          <p:cNvPr id="115" name="CustomShape 19"/>
          <p:cNvSpPr/>
          <p:nvPr/>
        </p:nvSpPr>
        <p:spPr>
          <a:xfrm>
            <a:off x="-11247120" y="9613800"/>
            <a:ext cx="6737760" cy="263052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5000">
                <a:solidFill>
                  <a:srgbClr val="000000"/>
                </a:solidFill>
                <a:latin typeface="Times New Roman"/>
              </a:rPr>
              <a:t>- Thermal conductivity of Si (dielectric) is determined by phonons:</a:t>
            </a:r>
            <a:endParaRPr/>
          </a:p>
        </p:txBody>
      </p:sp>
      <p:sp>
        <p:nvSpPr>
          <p:cNvPr id="116" name="CustomShape 20"/>
          <p:cNvSpPr/>
          <p:nvPr/>
        </p:nvSpPr>
        <p:spPr>
          <a:xfrm>
            <a:off x="8010720" y="9160560"/>
            <a:ext cx="6737760" cy="118692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400">
                <a:solidFill>
                  <a:srgbClr val="000000"/>
                </a:solidFill>
                <a:latin typeface="Times New Roman"/>
              </a:rPr>
              <a:t>- Nanowires/rods</a:t>
            </a:r>
            <a:endParaRPr/>
          </a:p>
        </p:txBody>
      </p:sp>
      <p:sp>
        <p:nvSpPr>
          <p:cNvPr id="117" name="CustomShape 21"/>
          <p:cNvSpPr/>
          <p:nvPr/>
        </p:nvSpPr>
        <p:spPr>
          <a:xfrm>
            <a:off x="-11887200" y="19110960"/>
            <a:ext cx="6737760" cy="263052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5000">
                <a:solidFill>
                  <a:srgbClr val="000000"/>
                </a:solidFill>
                <a:latin typeface="Times New Roman"/>
              </a:rPr>
              <a:t>- </a:t>
            </a:r>
            <a:r>
              <a:rPr b="1" i="1" lang="en-US" sz="5000">
                <a:solidFill>
                  <a:srgbClr val="c00000"/>
                </a:solidFill>
                <a:latin typeface="Times New Roman"/>
              </a:rPr>
              <a:t>Ab-Initio</a:t>
            </a:r>
            <a:r>
              <a:rPr b="1" lang="en-US" sz="5000">
                <a:solidFill>
                  <a:srgbClr val="000000"/>
                </a:solidFill>
                <a:latin typeface="Times New Roman"/>
              </a:rPr>
              <a:t> molecular dynamics can model Silicon accurately to measure phonon properties:</a:t>
            </a:r>
            <a:endParaRPr/>
          </a:p>
        </p:txBody>
      </p:sp>
      <p:sp>
        <p:nvSpPr>
          <p:cNvPr id="118" name="CustomShape 22"/>
          <p:cNvSpPr/>
          <p:nvPr/>
        </p:nvSpPr>
        <p:spPr>
          <a:xfrm>
            <a:off x="-8575560" y="24140160"/>
            <a:ext cx="6737760" cy="9374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5000">
                <a:solidFill>
                  <a:srgbClr val="000000"/>
                </a:solidFill>
                <a:latin typeface="Times New Roman"/>
              </a:rPr>
              <a:t>-Phonon lifetime/mean free path:</a:t>
            </a:r>
            <a:endParaRPr/>
          </a:p>
        </p:txBody>
      </p:sp>
      <p:sp>
        <p:nvSpPr>
          <p:cNvPr id="119" name="CustomShape 23"/>
          <p:cNvSpPr/>
          <p:nvPr/>
        </p:nvSpPr>
        <p:spPr>
          <a:xfrm>
            <a:off x="360" y="0"/>
            <a:ext cx="7697520" cy="62035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pic>
        <p:nvPicPr>
          <p:cNvPr descr="" id="120" name="Picture 58"/>
          <p:cNvPicPr/>
          <p:nvPr/>
        </p:nvPicPr>
        <p:blipFill>
          <a:blip r:embed="rId2"/>
          <a:stretch>
            <a:fillRect/>
          </a:stretch>
        </p:blipFill>
        <p:spPr>
          <a:xfrm>
            <a:off x="536400" y="4114440"/>
            <a:ext cx="6729480" cy="2003040"/>
          </a:xfrm>
          <a:prstGeom prst="rect">
            <a:avLst/>
          </a:prstGeom>
        </p:spPr>
      </p:pic>
      <p:pic>
        <p:nvPicPr>
          <p:cNvPr descr="" id="121" name="Picture 59"/>
          <p:cNvPicPr/>
          <p:nvPr/>
        </p:nvPicPr>
        <p:blipFill>
          <a:blip r:embed="rId3"/>
          <a:stretch>
            <a:fillRect/>
          </a:stretch>
        </p:blipFill>
        <p:spPr>
          <a:xfrm>
            <a:off x="536400" y="1097280"/>
            <a:ext cx="6656400" cy="2543040"/>
          </a:xfrm>
          <a:prstGeom prst="rect">
            <a:avLst/>
          </a:prstGeom>
        </p:spPr>
      </p:pic>
      <p:sp>
        <p:nvSpPr>
          <p:cNvPr id="122" name="Line 24"/>
          <p:cNvSpPr/>
          <p:nvPr/>
        </p:nvSpPr>
        <p:spPr>
          <a:xfrm>
            <a:off x="7750080" y="1294920"/>
            <a:ext cx="22598640" cy="3048120"/>
          </a:xfrm>
          <a:prstGeom prst="line">
            <a:avLst/>
          </a:prstGeom>
        </p:spPr>
      </p:sp>
      <p:sp>
        <p:nvSpPr>
          <p:cNvPr id="123" name="Line 25"/>
          <p:cNvSpPr/>
          <p:nvPr/>
        </p:nvSpPr>
        <p:spPr>
          <a:xfrm flipH="1">
            <a:off x="7750440" y="1370880"/>
            <a:ext cx="21510360" cy="0"/>
          </a:xfrm>
          <a:prstGeom prst="line">
            <a:avLst/>
          </a:prstGeom>
          <a:ln w="127080">
            <a:solidFill>
              <a:srgbClr val="000000"/>
            </a:solidFill>
            <a:round/>
          </a:ln>
        </p:spPr>
      </p:sp>
      <p:sp>
        <p:nvSpPr>
          <p:cNvPr id="124" name="CustomShape 26"/>
          <p:cNvSpPr/>
          <p:nvPr/>
        </p:nvSpPr>
        <p:spPr>
          <a:xfrm>
            <a:off x="8664840" y="5866920"/>
            <a:ext cx="19236600" cy="975240"/>
          </a:xfrm>
          <a:prstGeom prst="rect">
            <a:avLst/>
          </a:prstGeom>
        </p:spPr>
        <p:txBody>
          <a:bodyPr bIns="138240" lIns="274320" rIns="274320" tIns="138240"/>
          <a:p>
            <a:pPr algn="ctr"/>
            <a:r>
              <a:rPr lang="en-US" sz="4000">
                <a:solidFill>
                  <a:srgbClr val="000000"/>
                </a:solidFill>
                <a:latin typeface="Times New Roman"/>
              </a:rPr>
              <a:t>Supported by AFSOR FA95501010098 (2010 YIP)</a:t>
            </a:r>
            <a:endParaRPr/>
          </a:p>
        </p:txBody>
      </p:sp>
      <p:sp>
        <p:nvSpPr>
          <p:cNvPr id="125" name="Line 27"/>
          <p:cNvSpPr/>
          <p:nvPr/>
        </p:nvSpPr>
        <p:spPr>
          <a:xfrm flipH="1">
            <a:off x="5398560" y="6705000"/>
            <a:ext cx="2307960" cy="76320"/>
          </a:xfrm>
          <a:prstGeom prst="line">
            <a:avLst/>
          </a:prstGeom>
        </p:spPr>
      </p:sp>
      <p:sp>
        <p:nvSpPr>
          <p:cNvPr id="126" name="Line 28"/>
          <p:cNvSpPr/>
          <p:nvPr/>
        </p:nvSpPr>
        <p:spPr>
          <a:xfrm flipH="1">
            <a:off x="360" y="7161840"/>
            <a:ext cx="775044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127" name="CustomShape 29"/>
          <p:cNvSpPr/>
          <p:nvPr/>
        </p:nvSpPr>
        <p:spPr>
          <a:xfrm>
            <a:off x="22685400" y="25069320"/>
            <a:ext cx="426240" cy="76860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sp>
        <p:nvSpPr>
          <p:cNvPr id="128" name="Line 30"/>
          <p:cNvSpPr/>
          <p:nvPr/>
        </p:nvSpPr>
        <p:spPr>
          <a:xfrm flipH="1">
            <a:off x="360" y="6704640"/>
            <a:ext cx="775044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pic>
        <p:nvPicPr>
          <p:cNvPr descr="" id="129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640080" y="11226600"/>
            <a:ext cx="6600600" cy="5084640"/>
          </a:xfrm>
          <a:prstGeom prst="rect">
            <a:avLst/>
          </a:prstGeom>
        </p:spPr>
      </p:pic>
      <p:pic>
        <p:nvPicPr>
          <p:cNvPr descr="" id="130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8048880" y="10096560"/>
            <a:ext cx="6177960" cy="4779000"/>
          </a:xfrm>
          <a:prstGeom prst="rect">
            <a:avLst/>
          </a:prstGeom>
        </p:spPr>
      </p:pic>
      <p:sp>
        <p:nvSpPr>
          <p:cNvPr id="131" name="CustomShape 31"/>
          <p:cNvSpPr/>
          <p:nvPr/>
        </p:nvSpPr>
        <p:spPr>
          <a:xfrm>
            <a:off x="8048880" y="15051960"/>
            <a:ext cx="5172120" cy="812880"/>
          </a:xfrm>
          <a:prstGeom prst="rect">
            <a:avLst/>
          </a:prstGeom>
        </p:spPr>
        <p:txBody>
          <a:bodyPr bIns="45000" lIns="90000" rIns="90000" tIns="45000"/>
          <a:p>
            <a:r>
              <a:rPr i="1" lang="en-US" sz="2400"/>
              <a:t>Nano Letters</a:t>
            </a:r>
            <a:r>
              <a:rPr lang="en-US" sz="2400"/>
              <a:t> 9 2009 864-869</a:t>
            </a:r>
            <a:endParaRPr/>
          </a:p>
        </p:txBody>
      </p:sp>
      <p:pic>
        <p:nvPicPr>
          <p:cNvPr descr="" id="132" name=""/>
          <p:cNvPicPr/>
          <p:nvPr/>
        </p:nvPicPr>
        <p:blipFill>
          <a:blip r:embed="rId6"/>
          <a:stretch>
            <a:fillRect/>
          </a:stretch>
        </p:blipFill>
        <p:spPr>
          <a:xfrm>
            <a:off x="22255920" y="18832680"/>
            <a:ext cx="5942520" cy="2829240"/>
          </a:xfrm>
          <a:prstGeom prst="rect">
            <a:avLst/>
          </a:prstGeom>
        </p:spPr>
      </p:pic>
      <p:sp>
        <p:nvSpPr>
          <p:cNvPr id="133" name="CustomShape 32"/>
          <p:cNvSpPr/>
          <p:nvPr/>
        </p:nvSpPr>
        <p:spPr>
          <a:xfrm>
            <a:off x="2479680" y="10121400"/>
            <a:ext cx="3374280" cy="762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i="1" lang="en-US" sz="4800"/>
              <a:t>O</a:t>
            </a:r>
            <a:r>
              <a:rPr b="1" lang="en-US" sz="4800"/>
              <a:t>(10 cm)</a:t>
            </a:r>
            <a:endParaRPr/>
          </a:p>
        </p:txBody>
      </p:sp>
      <p:pic>
        <p:nvPicPr>
          <p:cNvPr descr="" id="134" name=""/>
          <p:cNvPicPr/>
          <p:nvPr/>
        </p:nvPicPr>
        <p:blipFill>
          <a:blip r:embed="rId7"/>
          <a:stretch>
            <a:fillRect/>
          </a:stretch>
        </p:blipFill>
        <p:spPr>
          <a:xfrm>
            <a:off x="15051600" y="29277720"/>
            <a:ext cx="6710040" cy="905760"/>
          </a:xfrm>
          <a:prstGeom prst="rect">
            <a:avLst/>
          </a:prstGeom>
        </p:spPr>
      </p:pic>
      <p:pic>
        <p:nvPicPr>
          <p:cNvPr descr="" id="135" name=""/>
          <p:cNvPicPr/>
          <p:nvPr/>
        </p:nvPicPr>
        <p:blipFill>
          <a:blip r:embed="rId8"/>
          <a:stretch>
            <a:fillRect/>
          </a:stretch>
        </p:blipFill>
        <p:spPr>
          <a:xfrm>
            <a:off x="15045480" y="30418200"/>
            <a:ext cx="6636240" cy="4929120"/>
          </a:xfrm>
          <a:prstGeom prst="rect">
            <a:avLst/>
          </a:prstGeom>
        </p:spPr>
      </p:pic>
      <p:pic>
        <p:nvPicPr>
          <p:cNvPr descr="" id="136" name=""/>
          <p:cNvPicPr/>
          <p:nvPr/>
        </p:nvPicPr>
        <p:blipFill>
          <a:blip r:embed="rId9"/>
          <a:stretch>
            <a:fillRect/>
          </a:stretch>
        </p:blipFill>
        <p:spPr>
          <a:xfrm>
            <a:off x="18598320" y="34230240"/>
            <a:ext cx="3100320" cy="722880"/>
          </a:xfrm>
          <a:prstGeom prst="rect">
            <a:avLst/>
          </a:prstGeom>
        </p:spPr>
      </p:pic>
      <p:pic>
        <p:nvPicPr>
          <p:cNvPr descr="" id="137" name=""/>
          <p:cNvPicPr/>
          <p:nvPr/>
        </p:nvPicPr>
        <p:blipFill>
          <a:blip r:embed="rId10"/>
          <a:stretch>
            <a:fillRect/>
          </a:stretch>
        </p:blipFill>
        <p:spPr>
          <a:xfrm>
            <a:off x="-10005840" y="29815920"/>
            <a:ext cx="4608720" cy="1911600"/>
          </a:xfrm>
          <a:prstGeom prst="rect">
            <a:avLst/>
          </a:prstGeom>
        </p:spPr>
      </p:pic>
      <p:sp>
        <p:nvSpPr>
          <p:cNvPr id="138" name="CustomShape 33"/>
          <p:cNvSpPr/>
          <p:nvPr/>
        </p:nvSpPr>
        <p:spPr>
          <a:xfrm>
            <a:off x="-8961120" y="28719720"/>
            <a:ext cx="371880" cy="8128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800"/>
              <a:t>=</a:t>
            </a:r>
            <a:endParaRPr/>
          </a:p>
        </p:txBody>
      </p:sp>
      <p:pic>
        <p:nvPicPr>
          <p:cNvPr descr="" id="139" name=""/>
          <p:cNvPicPr/>
          <p:nvPr/>
        </p:nvPicPr>
        <p:blipFill>
          <a:blip r:embed="rId11"/>
          <a:stretch>
            <a:fillRect/>
          </a:stretch>
        </p:blipFill>
        <p:spPr>
          <a:xfrm>
            <a:off x="1064160" y="8429040"/>
            <a:ext cx="5569200" cy="1728720"/>
          </a:xfrm>
          <a:prstGeom prst="rect">
            <a:avLst/>
          </a:prstGeom>
        </p:spPr>
      </p:pic>
      <p:pic>
        <p:nvPicPr>
          <p:cNvPr descr="" id="140" name=""/>
          <p:cNvPicPr/>
          <p:nvPr/>
        </p:nvPicPr>
        <p:blipFill>
          <a:blip r:embed="rId12"/>
          <a:stretch>
            <a:fillRect/>
          </a:stretch>
        </p:blipFill>
        <p:spPr>
          <a:xfrm>
            <a:off x="149760" y="23187240"/>
            <a:ext cx="7430040" cy="1829160"/>
          </a:xfrm>
          <a:prstGeom prst="rect">
            <a:avLst/>
          </a:prstGeom>
        </p:spPr>
      </p:pic>
      <p:sp>
        <p:nvSpPr>
          <p:cNvPr id="141" name="CustomShape 34"/>
          <p:cNvSpPr/>
          <p:nvPr/>
        </p:nvSpPr>
        <p:spPr>
          <a:xfrm>
            <a:off x="33705360" y="28072080"/>
            <a:ext cx="3783240" cy="666000"/>
          </a:xfrm>
          <a:prstGeom prst="rect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</p:sp>
      <p:pic>
        <p:nvPicPr>
          <p:cNvPr descr="" id="142" name=""/>
          <p:cNvPicPr/>
          <p:nvPr/>
        </p:nvPicPr>
        <p:blipFill>
          <a:blip r:embed="rId13"/>
          <a:stretch>
            <a:fillRect/>
          </a:stretch>
        </p:blipFill>
        <p:spPr>
          <a:xfrm>
            <a:off x="15376680" y="10930680"/>
            <a:ext cx="5662440" cy="2627280"/>
          </a:xfrm>
          <a:prstGeom prst="rect">
            <a:avLst/>
          </a:prstGeom>
        </p:spPr>
      </p:pic>
      <p:sp>
        <p:nvSpPr>
          <p:cNvPr id="143" name="CustomShape 35"/>
          <p:cNvSpPr/>
          <p:nvPr/>
        </p:nvSpPr>
        <p:spPr>
          <a:xfrm>
            <a:off x="17647920" y="10654200"/>
            <a:ext cx="3783240" cy="666000"/>
          </a:xfrm>
          <a:prstGeom prst="rect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</p:sp>
      <p:pic>
        <p:nvPicPr>
          <p:cNvPr descr="" id="144" name=""/>
          <p:cNvPicPr/>
          <p:nvPr/>
        </p:nvPicPr>
        <p:blipFill>
          <a:blip r:embed="rId14"/>
          <a:stretch>
            <a:fillRect/>
          </a:stretch>
        </p:blipFill>
        <p:spPr>
          <a:xfrm>
            <a:off x="23369040" y="9712080"/>
            <a:ext cx="4155480" cy="1250640"/>
          </a:xfrm>
          <a:prstGeom prst="rect">
            <a:avLst/>
          </a:prstGeom>
        </p:spPr>
      </p:pic>
      <p:pic>
        <p:nvPicPr>
          <p:cNvPr descr="" id="145" name=""/>
          <p:cNvPicPr/>
          <p:nvPr/>
        </p:nvPicPr>
        <p:blipFill>
          <a:blip r:embed="rId15"/>
          <a:stretch>
            <a:fillRect/>
          </a:stretch>
        </p:blipFill>
        <p:spPr>
          <a:xfrm>
            <a:off x="15051600" y="16893000"/>
            <a:ext cx="6637680" cy="1374120"/>
          </a:xfrm>
          <a:prstGeom prst="rect">
            <a:avLst/>
          </a:prstGeom>
        </p:spPr>
      </p:pic>
      <p:pic>
        <p:nvPicPr>
          <p:cNvPr descr="" id="146" name=""/>
          <p:cNvPicPr/>
          <p:nvPr/>
        </p:nvPicPr>
        <p:blipFill>
          <a:blip r:embed="rId16"/>
          <a:stretch>
            <a:fillRect/>
          </a:stretch>
        </p:blipFill>
        <p:spPr>
          <a:xfrm>
            <a:off x="15179040" y="20208240"/>
            <a:ext cx="6399360" cy="1461600"/>
          </a:xfrm>
          <a:prstGeom prst="rect">
            <a:avLst/>
          </a:prstGeom>
        </p:spPr>
      </p:pic>
      <p:sp>
        <p:nvSpPr>
          <p:cNvPr id="147" name="CustomShape 36"/>
          <p:cNvSpPr/>
          <p:nvPr/>
        </p:nvSpPr>
        <p:spPr>
          <a:xfrm>
            <a:off x="7910640" y="7462080"/>
            <a:ext cx="6900840" cy="11476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5200" u="sng">
                <a:solidFill>
                  <a:srgbClr val="000000"/>
                </a:solidFill>
                <a:latin typeface="Times New Roman"/>
              </a:rPr>
              <a:t>Heat Transport in Nanostructures</a:t>
            </a:r>
            <a:endParaRPr/>
          </a:p>
        </p:txBody>
      </p:sp>
      <p:pic>
        <p:nvPicPr>
          <p:cNvPr descr="" id="148" name=""/>
          <p:cNvPicPr/>
          <p:nvPr/>
        </p:nvPicPr>
        <p:blipFill>
          <a:blip r:embed="rId17"/>
          <a:stretch>
            <a:fillRect/>
          </a:stretch>
        </p:blipFill>
        <p:spPr>
          <a:xfrm>
            <a:off x="-10253160" y="26368200"/>
            <a:ext cx="3393000" cy="1518840"/>
          </a:xfrm>
          <a:prstGeom prst="rect">
            <a:avLst/>
          </a:prstGeom>
        </p:spPr>
      </p:pic>
      <p:pic>
        <p:nvPicPr>
          <p:cNvPr descr="" id="149" name=""/>
          <p:cNvPicPr/>
          <p:nvPr/>
        </p:nvPicPr>
        <p:blipFill>
          <a:blip r:embed="rId18"/>
          <a:stretch>
            <a:fillRect/>
          </a:stretch>
        </p:blipFill>
        <p:spPr>
          <a:xfrm>
            <a:off x="-2659680" y="17739360"/>
            <a:ext cx="745920" cy="2205000"/>
          </a:xfrm>
          <a:prstGeom prst="rect">
            <a:avLst/>
          </a:prstGeom>
        </p:spPr>
      </p:pic>
      <p:sp>
        <p:nvSpPr>
          <p:cNvPr id="150" name="Line 37"/>
          <p:cNvSpPr/>
          <p:nvPr/>
        </p:nvSpPr>
        <p:spPr>
          <a:xfrm flipH="1">
            <a:off x="640080" y="10576080"/>
            <a:ext cx="1839600" cy="0"/>
          </a:xfrm>
          <a:prstGeom prst="line">
            <a:avLst/>
          </a:prstGeom>
          <a:ln w="914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51" name="Line 38"/>
          <p:cNvSpPr/>
          <p:nvPr/>
        </p:nvSpPr>
        <p:spPr>
          <a:xfrm>
            <a:off x="5248080" y="10576080"/>
            <a:ext cx="1920240" cy="0"/>
          </a:xfrm>
          <a:prstGeom prst="line">
            <a:avLst/>
          </a:prstGeom>
          <a:ln w="91440">
            <a:solidFill>
              <a:srgbClr val="000000"/>
            </a:solidFill>
            <a:round/>
            <a:tailEnd len="med" type="triangle" w="med"/>
          </a:ln>
        </p:spPr>
      </p:sp>
      <p:pic>
        <p:nvPicPr>
          <p:cNvPr descr="" id="152" name=""/>
          <p:cNvPicPr/>
          <p:nvPr/>
        </p:nvPicPr>
        <p:blipFill>
          <a:blip r:embed="rId19"/>
          <a:stretch>
            <a:fillRect/>
          </a:stretch>
        </p:blipFill>
        <p:spPr>
          <a:xfrm>
            <a:off x="380880" y="17215200"/>
            <a:ext cx="6566400" cy="4844160"/>
          </a:xfrm>
          <a:prstGeom prst="rect">
            <a:avLst/>
          </a:prstGeom>
        </p:spPr>
      </p:pic>
      <p:sp>
        <p:nvSpPr>
          <p:cNvPr id="153" name="Line 39"/>
          <p:cNvSpPr/>
          <p:nvPr/>
        </p:nvSpPr>
        <p:spPr>
          <a:xfrm flipV="1">
            <a:off x="5584680" y="20172240"/>
            <a:ext cx="548640" cy="365760"/>
          </a:xfrm>
          <a:prstGeom prst="line">
            <a:avLst/>
          </a:prstGeom>
          <a:ln w="914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54" name="CustomShape 40"/>
          <p:cNvSpPr/>
          <p:nvPr/>
        </p:nvSpPr>
        <p:spPr>
          <a:xfrm>
            <a:off x="5060160" y="20629800"/>
            <a:ext cx="3374280" cy="762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i="1" lang="en-US" sz="4800"/>
              <a:t>O</a:t>
            </a:r>
            <a:r>
              <a:rPr b="1" lang="en-US" sz="4800"/>
              <a:t>(1 nm)</a:t>
            </a:r>
            <a:endParaRPr/>
          </a:p>
        </p:txBody>
      </p:sp>
      <p:sp>
        <p:nvSpPr>
          <p:cNvPr id="155" name="Line 41"/>
          <p:cNvSpPr/>
          <p:nvPr/>
        </p:nvSpPr>
        <p:spPr>
          <a:xfrm flipH="1">
            <a:off x="4314240" y="20995200"/>
            <a:ext cx="556200" cy="365760"/>
          </a:xfrm>
          <a:prstGeom prst="line">
            <a:avLst/>
          </a:prstGeom>
          <a:ln w="914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56" name="Line 42"/>
          <p:cNvSpPr/>
          <p:nvPr/>
        </p:nvSpPr>
        <p:spPr>
          <a:xfrm>
            <a:off x="4023360" y="15660720"/>
            <a:ext cx="2743200" cy="1493280"/>
          </a:xfrm>
          <a:prstGeom prst="line">
            <a:avLst/>
          </a:prstGeom>
          <a:ln w="914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57" name="Line 43"/>
          <p:cNvSpPr/>
          <p:nvPr/>
        </p:nvSpPr>
        <p:spPr>
          <a:xfrm flipH="1">
            <a:off x="1097280" y="15660720"/>
            <a:ext cx="2926080" cy="1584720"/>
          </a:xfrm>
          <a:prstGeom prst="line">
            <a:avLst/>
          </a:prstGeom>
          <a:ln w="91440">
            <a:solidFill>
              <a:srgbClr val="000000"/>
            </a:solidFill>
            <a:round/>
            <a:tailEnd len="med" type="triangle" w="med"/>
          </a:ln>
        </p:spPr>
      </p:sp>
      <p:pic>
        <p:nvPicPr>
          <p:cNvPr descr="" id="158" name=""/>
          <p:cNvPicPr/>
          <p:nvPr/>
        </p:nvPicPr>
        <p:blipFill>
          <a:blip r:embed="rId20"/>
          <a:stretch>
            <a:fillRect/>
          </a:stretch>
        </p:blipFill>
        <p:spPr>
          <a:xfrm>
            <a:off x="5303520" y="31590720"/>
            <a:ext cx="1589760" cy="1536480"/>
          </a:xfrm>
          <a:prstGeom prst="rect">
            <a:avLst/>
          </a:prstGeom>
        </p:spPr>
      </p:pic>
      <p:pic>
        <p:nvPicPr>
          <p:cNvPr descr="" id="159" name=""/>
          <p:cNvPicPr/>
          <p:nvPr/>
        </p:nvPicPr>
        <p:blipFill>
          <a:blip r:embed="rId21"/>
          <a:stretch>
            <a:fillRect/>
          </a:stretch>
        </p:blipFill>
        <p:spPr>
          <a:xfrm>
            <a:off x="421200" y="34192800"/>
            <a:ext cx="2192400" cy="1305360"/>
          </a:xfrm>
          <a:prstGeom prst="rect">
            <a:avLst/>
          </a:prstGeom>
        </p:spPr>
      </p:pic>
      <p:sp>
        <p:nvSpPr>
          <p:cNvPr id="160" name="CustomShape 44"/>
          <p:cNvSpPr/>
          <p:nvPr/>
        </p:nvSpPr>
        <p:spPr>
          <a:xfrm>
            <a:off x="2638080" y="34431120"/>
            <a:ext cx="4728240" cy="769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4000"/>
              <a:t>= </a:t>
            </a:r>
            <a:r>
              <a:rPr b="1" i="1" lang="en-US" sz="4800"/>
              <a:t>O</a:t>
            </a:r>
            <a:r>
              <a:rPr b="1" lang="en-US" sz="4800"/>
              <a:t>(</a:t>
            </a:r>
            <a:r>
              <a:rPr b="1" lang="en-US" sz="4000"/>
              <a:t>1 nm – 10 </a:t>
            </a:r>
            <a:r>
              <a:rPr b="1" lang="en-US" sz="4000">
                <a:latin typeface="Arial"/>
                <a:ea typeface="Arial"/>
              </a:rPr>
              <a:t>μm)</a:t>
            </a:r>
            <a:endParaRPr/>
          </a:p>
        </p:txBody>
      </p:sp>
      <p:sp>
        <p:nvSpPr>
          <p:cNvPr id="161" name="Line 45"/>
          <p:cNvSpPr/>
          <p:nvPr/>
        </p:nvSpPr>
        <p:spPr>
          <a:xfrm flipH="1">
            <a:off x="0" y="35808480"/>
            <a:ext cx="765648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62" name="CustomShape 46"/>
          <p:cNvSpPr/>
          <p:nvPr/>
        </p:nvSpPr>
        <p:spPr>
          <a:xfrm>
            <a:off x="4369680" y="30096000"/>
            <a:ext cx="637920" cy="637920"/>
          </a:xfrm>
          <a:prstGeom prst="ellipse">
            <a:avLst/>
          </a:prstGeom>
          <a:solidFill>
            <a:srgbClr val="000080"/>
          </a:solidFill>
          <a:ln>
            <a:solidFill>
              <a:srgbClr val="0000ff"/>
            </a:solidFill>
          </a:ln>
        </p:spPr>
      </p:sp>
      <p:pic>
        <p:nvPicPr>
          <p:cNvPr descr="" id="163" name="Picture 16"/>
          <p:cNvPicPr/>
          <p:nvPr/>
        </p:nvPicPr>
        <p:blipFill>
          <a:blip r:embed="rId22"/>
          <a:stretch>
            <a:fillRect/>
          </a:stretch>
        </p:blipFill>
        <p:spPr>
          <a:xfrm>
            <a:off x="423720" y="25650720"/>
            <a:ext cx="6758640" cy="5758200"/>
          </a:xfrm>
          <a:prstGeom prst="rect">
            <a:avLst/>
          </a:prstGeom>
        </p:spPr>
      </p:pic>
      <p:sp>
        <p:nvSpPr>
          <p:cNvPr id="164" name="CustomShape 47"/>
          <p:cNvSpPr/>
          <p:nvPr/>
        </p:nvSpPr>
        <p:spPr>
          <a:xfrm>
            <a:off x="620640" y="25344000"/>
            <a:ext cx="637920" cy="637920"/>
          </a:xfrm>
          <a:prstGeom prst="ellipse">
            <a:avLst/>
          </a:prstGeom>
          <a:solidFill>
            <a:srgbClr val="000080"/>
          </a:solidFill>
          <a:ln>
            <a:solidFill>
              <a:srgbClr val="0000ff"/>
            </a:solidFill>
          </a:ln>
        </p:spPr>
      </p:sp>
      <p:sp>
        <p:nvSpPr>
          <p:cNvPr id="165" name="CustomShape 48"/>
          <p:cNvSpPr/>
          <p:nvPr/>
        </p:nvSpPr>
        <p:spPr>
          <a:xfrm>
            <a:off x="2449440" y="25709760"/>
            <a:ext cx="637920" cy="637920"/>
          </a:xfrm>
          <a:prstGeom prst="ellipse">
            <a:avLst/>
          </a:prstGeom>
          <a:solidFill>
            <a:srgbClr val="000080"/>
          </a:solidFill>
          <a:ln>
            <a:solidFill>
              <a:srgbClr val="0000ff"/>
            </a:solidFill>
          </a:ln>
        </p:spPr>
      </p:sp>
      <p:sp>
        <p:nvSpPr>
          <p:cNvPr id="166" name="CustomShape 49"/>
          <p:cNvSpPr/>
          <p:nvPr/>
        </p:nvSpPr>
        <p:spPr>
          <a:xfrm>
            <a:off x="4369680" y="25344000"/>
            <a:ext cx="637920" cy="637920"/>
          </a:xfrm>
          <a:prstGeom prst="ellipse">
            <a:avLst/>
          </a:prstGeom>
          <a:solidFill>
            <a:srgbClr val="000080"/>
          </a:solidFill>
          <a:ln>
            <a:solidFill>
              <a:srgbClr val="0000ff"/>
            </a:solidFill>
          </a:ln>
        </p:spPr>
      </p:sp>
      <p:sp>
        <p:nvSpPr>
          <p:cNvPr id="167" name="CustomShape 50"/>
          <p:cNvSpPr/>
          <p:nvPr/>
        </p:nvSpPr>
        <p:spPr>
          <a:xfrm>
            <a:off x="6381360" y="25709760"/>
            <a:ext cx="637920" cy="637920"/>
          </a:xfrm>
          <a:prstGeom prst="ellipse">
            <a:avLst/>
          </a:prstGeom>
          <a:solidFill>
            <a:srgbClr val="000080"/>
          </a:solidFill>
          <a:ln>
            <a:solidFill>
              <a:srgbClr val="0000ff"/>
            </a:solidFill>
          </a:ln>
        </p:spPr>
      </p:sp>
      <p:sp>
        <p:nvSpPr>
          <p:cNvPr id="168" name="CustomShape 51"/>
          <p:cNvSpPr/>
          <p:nvPr/>
        </p:nvSpPr>
        <p:spPr>
          <a:xfrm>
            <a:off x="6381360" y="26645760"/>
            <a:ext cx="637920" cy="637920"/>
          </a:xfrm>
          <a:prstGeom prst="ellipse">
            <a:avLst/>
          </a:prstGeom>
          <a:solidFill>
            <a:srgbClr val="000080"/>
          </a:solidFill>
          <a:ln>
            <a:solidFill>
              <a:srgbClr val="0000ff"/>
            </a:solidFill>
          </a:ln>
        </p:spPr>
      </p:sp>
      <p:sp>
        <p:nvSpPr>
          <p:cNvPr id="169" name="CustomShape 52"/>
          <p:cNvSpPr/>
          <p:nvPr/>
        </p:nvSpPr>
        <p:spPr>
          <a:xfrm>
            <a:off x="4369680" y="26712000"/>
            <a:ext cx="637920" cy="637920"/>
          </a:xfrm>
          <a:prstGeom prst="ellipse">
            <a:avLst/>
          </a:prstGeom>
          <a:solidFill>
            <a:srgbClr val="000080"/>
          </a:solidFill>
          <a:ln>
            <a:solidFill>
              <a:srgbClr val="0000ff"/>
            </a:solidFill>
          </a:ln>
        </p:spPr>
      </p:sp>
      <p:sp>
        <p:nvSpPr>
          <p:cNvPr id="170" name="CustomShape 53"/>
          <p:cNvSpPr/>
          <p:nvPr/>
        </p:nvSpPr>
        <p:spPr>
          <a:xfrm>
            <a:off x="2449440" y="26429760"/>
            <a:ext cx="637920" cy="637920"/>
          </a:xfrm>
          <a:prstGeom prst="ellipse">
            <a:avLst/>
          </a:prstGeom>
          <a:solidFill>
            <a:srgbClr val="000080"/>
          </a:solidFill>
          <a:ln>
            <a:solidFill>
              <a:srgbClr val="0000ff"/>
            </a:solidFill>
          </a:ln>
        </p:spPr>
      </p:sp>
      <p:sp>
        <p:nvSpPr>
          <p:cNvPr id="171" name="CustomShape 54"/>
          <p:cNvSpPr/>
          <p:nvPr/>
        </p:nvSpPr>
        <p:spPr>
          <a:xfrm>
            <a:off x="620640" y="26424000"/>
            <a:ext cx="637920" cy="637920"/>
          </a:xfrm>
          <a:prstGeom prst="ellipse">
            <a:avLst/>
          </a:prstGeom>
          <a:solidFill>
            <a:srgbClr val="000080"/>
          </a:solidFill>
          <a:ln>
            <a:solidFill>
              <a:srgbClr val="0000ff"/>
            </a:solidFill>
          </a:ln>
        </p:spPr>
      </p:sp>
      <p:sp>
        <p:nvSpPr>
          <p:cNvPr id="172" name="CustomShape 55"/>
          <p:cNvSpPr/>
          <p:nvPr/>
        </p:nvSpPr>
        <p:spPr>
          <a:xfrm>
            <a:off x="620640" y="27648000"/>
            <a:ext cx="637920" cy="637920"/>
          </a:xfrm>
          <a:prstGeom prst="ellipse">
            <a:avLst/>
          </a:prstGeom>
          <a:solidFill>
            <a:srgbClr val="000080"/>
          </a:solidFill>
          <a:ln>
            <a:solidFill>
              <a:srgbClr val="0000ff"/>
            </a:solidFill>
          </a:ln>
        </p:spPr>
      </p:sp>
      <p:sp>
        <p:nvSpPr>
          <p:cNvPr id="173" name="CustomShape 56"/>
          <p:cNvSpPr/>
          <p:nvPr/>
        </p:nvSpPr>
        <p:spPr>
          <a:xfrm>
            <a:off x="2449440" y="27617760"/>
            <a:ext cx="637920" cy="637920"/>
          </a:xfrm>
          <a:prstGeom prst="ellipse">
            <a:avLst/>
          </a:prstGeom>
          <a:solidFill>
            <a:srgbClr val="000080"/>
          </a:solidFill>
          <a:ln>
            <a:solidFill>
              <a:srgbClr val="0000ff"/>
            </a:solidFill>
          </a:ln>
        </p:spPr>
      </p:sp>
      <p:sp>
        <p:nvSpPr>
          <p:cNvPr id="174" name="CustomShape 57"/>
          <p:cNvSpPr/>
          <p:nvPr/>
        </p:nvSpPr>
        <p:spPr>
          <a:xfrm>
            <a:off x="4369680" y="27576000"/>
            <a:ext cx="637920" cy="637920"/>
          </a:xfrm>
          <a:prstGeom prst="ellipse">
            <a:avLst/>
          </a:prstGeom>
          <a:solidFill>
            <a:srgbClr val="000080"/>
          </a:solidFill>
          <a:ln>
            <a:solidFill>
              <a:srgbClr val="0000ff"/>
            </a:solidFill>
          </a:ln>
        </p:spPr>
      </p:sp>
      <p:sp>
        <p:nvSpPr>
          <p:cNvPr id="175" name="CustomShape 58"/>
          <p:cNvSpPr/>
          <p:nvPr/>
        </p:nvSpPr>
        <p:spPr>
          <a:xfrm>
            <a:off x="6381360" y="27545760"/>
            <a:ext cx="637920" cy="637920"/>
          </a:xfrm>
          <a:prstGeom prst="ellipse">
            <a:avLst/>
          </a:prstGeom>
          <a:solidFill>
            <a:srgbClr val="000080"/>
          </a:solidFill>
          <a:ln>
            <a:solidFill>
              <a:srgbClr val="0000ff"/>
            </a:solidFill>
          </a:ln>
        </p:spPr>
      </p:sp>
      <p:sp>
        <p:nvSpPr>
          <p:cNvPr id="176" name="CustomShape 59"/>
          <p:cNvSpPr/>
          <p:nvPr/>
        </p:nvSpPr>
        <p:spPr>
          <a:xfrm>
            <a:off x="620640" y="28764000"/>
            <a:ext cx="637920" cy="637920"/>
          </a:xfrm>
          <a:prstGeom prst="ellipse">
            <a:avLst/>
          </a:prstGeom>
          <a:solidFill>
            <a:srgbClr val="000080"/>
          </a:solidFill>
          <a:ln>
            <a:solidFill>
              <a:srgbClr val="0000ff"/>
            </a:solidFill>
          </a:ln>
        </p:spPr>
      </p:sp>
      <p:sp>
        <p:nvSpPr>
          <p:cNvPr id="177" name="CustomShape 60"/>
          <p:cNvSpPr/>
          <p:nvPr/>
        </p:nvSpPr>
        <p:spPr>
          <a:xfrm>
            <a:off x="2449440" y="28805760"/>
            <a:ext cx="637920" cy="637920"/>
          </a:xfrm>
          <a:prstGeom prst="ellipse">
            <a:avLst/>
          </a:prstGeom>
          <a:solidFill>
            <a:srgbClr val="000080"/>
          </a:solidFill>
          <a:ln>
            <a:solidFill>
              <a:srgbClr val="0000ff"/>
            </a:solidFill>
          </a:ln>
        </p:spPr>
      </p:sp>
      <p:sp>
        <p:nvSpPr>
          <p:cNvPr id="178" name="CustomShape 61"/>
          <p:cNvSpPr/>
          <p:nvPr/>
        </p:nvSpPr>
        <p:spPr>
          <a:xfrm>
            <a:off x="6381360" y="28877760"/>
            <a:ext cx="637920" cy="637920"/>
          </a:xfrm>
          <a:prstGeom prst="ellipse">
            <a:avLst/>
          </a:prstGeom>
          <a:solidFill>
            <a:srgbClr val="000080"/>
          </a:solidFill>
          <a:ln>
            <a:solidFill>
              <a:srgbClr val="0000ff"/>
            </a:solidFill>
          </a:ln>
        </p:spPr>
      </p:sp>
      <p:sp>
        <p:nvSpPr>
          <p:cNvPr id="179" name="CustomShape 62"/>
          <p:cNvSpPr/>
          <p:nvPr/>
        </p:nvSpPr>
        <p:spPr>
          <a:xfrm>
            <a:off x="7968240" y="20117520"/>
            <a:ext cx="5563080" cy="668160"/>
          </a:xfrm>
          <a:prstGeom prst="rect">
            <a:avLst/>
          </a:prstGeom>
        </p:spPr>
        <p:txBody>
          <a:bodyPr bIns="45000" lIns="90000" rIns="90000" tIns="45000"/>
          <a:p>
            <a:r>
              <a:rPr i="1" lang="en-US" sz="2400"/>
              <a:t>Nano Letters</a:t>
            </a:r>
            <a:r>
              <a:rPr lang="en-US" sz="2400"/>
              <a:t> </a:t>
            </a:r>
            <a:r>
              <a:rPr b="1" lang="en-US" sz="2400"/>
              <a:t>11</a:t>
            </a:r>
            <a:r>
              <a:rPr lang="en-US" sz="2400"/>
              <a:t>, 107-112 (2011).</a:t>
            </a:r>
            <a:endParaRPr/>
          </a:p>
        </p:txBody>
      </p:sp>
      <p:pic>
        <p:nvPicPr>
          <p:cNvPr descr="" id="180" name="Picture 9"/>
          <p:cNvPicPr/>
          <p:nvPr/>
        </p:nvPicPr>
        <p:blipFill>
          <a:blip r:embed="rId23"/>
          <a:stretch>
            <a:fillRect/>
          </a:stretch>
        </p:blipFill>
        <p:spPr>
          <a:xfrm>
            <a:off x="8046720" y="16659360"/>
            <a:ext cx="6617160" cy="3166920"/>
          </a:xfrm>
          <a:prstGeom prst="rect">
            <a:avLst/>
          </a:prstGeom>
        </p:spPr>
      </p:pic>
      <p:sp>
        <p:nvSpPr>
          <p:cNvPr id="181" name="CustomShape 63"/>
          <p:cNvSpPr/>
          <p:nvPr/>
        </p:nvSpPr>
        <p:spPr>
          <a:xfrm>
            <a:off x="28800" y="22104000"/>
            <a:ext cx="10614960" cy="12758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5200" u="sng">
                <a:solidFill>
                  <a:srgbClr val="000000"/>
                </a:solidFill>
                <a:latin typeface="Times New Roman"/>
              </a:rPr>
              <a:t>Energy Carriers: Phonons</a:t>
            </a:r>
            <a:endParaRPr/>
          </a:p>
        </p:txBody>
      </p:sp>
      <p:pic>
        <p:nvPicPr>
          <p:cNvPr descr="" id="182" name=""/>
          <p:cNvPicPr/>
          <p:nvPr/>
        </p:nvPicPr>
        <p:blipFill>
          <a:blip r:embed="rId24"/>
          <a:stretch>
            <a:fillRect/>
          </a:stretch>
        </p:blipFill>
        <p:spPr>
          <a:xfrm>
            <a:off x="7955280" y="25775280"/>
            <a:ext cx="6673320" cy="8319240"/>
          </a:xfrm>
          <a:prstGeom prst="rect">
            <a:avLst/>
          </a:prstGeom>
        </p:spPr>
      </p:pic>
      <p:sp>
        <p:nvSpPr>
          <p:cNvPr id="183" name="CustomShape 64"/>
          <p:cNvSpPr/>
          <p:nvPr/>
        </p:nvSpPr>
        <p:spPr>
          <a:xfrm>
            <a:off x="7910640" y="22104000"/>
            <a:ext cx="6900840" cy="11476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5200" u="sng">
                <a:solidFill>
                  <a:srgbClr val="000000"/>
                </a:solidFill>
                <a:latin typeface="Times New Roman"/>
              </a:rPr>
              <a:t>Monte Carlo Sampling</a:t>
            </a:r>
            <a:endParaRPr/>
          </a:p>
        </p:txBody>
      </p:sp>
      <p:sp>
        <p:nvSpPr>
          <p:cNvPr id="184" name="CustomShape 65"/>
          <p:cNvSpPr/>
          <p:nvPr/>
        </p:nvSpPr>
        <p:spPr>
          <a:xfrm>
            <a:off x="7946280" y="15786720"/>
            <a:ext cx="6737760" cy="118692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400">
                <a:solidFill>
                  <a:srgbClr val="000000"/>
                </a:solidFill>
                <a:latin typeface="Times New Roman"/>
              </a:rPr>
              <a:t>- Porous Silicon</a:t>
            </a:r>
            <a:endParaRPr/>
          </a:p>
        </p:txBody>
      </p:sp>
      <p:sp>
        <p:nvSpPr>
          <p:cNvPr id="185" name="CustomShape 66"/>
          <p:cNvSpPr/>
          <p:nvPr/>
        </p:nvSpPr>
        <p:spPr>
          <a:xfrm>
            <a:off x="15732000" y="8720640"/>
            <a:ext cx="5103000" cy="1326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4400" u="sng">
                <a:solidFill>
                  <a:srgbClr val="000000"/>
                </a:solidFill>
                <a:latin typeface="Times New Roman"/>
              </a:rPr>
              <a:t>Phonon-Phonon Scattering</a:t>
            </a:r>
            <a:endParaRPr/>
          </a:p>
        </p:txBody>
      </p:sp>
      <p:pic>
        <p:nvPicPr>
          <p:cNvPr descr="" id="186" name=""/>
          <p:cNvPicPr/>
          <p:nvPr/>
        </p:nvPicPr>
        <p:blipFill>
          <a:blip r:embed="rId25"/>
          <a:stretch>
            <a:fillRect/>
          </a:stretch>
        </p:blipFill>
        <p:spPr>
          <a:xfrm>
            <a:off x="19110960" y="10108080"/>
            <a:ext cx="2192400" cy="1305360"/>
          </a:xfrm>
          <a:prstGeom prst="rect">
            <a:avLst/>
          </a:prstGeom>
        </p:spPr>
      </p:pic>
      <p:sp>
        <p:nvSpPr>
          <p:cNvPr id="187" name="CustomShape 67"/>
          <p:cNvSpPr/>
          <p:nvPr/>
        </p:nvSpPr>
        <p:spPr>
          <a:xfrm>
            <a:off x="15123600" y="15632640"/>
            <a:ext cx="6737760" cy="118692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400">
                <a:solidFill>
                  <a:srgbClr val="000000"/>
                </a:solidFill>
                <a:latin typeface="Times New Roman"/>
              </a:rPr>
              <a:t>- Conservation of energy:</a:t>
            </a:r>
            <a:endParaRPr/>
          </a:p>
        </p:txBody>
      </p:sp>
      <p:sp>
        <p:nvSpPr>
          <p:cNvPr id="188" name="CustomShape 68"/>
          <p:cNvSpPr/>
          <p:nvPr/>
        </p:nvSpPr>
        <p:spPr>
          <a:xfrm>
            <a:off x="15159960" y="18368640"/>
            <a:ext cx="6737760" cy="118692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400">
                <a:solidFill>
                  <a:srgbClr val="000000"/>
                </a:solidFill>
                <a:latin typeface="Times New Roman"/>
              </a:rPr>
              <a:t>- Lattice translational invariance:</a:t>
            </a:r>
            <a:endParaRPr/>
          </a:p>
        </p:txBody>
      </p:sp>
      <p:sp>
        <p:nvSpPr>
          <p:cNvPr id="189" name="CustomShape 69"/>
          <p:cNvSpPr/>
          <p:nvPr/>
        </p:nvSpPr>
        <p:spPr>
          <a:xfrm>
            <a:off x="7898040" y="34425000"/>
            <a:ext cx="6764760" cy="1578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/>
              <a:t>A. J. H. McGaughey and A. Jain, "Nanostructure thermal </a:t>
            </a:r>
            <a:endParaRPr/>
          </a:p>
          <a:p>
            <a:r>
              <a:rPr lang="en-US" sz="2000"/>
              <a:t>conductivity prediction by Monte Carlo sampling of phonon </a:t>
            </a:r>
            <a:endParaRPr/>
          </a:p>
          <a:p>
            <a:r>
              <a:rPr lang="en-US" sz="2000"/>
              <a:t>free paths." </a:t>
            </a:r>
            <a:r>
              <a:rPr lang="en-US" sz="2000" u="sng">
                <a:solidFill>
                  <a:srgbClr val="0000ff"/>
                </a:solidFill>
                <a:hlinkClick r:id="rId26"/>
              </a:rPr>
              <a:t>Applied Physics Letters 100 (2012) 061911</a:t>
            </a:r>
            <a:r>
              <a:rPr lang="en-US" sz="2000">
                <a:solidFill>
                  <a:srgbClr val="0000ff"/>
                </a:solidFill>
              </a:rPr>
              <a:t>.</a:t>
            </a:r>
            <a:endParaRPr/>
          </a:p>
        </p:txBody>
      </p:sp>
      <p:sp>
        <p:nvSpPr>
          <p:cNvPr id="190" name="CustomShape 70"/>
          <p:cNvSpPr/>
          <p:nvPr/>
        </p:nvSpPr>
        <p:spPr>
          <a:xfrm>
            <a:off x="15103440" y="14356800"/>
            <a:ext cx="5103000" cy="8204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4400" u="sng">
                <a:solidFill>
                  <a:srgbClr val="000000"/>
                </a:solidFill>
                <a:latin typeface="Times New Roman"/>
              </a:rPr>
              <a:t>3-phonon process</a:t>
            </a:r>
            <a:endParaRPr/>
          </a:p>
        </p:txBody>
      </p:sp>
      <p:pic>
        <p:nvPicPr>
          <p:cNvPr descr="" id="191" name=""/>
          <p:cNvPicPr/>
          <p:nvPr/>
        </p:nvPicPr>
        <p:blipFill>
          <a:blip r:embed="rId27"/>
          <a:stretch>
            <a:fillRect/>
          </a:stretch>
        </p:blipFill>
        <p:spPr>
          <a:xfrm>
            <a:off x="18385200" y="25293600"/>
            <a:ext cx="3093480" cy="1569600"/>
          </a:xfrm>
          <a:prstGeom prst="rect">
            <a:avLst/>
          </a:prstGeom>
        </p:spPr>
      </p:pic>
      <p:sp>
        <p:nvSpPr>
          <p:cNvPr id="192" name="CustomShape 71"/>
          <p:cNvSpPr/>
          <p:nvPr/>
        </p:nvSpPr>
        <p:spPr>
          <a:xfrm>
            <a:off x="15124680" y="24165000"/>
            <a:ext cx="6737760" cy="118692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400">
                <a:solidFill>
                  <a:srgbClr val="000000"/>
                </a:solidFill>
                <a:latin typeface="Times New Roman"/>
              </a:rPr>
              <a:t>- Phonon-Phonon interactions:</a:t>
            </a:r>
            <a:endParaRPr/>
          </a:p>
        </p:txBody>
      </p:sp>
      <p:sp>
        <p:nvSpPr>
          <p:cNvPr id="193" name="CustomShape 72"/>
          <p:cNvSpPr/>
          <p:nvPr/>
        </p:nvSpPr>
        <p:spPr>
          <a:xfrm>
            <a:off x="22032000" y="8721000"/>
            <a:ext cx="5103000" cy="8204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4400" u="sng">
                <a:solidFill>
                  <a:srgbClr val="000000"/>
                </a:solidFill>
                <a:latin typeface="Times New Roman"/>
              </a:rPr>
              <a:t>Group Velocity</a:t>
            </a:r>
            <a:endParaRPr/>
          </a:p>
        </p:txBody>
      </p:sp>
      <p:sp>
        <p:nvSpPr>
          <p:cNvPr id="194" name="CustomShape 73"/>
          <p:cNvSpPr/>
          <p:nvPr/>
        </p:nvSpPr>
        <p:spPr>
          <a:xfrm>
            <a:off x="22723920" y="17701200"/>
            <a:ext cx="5103000" cy="1326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4400" u="sng">
                <a:solidFill>
                  <a:srgbClr val="000000"/>
                </a:solidFill>
                <a:latin typeface="Times New Roman"/>
              </a:rPr>
              <a:t>Effective Mean Free Path:</a:t>
            </a:r>
            <a:endParaRPr/>
          </a:p>
        </p:txBody>
      </p:sp>
      <p:sp>
        <p:nvSpPr>
          <p:cNvPr id="195" name="CustomShape 74"/>
          <p:cNvSpPr/>
          <p:nvPr/>
        </p:nvSpPr>
        <p:spPr>
          <a:xfrm>
            <a:off x="130320" y="31724640"/>
            <a:ext cx="5103000" cy="8204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5200" u="sng">
                <a:solidFill>
                  <a:srgbClr val="000000"/>
                </a:solidFill>
                <a:latin typeface="Times New Roman"/>
              </a:rPr>
              <a:t>Group Velocity:</a:t>
            </a:r>
            <a:endParaRPr/>
          </a:p>
        </p:txBody>
      </p:sp>
      <p:sp>
        <p:nvSpPr>
          <p:cNvPr id="196" name="CustomShape 75"/>
          <p:cNvSpPr/>
          <p:nvPr/>
        </p:nvSpPr>
        <p:spPr>
          <a:xfrm>
            <a:off x="108360" y="33210000"/>
            <a:ext cx="7455600" cy="8204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5200" u="sng">
                <a:solidFill>
                  <a:srgbClr val="000000"/>
                </a:solidFill>
                <a:latin typeface="Times New Roman"/>
              </a:rPr>
              <a:t>Bulk Mean Free Path:</a:t>
            </a:r>
            <a:endParaRPr/>
          </a:p>
        </p:txBody>
      </p:sp>
      <p:sp>
        <p:nvSpPr>
          <p:cNvPr id="197" name="CustomShape 76"/>
          <p:cNvSpPr/>
          <p:nvPr/>
        </p:nvSpPr>
        <p:spPr>
          <a:xfrm>
            <a:off x="15125040" y="27477000"/>
            <a:ext cx="6737760" cy="118692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400">
                <a:solidFill>
                  <a:srgbClr val="000000"/>
                </a:solidFill>
                <a:latin typeface="Times New Roman"/>
              </a:rPr>
              <a:t>- Calculated by Density Functional Theory:</a:t>
            </a:r>
            <a:endParaRPr/>
          </a:p>
        </p:txBody>
      </p:sp>
      <p:sp>
        <p:nvSpPr>
          <p:cNvPr id="198" name="CustomShape 77"/>
          <p:cNvSpPr/>
          <p:nvPr/>
        </p:nvSpPr>
        <p:spPr>
          <a:xfrm>
            <a:off x="4369680" y="28836000"/>
            <a:ext cx="637920" cy="637920"/>
          </a:xfrm>
          <a:prstGeom prst="ellipse">
            <a:avLst/>
          </a:prstGeom>
          <a:solidFill>
            <a:srgbClr val="000080"/>
          </a:solidFill>
          <a:ln>
            <a:solidFill>
              <a:srgbClr val="0000ff"/>
            </a:solidFill>
          </a:ln>
        </p:spPr>
      </p:sp>
      <p:pic>
        <p:nvPicPr>
          <p:cNvPr descr="" id="199" name=""/>
          <p:cNvPicPr/>
          <p:nvPr/>
        </p:nvPicPr>
        <p:blipFill>
          <a:blip r:embed="rId28"/>
          <a:stretch>
            <a:fillRect/>
          </a:stretch>
        </p:blipFill>
        <p:spPr>
          <a:xfrm>
            <a:off x="22037040" y="27706320"/>
            <a:ext cx="6491160" cy="6674400"/>
          </a:xfrm>
          <a:prstGeom prst="rect">
            <a:avLst/>
          </a:prstGeom>
        </p:spPr>
      </p:pic>
      <p:sp>
        <p:nvSpPr>
          <p:cNvPr id="200" name="CustomShape 78"/>
          <p:cNvSpPr/>
          <p:nvPr/>
        </p:nvSpPr>
        <p:spPr>
          <a:xfrm>
            <a:off x="22204800" y="34738920"/>
            <a:ext cx="5690160" cy="15404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3200">
                <a:solidFill>
                  <a:srgbClr val="000000"/>
                </a:solidFill>
                <a:latin typeface="Times New Roman"/>
              </a:rPr>
              <a:t>We thank Keivan Esfarjani (MIT)</a:t>
            </a:r>
            <a:endParaRPr/>
          </a:p>
          <a:p>
            <a:r>
              <a:rPr b="1" lang="en-US" sz="3200">
                <a:solidFill>
                  <a:srgbClr val="000000"/>
                </a:solidFill>
                <a:latin typeface="Times New Roman"/>
              </a:rPr>
              <a:t>for supplying the bulk phonon </a:t>
            </a:r>
            <a:endParaRPr/>
          </a:p>
          <a:p>
            <a:r>
              <a:rPr b="1" lang="en-US" sz="3200">
                <a:solidFill>
                  <a:srgbClr val="000000"/>
                </a:solidFill>
                <a:latin typeface="Times New Roman"/>
              </a:rPr>
              <a:t>properties</a:t>
            </a:r>
            <a:endParaRPr/>
          </a:p>
        </p:txBody>
      </p:sp>
      <p:sp>
        <p:nvSpPr>
          <p:cNvPr id="201" name="CustomShape 79"/>
          <p:cNvSpPr/>
          <p:nvPr/>
        </p:nvSpPr>
        <p:spPr>
          <a:xfrm>
            <a:off x="13350960" y="4770000"/>
            <a:ext cx="364680" cy="53316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US" sz="3000">
                <a:solidFill>
                  <a:srgbClr val="000000"/>
                </a:solidFill>
                <a:latin typeface="Times New Roman"/>
              </a:rPr>
              <a:t>2</a:t>
            </a:r>
            <a:endParaRPr/>
          </a:p>
        </p:txBody>
      </p:sp>
      <p:sp>
        <p:nvSpPr>
          <p:cNvPr id="202" name="CustomShape 80"/>
          <p:cNvSpPr/>
          <p:nvPr/>
        </p:nvSpPr>
        <p:spPr>
          <a:xfrm>
            <a:off x="26099280" y="3559320"/>
            <a:ext cx="364680" cy="53316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US" sz="3000">
                <a:solidFill>
                  <a:srgbClr val="000000"/>
                </a:solidFill>
                <a:latin typeface="Times New Roman"/>
              </a:rPr>
              <a:t>2</a:t>
            </a:r>
            <a:endParaRPr/>
          </a:p>
        </p:txBody>
      </p:sp>
      <p:sp>
        <p:nvSpPr>
          <p:cNvPr id="203" name="CustomShape 81"/>
          <p:cNvSpPr/>
          <p:nvPr/>
        </p:nvSpPr>
        <p:spPr>
          <a:xfrm>
            <a:off x="11339280" y="4114800"/>
            <a:ext cx="364680" cy="53316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US" sz="3000">
                <a:solidFill>
                  <a:srgbClr val="000000"/>
                </a:solidFill>
                <a:latin typeface="Times New Roman"/>
              </a:rPr>
              <a:t>1</a:t>
            </a:r>
            <a:endParaRPr/>
          </a:p>
        </p:txBody>
      </p:sp>
      <p:sp>
        <p:nvSpPr>
          <p:cNvPr id="204" name="CustomShape 82"/>
          <p:cNvSpPr/>
          <p:nvPr/>
        </p:nvSpPr>
        <p:spPr>
          <a:xfrm>
            <a:off x="13569120" y="3523320"/>
            <a:ext cx="364680" cy="51156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US" sz="3000">
                <a:solidFill>
                  <a:srgbClr val="000000"/>
                </a:solidFill>
                <a:latin typeface="Times New Roman"/>
              </a:rPr>
              <a:t>1</a:t>
            </a:r>
            <a:endParaRPr/>
          </a:p>
        </p:txBody>
      </p:sp>
      <p:sp>
        <p:nvSpPr>
          <p:cNvPr id="205" name="CustomShape 83"/>
          <p:cNvSpPr/>
          <p:nvPr/>
        </p:nvSpPr>
        <p:spPr>
          <a:xfrm>
            <a:off x="16550640" y="3559320"/>
            <a:ext cx="364680" cy="53316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US" sz="3000">
                <a:solidFill>
                  <a:srgbClr val="000000"/>
                </a:solidFill>
                <a:latin typeface="Times New Roman"/>
              </a:rPr>
              <a:t>1</a:t>
            </a:r>
            <a:endParaRPr/>
          </a:p>
        </p:txBody>
      </p:sp>
      <p:sp>
        <p:nvSpPr>
          <p:cNvPr id="206" name="CustomShape 84"/>
          <p:cNvSpPr/>
          <p:nvPr/>
        </p:nvSpPr>
        <p:spPr>
          <a:xfrm>
            <a:off x="21488400" y="3489120"/>
            <a:ext cx="364680" cy="53316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US" sz="3000">
                <a:solidFill>
                  <a:srgbClr val="000000"/>
                </a:solidFill>
                <a:latin typeface="Times New Roman"/>
              </a:rPr>
              <a:t>1</a:t>
            </a:r>
            <a:endParaRPr/>
          </a:p>
        </p:txBody>
      </p:sp>
      <p:pic>
        <p:nvPicPr>
          <p:cNvPr descr="" id="207" name=""/>
          <p:cNvPicPr/>
          <p:nvPr/>
        </p:nvPicPr>
        <p:blipFill>
          <a:blip r:embed="rId29"/>
          <a:stretch>
            <a:fillRect/>
          </a:stretch>
        </p:blipFill>
        <p:spPr>
          <a:xfrm>
            <a:off x="22219920" y="21472200"/>
            <a:ext cx="6370200" cy="6234120"/>
          </a:xfrm>
          <a:prstGeom prst="rect">
            <a:avLst/>
          </a:prstGeom>
        </p:spPr>
      </p:pic>
      <p:sp>
        <p:nvSpPr>
          <p:cNvPr id="208" name="Line 85"/>
          <p:cNvSpPr/>
          <p:nvPr/>
        </p:nvSpPr>
        <p:spPr>
          <a:xfrm>
            <a:off x="23075640" y="25547760"/>
            <a:ext cx="4869000" cy="0"/>
          </a:xfrm>
          <a:prstGeom prst="line">
            <a:avLst/>
          </a:prstGeom>
          <a:ln>
            <a:solidFill>
              <a:srgbClr val="000000"/>
            </a:solidFill>
          </a:ln>
        </p:spPr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