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74" r:id="rId3"/>
    <p:sldId id="258" r:id="rId4"/>
    <p:sldId id="260" r:id="rId5"/>
    <p:sldId id="261" r:id="rId6"/>
    <p:sldId id="262" r:id="rId7"/>
    <p:sldId id="263" r:id="rId8"/>
    <p:sldId id="271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26B27-8AF7-49B4-9F8D-BAE58528080B}" type="datetimeFigureOut">
              <a:rPr lang="en-US" smtClean="0"/>
              <a:t>3/9/2012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93690-6EFC-44A3-B845-82699CC520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Important in </a:t>
            </a:r>
            <a:r>
              <a:rPr lang="en-US" sz="2400" dirty="0" err="1" smtClean="0">
                <a:solidFill>
                  <a:srgbClr val="C00000"/>
                </a:solidFill>
              </a:rPr>
              <a:t>Zoey’s</a:t>
            </a:r>
            <a:r>
              <a:rPr lang="en-US" sz="2400" dirty="0" smtClean="0">
                <a:solidFill>
                  <a:srgbClr val="C00000"/>
                </a:solidFill>
              </a:rPr>
              <a:t> case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93690-6EFC-44A3-B845-82699CC5204E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C3C7114-8D21-450B-89B7-4D8DA4A033DD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2AB67B5-DC6A-4D25-ADE6-77A411966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7114-8D21-450B-89B7-4D8DA4A033DD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7B5-DC6A-4D25-ADE6-77A411966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7114-8D21-450B-89B7-4D8DA4A033DD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7B5-DC6A-4D25-ADE6-77A411966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C3C7114-8D21-450B-89B7-4D8DA4A033DD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2AB67B5-DC6A-4D25-ADE6-77A411966C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C3C7114-8D21-450B-89B7-4D8DA4A033DD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2AB67B5-DC6A-4D25-ADE6-77A411966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7114-8D21-450B-89B7-4D8DA4A033DD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7B5-DC6A-4D25-ADE6-77A411966C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7114-8D21-450B-89B7-4D8DA4A033DD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7B5-DC6A-4D25-ADE6-77A411966C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3C7114-8D21-450B-89B7-4D8DA4A033DD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2AB67B5-DC6A-4D25-ADE6-77A411966C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7114-8D21-450B-89B7-4D8DA4A033DD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7B5-DC6A-4D25-ADE6-77A411966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C3C7114-8D21-450B-89B7-4D8DA4A033DD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2AB67B5-DC6A-4D25-ADE6-77A411966C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3C7114-8D21-450B-89B7-4D8DA4A033DD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2AB67B5-DC6A-4D25-ADE6-77A411966C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C3C7114-8D21-450B-89B7-4D8DA4A033DD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2AB67B5-DC6A-4D25-ADE6-77A411966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package" Target="../embeddings/Microsoft_Office_Word_Document8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Office_Word_Document3.docx"/><Relationship Id="rId5" Type="http://schemas.openxmlformats.org/officeDocument/2006/relationships/package" Target="../embeddings/Microsoft_Office_Word_Document2.docx"/><Relationship Id="rId4" Type="http://schemas.openxmlformats.org/officeDocument/2006/relationships/package" Target="../embeddings/Microsoft_Office_Word_Document1.doc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package" Target="../embeddings/Microsoft_Office_Word_Document6.docx"/><Relationship Id="rId4" Type="http://schemas.openxmlformats.org/officeDocument/2006/relationships/package" Target="../embeddings/Microsoft_Office_Word_Document5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Microsoft_Office_Word_Document7.doc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524000"/>
            <a:ext cx="6172200" cy="189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Thermal Conductivity Predictions for Nanostructures by Phonon Free Path Sampling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5029200"/>
            <a:ext cx="5791200" cy="1371600"/>
          </a:xfrm>
        </p:spPr>
        <p:txBody>
          <a:bodyPr/>
          <a:lstStyle/>
          <a:p>
            <a:r>
              <a:rPr lang="en-US" dirty="0" err="1" smtClean="0"/>
              <a:t>Ankit</a:t>
            </a:r>
            <a:r>
              <a:rPr lang="en-US" dirty="0" smtClean="0"/>
              <a:t> Jain</a:t>
            </a:r>
          </a:p>
          <a:p>
            <a:r>
              <a:rPr lang="en-US" dirty="0" smtClean="0"/>
              <a:t>Advisor:  Alan </a:t>
            </a:r>
            <a:r>
              <a:rPr lang="en-US" dirty="0" err="1" smtClean="0"/>
              <a:t>McGaughey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82562"/>
            <a:ext cx="4267200" cy="655638"/>
          </a:xfrm>
        </p:spPr>
        <p:txBody>
          <a:bodyPr/>
          <a:lstStyle/>
          <a:p>
            <a:r>
              <a:rPr lang="en-US" dirty="0" smtClean="0"/>
              <a:t>Porous Thin Films</a:t>
            </a:r>
            <a:endParaRPr lang="en-US" dirty="0"/>
          </a:p>
        </p:txBody>
      </p:sp>
      <p:pic>
        <p:nvPicPr>
          <p:cNvPr id="4" name="Content Placeholder 3" descr="porous_film.eps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-76200" y="1066800"/>
            <a:ext cx="6172200" cy="4079875"/>
          </a:xfrm>
        </p:spPr>
      </p:pic>
      <p:sp>
        <p:nvSpPr>
          <p:cNvPr id="5" name="TextBox 4"/>
          <p:cNvSpPr txBox="1"/>
          <p:nvPr/>
        </p:nvSpPr>
        <p:spPr>
          <a:xfrm>
            <a:off x="5943600" y="16002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a: Pore separation</a:t>
            </a:r>
          </a:p>
          <a:p>
            <a:r>
              <a:rPr lang="en-US" sz="2400" dirty="0" smtClean="0"/>
              <a:t>t: Film thickness</a:t>
            </a:r>
          </a:p>
          <a:p>
            <a:r>
              <a:rPr lang="en-US" sz="2400" dirty="0" smtClean="0"/>
              <a:t>d: Pore diameter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53340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Thin film with an array of cylindrical thorough holes </a:t>
            </a:r>
            <a:endParaRPr lang="en-US" sz="2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562600" y="3124200"/>
          <a:ext cx="3098800" cy="1092200"/>
        </p:xfrm>
        <a:graphic>
          <a:graphicData uri="http://schemas.openxmlformats.org/presentationml/2006/ole">
            <p:oleObj spid="_x0000_s22531" name="Document" r:id="rId4" imgW="3099529" imgH="1091611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579438"/>
          </a:xfrm>
        </p:spPr>
        <p:txBody>
          <a:bodyPr/>
          <a:lstStyle/>
          <a:p>
            <a:r>
              <a:rPr lang="en-US" dirty="0" smtClean="0"/>
              <a:t>Results: Porous Thin Films</a:t>
            </a:r>
            <a:endParaRPr lang="en-US" dirty="0"/>
          </a:p>
        </p:txBody>
      </p:sp>
      <p:pic>
        <p:nvPicPr>
          <p:cNvPr id="27" name="Picture 26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838200"/>
            <a:ext cx="6019800" cy="4514850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381000" y="5410200"/>
            <a:ext cx="8305800" cy="1219200"/>
            <a:chOff x="381000" y="5410200"/>
            <a:chExt cx="8305800" cy="1219200"/>
          </a:xfrm>
        </p:grpSpPr>
        <p:grpSp>
          <p:nvGrpSpPr>
            <p:cNvPr id="28" name="Group 27"/>
            <p:cNvGrpSpPr/>
            <p:nvPr/>
          </p:nvGrpSpPr>
          <p:grpSpPr>
            <a:xfrm>
              <a:off x="381000" y="5410200"/>
              <a:ext cx="1447800" cy="1219200"/>
              <a:chOff x="381000" y="5410200"/>
              <a:chExt cx="1447800" cy="1219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897774" y="5529348"/>
                <a:ext cx="152400" cy="1524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81000" y="5410200"/>
                <a:ext cx="1447800" cy="1219200"/>
                <a:chOff x="381000" y="5410200"/>
                <a:chExt cx="1447800" cy="1219200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381000" y="5410200"/>
                  <a:ext cx="1447800" cy="1219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533400" y="5529348"/>
                  <a:ext cx="152400" cy="1524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533400" y="5809209"/>
                  <a:ext cx="152400" cy="1524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533400" y="6114009"/>
                  <a:ext cx="152400" cy="1524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897774" y="5809209"/>
                  <a:ext cx="152400" cy="1524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1245522" y="5809209"/>
                  <a:ext cx="152400" cy="1524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1583574" y="5809209"/>
                  <a:ext cx="152400" cy="1524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1245522" y="5529348"/>
                  <a:ext cx="152400" cy="1524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1583574" y="5529348"/>
                  <a:ext cx="152400" cy="1524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897774" y="6114009"/>
                  <a:ext cx="152400" cy="1524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245522" y="6114009"/>
                  <a:ext cx="152400" cy="1524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1582191" y="6105696"/>
                  <a:ext cx="152400" cy="1524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33400" y="6384174"/>
                  <a:ext cx="152400" cy="1524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897774" y="6371712"/>
                  <a:ext cx="152400" cy="1524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1253835" y="6367548"/>
                  <a:ext cx="152400" cy="1524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1583574" y="6366165"/>
                  <a:ext cx="152400" cy="1524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" name="Group 33"/>
            <p:cNvGrpSpPr/>
            <p:nvPr/>
          </p:nvGrpSpPr>
          <p:grpSpPr>
            <a:xfrm>
              <a:off x="7239000" y="5410200"/>
              <a:ext cx="1447800" cy="1219200"/>
              <a:chOff x="7239000" y="5410200"/>
              <a:chExt cx="1447800" cy="12192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239000" y="5410200"/>
                <a:ext cx="1447800" cy="1219200"/>
                <a:chOff x="2133600" y="5410200"/>
                <a:chExt cx="1447800" cy="12192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133600" y="5410200"/>
                  <a:ext cx="1447800" cy="1219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362200" y="5562600"/>
                  <a:ext cx="407322" cy="3810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Oval 28"/>
              <p:cNvSpPr/>
              <p:nvPr/>
            </p:nvSpPr>
            <p:spPr>
              <a:xfrm>
                <a:off x="8050878" y="5562600"/>
                <a:ext cx="407322" cy="381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467600" y="6096000"/>
                <a:ext cx="407322" cy="381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8050878" y="6096000"/>
                <a:ext cx="407322" cy="381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6" name="Picture 35" descr="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2034" y="762000"/>
            <a:ext cx="6845402" cy="5486399"/>
          </a:xfrm>
          <a:prstGeom prst="rect">
            <a:avLst/>
          </a:prstGeom>
        </p:spPr>
      </p:pic>
      <p:pic>
        <p:nvPicPr>
          <p:cNvPr id="37" name="Picture 36" descr="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742948"/>
            <a:ext cx="7239001" cy="542925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0" y="621166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Film thickness = 500 nm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1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1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1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31838"/>
          </a:xfrm>
        </p:spPr>
        <p:txBody>
          <a:bodyPr/>
          <a:lstStyle/>
          <a:p>
            <a:r>
              <a:rPr lang="en-US" dirty="0" smtClean="0"/>
              <a:t>Results: Porous Thin Films (Contd..)</a:t>
            </a:r>
            <a:endParaRPr lang="en-US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7872" y="1066800"/>
            <a:ext cx="6182127" cy="4884762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1" y="1295400"/>
            <a:ext cx="6045446" cy="4800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5400" y="9906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In-plane thermal conductivity variation with film thickness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219200"/>
            <a:ext cx="7224036" cy="5501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31838"/>
          </a:xfrm>
        </p:spPr>
        <p:txBody>
          <a:bodyPr/>
          <a:lstStyle/>
          <a:p>
            <a:r>
              <a:rPr lang="en-US" dirty="0" smtClean="0"/>
              <a:t>Results: Porous Thin Films (Contd..)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9906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Cross-plane thermal conductivity comparison with experiments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Film thickness = 500 nm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6553200"/>
            <a:ext cx="53415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defRPr/>
            </a:pPr>
            <a:r>
              <a:rPr lang="en-US" sz="1600" dirty="0" smtClean="0"/>
              <a:t>Hopkins </a:t>
            </a:r>
            <a:r>
              <a:rPr lang="en-US" sz="1600" dirty="0" smtClean="0"/>
              <a:t>et </a:t>
            </a:r>
            <a:r>
              <a:rPr lang="en-US" sz="1600" dirty="0" err="1" smtClean="0"/>
              <a:t>al</a:t>
            </a:r>
            <a:r>
              <a:rPr lang="en-US" sz="1600" dirty="0" err="1" smtClean="0"/>
              <a:t>.,</a:t>
            </a:r>
            <a:r>
              <a:rPr lang="en-US" sz="1600" i="1" dirty="0" err="1" smtClean="0"/>
              <a:t>Nano</a:t>
            </a:r>
            <a:r>
              <a:rPr lang="en-US" sz="1600" i="1" dirty="0" smtClean="0"/>
              <a:t> Letters </a:t>
            </a:r>
            <a:r>
              <a:rPr lang="en-US" sz="1600" b="1" dirty="0" smtClean="0"/>
              <a:t>11(1),  pp 107</a:t>
            </a:r>
            <a:r>
              <a:rPr lang="en-US" sz="1600" dirty="0" smtClean="0"/>
              <a:t> </a:t>
            </a:r>
            <a:r>
              <a:rPr lang="en-US" sz="1600" dirty="0" smtClean="0"/>
              <a:t>(</a:t>
            </a:r>
            <a:r>
              <a:rPr lang="en-US" sz="1600" dirty="0" smtClean="0"/>
              <a:t>2011)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655638"/>
          </a:xfrm>
        </p:spPr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229600" cy="52547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Sampling approach can be applied for any geometry.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Poisson distribution is assumed as phonon-phonon free path distribution.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In-plane thermal conductivity predictions matches very well with the available experimental data for thin films and porous media.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Cross-plane thermal conductivity predictions are very different from experiments. Presence of oxide layer or some different physics is expected for this discrepancy. 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2667000"/>
            <a:ext cx="3352800" cy="9144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92162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1905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Nanostructures are important part of our life.</a:t>
            </a:r>
          </a:p>
          <a:p>
            <a:pPr>
              <a:buFont typeface="Wingdings" pitchFamily="2" charset="2"/>
              <a:buChar char="q"/>
            </a:pPr>
            <a:endParaRPr lang="en-US" sz="1200" dirty="0" smtClean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They are present in semiconductor laser, solar energy conversion, thermoelectric energy conversion devices, </a:t>
            </a:r>
            <a:r>
              <a:rPr lang="en-US" dirty="0" err="1" smtClean="0"/>
              <a:t>nano</a:t>
            </a:r>
            <a:r>
              <a:rPr lang="en-US" dirty="0" smtClean="0"/>
              <a:t>-sensors, etc.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352800"/>
            <a:ext cx="754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400" dirty="0" smtClean="0"/>
              <a:t> Thermal properties of nanostructures are   considerably different from bulk materials.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3345" y="4419600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dirty="0" smtClean="0"/>
              <a:t> Can be advantageous in some applications like thermoelectric energy conversion while disadvantageous in other applications like solar cells.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467600" cy="9604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Outline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60448"/>
            <a:ext cx="7467600" cy="40355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/>
              <a:t> Introduction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/>
              <a:t> Phonon Scattering Mechanisms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/>
              <a:t> Results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/>
              <a:t> Conclusions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31838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990600"/>
            <a:ext cx="670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dirty="0" smtClean="0"/>
              <a:t>  Heat Carriers: PHONONS, electrons.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676400"/>
            <a:ext cx="838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dirty="0" smtClean="0"/>
              <a:t> Thermal Conductivity: Boltzmann Transport Equation,</a:t>
            </a:r>
          </a:p>
          <a:p>
            <a:endParaRPr lang="en-US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2286000"/>
            <a:ext cx="4143375" cy="866775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/>
          <p:nvPr/>
        </p:nvCxnSpPr>
        <p:spPr>
          <a:xfrm flipH="1">
            <a:off x="2133600" y="3048000"/>
            <a:ext cx="1295400" cy="533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19600" y="3048000"/>
            <a:ext cx="0" cy="533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86400" y="3048000"/>
            <a:ext cx="990600" cy="609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0" y="3733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Specific heat per phonon mode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5200" y="3733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Phonon mode group velocity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8800" y="3810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Relaxation time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5943600" y="2362200"/>
          <a:ext cx="2743200" cy="593725"/>
        </p:xfrm>
        <a:graphic>
          <a:graphicData uri="http://schemas.openxmlformats.org/presentationml/2006/ole">
            <p:oleObj spid="_x0000_s17411" name="Document" r:id="rId4" imgW="3373292" imgH="649640" progId="Word.Document.12">
              <p:embed/>
            </p:oleObj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533400" y="4572000"/>
            <a:ext cx="7543800" cy="2286000"/>
            <a:chOff x="533400" y="4572000"/>
            <a:chExt cx="7543800" cy="2286000"/>
          </a:xfrm>
        </p:grpSpPr>
        <p:sp>
          <p:nvSpPr>
            <p:cNvPr id="6" name="TextBox 5"/>
            <p:cNvSpPr txBox="1"/>
            <p:nvPr/>
          </p:nvSpPr>
          <p:spPr>
            <a:xfrm>
              <a:off x="533400" y="4572000"/>
              <a:ext cx="7543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  <a:buFont typeface="Wingdings" pitchFamily="2" charset="2"/>
                <a:buChar char="q"/>
              </a:pPr>
              <a:r>
                <a:rPr lang="en-US" sz="2400" dirty="0" smtClean="0"/>
                <a:t>  </a:t>
              </a:r>
              <a:r>
                <a:rPr lang="en-US" sz="2400" dirty="0" smtClean="0"/>
                <a:t>Phonons specific heat:</a:t>
              </a:r>
              <a:endParaRPr lang="en-US" sz="2400" dirty="0" smtClean="0"/>
            </a:p>
            <a:p>
              <a:pPr>
                <a:buFont typeface="Wingdings" pitchFamily="2" charset="2"/>
                <a:buChar char="q"/>
              </a:pPr>
              <a:endParaRPr lang="en-US" dirty="0"/>
            </a:p>
          </p:txBody>
        </p:sp>
        <p:graphicFrame>
          <p:nvGraphicFramePr>
            <p:cNvPr id="17410" name="Object 2"/>
            <p:cNvGraphicFramePr>
              <a:graphicFrameLocks noChangeAspect="1"/>
            </p:cNvGraphicFramePr>
            <p:nvPr/>
          </p:nvGraphicFramePr>
          <p:xfrm>
            <a:off x="4708525" y="5445125"/>
            <a:ext cx="3216275" cy="1412875"/>
          </p:xfrm>
          <a:graphic>
            <a:graphicData uri="http://schemas.openxmlformats.org/presentationml/2006/ole">
              <p:oleObj spid="_x0000_s17410" name="Document" r:id="rId5" imgW="3217034" imgH="1412652" progId="Word.Document.12">
                <p:embed/>
              </p:oleObj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619125" y="5122863"/>
            <a:ext cx="3267075" cy="1658937"/>
          </p:xfrm>
          <a:graphic>
            <a:graphicData uri="http://schemas.openxmlformats.org/presentationml/2006/ole">
              <p:oleObj spid="_x0000_s17412" name="Document" r:id="rId6" imgW="3267278" imgH="1658472" progId="Word.Document.12">
                <p:embed/>
              </p:oleObj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>
              <a:off x="5105400" y="5040868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Bose-Einstein </a:t>
              </a:r>
              <a:r>
                <a:rPr lang="en-US" dirty="0" smtClean="0"/>
                <a:t>Statistics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3400" y="4419601"/>
            <a:ext cx="8458200" cy="2438399"/>
            <a:chOff x="533400" y="4419601"/>
            <a:chExt cx="8458200" cy="2438399"/>
          </a:xfrm>
        </p:grpSpPr>
        <p:sp>
          <p:nvSpPr>
            <p:cNvPr id="21" name="TextBox 20"/>
            <p:cNvSpPr txBox="1"/>
            <p:nvPr/>
          </p:nvSpPr>
          <p:spPr>
            <a:xfrm>
              <a:off x="533400" y="4572000"/>
              <a:ext cx="32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  <a:buFont typeface="Wingdings" pitchFamily="2" charset="2"/>
                <a:buChar char="q"/>
              </a:pPr>
              <a:r>
                <a:rPr lang="en-US" sz="2400" dirty="0" smtClean="0"/>
                <a:t> Group velocity:</a:t>
              </a:r>
              <a:endParaRPr lang="en-US" sz="2400" dirty="0"/>
            </a:p>
          </p:txBody>
        </p:sp>
        <p:pic>
          <p:nvPicPr>
            <p:cNvPr id="22" name="Picture 21" descr="Picture1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4800" y="4419601"/>
              <a:ext cx="4876800" cy="2438399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762000" y="5334000"/>
              <a:ext cx="3581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Group Velocity is the slope of phonon dispersion curve</a:t>
              </a:r>
              <a:endParaRPr lang="en-US" sz="24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762000" y="3733800"/>
            <a:ext cx="2057400" cy="685800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00400" y="3733800"/>
            <a:ext cx="2057400" cy="685800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638800" y="3733800"/>
            <a:ext cx="1905000" cy="457200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33400" y="4800600"/>
            <a:ext cx="8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dirty="0" smtClean="0"/>
              <a:t> Time taken (distance travelled) by phonons before getting scattered.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smtClean="0"/>
              <a:t>Need to know different phonon scattering mechanisms in material.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-381000" y="6519446"/>
            <a:ext cx="41665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defRPr/>
            </a:pPr>
            <a:r>
              <a:rPr lang="en-US" sz="1600" dirty="0" err="1" smtClean="0"/>
              <a:t>Turney</a:t>
            </a:r>
            <a:r>
              <a:rPr lang="en-US" sz="1600" dirty="0" smtClean="0"/>
              <a:t> et al., </a:t>
            </a:r>
            <a:r>
              <a:rPr lang="en-US" sz="1600" i="1" dirty="0" smtClean="0"/>
              <a:t>PRB</a:t>
            </a:r>
            <a:r>
              <a:rPr lang="en-US" sz="1600" dirty="0" smtClean="0"/>
              <a:t> </a:t>
            </a:r>
            <a:r>
              <a:rPr lang="en-US" sz="1600" b="1" dirty="0" smtClean="0"/>
              <a:t>79</a:t>
            </a:r>
            <a:r>
              <a:rPr lang="en-US" sz="1600" dirty="0" smtClean="0"/>
              <a:t>, 064301 (2009)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1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1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1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1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1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1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 animBg="1"/>
      <p:bldP spid="25" grpId="1" animBg="1"/>
      <p:bldP spid="26" grpId="0" animBg="1"/>
      <p:bldP spid="26" grpId="1" animBg="1"/>
      <p:bldP spid="27" grpId="1" animBg="1"/>
      <p:bldP spid="28" grpId="0"/>
      <p:bldP spid="29" grpId="0"/>
      <p:bldP spid="2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7467600" cy="715962"/>
          </a:xfrm>
        </p:spPr>
        <p:txBody>
          <a:bodyPr/>
          <a:lstStyle/>
          <a:p>
            <a:r>
              <a:rPr lang="en-US" dirty="0" smtClean="0"/>
              <a:t>Phonon Scattering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1600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Phonon-phonon scattering:</a:t>
            </a:r>
          </a:p>
          <a:p>
            <a:pPr lvl="1"/>
            <a:r>
              <a:rPr lang="en-US" dirty="0" smtClean="0"/>
              <a:t>All Temperatures.</a:t>
            </a:r>
          </a:p>
          <a:p>
            <a:pPr lvl="1"/>
            <a:r>
              <a:rPr lang="en-US" dirty="0" smtClean="0"/>
              <a:t>All length scales.</a:t>
            </a:r>
          </a:p>
          <a:p>
            <a:pPr lvl="1"/>
            <a:r>
              <a:rPr lang="en-US" dirty="0" err="1" smtClean="0"/>
              <a:t>Anharmonic</a:t>
            </a:r>
            <a:r>
              <a:rPr lang="en-US" dirty="0" smtClean="0"/>
              <a:t> lattice dynamics calculations.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2971800"/>
            <a:ext cx="8229600" cy="1828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Phonon-boundary scattering: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Temperatures.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Length</a:t>
            </a: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scales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compared to phonon-phonon mean</a:t>
            </a: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free path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100" dirty="0" smtClean="0"/>
              <a:t>Approaches like </a:t>
            </a:r>
            <a:r>
              <a:rPr lang="en-US" sz="2100" dirty="0" err="1" smtClean="0"/>
              <a:t>Matthiessean</a:t>
            </a:r>
            <a:r>
              <a:rPr lang="en-US" sz="2100" dirty="0" smtClean="0"/>
              <a:t> rule, </a:t>
            </a:r>
            <a:r>
              <a:rPr lang="en-US" sz="2100" dirty="0" err="1" smtClean="0"/>
              <a:t>Casimir</a:t>
            </a:r>
            <a:r>
              <a:rPr lang="en-US" sz="2100" dirty="0" smtClean="0"/>
              <a:t> limit, etc.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800600"/>
            <a:ext cx="7467600" cy="18288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Other scattering mechanisms: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100" dirty="0" smtClean="0"/>
              <a:t>Electrons, dislocations, isotopes, etc.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100" dirty="0" smtClean="0"/>
              <a:t>Negligible as compared to other two scattering mechanisms at room temperature and for perfect crystals.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971800"/>
            <a:ext cx="8077200" cy="1600200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Phonon-Boundary Scattering: </a:t>
            </a:r>
            <a:r>
              <a:rPr lang="en-US" dirty="0" err="1" smtClean="0"/>
              <a:t>Matthiessean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11430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dirty="0" smtClean="0"/>
              <a:t>  Different Scattering Mechanisms are independent of each other.</a:t>
            </a:r>
          </a:p>
          <a:p>
            <a:pPr>
              <a:lnSpc>
                <a:spcPct val="300000"/>
              </a:lnSpc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400" y="2301875"/>
            <a:ext cx="8732838" cy="1965325"/>
            <a:chOff x="152400" y="2301875"/>
            <a:chExt cx="8732838" cy="1965325"/>
          </a:xfrm>
        </p:grpSpPr>
        <p:grpSp>
          <p:nvGrpSpPr>
            <p:cNvPr id="16" name="Group 15"/>
            <p:cNvGrpSpPr/>
            <p:nvPr/>
          </p:nvGrpSpPr>
          <p:grpSpPr>
            <a:xfrm>
              <a:off x="152400" y="2301875"/>
              <a:ext cx="8534400" cy="1965325"/>
              <a:chOff x="152400" y="2301875"/>
              <a:chExt cx="8534400" cy="1965325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52400" y="3343870"/>
                <a:ext cx="8534400" cy="923330"/>
                <a:chOff x="152400" y="3352800"/>
                <a:chExt cx="8534400" cy="923330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152400" y="3444875"/>
                  <a:ext cx="19812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Total Scattering Rate</a:t>
                  </a:r>
                  <a:endParaRPr lang="en-US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2438400" y="3444875"/>
                  <a:ext cx="1905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Phonon-phonon scattering rate</a:t>
                  </a:r>
                  <a:endParaRPr lang="en-US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4572000" y="3444875"/>
                  <a:ext cx="21336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Phonon-boundary scattering rate</a:t>
                  </a:r>
                  <a:endParaRPr lang="en-US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7010400" y="3352800"/>
                  <a:ext cx="167640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Other phonon scattering rates</a:t>
                  </a:r>
                  <a:endParaRPr lang="en-US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133600" y="3608943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=</a:t>
                  </a:r>
                  <a:endParaRPr 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6705600" y="3597275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+</a:t>
                  </a:r>
                  <a:endParaRPr 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267200" y="3608943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+</a:t>
                  </a:r>
                  <a:endParaRPr lang="en-US" dirty="0"/>
                </a:p>
              </p:txBody>
            </p:sp>
          </p:grpSp>
          <p:graphicFrame>
            <p:nvGraphicFramePr>
              <p:cNvPr id="11" name="Object 10"/>
              <p:cNvGraphicFramePr>
                <a:graphicFrameLocks noChangeAspect="1"/>
              </p:cNvGraphicFramePr>
              <p:nvPr/>
            </p:nvGraphicFramePr>
            <p:xfrm>
              <a:off x="517525" y="2301875"/>
              <a:ext cx="6035675" cy="1127125"/>
            </p:xfrm>
            <a:graphic>
              <a:graphicData uri="http://schemas.openxmlformats.org/presentationml/2006/ole">
                <p:oleObj spid="_x0000_s19458" name="Document" r:id="rId3" imgW="6150128" imgH="1154596" progId="Word.Document.12">
                  <p:embed/>
                </p:oleObj>
              </a:graphicData>
            </a:graphic>
          </p:graphicFrame>
        </p:grpSp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5546725" y="2514600"/>
            <a:ext cx="3338513" cy="593725"/>
          </p:xfrm>
          <a:graphic>
            <a:graphicData uri="http://schemas.openxmlformats.org/presentationml/2006/ole">
              <p:oleObj spid="_x0000_s19459" name="Document" r:id="rId4" imgW="3373292" imgH="649640" progId="Word.Document.12">
                <p:embed/>
              </p:oleObj>
            </a:graphicData>
          </a:graphic>
        </p:graphicFrame>
      </p:grpSp>
      <p:sp>
        <p:nvSpPr>
          <p:cNvPr id="19" name="TextBox 18"/>
          <p:cNvSpPr txBox="1"/>
          <p:nvPr/>
        </p:nvSpPr>
        <p:spPr>
          <a:xfrm>
            <a:off x="533400" y="43434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dirty="0" smtClean="0"/>
              <a:t>  Assumes single length scale for phonon-phonon and phonon-boundary scattering.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33400" y="4876800"/>
            <a:ext cx="7391400" cy="1759527"/>
            <a:chOff x="533400" y="4876800"/>
            <a:chExt cx="7391400" cy="1759527"/>
          </a:xfrm>
        </p:grpSpPr>
        <p:sp>
          <p:nvSpPr>
            <p:cNvPr id="20" name="TextBox 19"/>
            <p:cNvSpPr txBox="1"/>
            <p:nvPr/>
          </p:nvSpPr>
          <p:spPr>
            <a:xfrm>
              <a:off x="533400" y="5334000"/>
              <a:ext cx="739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  <a:buFont typeface="Wingdings" pitchFamily="2" charset="2"/>
                <a:buChar char="q"/>
              </a:pPr>
              <a:r>
                <a:rPr lang="en-US" sz="2400" dirty="0" smtClean="0"/>
                <a:t>  Complex Geometries:   </a:t>
              </a:r>
              <a:endParaRPr lang="en-US" sz="2400" dirty="0"/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/>
          </p:nvGraphicFramePr>
          <p:xfrm>
            <a:off x="5638800" y="5486400"/>
            <a:ext cx="1646237" cy="792163"/>
          </p:xfrm>
          <a:graphic>
            <a:graphicData uri="http://schemas.openxmlformats.org/presentationml/2006/ole">
              <p:oleObj spid="_x0000_s19460" name="Document" r:id="rId5" imgW="1648719" imgH="797924" progId="Word.Document.12">
                <p:embed/>
              </p:oleObj>
            </a:graphicData>
          </a:graphic>
        </p:graphicFrame>
        <p:sp>
          <p:nvSpPr>
            <p:cNvPr id="23" name="Freeform 22"/>
            <p:cNvSpPr/>
            <p:nvPr/>
          </p:nvSpPr>
          <p:spPr>
            <a:xfrm>
              <a:off x="5354782" y="4876800"/>
              <a:ext cx="2036618" cy="1759527"/>
            </a:xfrm>
            <a:custGeom>
              <a:avLst/>
              <a:gdLst>
                <a:gd name="connsiteX0" fmla="*/ 290945 w 1454727"/>
                <a:gd name="connsiteY0" fmla="*/ 332509 h 1454727"/>
                <a:gd name="connsiteX1" fmla="*/ 290945 w 1454727"/>
                <a:gd name="connsiteY1" fmla="*/ 332509 h 1454727"/>
                <a:gd name="connsiteX2" fmla="*/ 332509 w 1454727"/>
                <a:gd name="connsiteY2" fmla="*/ 124691 h 1454727"/>
                <a:gd name="connsiteX3" fmla="*/ 401782 w 1454727"/>
                <a:gd name="connsiteY3" fmla="*/ 69272 h 1454727"/>
                <a:gd name="connsiteX4" fmla="*/ 526473 w 1454727"/>
                <a:gd name="connsiteY4" fmla="*/ 13854 h 1454727"/>
                <a:gd name="connsiteX5" fmla="*/ 568036 w 1454727"/>
                <a:gd name="connsiteY5" fmla="*/ 0 h 1454727"/>
                <a:gd name="connsiteX6" fmla="*/ 720436 w 1454727"/>
                <a:gd name="connsiteY6" fmla="*/ 13854 h 1454727"/>
                <a:gd name="connsiteX7" fmla="*/ 762000 w 1454727"/>
                <a:gd name="connsiteY7" fmla="*/ 27709 h 1454727"/>
                <a:gd name="connsiteX8" fmla="*/ 817418 w 1454727"/>
                <a:gd name="connsiteY8" fmla="*/ 41563 h 1454727"/>
                <a:gd name="connsiteX9" fmla="*/ 900545 w 1454727"/>
                <a:gd name="connsiteY9" fmla="*/ 96982 h 1454727"/>
                <a:gd name="connsiteX10" fmla="*/ 955963 w 1454727"/>
                <a:gd name="connsiteY10" fmla="*/ 166254 h 1454727"/>
                <a:gd name="connsiteX11" fmla="*/ 983673 w 1454727"/>
                <a:gd name="connsiteY11" fmla="*/ 249382 h 1454727"/>
                <a:gd name="connsiteX12" fmla="*/ 1122218 w 1454727"/>
                <a:gd name="connsiteY12" fmla="*/ 304800 h 1454727"/>
                <a:gd name="connsiteX13" fmla="*/ 1219200 w 1454727"/>
                <a:gd name="connsiteY13" fmla="*/ 318654 h 1454727"/>
                <a:gd name="connsiteX14" fmla="*/ 1343891 w 1454727"/>
                <a:gd name="connsiteY14" fmla="*/ 374072 h 1454727"/>
                <a:gd name="connsiteX15" fmla="*/ 1371600 w 1454727"/>
                <a:gd name="connsiteY15" fmla="*/ 401782 h 1454727"/>
                <a:gd name="connsiteX16" fmla="*/ 1413163 w 1454727"/>
                <a:gd name="connsiteY16" fmla="*/ 526472 h 1454727"/>
                <a:gd name="connsiteX17" fmla="*/ 1427018 w 1454727"/>
                <a:gd name="connsiteY17" fmla="*/ 568036 h 1454727"/>
                <a:gd name="connsiteX18" fmla="*/ 1454727 w 1454727"/>
                <a:gd name="connsiteY18" fmla="*/ 609600 h 1454727"/>
                <a:gd name="connsiteX19" fmla="*/ 1440873 w 1454727"/>
                <a:gd name="connsiteY19" fmla="*/ 692727 h 1454727"/>
                <a:gd name="connsiteX20" fmla="*/ 1427018 w 1454727"/>
                <a:gd name="connsiteY20" fmla="*/ 734291 h 1454727"/>
                <a:gd name="connsiteX21" fmla="*/ 1413163 w 1454727"/>
                <a:gd name="connsiteY21" fmla="*/ 789709 h 1454727"/>
                <a:gd name="connsiteX22" fmla="*/ 1399309 w 1454727"/>
                <a:gd name="connsiteY22" fmla="*/ 831272 h 1454727"/>
                <a:gd name="connsiteX23" fmla="*/ 1316182 w 1454727"/>
                <a:gd name="connsiteY23" fmla="*/ 858982 h 1454727"/>
                <a:gd name="connsiteX24" fmla="*/ 1233054 w 1454727"/>
                <a:gd name="connsiteY24" fmla="*/ 914400 h 1454727"/>
                <a:gd name="connsiteX25" fmla="*/ 1205345 w 1454727"/>
                <a:gd name="connsiteY25" fmla="*/ 955963 h 1454727"/>
                <a:gd name="connsiteX26" fmla="*/ 1233054 w 1454727"/>
                <a:gd name="connsiteY26" fmla="*/ 1163782 h 1454727"/>
                <a:gd name="connsiteX27" fmla="*/ 1260763 w 1454727"/>
                <a:gd name="connsiteY27" fmla="*/ 1246909 h 1454727"/>
                <a:gd name="connsiteX28" fmla="*/ 1205345 w 1454727"/>
                <a:gd name="connsiteY28" fmla="*/ 1413163 h 1454727"/>
                <a:gd name="connsiteX29" fmla="*/ 1122218 w 1454727"/>
                <a:gd name="connsiteY29" fmla="*/ 1440872 h 1454727"/>
                <a:gd name="connsiteX30" fmla="*/ 1080654 w 1454727"/>
                <a:gd name="connsiteY30" fmla="*/ 1454727 h 1454727"/>
                <a:gd name="connsiteX31" fmla="*/ 845127 w 1454727"/>
                <a:gd name="connsiteY31" fmla="*/ 1440872 h 1454727"/>
                <a:gd name="connsiteX32" fmla="*/ 803563 w 1454727"/>
                <a:gd name="connsiteY32" fmla="*/ 1427018 h 1454727"/>
                <a:gd name="connsiteX33" fmla="*/ 720436 w 1454727"/>
                <a:gd name="connsiteY33" fmla="*/ 1371600 h 1454727"/>
                <a:gd name="connsiteX34" fmla="*/ 678873 w 1454727"/>
                <a:gd name="connsiteY34" fmla="*/ 1343891 h 1454727"/>
                <a:gd name="connsiteX35" fmla="*/ 581891 w 1454727"/>
                <a:gd name="connsiteY35" fmla="*/ 1316182 h 1454727"/>
                <a:gd name="connsiteX36" fmla="*/ 540327 w 1454727"/>
                <a:gd name="connsiteY36" fmla="*/ 1302327 h 1454727"/>
                <a:gd name="connsiteX37" fmla="*/ 193963 w 1454727"/>
                <a:gd name="connsiteY37" fmla="*/ 1288472 h 1454727"/>
                <a:gd name="connsiteX38" fmla="*/ 152400 w 1454727"/>
                <a:gd name="connsiteY38" fmla="*/ 1274618 h 1454727"/>
                <a:gd name="connsiteX39" fmla="*/ 110836 w 1454727"/>
                <a:gd name="connsiteY39" fmla="*/ 1246909 h 1454727"/>
                <a:gd name="connsiteX40" fmla="*/ 55418 w 1454727"/>
                <a:gd name="connsiteY40" fmla="*/ 1219200 h 1454727"/>
                <a:gd name="connsiteX41" fmla="*/ 41563 w 1454727"/>
                <a:gd name="connsiteY41" fmla="*/ 1177636 h 1454727"/>
                <a:gd name="connsiteX42" fmla="*/ 13854 w 1454727"/>
                <a:gd name="connsiteY42" fmla="*/ 1136072 h 1454727"/>
                <a:gd name="connsiteX43" fmla="*/ 0 w 1454727"/>
                <a:gd name="connsiteY43" fmla="*/ 1052945 h 1454727"/>
                <a:gd name="connsiteX44" fmla="*/ 13854 w 1454727"/>
                <a:gd name="connsiteY44" fmla="*/ 942109 h 1454727"/>
                <a:gd name="connsiteX45" fmla="*/ 27709 w 1454727"/>
                <a:gd name="connsiteY45" fmla="*/ 886691 h 1454727"/>
                <a:gd name="connsiteX46" fmla="*/ 55418 w 1454727"/>
                <a:gd name="connsiteY46" fmla="*/ 706582 h 1454727"/>
                <a:gd name="connsiteX47" fmla="*/ 69273 w 1454727"/>
                <a:gd name="connsiteY47" fmla="*/ 665018 h 1454727"/>
                <a:gd name="connsiteX48" fmla="*/ 55418 w 1454727"/>
                <a:gd name="connsiteY48" fmla="*/ 346363 h 1454727"/>
                <a:gd name="connsiteX49" fmla="*/ 96982 w 1454727"/>
                <a:gd name="connsiteY49" fmla="*/ 318654 h 1454727"/>
                <a:gd name="connsiteX50" fmla="*/ 180109 w 1454727"/>
                <a:gd name="connsiteY50" fmla="*/ 290945 h 1454727"/>
                <a:gd name="connsiteX51" fmla="*/ 290945 w 1454727"/>
                <a:gd name="connsiteY51" fmla="*/ 332509 h 145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54727" h="1454727">
                  <a:moveTo>
                    <a:pt x="290945" y="332509"/>
                  </a:moveTo>
                  <a:lnTo>
                    <a:pt x="290945" y="332509"/>
                  </a:lnTo>
                  <a:cubicBezTo>
                    <a:pt x="291615" y="326482"/>
                    <a:pt x="303037" y="144339"/>
                    <a:pt x="332509" y="124691"/>
                  </a:cubicBezTo>
                  <a:cubicBezTo>
                    <a:pt x="460427" y="39413"/>
                    <a:pt x="303082" y="148234"/>
                    <a:pt x="401782" y="69272"/>
                  </a:cubicBezTo>
                  <a:cubicBezTo>
                    <a:pt x="448828" y="31634"/>
                    <a:pt x="460561" y="35824"/>
                    <a:pt x="526473" y="13854"/>
                  </a:cubicBezTo>
                  <a:lnTo>
                    <a:pt x="568036" y="0"/>
                  </a:lnTo>
                  <a:cubicBezTo>
                    <a:pt x="618836" y="4618"/>
                    <a:pt x="669939" y="6640"/>
                    <a:pt x="720436" y="13854"/>
                  </a:cubicBezTo>
                  <a:cubicBezTo>
                    <a:pt x="734893" y="15919"/>
                    <a:pt x="747958" y="23697"/>
                    <a:pt x="762000" y="27709"/>
                  </a:cubicBezTo>
                  <a:cubicBezTo>
                    <a:pt x="780309" y="32940"/>
                    <a:pt x="798945" y="36945"/>
                    <a:pt x="817418" y="41563"/>
                  </a:cubicBezTo>
                  <a:cubicBezTo>
                    <a:pt x="845127" y="60036"/>
                    <a:pt x="890013" y="65389"/>
                    <a:pt x="900545" y="96982"/>
                  </a:cubicBezTo>
                  <a:cubicBezTo>
                    <a:pt x="919666" y="154341"/>
                    <a:pt x="902249" y="130444"/>
                    <a:pt x="955963" y="166254"/>
                  </a:cubicBezTo>
                  <a:cubicBezTo>
                    <a:pt x="965200" y="193963"/>
                    <a:pt x="957548" y="236320"/>
                    <a:pt x="983673" y="249382"/>
                  </a:cubicBezTo>
                  <a:cubicBezTo>
                    <a:pt x="1026477" y="270784"/>
                    <a:pt x="1074283" y="297952"/>
                    <a:pt x="1122218" y="304800"/>
                  </a:cubicBezTo>
                  <a:lnTo>
                    <a:pt x="1219200" y="318654"/>
                  </a:lnTo>
                  <a:cubicBezTo>
                    <a:pt x="1285110" y="340624"/>
                    <a:pt x="1296846" y="336435"/>
                    <a:pt x="1343891" y="374072"/>
                  </a:cubicBezTo>
                  <a:cubicBezTo>
                    <a:pt x="1354091" y="382232"/>
                    <a:pt x="1362364" y="392545"/>
                    <a:pt x="1371600" y="401782"/>
                  </a:cubicBezTo>
                  <a:lnTo>
                    <a:pt x="1413163" y="526472"/>
                  </a:lnTo>
                  <a:cubicBezTo>
                    <a:pt x="1417781" y="540327"/>
                    <a:pt x="1418917" y="555885"/>
                    <a:pt x="1427018" y="568036"/>
                  </a:cubicBezTo>
                  <a:lnTo>
                    <a:pt x="1454727" y="609600"/>
                  </a:lnTo>
                  <a:cubicBezTo>
                    <a:pt x="1450109" y="637309"/>
                    <a:pt x="1446967" y="665305"/>
                    <a:pt x="1440873" y="692727"/>
                  </a:cubicBezTo>
                  <a:cubicBezTo>
                    <a:pt x="1437705" y="706983"/>
                    <a:pt x="1431030" y="720249"/>
                    <a:pt x="1427018" y="734291"/>
                  </a:cubicBezTo>
                  <a:cubicBezTo>
                    <a:pt x="1421787" y="752600"/>
                    <a:pt x="1418394" y="771400"/>
                    <a:pt x="1413163" y="789709"/>
                  </a:cubicBezTo>
                  <a:cubicBezTo>
                    <a:pt x="1409151" y="803751"/>
                    <a:pt x="1411192" y="822784"/>
                    <a:pt x="1399309" y="831272"/>
                  </a:cubicBezTo>
                  <a:cubicBezTo>
                    <a:pt x="1375542" y="848249"/>
                    <a:pt x="1340485" y="842780"/>
                    <a:pt x="1316182" y="858982"/>
                  </a:cubicBezTo>
                  <a:lnTo>
                    <a:pt x="1233054" y="914400"/>
                  </a:lnTo>
                  <a:cubicBezTo>
                    <a:pt x="1223818" y="928254"/>
                    <a:pt x="1206622" y="939361"/>
                    <a:pt x="1205345" y="955963"/>
                  </a:cubicBezTo>
                  <a:cubicBezTo>
                    <a:pt x="1202810" y="988918"/>
                    <a:pt x="1219603" y="1114460"/>
                    <a:pt x="1233054" y="1163782"/>
                  </a:cubicBezTo>
                  <a:cubicBezTo>
                    <a:pt x="1240739" y="1191961"/>
                    <a:pt x="1260763" y="1246909"/>
                    <a:pt x="1260763" y="1246909"/>
                  </a:cubicBezTo>
                  <a:cubicBezTo>
                    <a:pt x="1252736" y="1319157"/>
                    <a:pt x="1272737" y="1375724"/>
                    <a:pt x="1205345" y="1413163"/>
                  </a:cubicBezTo>
                  <a:cubicBezTo>
                    <a:pt x="1179813" y="1427347"/>
                    <a:pt x="1149927" y="1431636"/>
                    <a:pt x="1122218" y="1440872"/>
                  </a:cubicBezTo>
                  <a:lnTo>
                    <a:pt x="1080654" y="1454727"/>
                  </a:lnTo>
                  <a:cubicBezTo>
                    <a:pt x="1002145" y="1450109"/>
                    <a:pt x="923381" y="1448697"/>
                    <a:pt x="845127" y="1440872"/>
                  </a:cubicBezTo>
                  <a:cubicBezTo>
                    <a:pt x="830595" y="1439419"/>
                    <a:pt x="816329" y="1434110"/>
                    <a:pt x="803563" y="1427018"/>
                  </a:cubicBezTo>
                  <a:cubicBezTo>
                    <a:pt x="774452" y="1410845"/>
                    <a:pt x="748145" y="1390073"/>
                    <a:pt x="720436" y="1371600"/>
                  </a:cubicBezTo>
                  <a:cubicBezTo>
                    <a:pt x="706582" y="1362364"/>
                    <a:pt x="694669" y="1349157"/>
                    <a:pt x="678873" y="1343891"/>
                  </a:cubicBezTo>
                  <a:cubicBezTo>
                    <a:pt x="579216" y="1310671"/>
                    <a:pt x="703667" y="1350975"/>
                    <a:pt x="581891" y="1316182"/>
                  </a:cubicBezTo>
                  <a:cubicBezTo>
                    <a:pt x="567849" y="1312170"/>
                    <a:pt x="554894" y="1303368"/>
                    <a:pt x="540327" y="1302327"/>
                  </a:cubicBezTo>
                  <a:cubicBezTo>
                    <a:pt x="425074" y="1294094"/>
                    <a:pt x="309418" y="1293090"/>
                    <a:pt x="193963" y="1288472"/>
                  </a:cubicBezTo>
                  <a:cubicBezTo>
                    <a:pt x="180109" y="1283854"/>
                    <a:pt x="165462" y="1281149"/>
                    <a:pt x="152400" y="1274618"/>
                  </a:cubicBezTo>
                  <a:cubicBezTo>
                    <a:pt x="137507" y="1267171"/>
                    <a:pt x="125293" y="1255170"/>
                    <a:pt x="110836" y="1246909"/>
                  </a:cubicBezTo>
                  <a:cubicBezTo>
                    <a:pt x="92904" y="1236662"/>
                    <a:pt x="73891" y="1228436"/>
                    <a:pt x="55418" y="1219200"/>
                  </a:cubicBezTo>
                  <a:cubicBezTo>
                    <a:pt x="50800" y="1205345"/>
                    <a:pt x="48094" y="1190698"/>
                    <a:pt x="41563" y="1177636"/>
                  </a:cubicBezTo>
                  <a:cubicBezTo>
                    <a:pt x="34116" y="1162743"/>
                    <a:pt x="19119" y="1151869"/>
                    <a:pt x="13854" y="1136072"/>
                  </a:cubicBezTo>
                  <a:cubicBezTo>
                    <a:pt x="4971" y="1109422"/>
                    <a:pt x="4618" y="1080654"/>
                    <a:pt x="0" y="1052945"/>
                  </a:cubicBezTo>
                  <a:cubicBezTo>
                    <a:pt x="4618" y="1016000"/>
                    <a:pt x="7733" y="978835"/>
                    <a:pt x="13854" y="942109"/>
                  </a:cubicBezTo>
                  <a:cubicBezTo>
                    <a:pt x="16984" y="923327"/>
                    <a:pt x="24303" y="905425"/>
                    <a:pt x="27709" y="886691"/>
                  </a:cubicBezTo>
                  <a:cubicBezTo>
                    <a:pt x="38762" y="825899"/>
                    <a:pt x="42021" y="766867"/>
                    <a:pt x="55418" y="706582"/>
                  </a:cubicBezTo>
                  <a:cubicBezTo>
                    <a:pt x="58586" y="692326"/>
                    <a:pt x="64655" y="678873"/>
                    <a:pt x="69273" y="665018"/>
                  </a:cubicBezTo>
                  <a:cubicBezTo>
                    <a:pt x="56740" y="577286"/>
                    <a:pt x="20846" y="441436"/>
                    <a:pt x="55418" y="346363"/>
                  </a:cubicBezTo>
                  <a:cubicBezTo>
                    <a:pt x="61108" y="330714"/>
                    <a:pt x="81766" y="325417"/>
                    <a:pt x="96982" y="318654"/>
                  </a:cubicBezTo>
                  <a:cubicBezTo>
                    <a:pt x="123672" y="306792"/>
                    <a:pt x="180109" y="290945"/>
                    <a:pt x="180109" y="290945"/>
                  </a:cubicBezTo>
                  <a:cubicBezTo>
                    <a:pt x="272347" y="306318"/>
                    <a:pt x="272473" y="325582"/>
                    <a:pt x="290945" y="332509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 descr="360px-Exponential_pdf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4343400"/>
            <a:ext cx="3048000" cy="2438400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2362200" y="1837678"/>
            <a:ext cx="4114800" cy="3048000"/>
            <a:chOff x="2362200" y="1828800"/>
            <a:chExt cx="4114800" cy="3048000"/>
          </a:xfrm>
        </p:grpSpPr>
        <p:sp>
          <p:nvSpPr>
            <p:cNvPr id="18" name="Oval 17"/>
            <p:cNvSpPr/>
            <p:nvPr/>
          </p:nvSpPr>
          <p:spPr>
            <a:xfrm>
              <a:off x="4038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1722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362200" y="1828800"/>
              <a:ext cx="4114800" cy="3048000"/>
              <a:chOff x="2362200" y="1828800"/>
              <a:chExt cx="4114800" cy="3048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362200" y="1828800"/>
                <a:ext cx="4114800" cy="304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667000" y="1981200"/>
                <a:ext cx="3657600" cy="2667000"/>
                <a:chOff x="2667000" y="1981200"/>
                <a:chExt cx="3657600" cy="26670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2667000" y="2438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886200" y="2895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00400" y="3962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352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038600" y="3810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048000" y="2819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4953000" y="3733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648200" y="3429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581400" y="3581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4953000" y="2819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5486400" y="4495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81600" y="3048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410200" y="3733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715000" y="3200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114800" y="1981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895600" y="3505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3352800" y="4572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5867400" y="3886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4267200" y="4495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4800600" y="2133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5486400" y="2590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6019800" y="2133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667000" y="4419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971800" y="2209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267200" y="2590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6248400" y="4495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6172200" y="3048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Sampling: An Alternative Approach for Phonon-Boundary Scattering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819400" y="2057400"/>
            <a:ext cx="3352800" cy="2298576"/>
          </a:xfrm>
          <a:custGeom>
            <a:avLst/>
            <a:gdLst>
              <a:gd name="connsiteX0" fmla="*/ 1689716 w 2645545"/>
              <a:gd name="connsiteY0" fmla="*/ 224901 h 1612776"/>
              <a:gd name="connsiteX1" fmla="*/ 2577483 w 2645545"/>
              <a:gd name="connsiteY1" fmla="*/ 1157056 h 1612776"/>
              <a:gd name="connsiteX2" fmla="*/ 1281343 w 2645545"/>
              <a:gd name="connsiteY2" fmla="*/ 1609817 h 1612776"/>
              <a:gd name="connsiteX3" fmla="*/ 517864 w 2645545"/>
              <a:gd name="connsiteY3" fmla="*/ 1174812 h 1612776"/>
              <a:gd name="connsiteX4" fmla="*/ 29592 w 2645545"/>
              <a:gd name="connsiteY4" fmla="*/ 491231 h 1612776"/>
              <a:gd name="connsiteX5" fmla="*/ 695417 w 2645545"/>
              <a:gd name="connsiteY5" fmla="*/ 411332 h 1612776"/>
              <a:gd name="connsiteX6" fmla="*/ 837460 w 2645545"/>
              <a:gd name="connsiteY6" fmla="*/ 56225 h 1612776"/>
              <a:gd name="connsiteX7" fmla="*/ 1405631 w 2645545"/>
              <a:gd name="connsiteY7" fmla="*/ 748683 h 1612776"/>
              <a:gd name="connsiteX8" fmla="*/ 1689716 w 2645545"/>
              <a:gd name="connsiteY8" fmla="*/ 224901 h 1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5545" h="1612776">
                <a:moveTo>
                  <a:pt x="1689716" y="224901"/>
                </a:moveTo>
                <a:cubicBezTo>
                  <a:pt x="1885025" y="292963"/>
                  <a:pt x="2645545" y="926237"/>
                  <a:pt x="2577483" y="1157056"/>
                </a:cubicBezTo>
                <a:cubicBezTo>
                  <a:pt x="2509421" y="1387875"/>
                  <a:pt x="1624613" y="1606858"/>
                  <a:pt x="1281343" y="1609817"/>
                </a:cubicBezTo>
                <a:cubicBezTo>
                  <a:pt x="938073" y="1612776"/>
                  <a:pt x="726489" y="1361243"/>
                  <a:pt x="517864" y="1174812"/>
                </a:cubicBezTo>
                <a:cubicBezTo>
                  <a:pt x="309239" y="988381"/>
                  <a:pt x="0" y="618478"/>
                  <a:pt x="29592" y="491231"/>
                </a:cubicBezTo>
                <a:cubicBezTo>
                  <a:pt x="59184" y="363984"/>
                  <a:pt x="560772" y="483833"/>
                  <a:pt x="695417" y="411332"/>
                </a:cubicBezTo>
                <a:cubicBezTo>
                  <a:pt x="830062" y="338831"/>
                  <a:pt x="719091" y="0"/>
                  <a:pt x="837460" y="56225"/>
                </a:cubicBezTo>
                <a:cubicBezTo>
                  <a:pt x="955829" y="112450"/>
                  <a:pt x="1266548" y="716132"/>
                  <a:pt x="1405631" y="748683"/>
                </a:cubicBezTo>
                <a:cubicBezTo>
                  <a:pt x="1544714" y="781234"/>
                  <a:pt x="1494407" y="156839"/>
                  <a:pt x="1689716" y="224901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038600" y="3352800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114800" y="3429000"/>
            <a:ext cx="1371600" cy="106680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114800" y="3429000"/>
            <a:ext cx="99060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5791200" y="1447800"/>
            <a:ext cx="2743200" cy="2286000"/>
            <a:chOff x="2362200" y="2286000"/>
            <a:chExt cx="4114800" cy="3048000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4114800" y="3873624"/>
              <a:ext cx="990600" cy="762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39"/>
            <p:cNvGrpSpPr/>
            <p:nvPr/>
          </p:nvGrpSpPr>
          <p:grpSpPr>
            <a:xfrm>
              <a:off x="2362200" y="2286000"/>
              <a:ext cx="4114800" cy="3048000"/>
              <a:chOff x="2362200" y="2286000"/>
              <a:chExt cx="4114800" cy="3048000"/>
            </a:xfrm>
          </p:grpSpPr>
          <p:sp>
            <p:nvSpPr>
              <p:cNvPr id="61" name="Freeform 3"/>
              <p:cNvSpPr/>
              <p:nvPr/>
            </p:nvSpPr>
            <p:spPr>
              <a:xfrm>
                <a:off x="2819400" y="2502024"/>
                <a:ext cx="3352800" cy="2298576"/>
              </a:xfrm>
              <a:custGeom>
                <a:avLst/>
                <a:gdLst>
                  <a:gd name="connsiteX0" fmla="*/ 1689716 w 2645545"/>
                  <a:gd name="connsiteY0" fmla="*/ 224901 h 1612776"/>
                  <a:gd name="connsiteX1" fmla="*/ 2577483 w 2645545"/>
                  <a:gd name="connsiteY1" fmla="*/ 1157056 h 1612776"/>
                  <a:gd name="connsiteX2" fmla="*/ 1281343 w 2645545"/>
                  <a:gd name="connsiteY2" fmla="*/ 1609817 h 1612776"/>
                  <a:gd name="connsiteX3" fmla="*/ 517864 w 2645545"/>
                  <a:gd name="connsiteY3" fmla="*/ 1174812 h 1612776"/>
                  <a:gd name="connsiteX4" fmla="*/ 29592 w 2645545"/>
                  <a:gd name="connsiteY4" fmla="*/ 491231 h 1612776"/>
                  <a:gd name="connsiteX5" fmla="*/ 695417 w 2645545"/>
                  <a:gd name="connsiteY5" fmla="*/ 411332 h 1612776"/>
                  <a:gd name="connsiteX6" fmla="*/ 837460 w 2645545"/>
                  <a:gd name="connsiteY6" fmla="*/ 56225 h 1612776"/>
                  <a:gd name="connsiteX7" fmla="*/ 1405631 w 2645545"/>
                  <a:gd name="connsiteY7" fmla="*/ 748683 h 1612776"/>
                  <a:gd name="connsiteX8" fmla="*/ 1689716 w 2645545"/>
                  <a:gd name="connsiteY8" fmla="*/ 224901 h 1612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45545" h="1612776">
                    <a:moveTo>
                      <a:pt x="1689716" y="224901"/>
                    </a:moveTo>
                    <a:cubicBezTo>
                      <a:pt x="1885025" y="292963"/>
                      <a:pt x="2645545" y="926237"/>
                      <a:pt x="2577483" y="1157056"/>
                    </a:cubicBezTo>
                    <a:cubicBezTo>
                      <a:pt x="2509421" y="1387875"/>
                      <a:pt x="1624613" y="1606858"/>
                      <a:pt x="1281343" y="1609817"/>
                    </a:cubicBezTo>
                    <a:cubicBezTo>
                      <a:pt x="938073" y="1612776"/>
                      <a:pt x="726489" y="1361243"/>
                      <a:pt x="517864" y="1174812"/>
                    </a:cubicBezTo>
                    <a:cubicBezTo>
                      <a:pt x="309239" y="988381"/>
                      <a:pt x="0" y="618478"/>
                      <a:pt x="29592" y="491231"/>
                    </a:cubicBezTo>
                    <a:cubicBezTo>
                      <a:pt x="59184" y="363984"/>
                      <a:pt x="560772" y="483833"/>
                      <a:pt x="695417" y="411332"/>
                    </a:cubicBezTo>
                    <a:cubicBezTo>
                      <a:pt x="830062" y="338831"/>
                      <a:pt x="719091" y="0"/>
                      <a:pt x="837460" y="56225"/>
                    </a:cubicBezTo>
                    <a:cubicBezTo>
                      <a:pt x="955829" y="112450"/>
                      <a:pt x="1266548" y="716132"/>
                      <a:pt x="1405631" y="748683"/>
                    </a:cubicBezTo>
                    <a:cubicBezTo>
                      <a:pt x="1544714" y="781234"/>
                      <a:pt x="1494407" y="156839"/>
                      <a:pt x="1689716" y="224901"/>
                    </a:cubicBezTo>
                    <a:close/>
                  </a:path>
                </a:pathLst>
              </a:custGeom>
              <a:noFill/>
              <a:ln>
                <a:solidFill>
                  <a:schemeClr val="accent1">
                    <a:shade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2362200" y="2286000"/>
                <a:ext cx="4114800" cy="3048000"/>
                <a:chOff x="2362200" y="1828800"/>
                <a:chExt cx="4114800" cy="304800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4038600" y="33528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6172200" y="2514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5" name="Group 35"/>
                <p:cNvGrpSpPr/>
                <p:nvPr/>
              </p:nvGrpSpPr>
              <p:grpSpPr>
                <a:xfrm>
                  <a:off x="2362200" y="1828800"/>
                  <a:ext cx="4114800" cy="3048000"/>
                  <a:chOff x="2362200" y="1828800"/>
                  <a:chExt cx="4114800" cy="3048000"/>
                </a:xfrm>
              </p:grpSpPr>
              <p:sp>
                <p:nvSpPr>
                  <p:cNvPr id="66" name="Rectangle 65"/>
                  <p:cNvSpPr/>
                  <p:nvPr/>
                </p:nvSpPr>
                <p:spPr>
                  <a:xfrm>
                    <a:off x="2362200" y="1828800"/>
                    <a:ext cx="4114800" cy="3048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7" name="Group 34"/>
                  <p:cNvGrpSpPr/>
                  <p:nvPr/>
                </p:nvGrpSpPr>
                <p:grpSpPr>
                  <a:xfrm>
                    <a:off x="2667000" y="1981200"/>
                    <a:ext cx="3657600" cy="2667000"/>
                    <a:chOff x="2667000" y="1981200"/>
                    <a:chExt cx="3657600" cy="2667000"/>
                  </a:xfrm>
                </p:grpSpPr>
                <p:sp>
                  <p:nvSpPr>
                    <p:cNvPr id="68" name="Oval 4"/>
                    <p:cNvSpPr/>
                    <p:nvPr/>
                  </p:nvSpPr>
                  <p:spPr>
                    <a:xfrm>
                      <a:off x="2667000" y="24384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3886200" y="28956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"/>
                    <p:cNvSpPr/>
                    <p:nvPr/>
                  </p:nvSpPr>
                  <p:spPr>
                    <a:xfrm>
                      <a:off x="3200400" y="39624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Oval 70"/>
                    <p:cNvSpPr/>
                    <p:nvPr/>
                  </p:nvSpPr>
                  <p:spPr>
                    <a:xfrm>
                      <a:off x="3276600" y="33528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Oval 71"/>
                    <p:cNvSpPr/>
                    <p:nvPr/>
                  </p:nvSpPr>
                  <p:spPr>
                    <a:xfrm>
                      <a:off x="4038600" y="38100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Oval 72"/>
                    <p:cNvSpPr/>
                    <p:nvPr/>
                  </p:nvSpPr>
                  <p:spPr>
                    <a:xfrm>
                      <a:off x="3048000" y="28194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Oval 73"/>
                    <p:cNvSpPr/>
                    <p:nvPr/>
                  </p:nvSpPr>
                  <p:spPr>
                    <a:xfrm>
                      <a:off x="4953000" y="37338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Oval 74"/>
                    <p:cNvSpPr/>
                    <p:nvPr/>
                  </p:nvSpPr>
                  <p:spPr>
                    <a:xfrm>
                      <a:off x="4648200" y="34290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Oval 75"/>
                    <p:cNvSpPr/>
                    <p:nvPr/>
                  </p:nvSpPr>
                  <p:spPr>
                    <a:xfrm>
                      <a:off x="3581400" y="35814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4953000" y="28194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5486400" y="44958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5181600" y="30480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5410200" y="37338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5715000" y="32004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Oval 81"/>
                    <p:cNvSpPr/>
                    <p:nvPr/>
                  </p:nvSpPr>
                  <p:spPr>
                    <a:xfrm>
                      <a:off x="4114800" y="19812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Oval 82"/>
                    <p:cNvSpPr/>
                    <p:nvPr/>
                  </p:nvSpPr>
                  <p:spPr>
                    <a:xfrm>
                      <a:off x="2895600" y="35052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" name="Oval 83"/>
                    <p:cNvSpPr/>
                    <p:nvPr/>
                  </p:nvSpPr>
                  <p:spPr>
                    <a:xfrm>
                      <a:off x="3352800" y="45720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5867400" y="38862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Oval 85"/>
                    <p:cNvSpPr/>
                    <p:nvPr/>
                  </p:nvSpPr>
                  <p:spPr>
                    <a:xfrm>
                      <a:off x="4267200" y="44958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" name="Oval 86"/>
                    <p:cNvSpPr/>
                    <p:nvPr/>
                  </p:nvSpPr>
                  <p:spPr>
                    <a:xfrm>
                      <a:off x="4800600" y="21336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Oval 87"/>
                    <p:cNvSpPr/>
                    <p:nvPr/>
                  </p:nvSpPr>
                  <p:spPr>
                    <a:xfrm>
                      <a:off x="5486400" y="25908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" name="Oval 88"/>
                    <p:cNvSpPr/>
                    <p:nvPr/>
                  </p:nvSpPr>
                  <p:spPr>
                    <a:xfrm>
                      <a:off x="6019800" y="21336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2667000" y="44196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2971800" y="22098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Oval 91"/>
                    <p:cNvSpPr/>
                    <p:nvPr/>
                  </p:nvSpPr>
                  <p:spPr>
                    <a:xfrm>
                      <a:off x="4267200" y="25908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Oval 92"/>
                    <p:cNvSpPr/>
                    <p:nvPr/>
                  </p:nvSpPr>
                  <p:spPr>
                    <a:xfrm>
                      <a:off x="6248400" y="44958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Oval 93"/>
                    <p:cNvSpPr/>
                    <p:nvPr/>
                  </p:nvSpPr>
                  <p:spPr>
                    <a:xfrm>
                      <a:off x="6172200" y="30480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</p:grpSp>
      <p:graphicFrame>
        <p:nvGraphicFramePr>
          <p:cNvPr id="21506" name="Content Placeholder 3"/>
          <p:cNvGraphicFramePr>
            <a:graphicFrameLocks noChangeAspect="1"/>
          </p:cNvGraphicFramePr>
          <p:nvPr/>
        </p:nvGraphicFramePr>
        <p:xfrm>
          <a:off x="307975" y="1558925"/>
          <a:ext cx="4646613" cy="642938"/>
        </p:xfrm>
        <a:graphic>
          <a:graphicData uri="http://schemas.openxmlformats.org/presentationml/2006/ole">
            <p:oleObj spid="_x0000_s21506" name="Document" r:id="rId4" imgW="4946459" imgH="687071" progId="Word.Document.12">
              <p:embed/>
            </p:oleObj>
          </a:graphicData>
        </a:graphic>
      </p:graphicFrame>
      <p:cxnSp>
        <p:nvCxnSpPr>
          <p:cNvPr id="97" name="Straight Arrow Connector 96"/>
          <p:cNvCxnSpPr/>
          <p:nvPr/>
        </p:nvCxnSpPr>
        <p:spPr>
          <a:xfrm>
            <a:off x="4419600" y="2057400"/>
            <a:ext cx="8382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962400" y="3886200"/>
            <a:ext cx="3200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Random sampling of phonons initial position inside the material</a:t>
            </a:r>
            <a:endParaRPr lang="en-US" sz="2100" dirty="0"/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2133600" y="2057400"/>
            <a:ext cx="1371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81000" y="3733800"/>
            <a:ext cx="335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Sampled from Poisson distribution</a:t>
            </a:r>
            <a:endParaRPr lang="en-US" sz="2100" dirty="0"/>
          </a:p>
        </p:txBody>
      </p:sp>
      <p:sp>
        <p:nvSpPr>
          <p:cNvPr id="96" name="TextBox 95"/>
          <p:cNvSpPr txBox="1"/>
          <p:nvPr/>
        </p:nvSpPr>
        <p:spPr>
          <a:xfrm>
            <a:off x="3962400" y="5334000"/>
            <a:ext cx="342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1000 samples for each phonon mode</a:t>
            </a:r>
            <a:endParaRPr lang="en-US" sz="2200" dirty="0"/>
          </a:p>
        </p:txBody>
      </p:sp>
      <p:sp>
        <p:nvSpPr>
          <p:cNvPr id="99" name="Rectangle 98"/>
          <p:cNvSpPr/>
          <p:nvPr/>
        </p:nvSpPr>
        <p:spPr>
          <a:xfrm>
            <a:off x="4114800" y="6519446"/>
            <a:ext cx="46939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defRPr/>
            </a:pPr>
            <a:r>
              <a:rPr lang="en-US" sz="1600" dirty="0" err="1" smtClean="0"/>
              <a:t>McGaughey</a:t>
            </a:r>
            <a:r>
              <a:rPr lang="en-US" sz="1600" dirty="0" smtClean="0"/>
              <a:t> </a:t>
            </a:r>
            <a:r>
              <a:rPr lang="en-US" sz="1600" dirty="0" smtClean="0"/>
              <a:t>et al., </a:t>
            </a:r>
            <a:r>
              <a:rPr lang="en-US" sz="1600" i="1" dirty="0" smtClean="0"/>
              <a:t>APL </a:t>
            </a:r>
            <a:r>
              <a:rPr lang="en-US" sz="1600" b="1" dirty="0" smtClean="0"/>
              <a:t>100</a:t>
            </a:r>
            <a:r>
              <a:rPr lang="en-US" sz="1600" dirty="0" smtClean="0"/>
              <a:t>, 061911 </a:t>
            </a:r>
            <a:r>
              <a:rPr lang="en-US" sz="1600" dirty="0" smtClean="0"/>
              <a:t>(</a:t>
            </a:r>
            <a:r>
              <a:rPr lang="en-US" sz="1600" dirty="0" smtClean="0"/>
              <a:t>2012)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417 0.16111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167 0.14444 " pathEditMode="relative" rAng="0" ptsTypes="AA">
                                      <p:cBhvr>
                                        <p:cTn id="16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7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17 0.16112 L 0.00417 0.00556 " pathEditMode="relative" rAng="0" ptsTypes="AA">
                                      <p:cBhvr>
                                        <p:cTn id="21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-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0.00555 L 0.11666 0.12222 " pathEditMode="relative" rAng="0" ptsTypes="AA">
                                      <p:cBhvr>
                                        <p:cTn id="31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5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1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1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1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1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1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1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0" grpId="0" animBg="1"/>
      <p:bldP spid="40" grpId="1" animBg="1"/>
      <p:bldP spid="40" grpId="2" animBg="1"/>
      <p:bldP spid="40" grpId="3" animBg="1"/>
      <p:bldP spid="40" grpId="4" animBg="1"/>
      <p:bldP spid="98" grpId="0"/>
      <p:bldP spid="101" grpId="0"/>
      <p:bldP spid="96" grpId="0"/>
      <p:bldP spid="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smtClean="0"/>
              <a:t>Bulk Thermal Conductivity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181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Bulk phonon properties from </a:t>
            </a:r>
            <a:r>
              <a:rPr lang="en-US" dirty="0" err="1" smtClean="0"/>
              <a:t>Esfarjani</a:t>
            </a:r>
            <a:r>
              <a:rPr lang="en-US" dirty="0" smtClean="0"/>
              <a:t>, MIT.</a:t>
            </a:r>
          </a:p>
          <a:p>
            <a:pPr>
              <a:buFont typeface="Wingdings" pitchFamily="2" charset="2"/>
              <a:buChar char="q"/>
            </a:pPr>
            <a:endParaRPr lang="en-US" sz="800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Bulk properties are calculated using </a:t>
            </a:r>
            <a:r>
              <a:rPr lang="en-US" dirty="0" err="1" smtClean="0"/>
              <a:t>ab</a:t>
            </a:r>
            <a:r>
              <a:rPr lang="en-US" dirty="0" smtClean="0"/>
              <a:t>-initio technique without using any potential.</a:t>
            </a:r>
          </a:p>
          <a:p>
            <a:pPr>
              <a:buFont typeface="Wingdings" pitchFamily="2" charset="2"/>
              <a:buChar char="q"/>
            </a:pPr>
            <a:endParaRPr lang="en-US" sz="800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32000 phonon modes are used for capturing first </a:t>
            </a:r>
            <a:r>
              <a:rPr lang="en-US" dirty="0" err="1" smtClean="0"/>
              <a:t>Brillioun</a:t>
            </a:r>
            <a:r>
              <a:rPr lang="en-US" dirty="0" smtClean="0"/>
              <a:t> zone.</a:t>
            </a:r>
          </a:p>
          <a:p>
            <a:pPr>
              <a:buNone/>
            </a:pPr>
            <a:endParaRPr lang="en-US" sz="800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All thermal conductivity calculation are done at 300K in this work.</a:t>
            </a:r>
          </a:p>
          <a:p>
            <a:pPr>
              <a:buNone/>
            </a:pPr>
            <a:endParaRPr lang="en-US" sz="800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Bulk thermal conductivity:</a:t>
            </a:r>
          </a:p>
          <a:p>
            <a:pPr>
              <a:buNone/>
            </a:pPr>
            <a:r>
              <a:rPr lang="en-US" dirty="0" smtClean="0"/>
              <a:t>    Simulation: 132 W/</a:t>
            </a:r>
            <a:r>
              <a:rPr lang="en-US" dirty="0" err="1" smtClean="0"/>
              <a:t>mK.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Experiments: 143 W/</a:t>
            </a:r>
            <a:r>
              <a:rPr lang="en-US" dirty="0" err="1" smtClean="0"/>
              <a:t>mK.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6519446"/>
            <a:ext cx="4355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defRPr/>
            </a:pPr>
            <a:r>
              <a:rPr lang="en-US" sz="1600" dirty="0" err="1" smtClean="0"/>
              <a:t>Esfarjani</a:t>
            </a:r>
            <a:r>
              <a:rPr lang="en-US" sz="1600" dirty="0" smtClean="0"/>
              <a:t> </a:t>
            </a:r>
            <a:r>
              <a:rPr lang="en-US" sz="1600" dirty="0" smtClean="0"/>
              <a:t>et al., </a:t>
            </a:r>
            <a:r>
              <a:rPr lang="en-US" sz="1600" i="1" dirty="0" smtClean="0"/>
              <a:t>PRB</a:t>
            </a:r>
            <a:r>
              <a:rPr lang="en-US" sz="1600" dirty="0" smtClean="0"/>
              <a:t> </a:t>
            </a:r>
            <a:r>
              <a:rPr lang="en-US" sz="1600" b="1" dirty="0" smtClean="0"/>
              <a:t>84</a:t>
            </a:r>
            <a:r>
              <a:rPr lang="en-US" sz="1600" dirty="0" smtClean="0"/>
              <a:t>, 085204 </a:t>
            </a:r>
            <a:r>
              <a:rPr lang="en-US" sz="1600" dirty="0" smtClean="0"/>
              <a:t>(</a:t>
            </a:r>
            <a:r>
              <a:rPr lang="en-US" sz="1600" dirty="0" smtClean="0"/>
              <a:t>2011)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00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Results: Thin Films</a:t>
            </a:r>
            <a:endParaRPr lang="en-US" dirty="0"/>
          </a:p>
        </p:txBody>
      </p:sp>
      <p:pic>
        <p:nvPicPr>
          <p:cNvPr id="43" name="Picture 42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981200"/>
            <a:ext cx="4419600" cy="2209800"/>
          </a:xfrm>
          <a:prstGeom prst="rect">
            <a:avLst/>
          </a:prstGeom>
        </p:spPr>
      </p:pic>
      <p:pic>
        <p:nvPicPr>
          <p:cNvPr id="5" name="Picture 4" descr="Inplane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975147"/>
            <a:ext cx="6843036" cy="5271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5 -0.2833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-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842</TotalTime>
  <Words>566</Words>
  <Application>Microsoft Office PowerPoint</Application>
  <PresentationFormat>On-screen Show (4:3)</PresentationFormat>
  <Paragraphs>95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Oriel</vt:lpstr>
      <vt:lpstr>Document</vt:lpstr>
      <vt:lpstr>Microsoft Office Word Document</vt:lpstr>
      <vt:lpstr>Thermal Conductivity Predictions for Nanostructures by Phonon Free Path Sampling</vt:lpstr>
      <vt:lpstr>Motivation</vt:lpstr>
      <vt:lpstr>Outline</vt:lpstr>
      <vt:lpstr>Introduction</vt:lpstr>
      <vt:lpstr>Phonon Scattering Mechanisms</vt:lpstr>
      <vt:lpstr>Phonon-Boundary Scattering: Matthiessean Rule</vt:lpstr>
      <vt:lpstr>Sampling: An Alternative Approach for Phonon-Boundary Scattering</vt:lpstr>
      <vt:lpstr>Bulk Thermal Conductivity</vt:lpstr>
      <vt:lpstr>Results: Thin Films</vt:lpstr>
      <vt:lpstr>Porous Thin Films</vt:lpstr>
      <vt:lpstr>Results: Porous Thin Films</vt:lpstr>
      <vt:lpstr>Results: Porous Thin Films (Contd..)</vt:lpstr>
      <vt:lpstr>Results: Porous Thin Films (Contd..)</vt:lpstr>
      <vt:lpstr>Conclusions and Future Work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Ankit</dc:creator>
  <cp:lastModifiedBy>Ankit</cp:lastModifiedBy>
  <cp:revision>98</cp:revision>
  <dcterms:created xsi:type="dcterms:W3CDTF">2012-03-04T21:12:35Z</dcterms:created>
  <dcterms:modified xsi:type="dcterms:W3CDTF">2012-03-09T15:55:40Z</dcterms:modified>
</cp:coreProperties>
</file>