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71" r:id="rId3"/>
    <p:sldId id="264" r:id="rId4"/>
    <p:sldId id="275" r:id="rId5"/>
    <p:sldId id="276" r:id="rId6"/>
    <p:sldId id="277" r:id="rId7"/>
    <p:sldId id="261" r:id="rId8"/>
    <p:sldId id="278" r:id="rId9"/>
    <p:sldId id="259" r:id="rId10"/>
    <p:sldId id="257" r:id="rId11"/>
    <p:sldId id="279" r:id="rId12"/>
    <p:sldId id="272" r:id="rId13"/>
    <p:sldId id="270" r:id="rId14"/>
    <p:sldId id="268" r:id="rId15"/>
    <p:sldId id="258" r:id="rId16"/>
    <p:sldId id="273" r:id="rId17"/>
    <p:sldId id="274" r:id="rId18"/>
    <p:sldId id="267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00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10.wmf"/><Relationship Id="rId1" Type="http://schemas.openxmlformats.org/officeDocument/2006/relationships/image" Target="../media/image50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B01D-9A4F-46EE-BEDD-9A63D57B59FE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02269-3335-4B59-AA58-D1F34CDEE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46D0E-5AD9-4C76-8008-9B297B9FD6A0}" type="slidenum">
              <a:rPr lang="en-US"/>
              <a:pPr/>
              <a:t>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02269-3335-4B59-AA58-D1F34CDEED6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F240-36D8-497A-88EC-3662FCBDAFD5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02ED-F33E-4679-BD30-CF5A47ED2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png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28600"/>
            <a:ext cx="9144000" cy="20574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Statistics of Particle Concentration in Free-Surface Turbulence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898571"/>
            <a:ext cx="83820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/>
              <a:t>Jason Larkin</a:t>
            </a:r>
          </a:p>
          <a:p>
            <a:r>
              <a:rPr lang="en-US" dirty="0"/>
              <a:t>Department Mechanical Engineering and Materials Science, University of Pittsburgh.</a:t>
            </a:r>
          </a:p>
          <a:p>
            <a:endParaRPr lang="en-US" sz="2000" b="1" i="1" dirty="0"/>
          </a:p>
          <a:p>
            <a:r>
              <a:rPr lang="en-US" sz="2400" b="1" i="1" dirty="0"/>
              <a:t>Mahesh M. </a:t>
            </a:r>
            <a:r>
              <a:rPr lang="en-US" sz="2400" b="1" i="1" dirty="0" err="1"/>
              <a:t>Bandi</a:t>
            </a:r>
            <a:endParaRPr lang="en-US" dirty="0"/>
          </a:p>
          <a:p>
            <a:r>
              <a:rPr lang="en-US" dirty="0"/>
              <a:t>Center for Nonlinear Studies and Condensed Matter &amp; Thermal Physics Division,</a:t>
            </a:r>
          </a:p>
          <a:p>
            <a:r>
              <a:rPr lang="en-US" dirty="0"/>
              <a:t>Los Alamos National Lab.</a:t>
            </a:r>
          </a:p>
          <a:p>
            <a:endParaRPr lang="en-US" dirty="0"/>
          </a:p>
          <a:p>
            <a:r>
              <a:rPr lang="en-US" sz="2400" b="1" i="1" dirty="0"/>
              <a:t>Walter </a:t>
            </a:r>
            <a:r>
              <a:rPr lang="en-US" sz="2400" b="1" i="1" dirty="0" err="1"/>
              <a:t>Goldburg</a:t>
            </a:r>
            <a:endParaRPr lang="en-US" sz="2400" b="1" i="1" dirty="0"/>
          </a:p>
          <a:p>
            <a:r>
              <a:rPr lang="en-US" dirty="0"/>
              <a:t>Department of Physics &amp; Astronomy, University of </a:t>
            </a:r>
            <a:r>
              <a:rPr lang="en-US" dirty="0" smtClean="0"/>
              <a:t>Pittsburgh</a:t>
            </a:r>
          </a:p>
          <a:p>
            <a:endParaRPr lang="en-US" dirty="0" smtClean="0"/>
          </a:p>
          <a:p>
            <a:r>
              <a:rPr lang="en-US" sz="2400" b="1" i="1" dirty="0" smtClean="0"/>
              <a:t>Alain </a:t>
            </a:r>
            <a:r>
              <a:rPr lang="en-US" sz="2400" b="1" i="1" dirty="0" err="1" smtClean="0"/>
              <a:t>Pumir</a:t>
            </a:r>
            <a:endParaRPr lang="en-US" sz="2400" b="1" i="1" dirty="0" smtClean="0"/>
          </a:p>
          <a:p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Nonline´aire</a:t>
            </a:r>
            <a:r>
              <a:rPr lang="en-US" dirty="0" smtClean="0"/>
              <a:t> de Nice, CNRS, France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0" y="6248400"/>
            <a:ext cx="2057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LA-UR-07-7929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IV. Concentration PDF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6200" y="3723041"/>
          <a:ext cx="3048000" cy="848959"/>
        </p:xfrm>
        <a:graphic>
          <a:graphicData uri="http://schemas.openxmlformats.org/presentationml/2006/ole">
            <p:oleObj spid="_x0000_s2050" name="Equation" r:id="rId3" imgW="1777680" imgH="495000" progId="Equation.3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1970441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-For power-law distributions: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838200" y="2503841"/>
          <a:ext cx="1501775" cy="446087"/>
        </p:xfrm>
        <a:graphic>
          <a:graphicData uri="http://schemas.openxmlformats.org/presentationml/2006/ole">
            <p:oleObj spid="_x0000_s2052" name="Equation" r:id="rId4" imgW="812520" imgH="241200" progId="Equation.3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0" y="3265841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-Cumulative PDF: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200" y="5181600"/>
            <a:ext cx="381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Can this be explained by theory of compressible clustering?</a:t>
            </a:r>
          </a:p>
        </p:txBody>
      </p:sp>
      <p:pic>
        <p:nvPicPr>
          <p:cNvPr id="2053" name="Picture 5" descr="Pi(cr)_Pi(cr)semilog_logbin_di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914401"/>
            <a:ext cx="5576887" cy="298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Pi(cr)_Pi(cr)semilog_logbin_inertia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08425" y="3916061"/>
            <a:ext cx="5387975" cy="278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1828800"/>
          <a:ext cx="1453055" cy="533400"/>
        </p:xfrm>
        <a:graphic>
          <a:graphicData uri="http://schemas.openxmlformats.org/presentationml/2006/ole">
            <p:oleObj spid="_x0000_s36865" name="Equation" r:id="rId3" imgW="749300" imgH="279400" progId="Equation.3">
              <p:embed/>
            </p:oleObj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362200" y="1828800"/>
          <a:ext cx="1158240" cy="381000"/>
        </p:xfrm>
        <a:graphic>
          <a:graphicData uri="http://schemas.openxmlformats.org/presentationml/2006/ole">
            <p:oleObj spid="_x0000_s36867" name="Equation" r:id="rId4" imgW="723586" imgH="241195" progId="Equation.3">
              <p:embed/>
            </p:oleObj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810000" y="1828800"/>
          <a:ext cx="1205948" cy="304800"/>
        </p:xfrm>
        <a:graphic>
          <a:graphicData uri="http://schemas.openxmlformats.org/presentationml/2006/ole">
            <p:oleObj spid="_x0000_s36869" name="Equation" r:id="rId5" imgW="863225" imgH="215806" progId="Equation.3">
              <p:embed/>
            </p:oleObj>
          </a:graphicData>
        </a:graphic>
      </p:graphicFrame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5181600" y="1828800"/>
          <a:ext cx="762000" cy="276225"/>
        </p:xfrm>
        <a:graphic>
          <a:graphicData uri="http://schemas.openxmlformats.org/presentationml/2006/ole">
            <p:oleObj spid="_x0000_s36871" name="Equation" r:id="rId6" imgW="761669" imgH="279279" progId="Equation.3">
              <p:embed/>
            </p:oleObj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6096000" y="1828800"/>
          <a:ext cx="1195552" cy="381000"/>
        </p:xfrm>
        <a:graphic>
          <a:graphicData uri="http://schemas.openxmlformats.org/presentationml/2006/ole">
            <p:oleObj spid="_x0000_s36873" name="Equation" r:id="rId7" imgW="863225" imgH="279279" progId="Equation.3">
              <p:embed/>
            </p:oleObj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85800" y="2743200"/>
          <a:ext cx="866775" cy="219075"/>
        </p:xfrm>
        <a:graphic>
          <a:graphicData uri="http://schemas.openxmlformats.org/presentationml/2006/ole">
            <p:oleObj spid="_x0000_s36875" name="Equation" r:id="rId8" imgW="863225" imgH="215806" progId="Equation.3">
              <p:embed/>
            </p:oleObj>
          </a:graphicData>
        </a:graphic>
      </p:graphicFrame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1752600" y="2667000"/>
          <a:ext cx="762000" cy="276225"/>
        </p:xfrm>
        <a:graphic>
          <a:graphicData uri="http://schemas.openxmlformats.org/presentationml/2006/ole">
            <p:oleObj spid="_x0000_s36877" name="Equation" r:id="rId9" imgW="761669" imgH="279279" progId="Equation.3">
              <p:embed/>
            </p:oleObj>
          </a:graphicData>
        </a:graphic>
      </p:graphicFrame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2667000" y="2743200"/>
          <a:ext cx="723900" cy="238125"/>
        </p:xfrm>
        <a:graphic>
          <a:graphicData uri="http://schemas.openxmlformats.org/presentationml/2006/ole">
            <p:oleObj spid="_x0000_s36879" name="Equation" r:id="rId10" imgW="723586" imgH="241195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Review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 smtClean="0"/>
              <a:t>Floaters coagulate into strings.</a:t>
            </a:r>
            <a:endParaRPr lang="en-US" sz="3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 smtClean="0"/>
              <a:t>Effect </a:t>
            </a:r>
            <a:r>
              <a:rPr lang="en-US" sz="3600" u="sng" dirty="0" smtClean="0"/>
              <a:t>not</a:t>
            </a:r>
            <a:r>
              <a:rPr lang="en-US" sz="3600" dirty="0" smtClean="0"/>
              <a:t> due to surface waves or inertia.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 smtClean="0"/>
              <a:t>Distribution is scale dependent.</a:t>
            </a:r>
            <a:endParaRPr lang="en-US" sz="3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1600" dirty="0"/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Question?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3400" y="3733800"/>
            <a:ext cx="7924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Funding was provided by the US National </a:t>
            </a:r>
            <a:r>
              <a:rPr lang="en-US" sz="2000" dirty="0" smtClean="0"/>
              <a:t>Science Foundation </a:t>
            </a:r>
            <a:r>
              <a:rPr lang="en-US" sz="2000" dirty="0"/>
              <a:t>grant # DMR-0604477. This work was </a:t>
            </a:r>
            <a:r>
              <a:rPr lang="en-US" sz="2000" dirty="0" smtClean="0"/>
              <a:t>partially carried </a:t>
            </a:r>
            <a:r>
              <a:rPr lang="en-US" sz="2000" dirty="0"/>
              <a:t>out under the auspices of the National </a:t>
            </a:r>
            <a:r>
              <a:rPr lang="en-US" sz="2000" dirty="0" smtClean="0"/>
              <a:t>Nuclear Security </a:t>
            </a:r>
            <a:r>
              <a:rPr lang="en-US" sz="2000" dirty="0"/>
              <a:t>Administration of the U.S. Department </a:t>
            </a:r>
            <a:r>
              <a:rPr lang="en-US" sz="2000" dirty="0" smtClean="0"/>
              <a:t>of Energy </a:t>
            </a:r>
            <a:r>
              <a:rPr lang="en-US" sz="2000" dirty="0"/>
              <a:t>at Los Alamos National Laboratory under </a:t>
            </a:r>
            <a:r>
              <a:rPr lang="en-US" sz="2000" dirty="0" smtClean="0"/>
              <a:t>Contract No</a:t>
            </a:r>
            <a:r>
              <a:rPr lang="en-US" sz="2000" dirty="0"/>
              <a:t>. DE-AC52-06NA25396.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A. Algebraic Concentration Distribution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1371601"/>
            <a:ext cx="7924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-System is unlike effectively compressible systems involving 3D flow and </a:t>
            </a:r>
            <a:r>
              <a:rPr lang="en-US" sz="2000" i="1" dirty="0" err="1" smtClean="0"/>
              <a:t>intertial</a:t>
            </a:r>
            <a:r>
              <a:rPr lang="en-US" sz="2000" i="1" dirty="0" smtClean="0"/>
              <a:t> </a:t>
            </a:r>
            <a:r>
              <a:rPr lang="en-US" sz="2000" dirty="0" smtClean="0"/>
              <a:t>particles.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r>
              <a:rPr lang="en-US" sz="2000" dirty="0" smtClean="0"/>
              <a:t>-Compressibility is quite large here, particles are non-inertial.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-Waves were also minimized (&lt;0.1mm) during the experiment.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r>
              <a:rPr lang="en-US" sz="2000" dirty="0" smtClean="0"/>
              <a:t>-Result is a much broader, algebraic distribution for large concentrations.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Larger Moments</a:t>
            </a:r>
            <a:endParaRPr lang="en-US" dirty="0"/>
          </a:p>
        </p:txBody>
      </p:sp>
      <p:pic>
        <p:nvPicPr>
          <p:cNvPr id="4098" name="Picture 2" descr="D:\Goldburg\Concentration\paper\concstat\Jason\nrm_big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819400"/>
            <a:ext cx="5834208" cy="3962400"/>
          </a:xfrm>
          <a:prstGeom prst="rect">
            <a:avLst/>
          </a:prstGeom>
          <a:noFill/>
        </p:spPr>
      </p:pic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3505200" y="1752600"/>
          <a:ext cx="1772154" cy="685800"/>
        </p:xfrm>
        <a:graphic>
          <a:graphicData uri="http://schemas.openxmlformats.org/presentationml/2006/ole">
            <p:oleObj spid="_x0000_s4100" name="Equation" r:id="rId4" imgW="787320" imgH="304560" progId="Equation.3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1828800"/>
            <a:ext cx="739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-For scale-free distributions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781800" y="2785646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= 169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2590800"/>
            <a:ext cx="739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-Simple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Particle Coagulation</a:t>
            </a:r>
            <a:endParaRPr lang="en-US" dirty="0"/>
          </a:p>
        </p:txBody>
      </p:sp>
      <p:pic>
        <p:nvPicPr>
          <p:cNvPr id="9218" name="Picture 2" descr="D:\Goldburg\Concentration\paper\concstat\Jason\compressibility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438400"/>
            <a:ext cx="5497619" cy="3733800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733800"/>
            <a:ext cx="39052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981200"/>
            <a:ext cx="1009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200" y="1447800"/>
            <a:ext cx="4572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Why do particles coagulate?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-Underlying turbulence is 3D incompressible, drives motion at surface.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-2D divergence is non-zero, hence compressibility is non-zero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Goldburg\Concentration\paper\concstat\Jason\nr2_erro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9888" y="3276600"/>
            <a:ext cx="6585112" cy="3505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172200" y="1295400"/>
            <a:ext cx="2590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1688" y="3657600"/>
            <a:ext cx="304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44888" y="3810000"/>
            <a:ext cx="1219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68888" y="5029200"/>
            <a:ext cx="1600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8600" y="20574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5181600"/>
            <a:ext cx="1752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Some Experimental Values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322887" y="1676400"/>
          <a:ext cx="3059113" cy="838200"/>
        </p:xfrm>
        <a:graphic>
          <a:graphicData uri="http://schemas.openxmlformats.org/presentationml/2006/ole">
            <p:oleObj spid="_x0000_s11266" name="Equation" r:id="rId4" imgW="1434960" imgH="393480" progId="Equation.3">
              <p:embed/>
            </p:oleObj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-Taylor-</a:t>
            </a:r>
            <a:r>
              <a:rPr lang="en-US" sz="2000" dirty="0" err="1"/>
              <a:t>Microscale</a:t>
            </a:r>
            <a:r>
              <a:rPr lang="en-US" sz="2000" dirty="0"/>
              <a:t> Reynolds Number: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419600" y="5264150"/>
          <a:ext cx="3597275" cy="1365250"/>
        </p:xfrm>
        <a:graphic>
          <a:graphicData uri="http://schemas.openxmlformats.org/presentationml/2006/ole">
            <p:oleObj spid="_x0000_s11267" name="Equation" r:id="rId5" imgW="1333440" imgH="507960" progId="Equation.3">
              <p:embed/>
            </p:oleObj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8600" y="5718373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-Dissipative Scale:</a:t>
            </a:r>
            <a:endParaRPr lang="en-US" sz="2000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3962400"/>
            <a:ext cx="286141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28600" y="4178240"/>
            <a:ext cx="297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-Integral Scale:</a:t>
            </a:r>
            <a:endParaRPr lang="en-US" sz="2000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604738" y="4114800"/>
          <a:ext cx="2260600" cy="477838"/>
        </p:xfrm>
        <a:graphic>
          <a:graphicData uri="http://schemas.openxmlformats.org/presentationml/2006/ole">
            <p:oleObj spid="_x0000_s11271" name="Equation" r:id="rId7" imgW="838080" imgH="177480" progId="Equation.3">
              <p:embed/>
            </p:oleObj>
          </a:graphicData>
        </a:graphic>
      </p:graphicFrame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457200" y="2514600"/>
          <a:ext cx="3429000" cy="954267"/>
        </p:xfrm>
        <a:graphic>
          <a:graphicData uri="http://schemas.openxmlformats.org/presentationml/2006/ole">
            <p:oleObj spid="_x0000_s11272" name="Equation" r:id="rId8" imgW="2006280" imgH="558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III. Statistical Steady-State</a:t>
            </a:r>
            <a:endParaRPr lang="en-US" dirty="0"/>
          </a:p>
        </p:txBody>
      </p:sp>
      <p:graphicFrame>
        <p:nvGraphicFramePr>
          <p:cNvPr id="5130" name="Object 2"/>
          <p:cNvGraphicFramePr>
            <a:graphicFrameLocks noChangeAspect="1"/>
          </p:cNvGraphicFramePr>
          <p:nvPr/>
        </p:nvGraphicFramePr>
        <p:xfrm>
          <a:off x="4648200" y="1828800"/>
          <a:ext cx="4305844" cy="685800"/>
        </p:xfrm>
        <a:graphic>
          <a:graphicData uri="http://schemas.openxmlformats.org/presentationml/2006/ole">
            <p:oleObj spid="_x0000_s5130" name="Equation" r:id="rId3" imgW="2070000" imgH="330120" progId="Equation.3">
              <p:embed/>
            </p:oleObj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" y="1752600"/>
            <a:ext cx="457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-Variance saturates in approximately 1s.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-Saturation occurs at all scales.</a:t>
            </a:r>
          </a:p>
        </p:txBody>
      </p:sp>
      <p:pic>
        <p:nvPicPr>
          <p:cNvPr id="5131" name="Picture 11" descr="D:\Goldburg\Concentration\fixed\120-169\sigma(t,r)3_talk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8871" y="3124200"/>
            <a:ext cx="6683529" cy="3557587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6248400" y="3276600"/>
            <a:ext cx="12954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302889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57200" y="1905000"/>
            <a:ext cx="83820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I.  Experiment Description/Overview 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II. Coarse-Graining Procedure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III. Scale-Free Behavior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IV. Probability Distribution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V. Review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VI. Questions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Outline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-1143000" y="609600"/>
            <a:ext cx="53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600"/>
          </a:p>
        </p:txBody>
      </p:sp>
      <p:pic>
        <p:nvPicPr>
          <p:cNvPr id="32772" name="Picture 2" descr="pic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3886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Rectangle 3"/>
          <p:cNvSpPr>
            <a:spLocks noChangeArrowheads="1"/>
          </p:cNvSpPr>
          <p:nvPr/>
        </p:nvSpPr>
        <p:spPr bwMode="auto">
          <a:xfrm>
            <a:off x="0" y="3886200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/>
              <a:t>Tank: 1 m x 1 m x 0.3 m driven by 8 hp pump through “sprinkler” system.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Real </a:t>
            </a:r>
            <a:r>
              <a:rPr lang="en-US" sz="2000" dirty="0"/>
              <a:t>particles 50 micron size and highly </a:t>
            </a:r>
            <a:r>
              <a:rPr lang="en-US" sz="2000" dirty="0" err="1"/>
              <a:t>bouyant</a:t>
            </a:r>
            <a:r>
              <a:rPr lang="en-US" sz="2000" dirty="0"/>
              <a:t> (</a:t>
            </a:r>
            <a:r>
              <a:rPr lang="en-US" sz="2000" dirty="0" err="1"/>
              <a:t>sg</a:t>
            </a:r>
            <a:r>
              <a:rPr lang="en-US" sz="2000" dirty="0"/>
              <a:t> 0.25</a:t>
            </a:r>
            <a:r>
              <a:rPr lang="en-US" sz="2000" dirty="0" smtClean="0"/>
              <a:t>), low Stokes number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Want to study particle coagulation due to surface effect, not inertia.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Instantaneous velocity fields measured by high-speed camera (9 cm field of view) used to evolve virtual particles.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1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600" dirty="0"/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sz="3200" dirty="0"/>
              <a:t> 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0" y="6248400"/>
            <a:ext cx="2057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LA-UR-09-00423 </a:t>
            </a: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32790" name="Picture 1026" descr="fourcloud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623888"/>
            <a:ext cx="3352800" cy="326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4343400"/>
            <a:ext cx="110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n-US" sz="4400" b="1" dirty="0"/>
              <a:t>  </a:t>
            </a:r>
            <a:r>
              <a:rPr lang="en-US" sz="4400" dirty="0"/>
              <a:t>I. Experiment </a:t>
            </a:r>
            <a:r>
              <a:rPr lang="en-US" sz="4400" dirty="0" smtClean="0"/>
              <a:t>Overview</a:t>
            </a:r>
            <a:endParaRPr lang="en-US" sz="44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6019800"/>
            <a:ext cx="1009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5943600"/>
            <a:ext cx="39052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7800"/>
            <a:ext cx="2786063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 descr="Fig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2657475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Re147_t=1_vectorf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52959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 descr="Re147_t=1_divfield_fixedrefle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0"/>
            <a:ext cx="4902200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943600" y="1143000"/>
          <a:ext cx="2667000" cy="1012825"/>
        </p:xfrm>
        <a:graphic>
          <a:graphicData uri="http://schemas.openxmlformats.org/presentationml/2006/ole">
            <p:oleObj spid="_x0000_s34818" name="Equation" r:id="rId3" imgW="133344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Coarse-Graining Procedure</a:t>
            </a:r>
            <a:endParaRPr lang="en-US" dirty="0"/>
          </a:p>
        </p:txBody>
      </p:sp>
      <p:graphicFrame>
        <p:nvGraphicFramePr>
          <p:cNvPr id="7237" name="Object 69"/>
          <p:cNvGraphicFramePr>
            <a:graphicFrameLocks noChangeAspect="1"/>
          </p:cNvGraphicFramePr>
          <p:nvPr/>
        </p:nvGraphicFramePr>
        <p:xfrm>
          <a:off x="4114800" y="1219200"/>
          <a:ext cx="1371600" cy="957196"/>
        </p:xfrm>
        <a:graphic>
          <a:graphicData uri="http://schemas.openxmlformats.org/presentationml/2006/ole">
            <p:oleObj spid="_x0000_s7237" name="Equation" r:id="rId3" imgW="634680" imgH="444240" progId="Equation.3">
              <p:embed/>
            </p:oleObj>
          </a:graphicData>
        </a:graphic>
      </p:graphicFrame>
      <p:graphicFrame>
        <p:nvGraphicFramePr>
          <p:cNvPr id="7238" name="Object 70"/>
          <p:cNvGraphicFramePr>
            <a:graphicFrameLocks noChangeAspect="1"/>
          </p:cNvGraphicFramePr>
          <p:nvPr/>
        </p:nvGraphicFramePr>
        <p:xfrm>
          <a:off x="5867400" y="2133600"/>
          <a:ext cx="1600200" cy="741472"/>
        </p:xfrm>
        <a:graphic>
          <a:graphicData uri="http://schemas.openxmlformats.org/presentationml/2006/ole">
            <p:oleObj spid="_x0000_s7238" name="Equation" r:id="rId4" imgW="1091880" imgH="507960" progId="Equation.3">
              <p:embed/>
            </p:oleObj>
          </a:graphicData>
        </a:graphic>
      </p:graphicFrame>
      <p:graphicFrame>
        <p:nvGraphicFramePr>
          <p:cNvPr id="7239" name="Object 71"/>
          <p:cNvGraphicFramePr>
            <a:graphicFrameLocks noChangeAspect="1"/>
          </p:cNvGraphicFramePr>
          <p:nvPr/>
        </p:nvGraphicFramePr>
        <p:xfrm>
          <a:off x="4114800" y="2362200"/>
          <a:ext cx="1370013" cy="546100"/>
        </p:xfrm>
        <a:graphic>
          <a:graphicData uri="http://schemas.openxmlformats.org/presentationml/2006/ole">
            <p:oleObj spid="_x0000_s7239" name="Equation" r:id="rId5" imgW="507960" imgH="203040" progId="Equation.3">
              <p:embed/>
            </p:oleObj>
          </a:graphicData>
        </a:graphic>
      </p:graphicFrame>
      <p:cxnSp>
        <p:nvCxnSpPr>
          <p:cNvPr id="54" name="Straight Connector 53"/>
          <p:cNvCxnSpPr/>
          <p:nvPr/>
        </p:nvCxnSpPr>
        <p:spPr>
          <a:xfrm rot="5400000">
            <a:off x="4458494" y="6209506"/>
            <a:ext cx="685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05600" y="5991989"/>
            <a:ext cx="2590800" cy="609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705600" y="6068189"/>
            <a:ext cx="2590800" cy="609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4724400" y="5839588"/>
            <a:ext cx="1828800" cy="8382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>
            <a:off x="4724400" y="5915788"/>
            <a:ext cx="1828800" cy="8382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4382294" y="5877689"/>
            <a:ext cx="5334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50" name="Object 82"/>
          <p:cNvGraphicFramePr>
            <a:graphicFrameLocks noChangeAspect="1"/>
          </p:cNvGraphicFramePr>
          <p:nvPr/>
        </p:nvGraphicFramePr>
        <p:xfrm>
          <a:off x="8153400" y="1676400"/>
          <a:ext cx="990600" cy="395288"/>
        </p:xfrm>
        <a:graphic>
          <a:graphicData uri="http://schemas.openxmlformats.org/presentationml/2006/ole">
            <p:oleObj spid="_x0000_s7250" name="Equation" r:id="rId6" imgW="507960" imgH="203040" progId="Equation.3">
              <p:embed/>
            </p:oleObj>
          </a:graphicData>
        </a:graphic>
      </p:graphicFrame>
      <p:graphicFrame>
        <p:nvGraphicFramePr>
          <p:cNvPr id="7251" name="Object 83"/>
          <p:cNvGraphicFramePr>
            <a:graphicFrameLocks noChangeAspect="1"/>
          </p:cNvGraphicFramePr>
          <p:nvPr/>
        </p:nvGraphicFramePr>
        <p:xfrm>
          <a:off x="6781800" y="1524000"/>
          <a:ext cx="247650" cy="271463"/>
        </p:xfrm>
        <a:graphic>
          <a:graphicData uri="http://schemas.openxmlformats.org/presentationml/2006/ole">
            <p:oleObj spid="_x0000_s7251" name="Equation" r:id="rId7" imgW="126720" imgH="139680" progId="Equation.3">
              <p:embed/>
            </p:oleObj>
          </a:graphicData>
        </a:graphic>
      </p:graphicFrame>
      <p:graphicFrame>
        <p:nvGraphicFramePr>
          <p:cNvPr id="7252" name="Object 84"/>
          <p:cNvGraphicFramePr>
            <a:graphicFrameLocks noChangeAspect="1"/>
          </p:cNvGraphicFramePr>
          <p:nvPr/>
        </p:nvGraphicFramePr>
        <p:xfrm>
          <a:off x="7772400" y="1524000"/>
          <a:ext cx="271463" cy="320675"/>
        </p:xfrm>
        <a:graphic>
          <a:graphicData uri="http://schemas.openxmlformats.org/presentationml/2006/ole">
            <p:oleObj spid="_x0000_s7252" name="Equation" r:id="rId8" imgW="139680" imgH="164880" progId="Equation.3">
              <p:embed/>
            </p:oleObj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Coarse-Grained Concentration:</a:t>
            </a:r>
            <a:endParaRPr lang="en-US" sz="2000" dirty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228600" y="2057400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All analysis done in steady-state!</a:t>
            </a:r>
            <a:endParaRPr lang="en-US" sz="2000" dirty="0"/>
          </a:p>
        </p:txBody>
      </p:sp>
      <p:pic>
        <p:nvPicPr>
          <p:cNvPr id="7260" name="Picture 92" descr="Re147_t=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2400" y="29718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Connector 44"/>
          <p:cNvCxnSpPr/>
          <p:nvPr/>
        </p:nvCxnSpPr>
        <p:spPr>
          <a:xfrm rot="5400000">
            <a:off x="723106" y="4838700"/>
            <a:ext cx="3124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57200" y="4800600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200" y="3276600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" y="6399212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629694" y="4837906"/>
            <a:ext cx="3124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-1104106" y="4837906"/>
            <a:ext cx="3124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80"/>
          <p:cNvGraphicFramePr>
            <a:graphicFrameLocks noChangeAspect="1"/>
          </p:cNvGraphicFramePr>
          <p:nvPr/>
        </p:nvGraphicFramePr>
        <p:xfrm>
          <a:off x="955593" y="2438400"/>
          <a:ext cx="439820" cy="533400"/>
        </p:xfrm>
        <a:graphic>
          <a:graphicData uri="http://schemas.openxmlformats.org/presentationml/2006/ole">
            <p:oleObj spid="_x0000_s7261" name="Equation" r:id="rId10" imgW="114120" imgH="139680" progId="Equation.3">
              <p:embed/>
            </p:oleObj>
          </a:graphicData>
        </a:graphic>
      </p:graphicFrame>
      <p:graphicFrame>
        <p:nvGraphicFramePr>
          <p:cNvPr id="52" name="Object 85"/>
          <p:cNvGraphicFramePr>
            <a:graphicFrameLocks noChangeAspect="1"/>
          </p:cNvGraphicFramePr>
          <p:nvPr/>
        </p:nvGraphicFramePr>
        <p:xfrm>
          <a:off x="2157413" y="2928937"/>
          <a:ext cx="247650" cy="271463"/>
        </p:xfrm>
        <a:graphic>
          <a:graphicData uri="http://schemas.openxmlformats.org/presentationml/2006/ole">
            <p:oleObj spid="_x0000_s7262" name="Equation" r:id="rId11" imgW="126720" imgH="139680" progId="Equation.3">
              <p:embed/>
            </p:oleObj>
          </a:graphicData>
        </a:graphic>
      </p:graphicFrame>
      <p:graphicFrame>
        <p:nvGraphicFramePr>
          <p:cNvPr id="53" name="Object 86"/>
          <p:cNvGraphicFramePr>
            <a:graphicFrameLocks noChangeAspect="1"/>
          </p:cNvGraphicFramePr>
          <p:nvPr/>
        </p:nvGraphicFramePr>
        <p:xfrm>
          <a:off x="4291013" y="4648200"/>
          <a:ext cx="271463" cy="320675"/>
        </p:xfrm>
        <a:graphic>
          <a:graphicData uri="http://schemas.openxmlformats.org/presentationml/2006/ole">
            <p:oleObj spid="_x0000_s7263" name="Equation" r:id="rId12" imgW="139680" imgH="164880" progId="Equation.3">
              <p:embed/>
            </p:oleObj>
          </a:graphicData>
        </a:graphic>
      </p:graphicFrame>
      <p:cxnSp>
        <p:nvCxnSpPr>
          <p:cNvPr id="55" name="Straight Connector 54"/>
          <p:cNvCxnSpPr/>
          <p:nvPr/>
        </p:nvCxnSpPr>
        <p:spPr>
          <a:xfrm rot="5400000" flipH="1" flipV="1">
            <a:off x="2080419" y="2666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138907" y="27805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64" name="Picture 96" descr="concentr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67200" y="3124200"/>
            <a:ext cx="5181600" cy="352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Rectangle 70"/>
          <p:cNvSpPr/>
          <p:nvPr/>
        </p:nvSpPr>
        <p:spPr>
          <a:xfrm>
            <a:off x="4419600" y="44196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419600" y="48006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828800"/>
            <a:ext cx="2657475" cy="2495550"/>
          </a:xfrm>
          <a:prstGeom prst="rect">
            <a:avLst/>
          </a:prstGeom>
          <a:noFill/>
        </p:spPr>
      </p:pic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28625" y="1981200"/>
          <a:ext cx="2193925" cy="957263"/>
        </p:xfrm>
        <a:graphic>
          <a:graphicData uri="http://schemas.openxmlformats.org/presentationml/2006/ole">
            <p:oleObj spid="_x0000_s35842" name="Equation" r:id="rId4" imgW="1015920" imgH="4442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5844" name="Equation" r:id="rId5" imgW="114120" imgH="215640" progId="Equation.3">
              <p:embed/>
            </p:oleObj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09600" y="3124200"/>
          <a:ext cx="2345094" cy="990600"/>
        </p:xfrm>
        <a:graphic>
          <a:graphicData uri="http://schemas.openxmlformats.org/presentationml/2006/ole">
            <p:oleObj spid="_x0000_s35845" name="Equation" r:id="rId6" imgW="1104900" imgH="469900" progId="Equation.3">
              <p:embed/>
            </p:oleObj>
          </a:graphicData>
        </a:graphic>
      </p:graphicFrame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09600" y="4267200"/>
          <a:ext cx="2514600" cy="838200"/>
        </p:xfrm>
        <a:graphic>
          <a:graphicData uri="http://schemas.openxmlformats.org/presentationml/2006/ole">
            <p:oleObj spid="_x0000_s35847" name="Equation" r:id="rId7" imgW="825500" imgH="279400" progId="Equation.3">
              <p:embed/>
            </p:oleObj>
          </a:graphicData>
        </a:graphic>
      </p:graphicFrame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3657600" y="4495800"/>
          <a:ext cx="2597426" cy="533400"/>
        </p:xfrm>
        <a:graphic>
          <a:graphicData uri="http://schemas.openxmlformats.org/presentationml/2006/ole">
            <p:oleObj spid="_x0000_s35849" name="Equation" r:id="rId8" imgW="1066337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III. Scale-Free Distribution</a:t>
            </a:r>
            <a:endParaRPr lang="en-US" dirty="0"/>
          </a:p>
        </p:txBody>
      </p:sp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685800" y="6096000"/>
          <a:ext cx="1771650" cy="685800"/>
        </p:xfrm>
        <a:graphic>
          <a:graphicData uri="http://schemas.openxmlformats.org/presentationml/2006/ole">
            <p:oleObj spid="_x0000_s3075" name="Equation" r:id="rId3" imgW="787320" imgH="304560" progId="Equation.3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" y="5562600"/>
            <a:ext cx="289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-For fractal distributions: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76250" y="493389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Surface: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7200" y="434340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Line: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57200" y="381000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Point: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695450" y="4924425"/>
          <a:ext cx="971550" cy="485775"/>
        </p:xfrm>
        <a:graphic>
          <a:graphicData uri="http://schemas.openxmlformats.org/presentationml/2006/ole">
            <p:oleObj spid="_x0000_s3081" name="Equation" r:id="rId4" imgW="431640" imgH="215640" progId="Equation.3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676400" y="4333935"/>
          <a:ext cx="914400" cy="485775"/>
        </p:xfrm>
        <a:graphic>
          <a:graphicData uri="http://schemas.openxmlformats.org/presentationml/2006/ole">
            <p:oleObj spid="_x0000_s3082" name="Equation" r:id="rId5" imgW="406080" imgH="215640" progId="Equation.3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676400" y="3781425"/>
          <a:ext cx="971550" cy="485775"/>
        </p:xfrm>
        <a:graphic>
          <a:graphicData uri="http://schemas.openxmlformats.org/presentationml/2006/ole">
            <p:oleObj spid="_x0000_s3083" name="Equation" r:id="rId6" imgW="431640" imgH="21564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1981200" y="990600"/>
            <a:ext cx="13716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990600"/>
            <a:ext cx="13716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3734594" y="15994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1"/>
            <a:endCxn id="28" idx="3"/>
          </p:cNvCxnSpPr>
          <p:nvPr/>
        </p:nvCxnSpPr>
        <p:spPr>
          <a:xfrm rot="10800000" flipH="1">
            <a:off x="3657600" y="16002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057400" y="106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106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88" name="Object 2"/>
          <p:cNvGraphicFramePr>
            <a:graphicFrameLocks noChangeAspect="1"/>
          </p:cNvGraphicFramePr>
          <p:nvPr/>
        </p:nvGraphicFramePr>
        <p:xfrm>
          <a:off x="1981200" y="2286000"/>
          <a:ext cx="1228725" cy="685800"/>
        </p:xfrm>
        <a:graphic>
          <a:graphicData uri="http://schemas.openxmlformats.org/presentationml/2006/ole">
            <p:oleObj spid="_x0000_s3088" name="Equation" r:id="rId7" imgW="545760" imgH="304560" progId="Equation.3">
              <p:embed/>
            </p:oleObj>
          </a:graphicData>
        </a:graphic>
      </p:graphicFrame>
      <p:graphicFrame>
        <p:nvGraphicFramePr>
          <p:cNvPr id="3089" name="Object 2"/>
          <p:cNvGraphicFramePr>
            <a:graphicFrameLocks noChangeAspect="1"/>
          </p:cNvGraphicFramePr>
          <p:nvPr/>
        </p:nvGraphicFramePr>
        <p:xfrm>
          <a:off x="3657600" y="2286000"/>
          <a:ext cx="1285875" cy="685800"/>
        </p:xfrm>
        <a:graphic>
          <a:graphicData uri="http://schemas.openxmlformats.org/presentationml/2006/ole">
            <p:oleObj spid="_x0000_s3089" name="Equation" r:id="rId8" imgW="571320" imgH="304560" progId="Equation.3">
              <p:embed/>
            </p:oleObj>
          </a:graphicData>
        </a:graphic>
      </p:graphicFrame>
      <p:sp>
        <p:nvSpPr>
          <p:cNvPr id="38" name="Rectangle 37"/>
          <p:cNvSpPr/>
          <p:nvPr/>
        </p:nvSpPr>
        <p:spPr>
          <a:xfrm>
            <a:off x="5410200" y="990600"/>
            <a:ext cx="13716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3"/>
          </p:cNvCxnSpPr>
          <p:nvPr/>
        </p:nvCxnSpPr>
        <p:spPr>
          <a:xfrm rot="10800000" flipH="1">
            <a:off x="5410200" y="16002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86400" y="106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rot="16200000" flipH="1">
            <a:off x="5487194" y="15994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H="1">
            <a:off x="5410200" y="1903411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 flipH="1">
            <a:off x="5410200" y="1293811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5866606" y="15994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106194" y="15994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90" name="Object 2"/>
          <p:cNvGraphicFramePr>
            <a:graphicFrameLocks noChangeAspect="1"/>
          </p:cNvGraphicFramePr>
          <p:nvPr/>
        </p:nvGraphicFramePr>
        <p:xfrm>
          <a:off x="5353050" y="2286000"/>
          <a:ext cx="1428750" cy="685800"/>
        </p:xfrm>
        <a:graphic>
          <a:graphicData uri="http://schemas.openxmlformats.org/presentationml/2006/ole">
            <p:oleObj spid="_x0000_s3090" name="Equation" r:id="rId9" imgW="634680" imgH="304560" progId="Equation.3">
              <p:embed/>
            </p:oleObj>
          </a:graphicData>
        </a:graphic>
      </p:graphicFrame>
      <p:graphicFrame>
        <p:nvGraphicFramePr>
          <p:cNvPr id="3102" name="Object 30"/>
          <p:cNvGraphicFramePr>
            <a:graphicFrameLocks noChangeAspect="1"/>
          </p:cNvGraphicFramePr>
          <p:nvPr/>
        </p:nvGraphicFramePr>
        <p:xfrm>
          <a:off x="7620000" y="1524000"/>
          <a:ext cx="1228725" cy="425450"/>
        </p:xfrm>
        <a:graphic>
          <a:graphicData uri="http://schemas.openxmlformats.org/presentationml/2006/ole">
            <p:oleObj spid="_x0000_s3102" name="Equation" r:id="rId10" imgW="660240" imgH="228600" progId="Equation.3">
              <p:embed/>
            </p:oleObj>
          </a:graphicData>
        </a:graphic>
      </p:graphicFrame>
      <p:graphicFrame>
        <p:nvGraphicFramePr>
          <p:cNvPr id="3103" name="Object 2"/>
          <p:cNvGraphicFramePr>
            <a:graphicFrameLocks noChangeAspect="1"/>
          </p:cNvGraphicFramePr>
          <p:nvPr/>
        </p:nvGraphicFramePr>
        <p:xfrm>
          <a:off x="195263" y="2819400"/>
          <a:ext cx="1685925" cy="685800"/>
        </p:xfrm>
        <a:graphic>
          <a:graphicData uri="http://schemas.openxmlformats.org/presentationml/2006/ole">
            <p:oleObj spid="_x0000_s3103" name="Equation" r:id="rId11" imgW="749160" imgH="304560" progId="Equation.3">
              <p:embed/>
            </p:oleObj>
          </a:graphicData>
        </a:graphic>
      </p:graphicFrame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07" name="Object 35"/>
          <p:cNvGraphicFramePr>
            <a:graphicFrameLocks noChangeAspect="1"/>
          </p:cNvGraphicFramePr>
          <p:nvPr/>
        </p:nvGraphicFramePr>
        <p:xfrm>
          <a:off x="2057400" y="2971800"/>
          <a:ext cx="1343378" cy="533400"/>
        </p:xfrm>
        <a:graphic>
          <a:graphicData uri="http://schemas.openxmlformats.org/presentationml/2006/ole">
            <p:oleObj spid="_x0000_s3107" name="Equation" r:id="rId12" imgW="647419" imgH="253890" progId="Equation.3">
              <p:embed/>
            </p:oleObj>
          </a:graphicData>
        </a:graphic>
      </p:graphicFrame>
      <p:pic>
        <p:nvPicPr>
          <p:cNvPr id="3109" name="Picture 37" descr="cr_dlnc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11512" y="3429000"/>
            <a:ext cx="5932488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425</Words>
  <Application>Microsoft Office PowerPoint</Application>
  <PresentationFormat>On-screen Show (4:3)</PresentationFormat>
  <Paragraphs>77</Paragraphs>
  <Slides>19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Microsoft Equation 3.0</vt:lpstr>
      <vt:lpstr>Statistics of Particle Concentration in Free-Surface Turbulence</vt:lpstr>
      <vt:lpstr>Slide 2</vt:lpstr>
      <vt:lpstr>Slide 3</vt:lpstr>
      <vt:lpstr>Slide 4</vt:lpstr>
      <vt:lpstr>Slide 5</vt:lpstr>
      <vt:lpstr>Slide 6</vt:lpstr>
      <vt:lpstr>II. Coarse-Graining Procedure</vt:lpstr>
      <vt:lpstr>Slide 8</vt:lpstr>
      <vt:lpstr>III. Scale-Free Distribution</vt:lpstr>
      <vt:lpstr>IV. Concentration PDF</vt:lpstr>
      <vt:lpstr>Slide 11</vt:lpstr>
      <vt:lpstr>V. Review</vt:lpstr>
      <vt:lpstr>VI. Question?</vt:lpstr>
      <vt:lpstr>A. Algebraic Concentration Distribution</vt:lpstr>
      <vt:lpstr>A. Larger Moments</vt:lpstr>
      <vt:lpstr>A. Particle Coagulation</vt:lpstr>
      <vt:lpstr>Slide 17</vt:lpstr>
      <vt:lpstr>B. Some Experimental Values</vt:lpstr>
      <vt:lpstr>III. Statistical Steady-State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Jason</cp:lastModifiedBy>
  <cp:revision>100</cp:revision>
  <dcterms:created xsi:type="dcterms:W3CDTF">2009-03-11T20:13:13Z</dcterms:created>
  <dcterms:modified xsi:type="dcterms:W3CDTF">2009-06-30T19:13:10Z</dcterms:modified>
</cp:coreProperties>
</file>