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9" r:id="rId4"/>
    <p:sldId id="263" r:id="rId5"/>
    <p:sldId id="264" r:id="rId6"/>
    <p:sldId id="265" r:id="rId7"/>
    <p:sldId id="257" r:id="rId8"/>
    <p:sldId id="268" r:id="rId9"/>
    <p:sldId id="258" r:id="rId10"/>
    <p:sldId id="259" r:id="rId11"/>
    <p:sldId id="267" r:id="rId12"/>
    <p:sldId id="266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88F4-2B67-4B18-B975-FC24D9EDBA66}" type="datetimeFigureOut">
              <a:rPr lang="en-US" smtClean="0"/>
              <a:pPr/>
              <a:t>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3CE0-345F-4F3D-A691-C1FF832020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88F4-2B67-4B18-B975-FC24D9EDBA66}" type="datetimeFigureOut">
              <a:rPr lang="en-US" smtClean="0"/>
              <a:pPr/>
              <a:t>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3CE0-345F-4F3D-A691-C1FF832020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88F4-2B67-4B18-B975-FC24D9EDBA66}" type="datetimeFigureOut">
              <a:rPr lang="en-US" smtClean="0"/>
              <a:pPr/>
              <a:t>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3CE0-345F-4F3D-A691-C1FF832020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88F4-2B67-4B18-B975-FC24D9EDBA66}" type="datetimeFigureOut">
              <a:rPr lang="en-US" smtClean="0"/>
              <a:pPr/>
              <a:t>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3CE0-345F-4F3D-A691-C1FF832020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88F4-2B67-4B18-B975-FC24D9EDBA66}" type="datetimeFigureOut">
              <a:rPr lang="en-US" smtClean="0"/>
              <a:pPr/>
              <a:t>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3CE0-345F-4F3D-A691-C1FF832020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88F4-2B67-4B18-B975-FC24D9EDBA66}" type="datetimeFigureOut">
              <a:rPr lang="en-US" smtClean="0"/>
              <a:pPr/>
              <a:t>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3CE0-345F-4F3D-A691-C1FF832020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88F4-2B67-4B18-B975-FC24D9EDBA66}" type="datetimeFigureOut">
              <a:rPr lang="en-US" smtClean="0"/>
              <a:pPr/>
              <a:t>2/16/2009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3CE0-345F-4F3D-A691-C1FF832020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88F4-2B67-4B18-B975-FC24D9EDBA66}" type="datetimeFigureOut">
              <a:rPr lang="en-US" smtClean="0"/>
              <a:pPr/>
              <a:t>2/16/2009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3CE0-345F-4F3D-A691-C1FF832020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88F4-2B67-4B18-B975-FC24D9EDBA66}" type="datetimeFigureOut">
              <a:rPr lang="en-US" smtClean="0"/>
              <a:pPr/>
              <a:t>2/16/2009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3CE0-345F-4F3D-A691-C1FF832020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88F4-2B67-4B18-B975-FC24D9EDBA66}" type="datetimeFigureOut">
              <a:rPr lang="en-US" smtClean="0"/>
              <a:pPr/>
              <a:t>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3CE0-345F-4F3D-A691-C1FF832020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88F4-2B67-4B18-B975-FC24D9EDBA66}" type="datetimeFigureOut">
              <a:rPr lang="en-US" smtClean="0"/>
              <a:pPr/>
              <a:t>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3CE0-345F-4F3D-A691-C1FF832020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B88F4-2B67-4B18-B975-FC24D9EDBA66}" type="datetimeFigureOut">
              <a:rPr lang="en-US" smtClean="0"/>
              <a:pPr/>
              <a:t>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A3CE0-345F-4F3D-A691-C1FF832020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upload.wikimedia.org/wikipedia/commons/a/a7/BlueGeneL_cabinet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ason\Desktop\couette3D.wmv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 Simulation</a:t>
            </a:r>
            <a:endParaRPr lang="en-US" dirty="0"/>
          </a:p>
        </p:txBody>
      </p:sp>
      <p:pic>
        <p:nvPicPr>
          <p:cNvPr id="19458" name="Picture 2" descr="ForceCalc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276600"/>
            <a:ext cx="2819400" cy="1228726"/>
          </a:xfrm>
          <a:prstGeom prst="rect">
            <a:avLst/>
          </a:prstGeom>
          <a:noFill/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438400"/>
            <a:ext cx="5029200" cy="33239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What are you doing?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Solving F=ma simultaneously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Predictions are restricted by computer budget and approximations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Possible to carry out simulations that are difficult or impossible in experimental settings high temperatures or pressures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Inter-atomic potentials are key.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Most potentials use Born-Oppenheimer approximation, electron dynamics fast and move with nucleus, nucleus treated as point particle.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vs. </a:t>
            </a:r>
            <a:r>
              <a:rPr lang="en-US" dirty="0" err="1" smtClean="0"/>
              <a:t>dPdx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600200"/>
            <a:ext cx="39243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04800" y="2133600"/>
            <a:ext cx="4191000" cy="16619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Each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data is at least 5 trials.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aseline="0" dirty="0" smtClean="0">
                <a:latin typeface="Arial" pitchFamily="34" charset="0"/>
                <a:cs typeface="Arial" pitchFamily="34" charset="0"/>
              </a:rPr>
              <a:t>Mean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flow velocities 3-14 m/s, much lower than thermal velocity.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Time-scale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of experiment (few ns) prevented resolving 0.01-1 m/s.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aseline="0" dirty="0" smtClean="0">
                <a:latin typeface="Arial" pitchFamily="34" charset="0"/>
                <a:cs typeface="Arial" pitchFamily="34" charset="0"/>
              </a:rPr>
              <a:t>Results show linear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</a:rPr>
              <a:t>dependance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599" y="4191000"/>
            <a:ext cx="26343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828800"/>
            <a:ext cx="44958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4800" y="2133600"/>
            <a:ext cx="4191000" cy="22159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Flow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enhancement is decreasing with increasing tube diameter.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Simulation and prediction converging to 30 nm slip length and bulk viscosity at STP (0.89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mPa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-s).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Enhancement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dependance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can’t be explained by single slip length (non-linear).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343400"/>
            <a:ext cx="1943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Slip Length and Viscosity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5350" y="1752600"/>
            <a:ext cx="44386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4800" y="1524000"/>
            <a:ext cx="4191000" cy="8309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Use Einstein relation for viscosity, Green-Kubo linear response for axial self-diffusion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coefficient: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153025"/>
            <a:ext cx="10096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5105400"/>
            <a:ext cx="22479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828800" y="4543425"/>
            <a:ext cx="2743200" cy="5539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Brackets are summation over all molecules.</a:t>
            </a:r>
          </a:p>
        </p:txBody>
      </p:sp>
      <p:pic>
        <p:nvPicPr>
          <p:cNvPr id="23554" name="Picture 2" descr="&#10;L(F_e  = 0) = \beta V\;\int_0^\infty  {ds} \left\langle {J(0)J(s)} \right\rangle _{F_e  = 0}, &#10;\, 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3428999"/>
            <a:ext cx="3200400" cy="371475"/>
          </a:xfrm>
          <a:prstGeom prst="rect">
            <a:avLst/>
          </a:prstGeom>
          <a:noFill/>
        </p:spPr>
      </p:pic>
      <p:pic>
        <p:nvPicPr>
          <p:cNvPr id="23556" name="Picture 4" descr="&#10;L(F_e ) = \beta V\;\int_0^\infty  {ds} \left\langle {J(0)J(s)} \right\rangle _{F_e },  \,&#10;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" y="3962399"/>
            <a:ext cx="2686050" cy="381001"/>
          </a:xfrm>
          <a:prstGeom prst="rect">
            <a:avLst/>
          </a:prstGeom>
          <a:noFill/>
        </p:spPr>
      </p:pic>
      <p:pic>
        <p:nvPicPr>
          <p:cNvPr id="23558" name="Picture 6" descr="&#10;J = L(F_e  = 0)F_e. &#10;\,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0" y="2895600"/>
            <a:ext cx="1447800" cy="219075"/>
          </a:xfrm>
          <a:prstGeom prst="rect">
            <a:avLst/>
          </a:prstGeom>
          <a:noFill/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9600" y="5867400"/>
            <a:ext cx="22288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324600" y="5410200"/>
            <a:ext cx="12668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 Profile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362200"/>
            <a:ext cx="378142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04800" y="2133600"/>
            <a:ext cx="4191000" cy="11079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Velocity profile for CNT 2.88 nm.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and B fit to slip profile with constraint of measured viscosity.  Slip length is then derived after this fit.</a:t>
            </a:r>
            <a:endParaRPr kumimoji="0" lang="en-US" sz="1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352800"/>
            <a:ext cx="9144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Lennard</a:t>
            </a:r>
            <a:r>
              <a:rPr lang="en-US" dirty="0" smtClean="0"/>
              <a:t>-Jones Potential</a:t>
            </a:r>
            <a:endParaRPr lang="en-US" dirty="0"/>
          </a:p>
        </p:txBody>
      </p:sp>
      <p:pic>
        <p:nvPicPr>
          <p:cNvPr id="1026" name="Picture 2" descr="LennardJone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200400"/>
            <a:ext cx="2667000" cy="830293"/>
          </a:xfrm>
          <a:prstGeom prst="rect">
            <a:avLst/>
          </a:prstGeom>
          <a:noFill/>
        </p:spPr>
      </p:pic>
      <p:pic>
        <p:nvPicPr>
          <p:cNvPr id="1028" name="Picture 4" descr="LennardWCAPlot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048000"/>
            <a:ext cx="5040869" cy="2743200"/>
          </a:xfrm>
          <a:prstGeom prst="rect">
            <a:avLst/>
          </a:prstGeom>
          <a:noFill/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752600"/>
            <a:ext cx="8229600" cy="11079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Lennard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-Jones is workhorse of MD simulations.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Includes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repulsive (Pauli) interaction and attractive (van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der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Waals) interaction.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6 term can be derived from 2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order perturbation. Algebraic 12 term should be exponential, but is easier to integrate numerically.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Thermalizing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1026" name="Picture 2" descr="\begin{displaymath}&#10;T=\frac{2}{3}\frac{E_{kin}}{Nk_b}=\frac{1}{3Nk_b}\sum_{i=1}^{N}\frac{p_i^2}{m}&#10;\end{displaymath}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981200"/>
            <a:ext cx="2000250" cy="561975"/>
          </a:xfrm>
          <a:prstGeom prst="rect">
            <a:avLst/>
          </a:prstGeom>
          <a:noFill/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981200"/>
            <a:ext cx="5334000" cy="11079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Easiest: velocity rescaling.</a:t>
            </a:r>
          </a:p>
          <a:p>
            <a:pPr marL="0" marR="0" lvl="0" indent="0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Nose-Hoover: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reduce external heat bath to additional DOF in Hamiltonian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124200"/>
            <a:ext cx="6343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191000"/>
            <a:ext cx="36290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 </a:t>
            </a:r>
            <a:r>
              <a:rPr lang="en-US" dirty="0" err="1" smtClean="0"/>
              <a:t>Verlet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" y="1351002"/>
            <a:ext cx="7772400" cy="5539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Velocity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Verlet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is the most commonly used algorithm.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57" y="3429000"/>
            <a:ext cx="911084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5" name="Picture 5" descr="\vec{x}(t + \Delta t) = \vec{x}(t) + \vec{v}(t)\Delta t + \frac{\vec{a}(t) \Delta t^2}{2} + \frac{\vec{b}(t) \Delta t^3}{6} + O(\Delta t^4)\,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828800"/>
            <a:ext cx="4629150" cy="466726"/>
          </a:xfrm>
          <a:prstGeom prst="rect">
            <a:avLst/>
          </a:prstGeom>
          <a:noFill/>
        </p:spPr>
      </p:pic>
      <p:pic>
        <p:nvPicPr>
          <p:cNvPr id="20487" name="Picture 7" descr="\vec{x}(t - \Delta t) = \vec{x}(t) - \vec{v}(t)\Delta t + \frac{\vec{a}(t) \Delta t^2}{2} - \frac{\vec{b}(t) \Delta t^3}{6} + O(\Delta t^4).\,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2286000"/>
            <a:ext cx="4695825" cy="466726"/>
          </a:xfrm>
          <a:prstGeom prst="rect">
            <a:avLst/>
          </a:prstGeom>
          <a:noFill/>
        </p:spPr>
      </p:pic>
      <p:pic>
        <p:nvPicPr>
          <p:cNvPr id="20489" name="Picture 9" descr="\vec{x}(t + \Delta t) = 2\vec{x}(t) - \vec{x}(t - \Delta t) + \vec{a}(t) \Delta t^2 + O(\Delta t^4).\,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2133600"/>
            <a:ext cx="4124325" cy="219075"/>
          </a:xfrm>
          <a:prstGeom prst="rect">
            <a:avLst/>
          </a:prstGeom>
          <a:noFill/>
        </p:spPr>
      </p:pic>
      <p:pic>
        <p:nvPicPr>
          <p:cNvPr id="20491" name="Picture 11" descr="\vec{x}(\Delta t) \approx \vec{x}(0) + \vec{v}(0)\Delta t + \frac{\vec{a}(0)\Delta t^2}{2} + O(\Delta t^3).\,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2819400"/>
            <a:ext cx="3609975" cy="409575"/>
          </a:xfrm>
          <a:prstGeom prst="rect">
            <a:avLst/>
          </a:prstGeom>
          <a:noFill/>
        </p:spPr>
      </p:pic>
      <p:pic>
        <p:nvPicPr>
          <p:cNvPr id="20493" name="Picture 13" descr="\vec{x}(-\Delta t)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76400" y="2971800"/>
            <a:ext cx="600075" cy="19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 and QM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752600"/>
            <a:ext cx="8229600" cy="13849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Many-body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QM is computationally expensive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aseline="0" dirty="0" smtClean="0">
                <a:latin typeface="Arial" pitchFamily="34" charset="0"/>
                <a:cs typeface="Arial" pitchFamily="34" charset="0"/>
              </a:rPr>
              <a:t>MD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is no more than O(n^2), and can be reduced to O(n)-O(n^2) by using cut-off radii, periodic updating, etc.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QM typically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goes as O(n^3), so only a small part of the system is treated quantum mechanically.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 descr="File:BlueGeneL cabinet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3124200"/>
            <a:ext cx="2288035" cy="3505200"/>
          </a:xfrm>
          <a:prstGeom prst="rect">
            <a:avLst/>
          </a:prstGeom>
          <a:noFill/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" y="3429000"/>
            <a:ext cx="5562600" cy="5539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IBM Blue Gene: built to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simulate various protein folding, 1 PFLOPs (10^15) speed.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Codes: LAMMPS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200" y="1961614"/>
            <a:ext cx="4267200" cy="36009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MD codes are not difficult to write, many different codes available.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aseline="0" dirty="0" smtClean="0">
                <a:latin typeface="Arial" pitchFamily="34" charset="0"/>
                <a:cs typeface="Arial" pitchFamily="34" charset="0"/>
              </a:rPr>
              <a:t>LAMMPS: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/>
              <a:t>Large-scale Atomic/Molecular Massively Parallel Simulator.</a:t>
            </a:r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/>
              <a:t>Written at Sandia National Lab, open source designed to be massively parallel.</a:t>
            </a:r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/>
              <a:t>LAMMPS has potentials for soft materials (</a:t>
            </a:r>
            <a:r>
              <a:rPr lang="en-US" dirty="0" err="1" smtClean="0"/>
              <a:t>biomolecules</a:t>
            </a:r>
            <a:r>
              <a:rPr lang="en-US" dirty="0" smtClean="0"/>
              <a:t>, polymers) and solid-state materials (metals, semiconductors) and coarse-grained or </a:t>
            </a:r>
            <a:r>
              <a:rPr lang="en-US" dirty="0" err="1" smtClean="0"/>
              <a:t>mesoscopic</a:t>
            </a:r>
            <a:r>
              <a:rPr lang="en-US" dirty="0" smtClean="0"/>
              <a:t> systems. It can be used to model atoms or, more generically, as a parallel particle simulator at the atomic, </a:t>
            </a:r>
            <a:r>
              <a:rPr lang="en-US" dirty="0" err="1" smtClean="0"/>
              <a:t>meso</a:t>
            </a:r>
            <a:r>
              <a:rPr lang="en-US" dirty="0" smtClean="0"/>
              <a:t>, or continuum scale.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uette3D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343400" y="1600200"/>
            <a:ext cx="52832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Water Transport in Carbon </a:t>
            </a:r>
            <a:r>
              <a:rPr lang="en-US" dirty="0" err="1" smtClean="0"/>
              <a:t>Nano</a:t>
            </a:r>
            <a:r>
              <a:rPr lang="en-US" dirty="0" smtClean="0"/>
              <a:t>-Tube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667000"/>
            <a:ext cx="220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667000"/>
            <a:ext cx="11144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09600" y="1143000"/>
            <a:ext cx="708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“Reassessing Fast Water Transport Through Carbon </a:t>
            </a:r>
            <a:r>
              <a:rPr lang="en-US" b="1" dirty="0" err="1" smtClean="0"/>
              <a:t>Nanotubes</a:t>
            </a:r>
            <a:r>
              <a:rPr lang="en-US" b="1" dirty="0" smtClean="0"/>
              <a:t>”</a:t>
            </a:r>
          </a:p>
          <a:p>
            <a:r>
              <a:rPr lang="en-US" b="1" dirty="0" smtClean="0"/>
              <a:t>John A. Thomas and Alan J. H. </a:t>
            </a:r>
            <a:r>
              <a:rPr lang="en-US" b="1" dirty="0" err="1" smtClean="0"/>
              <a:t>McGaughey</a:t>
            </a:r>
            <a:r>
              <a:rPr lang="en-US" b="1" dirty="0" smtClean="0"/>
              <a:t>, CMU  </a:t>
            </a:r>
            <a:r>
              <a:rPr lang="en-US" b="1" dirty="0" err="1" smtClean="0"/>
              <a:t>Nano</a:t>
            </a:r>
            <a:r>
              <a:rPr lang="en-US" b="1" dirty="0" smtClean="0"/>
              <a:t>-Letters 2008</a:t>
            </a:r>
          </a:p>
          <a:p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6200" y="1961614"/>
            <a:ext cx="7467600" cy="5539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“Pressure” driven water flow through carbon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nano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-tube 1.66-4.99 nm.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Want to measure the flow enhancement</a:t>
            </a: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00" y="3733800"/>
            <a:ext cx="4191000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Water is about 1 angstrom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95400"/>
            <a:ext cx="6705600" cy="394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" y="5334000"/>
            <a:ext cx="8610600" cy="8309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Do both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equillibirum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 non-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equillibrium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simulations.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Carbon atoms are “fixed”; no heat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txn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properties predicted.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Use only single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wall, less computation even though single wall CNT hard to make.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Enhancement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1447800"/>
            <a:ext cx="7162800" cy="13849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Tubes of diameter 1.66-4.99 nm.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Measure flow rate vs. Pressure Gradient and radial velocity profile.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equillibrium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simulation to measure viscosity.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Results show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that even 1.66 nm is described by continuum mechanics.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429000"/>
            <a:ext cx="1943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2400" y="4191000"/>
            <a:ext cx="7696200" cy="5539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Paper reports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enahancements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of 47-433. These results can be explained by continuum mechanics. Previous experiments report 560-100k!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2400" y="5410200"/>
            <a:ext cx="7848600" cy="8309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Water has very little “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wettability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 with carbon, so slip must explain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Slip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Pouiselle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predicts slip length of 1.4 microns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to get results of experiment.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362200" y="35052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819400" y="3429000"/>
            <a:ext cx="1676400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Bulk viscosity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124200"/>
            <a:ext cx="23050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614</Words>
  <Application>Microsoft Office PowerPoint</Application>
  <PresentationFormat>On-screen Show (4:3)</PresentationFormat>
  <Paragraphs>60</Paragraphs>
  <Slides>13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MD Simulation</vt:lpstr>
      <vt:lpstr>Lennard-Jones Potential</vt:lpstr>
      <vt:lpstr>“Thermalizing”</vt:lpstr>
      <vt:lpstr>Velocity Verlet Algorithm</vt:lpstr>
      <vt:lpstr>MD and QM</vt:lpstr>
      <vt:lpstr>Codes: LAMMPS</vt:lpstr>
      <vt:lpstr>Water Transport in Carbon Nano-Tube</vt:lpstr>
      <vt:lpstr>Simulation</vt:lpstr>
      <vt:lpstr>Flow Enhancement</vt:lpstr>
      <vt:lpstr>Q vs. dPdx</vt:lpstr>
      <vt:lpstr>Enhancement</vt:lpstr>
      <vt:lpstr>Slip Length and Viscosity</vt:lpstr>
      <vt:lpstr>Velocity Profile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</dc:creator>
  <cp:lastModifiedBy>Jason</cp:lastModifiedBy>
  <cp:revision>67</cp:revision>
  <dcterms:created xsi:type="dcterms:W3CDTF">2009-02-11T03:56:35Z</dcterms:created>
  <dcterms:modified xsi:type="dcterms:W3CDTF">2009-02-16T17:01:12Z</dcterms:modified>
</cp:coreProperties>
</file>