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9" r:id="rId2"/>
    <p:sldId id="280" r:id="rId3"/>
    <p:sldId id="271" r:id="rId4"/>
    <p:sldId id="264" r:id="rId5"/>
    <p:sldId id="291" r:id="rId6"/>
    <p:sldId id="281" r:id="rId7"/>
    <p:sldId id="285" r:id="rId8"/>
    <p:sldId id="282" r:id="rId9"/>
    <p:sldId id="275" r:id="rId10"/>
    <p:sldId id="276" r:id="rId11"/>
    <p:sldId id="277" r:id="rId12"/>
    <p:sldId id="286" r:id="rId13"/>
    <p:sldId id="292" r:id="rId14"/>
    <p:sldId id="261" r:id="rId15"/>
    <p:sldId id="278" r:id="rId16"/>
    <p:sldId id="259" r:id="rId17"/>
    <p:sldId id="257" r:id="rId18"/>
    <p:sldId id="287" r:id="rId19"/>
    <p:sldId id="279" r:id="rId20"/>
    <p:sldId id="290" r:id="rId21"/>
    <p:sldId id="293" r:id="rId22"/>
    <p:sldId id="283"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5" autoAdjust="0"/>
    <p:restoredTop sz="94660"/>
  </p:normalViewPr>
  <p:slideViewPr>
    <p:cSldViewPr>
      <p:cViewPr>
        <p:scale>
          <a:sx n="90" d="100"/>
          <a:sy n="90" d="100"/>
        </p:scale>
        <p:origin x="-534" y="3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11" Type="http://schemas.openxmlformats.org/officeDocument/2006/relationships/image" Target="../media/image78.wmf"/><Relationship Id="rId5" Type="http://schemas.openxmlformats.org/officeDocument/2006/relationships/image" Target="../media/image72.wmf"/><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image" Target="../media/image7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63.wmf"/><Relationship Id="rId1" Type="http://schemas.openxmlformats.org/officeDocument/2006/relationships/image" Target="../media/image80.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2.wmf"/><Relationship Id="rId1" Type="http://schemas.openxmlformats.org/officeDocument/2006/relationships/image" Target="../media/image89.wmf"/><Relationship Id="rId5" Type="http://schemas.openxmlformats.org/officeDocument/2006/relationships/image" Target="../media/image84.wmf"/><Relationship Id="rId4" Type="http://schemas.openxmlformats.org/officeDocument/2006/relationships/image" Target="../media/image8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97.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84.wmf"/><Relationship Id="rId5" Type="http://schemas.openxmlformats.org/officeDocument/2006/relationships/image" Target="../media/image96.wmf"/><Relationship Id="rId4" Type="http://schemas.openxmlformats.org/officeDocument/2006/relationships/image" Target="../media/image9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3B01D-9A4F-46EE-BEDD-9A63D57B59FE}" type="datetimeFigureOut">
              <a:rPr lang="en-US" smtClean="0"/>
              <a:pPr/>
              <a:t>7/21/2009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02269-3335-4B59-AA58-D1F34CDEED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546D0E-5AD9-4C76-8008-9B297B9FD6A0}" type="slidenum">
              <a:rPr lang="en-US"/>
              <a:pPr/>
              <a:t>4</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102269-3335-4B59-AA58-D1F34CDEED66}"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AFF240-36D8-497A-88EC-3662FCBDAFD5}" type="datetimeFigureOut">
              <a:rPr lang="en-US" smtClean="0"/>
              <a:pPr/>
              <a:t>7/21/2009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FF240-36D8-497A-88EC-3662FCBDAFD5}" type="datetimeFigureOut">
              <a:rPr lang="en-US" smtClean="0"/>
              <a:pPr/>
              <a:t>7/21/2009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FF240-36D8-497A-88EC-3662FCBDAFD5}" type="datetimeFigureOut">
              <a:rPr lang="en-US" smtClean="0"/>
              <a:pPr/>
              <a:t>7/21/2009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FF240-36D8-497A-88EC-3662FCBDAFD5}" type="datetimeFigureOut">
              <a:rPr lang="en-US" smtClean="0"/>
              <a:pPr/>
              <a:t>7/21/2009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AFF240-36D8-497A-88EC-3662FCBDAFD5}" type="datetimeFigureOut">
              <a:rPr lang="en-US" smtClean="0"/>
              <a:pPr/>
              <a:t>7/21/2009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AFF240-36D8-497A-88EC-3662FCBDAFD5}" type="datetimeFigureOut">
              <a:rPr lang="en-US" smtClean="0"/>
              <a:pPr/>
              <a:t>7/21/2009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AFF240-36D8-497A-88EC-3662FCBDAFD5}" type="datetimeFigureOut">
              <a:rPr lang="en-US" smtClean="0"/>
              <a:pPr/>
              <a:t>7/21/2009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AFF240-36D8-497A-88EC-3662FCBDAFD5}" type="datetimeFigureOut">
              <a:rPr lang="en-US" smtClean="0"/>
              <a:pPr/>
              <a:t>7/21/2009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FF240-36D8-497A-88EC-3662FCBDAFD5}" type="datetimeFigureOut">
              <a:rPr lang="en-US" smtClean="0"/>
              <a:pPr/>
              <a:t>7/21/2009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AFF240-36D8-497A-88EC-3662FCBDAFD5}" type="datetimeFigureOut">
              <a:rPr lang="en-US" smtClean="0"/>
              <a:pPr/>
              <a:t>7/21/2009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AFF240-36D8-497A-88EC-3662FCBDAFD5}" type="datetimeFigureOut">
              <a:rPr lang="en-US" smtClean="0"/>
              <a:pPr/>
              <a:t>7/21/2009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FF240-36D8-497A-88EC-3662FCBDAFD5}" type="datetimeFigureOut">
              <a:rPr lang="en-US" smtClean="0"/>
              <a:pPr/>
              <a:t>7/21/2009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702ED-F33E-4679-BD30-CF5A47ED24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42.wmf"/><Relationship Id="rId3" Type="http://schemas.openxmlformats.org/officeDocument/2006/relationships/image" Target="../media/image14.wmf"/><Relationship Id="rId7" Type="http://schemas.openxmlformats.org/officeDocument/2006/relationships/image" Target="../media/image15.wmf"/><Relationship Id="rId12" Type="http://schemas.openxmlformats.org/officeDocument/2006/relationships/image" Target="../media/image41.wmf"/><Relationship Id="rId17" Type="http://schemas.openxmlformats.org/officeDocument/2006/relationships/image" Target="../media/image46.wmf"/><Relationship Id="rId2" Type="http://schemas.openxmlformats.org/officeDocument/2006/relationships/image" Target="../media/image13.wmf"/><Relationship Id="rId16" Type="http://schemas.openxmlformats.org/officeDocument/2006/relationships/image" Target="../media/image45.wmf"/><Relationship Id="rId1" Type="http://schemas.openxmlformats.org/officeDocument/2006/relationships/slideLayout" Target="../slideLayouts/slideLayout7.xml"/><Relationship Id="rId6" Type="http://schemas.openxmlformats.org/officeDocument/2006/relationships/image" Target="../media/image38.wmf"/><Relationship Id="rId11" Type="http://schemas.openxmlformats.org/officeDocument/2006/relationships/image" Target="../media/image40.wmf"/><Relationship Id="rId5" Type="http://schemas.openxmlformats.org/officeDocument/2006/relationships/image" Target="../media/image37.wmf"/><Relationship Id="rId15" Type="http://schemas.openxmlformats.org/officeDocument/2006/relationships/image" Target="../media/image44.wmf"/><Relationship Id="rId10" Type="http://schemas.openxmlformats.org/officeDocument/2006/relationships/image" Target="../media/image11.wmf"/><Relationship Id="rId4" Type="http://schemas.openxmlformats.org/officeDocument/2006/relationships/image" Target="../media/image36.wmf"/><Relationship Id="rId9" Type="http://schemas.openxmlformats.org/officeDocument/2006/relationships/image" Target="../media/image39.wmf"/><Relationship Id="rId14" Type="http://schemas.openxmlformats.org/officeDocument/2006/relationships/image" Target="../media/image43.wmf"/></Relationships>
</file>

<file path=ppt/slides/_rels/slide1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ideo" Target="file:///D:\Classes\talk\Movie.wmv" TargetMode="External"/><Relationship Id="rId6" Type="http://schemas.openxmlformats.org/officeDocument/2006/relationships/image" Target="../media/image50.wmf"/><Relationship Id="rId5" Type="http://schemas.openxmlformats.org/officeDocument/2006/relationships/image" Target="../media/image49.png"/><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wmf"/><Relationship Id="rId1" Type="http://schemas.openxmlformats.org/officeDocument/2006/relationships/slideLayout" Target="../slideLayouts/slideLayout7.xml"/><Relationship Id="rId4" Type="http://schemas.openxmlformats.org/officeDocument/2006/relationships/image" Target="../media/image53.jpe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4.bin"/><Relationship Id="rId7" Type="http://schemas.openxmlformats.org/officeDocument/2006/relationships/image" Target="../media/image60.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59.wmf"/><Relationship Id="rId4" Type="http://schemas.openxmlformats.org/officeDocument/2006/relationships/oleObject" Target="../embeddings/oleObject5.bin"/><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67.png"/><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4.bin"/><Relationship Id="rId3" Type="http://schemas.openxmlformats.org/officeDocument/2006/relationships/oleObject" Target="../embeddings/oleObject15.bin"/><Relationship Id="rId7" Type="http://schemas.openxmlformats.org/officeDocument/2006/relationships/oleObject" Target="../embeddings/oleObject19.bin"/><Relationship Id="rId12"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oleObject" Target="../embeddings/oleObject23.bin"/><Relationship Id="rId5" Type="http://schemas.openxmlformats.org/officeDocument/2006/relationships/oleObject" Target="../embeddings/oleObject17.bin"/><Relationship Id="rId10" Type="http://schemas.openxmlformats.org/officeDocument/2006/relationships/oleObject" Target="../embeddings/oleObject22.bin"/><Relationship Id="rId4" Type="http://schemas.openxmlformats.org/officeDocument/2006/relationships/oleObject" Target="../embeddings/oleObject16.bin"/><Relationship Id="rId9" Type="http://schemas.openxmlformats.org/officeDocument/2006/relationships/oleObject" Target="../embeddings/oleObject21.bin"/><Relationship Id="rId1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87.wmf"/><Relationship Id="rId7" Type="http://schemas.openxmlformats.org/officeDocument/2006/relationships/oleObject" Target="../embeddings/oleObject29.bin"/><Relationship Id="rId12" Type="http://schemas.openxmlformats.org/officeDocument/2006/relationships/image" Target="../media/image88.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8.bin"/><Relationship Id="rId11" Type="http://schemas.openxmlformats.org/officeDocument/2006/relationships/oleObject" Target="../embeddings/oleObject33.bin"/><Relationship Id="rId5" Type="http://schemas.openxmlformats.org/officeDocument/2006/relationships/oleObject" Target="../embeddings/oleObject27.bin"/><Relationship Id="rId10" Type="http://schemas.openxmlformats.org/officeDocument/2006/relationships/oleObject" Target="../embeddings/oleObject32.bin"/><Relationship Id="rId4" Type="http://schemas.openxmlformats.org/officeDocument/2006/relationships/oleObject" Target="../embeddings/oleObject26.bin"/><Relationship Id="rId9"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90.wmf"/><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5.bin"/><Relationship Id="rId5" Type="http://schemas.openxmlformats.org/officeDocument/2006/relationships/oleObject" Target="../embeddings/oleObject34.bin"/><Relationship Id="rId10" Type="http://schemas.openxmlformats.org/officeDocument/2006/relationships/oleObject" Target="../embeddings/oleObject38.bin"/><Relationship Id="rId4" Type="http://schemas.openxmlformats.org/officeDocument/2006/relationships/image" Target="../media/image91.wmf"/><Relationship Id="rId9" Type="http://schemas.openxmlformats.org/officeDocument/2006/relationships/image" Target="../media/image88.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2.bin"/><Relationship Id="rId11" Type="http://schemas.openxmlformats.org/officeDocument/2006/relationships/image" Target="../media/image99.png"/><Relationship Id="rId5" Type="http://schemas.openxmlformats.org/officeDocument/2006/relationships/oleObject" Target="../embeddings/oleObject41.bin"/><Relationship Id="rId10" Type="http://schemas.openxmlformats.org/officeDocument/2006/relationships/image" Target="../media/image98.png"/><Relationship Id="rId4" Type="http://schemas.openxmlformats.org/officeDocument/2006/relationships/oleObject" Target="../embeddings/oleObject40.bin"/><Relationship Id="rId9" Type="http://schemas.openxmlformats.org/officeDocument/2006/relationships/oleObject" Target="../embeddings/oleObject4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10" Type="http://schemas.openxmlformats.org/officeDocument/2006/relationships/image" Target="../media/image107.png"/><Relationship Id="rId4" Type="http://schemas.openxmlformats.org/officeDocument/2006/relationships/image" Target="../media/image101.wmf"/><Relationship Id="rId9" Type="http://schemas.openxmlformats.org/officeDocument/2006/relationships/image" Target="../media/image106.png"/></Relationships>
</file>

<file path=ppt/slides/_rels/slide2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png"/><Relationship Id="rId18" Type="http://schemas.openxmlformats.org/officeDocument/2006/relationships/oleObject" Target="../embeddings/oleObject2.bin"/><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slideLayout" Target="../slideLayouts/slideLayout7.xml"/><Relationship Id="rId16" Type="http://schemas.openxmlformats.org/officeDocument/2006/relationships/image" Target="../media/image23.png"/><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image" Target="../media/image18.png"/><Relationship Id="rId5" Type="http://schemas.openxmlformats.org/officeDocument/2006/relationships/image" Target="../media/image12.wmf"/><Relationship Id="rId15" Type="http://schemas.openxmlformats.org/officeDocument/2006/relationships/image" Target="../media/image22.png"/><Relationship Id="rId10" Type="http://schemas.openxmlformats.org/officeDocument/2006/relationships/image" Target="../media/image17.wmf"/><Relationship Id="rId19" Type="http://schemas.openxmlformats.org/officeDocument/2006/relationships/oleObject" Target="../embeddings/oleObject3.bin"/><Relationship Id="rId4" Type="http://schemas.openxmlformats.org/officeDocument/2006/relationships/image" Target="../media/image11.wmf"/><Relationship Id="rId9" Type="http://schemas.openxmlformats.org/officeDocument/2006/relationships/image" Target="../media/image16.wmf"/><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emf"/><Relationship Id="rId1" Type="http://schemas.openxmlformats.org/officeDocument/2006/relationships/slideLayout" Target="../slideLayouts/slideLayout7.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ctrTitle" idx="4294967295"/>
          </p:nvPr>
        </p:nvSpPr>
        <p:spPr>
          <a:xfrm>
            <a:off x="0" y="228600"/>
            <a:ext cx="9144000" cy="1143000"/>
          </a:xfrm>
        </p:spPr>
        <p:txBody>
          <a:bodyPr/>
          <a:lstStyle/>
          <a:p>
            <a:r>
              <a:rPr lang="en-US" sz="3200" dirty="0" smtClean="0">
                <a:solidFill>
                  <a:schemeClr val="tx1"/>
                </a:solidFill>
              </a:rPr>
              <a:t>Power-Law Distributions of Particle Concentration in Free-Surface Turbulence</a:t>
            </a:r>
            <a:endParaRPr lang="en-US" sz="3200" dirty="0">
              <a:solidFill>
                <a:schemeClr val="tx1"/>
              </a:solidFill>
            </a:endParaRPr>
          </a:p>
        </p:txBody>
      </p:sp>
      <p:sp>
        <p:nvSpPr>
          <p:cNvPr id="30723" name="Text Box 3"/>
          <p:cNvSpPr txBox="1">
            <a:spLocks noChangeArrowheads="1"/>
          </p:cNvSpPr>
          <p:nvPr/>
        </p:nvSpPr>
        <p:spPr bwMode="auto">
          <a:xfrm>
            <a:off x="0" y="1898571"/>
            <a:ext cx="9144000" cy="3262432"/>
          </a:xfrm>
          <a:prstGeom prst="rect">
            <a:avLst/>
          </a:prstGeom>
          <a:noFill/>
          <a:ln w="9525">
            <a:noFill/>
            <a:miter lim="800000"/>
            <a:headEnd/>
            <a:tailEnd/>
          </a:ln>
        </p:spPr>
        <p:txBody>
          <a:bodyPr wrap="square">
            <a:spAutoFit/>
          </a:bodyPr>
          <a:lstStyle/>
          <a:p>
            <a:pPr algn="ctr"/>
            <a:r>
              <a:rPr lang="en-US" sz="2400" b="1" i="1" dirty="0" smtClean="0"/>
              <a:t>Jason M. </a:t>
            </a:r>
            <a:r>
              <a:rPr lang="en-US" sz="2400" b="1" i="1" dirty="0"/>
              <a:t>Larkin</a:t>
            </a:r>
          </a:p>
          <a:p>
            <a:pPr algn="ctr"/>
            <a:r>
              <a:rPr lang="en-US" dirty="0" smtClean="0"/>
              <a:t>University </a:t>
            </a:r>
            <a:r>
              <a:rPr lang="en-US" dirty="0"/>
              <a:t>of </a:t>
            </a:r>
            <a:r>
              <a:rPr lang="en-US" dirty="0" smtClean="0"/>
              <a:t>Pittsburgh, School of Engineering</a:t>
            </a:r>
          </a:p>
          <a:p>
            <a:pPr algn="ctr"/>
            <a:r>
              <a:rPr lang="en-US" dirty="0" smtClean="0"/>
              <a:t>Master of Science Defense </a:t>
            </a:r>
          </a:p>
          <a:p>
            <a:pPr algn="ctr"/>
            <a:r>
              <a:rPr lang="en-US" dirty="0" smtClean="0"/>
              <a:t>2009</a:t>
            </a:r>
          </a:p>
          <a:p>
            <a:pPr algn="ctr"/>
            <a:endParaRPr lang="en-US" dirty="0" smtClean="0"/>
          </a:p>
          <a:p>
            <a:pPr algn="ctr"/>
            <a:r>
              <a:rPr lang="en-US" dirty="0" smtClean="0"/>
              <a:t>Thesis committee:</a:t>
            </a:r>
          </a:p>
          <a:p>
            <a:pPr algn="ctr"/>
            <a:r>
              <a:rPr lang="en-US" dirty="0" smtClean="0"/>
              <a:t>Dr. Walter </a:t>
            </a:r>
            <a:r>
              <a:rPr lang="en-US" dirty="0" err="1" smtClean="0"/>
              <a:t>I.Goldburg</a:t>
            </a:r>
            <a:r>
              <a:rPr lang="en-US" dirty="0" smtClean="0"/>
              <a:t> </a:t>
            </a:r>
          </a:p>
          <a:p>
            <a:pPr algn="ctr"/>
            <a:r>
              <a:rPr lang="en-US" dirty="0" smtClean="0"/>
              <a:t>Dr. Sung K. Cho </a:t>
            </a:r>
          </a:p>
          <a:p>
            <a:pPr algn="ctr"/>
            <a:r>
              <a:rPr lang="en-US" dirty="0" smtClean="0"/>
              <a:t>Dr. Bong J. Lee </a:t>
            </a:r>
          </a:p>
          <a:p>
            <a:pPr algn="ctr"/>
            <a:endParaRPr lang="en-US" dirty="0"/>
          </a:p>
          <a:p>
            <a:endParaRPr lang="en-US" sz="2000" b="1" i="1" dirty="0"/>
          </a:p>
        </p:txBody>
      </p:sp>
      <p:sp>
        <p:nvSpPr>
          <p:cNvPr id="30724" name="Text Box 4"/>
          <p:cNvSpPr txBox="1">
            <a:spLocks noChangeArrowheads="1"/>
          </p:cNvSpPr>
          <p:nvPr/>
        </p:nvSpPr>
        <p:spPr bwMode="auto">
          <a:xfrm>
            <a:off x="0" y="6248400"/>
            <a:ext cx="2057400" cy="779463"/>
          </a:xfrm>
          <a:prstGeom prst="rect">
            <a:avLst/>
          </a:prstGeom>
          <a:noFill/>
          <a:ln w="9525">
            <a:noFill/>
            <a:miter lim="800000"/>
            <a:headEnd/>
            <a:tailEnd/>
          </a:ln>
          <a:effectLst/>
        </p:spPr>
        <p:txBody>
          <a:bodyPr>
            <a:spAutoFit/>
          </a:bodyPr>
          <a:lstStyle/>
          <a:p>
            <a:r>
              <a:rPr lang="en-US"/>
              <a:t>LA-UR-07-7929 </a:t>
            </a:r>
          </a:p>
          <a:p>
            <a:pPr>
              <a:spcBef>
                <a:spcPct val="50000"/>
              </a:spcBef>
            </a:pP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Re147_t=1_vectorfield"/>
          <p:cNvPicPr>
            <a:picLocks noChangeAspect="1" noChangeArrowheads="1"/>
          </p:cNvPicPr>
          <p:nvPr/>
        </p:nvPicPr>
        <p:blipFill>
          <a:blip r:embed="rId2" cstate="print"/>
          <a:srcRect/>
          <a:stretch>
            <a:fillRect/>
          </a:stretch>
        </p:blipFill>
        <p:spPr bwMode="auto">
          <a:xfrm>
            <a:off x="-38100" y="-76200"/>
            <a:ext cx="5295900" cy="3327400"/>
          </a:xfrm>
          <a:prstGeom prst="rect">
            <a:avLst/>
          </a:prstGeom>
          <a:noFill/>
          <a:ln w="9525">
            <a:noFill/>
            <a:miter lim="800000"/>
            <a:headEnd/>
            <a:tailEnd/>
          </a:ln>
        </p:spPr>
      </p:pic>
      <p:pic>
        <p:nvPicPr>
          <p:cNvPr id="33795" name="Picture 3" descr="Re147_t=1_divfield_fixedreflection"/>
          <p:cNvPicPr>
            <a:picLocks noChangeAspect="1" noChangeArrowheads="1"/>
          </p:cNvPicPr>
          <p:nvPr/>
        </p:nvPicPr>
        <p:blipFill>
          <a:blip r:embed="rId3" cstate="print"/>
          <a:srcRect/>
          <a:stretch>
            <a:fillRect/>
          </a:stretch>
        </p:blipFill>
        <p:spPr bwMode="auto">
          <a:xfrm>
            <a:off x="228600" y="3352800"/>
            <a:ext cx="4902200" cy="3359150"/>
          </a:xfrm>
          <a:prstGeom prst="rect">
            <a:avLst/>
          </a:prstGeom>
          <a:noFill/>
          <a:ln w="9525">
            <a:noFill/>
            <a:miter lim="800000"/>
            <a:headEnd/>
            <a:tailEnd/>
          </a:ln>
        </p:spPr>
      </p:pic>
      <p:sp>
        <p:nvSpPr>
          <p:cNvPr id="4" name="Rectangle 3"/>
          <p:cNvSpPr>
            <a:spLocks noChangeArrowheads="1"/>
          </p:cNvSpPr>
          <p:nvPr/>
        </p:nvSpPr>
        <p:spPr bwMode="auto">
          <a:xfrm>
            <a:off x="5105400" y="152400"/>
            <a:ext cx="4038600" cy="1447800"/>
          </a:xfrm>
          <a:prstGeom prst="rect">
            <a:avLst/>
          </a:prstGeom>
          <a:noFill/>
          <a:ln w="9525">
            <a:noFill/>
            <a:miter lim="800000"/>
            <a:headEnd/>
            <a:tailEnd/>
          </a:ln>
          <a:effectLst/>
        </p:spPr>
        <p:txBody>
          <a:bodyPr/>
          <a:lstStyle/>
          <a:p>
            <a:pPr marL="342900" indent="-342900">
              <a:lnSpc>
                <a:spcPct val="80000"/>
              </a:lnSpc>
              <a:spcBef>
                <a:spcPct val="20000"/>
              </a:spcBef>
              <a:buFont typeface="Arial" pitchFamily="34" charset="0"/>
              <a:buChar char="•"/>
            </a:pPr>
            <a:r>
              <a:rPr lang="en-US" sz="2000" dirty="0" smtClean="0"/>
              <a:t>On average 23k vectors/field, yields average vector spacing </a:t>
            </a:r>
            <a:r>
              <a:rPr lang="el-GR" sz="2000" dirty="0" smtClean="0"/>
              <a:t>δ</a:t>
            </a:r>
            <a:r>
              <a:rPr lang="en-US" sz="2000" dirty="0" smtClean="0"/>
              <a:t>x=2.5</a:t>
            </a:r>
            <a:r>
              <a:rPr lang="el-GR" sz="2000" dirty="0" smtClean="0"/>
              <a:t> η</a:t>
            </a:r>
            <a:r>
              <a:rPr lang="en-US" sz="2000" dirty="0" smtClean="0"/>
              <a:t>.</a:t>
            </a:r>
          </a:p>
          <a:p>
            <a:pPr marL="342900" indent="-342900">
              <a:lnSpc>
                <a:spcPct val="80000"/>
              </a:lnSpc>
              <a:spcBef>
                <a:spcPct val="20000"/>
              </a:spcBef>
              <a:buFont typeface="Arial" pitchFamily="34" charset="0"/>
              <a:buChar char="•"/>
            </a:pPr>
            <a:r>
              <a:rPr lang="en-US" sz="2000" dirty="0" smtClean="0"/>
              <a:t>This is important for dissipative scale measurements.</a:t>
            </a:r>
          </a:p>
          <a:p>
            <a:pPr marL="342900" indent="-342900">
              <a:lnSpc>
                <a:spcPct val="80000"/>
              </a:lnSpc>
              <a:spcBef>
                <a:spcPct val="20000"/>
              </a:spcBef>
            </a:pPr>
            <a:endParaRPr lang="en-US" sz="2000" dirty="0" smtClean="0"/>
          </a:p>
          <a:p>
            <a:pPr marL="342900" indent="-342900">
              <a:lnSpc>
                <a:spcPct val="80000"/>
              </a:lnSpc>
              <a:spcBef>
                <a:spcPct val="20000"/>
              </a:spcBef>
            </a:pPr>
            <a:endParaRPr lang="en-US" sz="3200" dirty="0"/>
          </a:p>
        </p:txBody>
      </p:sp>
      <p:sp>
        <p:nvSpPr>
          <p:cNvPr id="5" name="Rectangle 4"/>
          <p:cNvSpPr>
            <a:spLocks noChangeArrowheads="1"/>
          </p:cNvSpPr>
          <p:nvPr/>
        </p:nvSpPr>
        <p:spPr bwMode="auto">
          <a:xfrm>
            <a:off x="5105400" y="3581400"/>
            <a:ext cx="4038600" cy="1524000"/>
          </a:xfrm>
          <a:prstGeom prst="rect">
            <a:avLst/>
          </a:prstGeom>
          <a:noFill/>
          <a:ln w="9525">
            <a:noFill/>
            <a:miter lim="800000"/>
            <a:headEnd/>
            <a:tailEnd/>
          </a:ln>
          <a:effectLst/>
        </p:spPr>
        <p:txBody>
          <a:bodyPr/>
          <a:lstStyle/>
          <a:p>
            <a:pPr marL="342900" indent="-342900">
              <a:lnSpc>
                <a:spcPct val="80000"/>
              </a:lnSpc>
              <a:spcBef>
                <a:spcPct val="20000"/>
              </a:spcBef>
              <a:buFont typeface="Arial" pitchFamily="34" charset="0"/>
              <a:buChar char="•"/>
            </a:pPr>
            <a:r>
              <a:rPr lang="en-US" sz="2000" dirty="0" smtClean="0"/>
              <a:t>Divergence field normalized by absolute value of maximum divergence.</a:t>
            </a:r>
          </a:p>
          <a:p>
            <a:pPr marL="342900" indent="-342900">
              <a:lnSpc>
                <a:spcPct val="80000"/>
              </a:lnSpc>
              <a:spcBef>
                <a:spcPct val="20000"/>
              </a:spcBef>
              <a:buFont typeface="Arial" pitchFamily="34" charset="0"/>
              <a:buChar char="•"/>
            </a:pPr>
            <a:r>
              <a:rPr lang="en-US" sz="2000" dirty="0" smtClean="0"/>
              <a:t>Clearly see line-like flow sinks, regions of flow 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ipe(down)">
                                      <p:cBhvr>
                                        <p:cTn id="7" dur="500"/>
                                        <p:tgtEl>
                                          <p:spTgt spid="3379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nvGraphicFramePr>
        <p:xfrm>
          <a:off x="381000" y="838201"/>
          <a:ext cx="6553200" cy="5867399"/>
        </p:xfrm>
        <a:graphic>
          <a:graphicData uri="http://schemas.openxmlformats.org/drawingml/2006/table">
            <a:tbl>
              <a:tblPr/>
              <a:tblGrid>
                <a:gridCol w="2590800"/>
                <a:gridCol w="1905000"/>
                <a:gridCol w="2057400"/>
              </a:tblGrid>
              <a:tr h="647561">
                <a:tc>
                  <a:txBody>
                    <a:bodyPr/>
                    <a:lstStyle/>
                    <a:p>
                      <a:pPr marL="0" marR="0" indent="0" algn="ctr">
                        <a:lnSpc>
                          <a:spcPct val="200000"/>
                        </a:lnSpc>
                        <a:spcBef>
                          <a:spcPts val="0"/>
                        </a:spcBef>
                        <a:spcAft>
                          <a:spcPts val="0"/>
                        </a:spcAft>
                      </a:pPr>
                      <a:r>
                        <a:rPr lang="en-US" sz="1200" dirty="0">
                          <a:latin typeface="Times New Roman"/>
                          <a:ea typeface="Times New Roman"/>
                          <a:cs typeface="Times New Roman"/>
                        </a:rPr>
                        <a:t>Parameter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Equation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Measured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Taylor microscale: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dirty="0">
                          <a:latin typeface="Times New Roman"/>
                          <a:ea typeface="Times New Roman"/>
                          <a:cs typeface="Times New Roman"/>
                        </a:rPr>
                        <a:t>Taylor </a:t>
                      </a:r>
                      <a:r>
                        <a:rPr lang="en-US" sz="1200" dirty="0" err="1">
                          <a:latin typeface="Times New Roman"/>
                          <a:ea typeface="Times New Roman"/>
                          <a:cs typeface="Times New Roman"/>
                        </a:rPr>
                        <a:t>microscale</a:t>
                      </a:r>
                      <a:r>
                        <a:rPr lang="en-US" sz="1200" dirty="0">
                          <a:latin typeface="Times New Roman"/>
                          <a:ea typeface="Times New Roman"/>
                          <a:cs typeface="Times New Roman"/>
                        </a:rPr>
                        <a:t> Reynolds: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Integral Scale: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Large Eddy Turnover time: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Energy Dissipation Rate: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Dissipative (Kolmogorov) length scale: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RMS Velocity: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691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Compressibility: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4847" name="Picture 31"/>
          <p:cNvPicPr>
            <a:picLocks noChangeAspect="1" noChangeArrowheads="1"/>
          </p:cNvPicPr>
          <p:nvPr/>
        </p:nvPicPr>
        <p:blipFill>
          <a:blip r:embed="rId2" cstate="print"/>
          <a:srcRect/>
          <a:stretch>
            <a:fillRect/>
          </a:stretch>
        </p:blipFill>
        <p:spPr bwMode="auto">
          <a:xfrm>
            <a:off x="3200400" y="1524000"/>
            <a:ext cx="1181100" cy="571500"/>
          </a:xfrm>
          <a:prstGeom prst="rect">
            <a:avLst/>
          </a:prstGeom>
          <a:noFill/>
        </p:spPr>
      </p:pic>
      <p:pic>
        <p:nvPicPr>
          <p:cNvPr id="34845" name="Picture 29"/>
          <p:cNvPicPr>
            <a:picLocks noChangeAspect="1" noChangeArrowheads="1"/>
          </p:cNvPicPr>
          <p:nvPr/>
        </p:nvPicPr>
        <p:blipFill>
          <a:blip r:embed="rId3" cstate="print"/>
          <a:srcRect/>
          <a:stretch>
            <a:fillRect/>
          </a:stretch>
        </p:blipFill>
        <p:spPr bwMode="auto">
          <a:xfrm>
            <a:off x="3352800" y="2209800"/>
            <a:ext cx="800100" cy="409575"/>
          </a:xfrm>
          <a:prstGeom prst="rect">
            <a:avLst/>
          </a:prstGeom>
          <a:noFill/>
        </p:spPr>
      </p:pic>
      <p:pic>
        <p:nvPicPr>
          <p:cNvPr id="34843" name="Picture 27"/>
          <p:cNvPicPr>
            <a:picLocks noChangeAspect="1" noChangeArrowheads="1"/>
          </p:cNvPicPr>
          <p:nvPr/>
        </p:nvPicPr>
        <p:blipFill>
          <a:blip r:embed="rId4" cstate="print"/>
          <a:srcRect/>
          <a:stretch>
            <a:fillRect/>
          </a:stretch>
        </p:blipFill>
        <p:spPr bwMode="auto">
          <a:xfrm>
            <a:off x="3048000" y="2819400"/>
            <a:ext cx="1600200" cy="571500"/>
          </a:xfrm>
          <a:prstGeom prst="rect">
            <a:avLst/>
          </a:prstGeom>
          <a:noFill/>
        </p:spPr>
      </p:pic>
      <p:pic>
        <p:nvPicPr>
          <p:cNvPr id="34842" name="Picture 26"/>
          <p:cNvPicPr>
            <a:picLocks noChangeAspect="1" noChangeArrowheads="1"/>
          </p:cNvPicPr>
          <p:nvPr/>
        </p:nvPicPr>
        <p:blipFill>
          <a:blip r:embed="rId5" cstate="print"/>
          <a:srcRect/>
          <a:stretch>
            <a:fillRect/>
          </a:stretch>
        </p:blipFill>
        <p:spPr bwMode="auto">
          <a:xfrm>
            <a:off x="5029200" y="2895600"/>
            <a:ext cx="1697038" cy="381000"/>
          </a:xfrm>
          <a:prstGeom prst="rect">
            <a:avLst/>
          </a:prstGeom>
          <a:noFill/>
        </p:spPr>
      </p:pic>
      <p:pic>
        <p:nvPicPr>
          <p:cNvPr id="34840" name="Picture 24"/>
          <p:cNvPicPr>
            <a:picLocks noChangeAspect="1" noChangeArrowheads="1"/>
          </p:cNvPicPr>
          <p:nvPr/>
        </p:nvPicPr>
        <p:blipFill>
          <a:blip r:embed="rId6" cstate="print"/>
          <a:srcRect/>
          <a:stretch>
            <a:fillRect/>
          </a:stretch>
        </p:blipFill>
        <p:spPr bwMode="auto">
          <a:xfrm>
            <a:off x="3505200" y="3505200"/>
            <a:ext cx="600075" cy="447675"/>
          </a:xfrm>
          <a:prstGeom prst="rect">
            <a:avLst/>
          </a:prstGeom>
          <a:noFill/>
        </p:spPr>
      </p:pic>
      <p:pic>
        <p:nvPicPr>
          <p:cNvPr id="34852" name="Picture 36"/>
          <p:cNvPicPr>
            <a:picLocks noChangeAspect="1" noChangeArrowheads="1"/>
          </p:cNvPicPr>
          <p:nvPr/>
        </p:nvPicPr>
        <p:blipFill>
          <a:blip r:embed="rId7" cstate="print"/>
          <a:srcRect/>
          <a:stretch>
            <a:fillRect/>
          </a:stretch>
        </p:blipFill>
        <p:spPr bwMode="auto">
          <a:xfrm>
            <a:off x="3276600" y="5486400"/>
            <a:ext cx="1219200" cy="342900"/>
          </a:xfrm>
          <a:prstGeom prst="rect">
            <a:avLst/>
          </a:prstGeom>
          <a:noFill/>
        </p:spPr>
      </p:pic>
      <p:pic>
        <p:nvPicPr>
          <p:cNvPr id="34853" name="Picture 37"/>
          <p:cNvPicPr>
            <a:picLocks noChangeAspect="1" noChangeArrowheads="1"/>
          </p:cNvPicPr>
          <p:nvPr/>
        </p:nvPicPr>
        <p:blipFill>
          <a:blip r:embed="rId8" cstate="print"/>
          <a:srcRect/>
          <a:stretch>
            <a:fillRect/>
          </a:stretch>
        </p:blipFill>
        <p:spPr bwMode="auto">
          <a:xfrm>
            <a:off x="3200400" y="4114800"/>
            <a:ext cx="1304925" cy="533400"/>
          </a:xfrm>
          <a:prstGeom prst="rect">
            <a:avLst/>
          </a:prstGeom>
          <a:noFill/>
        </p:spPr>
      </p:pic>
      <p:pic>
        <p:nvPicPr>
          <p:cNvPr id="34854" name="Picture 38"/>
          <p:cNvPicPr>
            <a:picLocks noChangeAspect="1" noChangeArrowheads="1"/>
          </p:cNvPicPr>
          <p:nvPr/>
        </p:nvPicPr>
        <p:blipFill>
          <a:blip r:embed="rId9" cstate="print"/>
          <a:srcRect/>
          <a:stretch>
            <a:fillRect/>
          </a:stretch>
        </p:blipFill>
        <p:spPr bwMode="auto">
          <a:xfrm>
            <a:off x="3168650" y="6197600"/>
            <a:ext cx="1479550" cy="357188"/>
          </a:xfrm>
          <a:prstGeom prst="rect">
            <a:avLst/>
          </a:prstGeom>
          <a:noFill/>
        </p:spPr>
      </p:pic>
      <p:pic>
        <p:nvPicPr>
          <p:cNvPr id="34856" name="Picture 40"/>
          <p:cNvPicPr>
            <a:picLocks noChangeAspect="1" noChangeArrowheads="1"/>
          </p:cNvPicPr>
          <p:nvPr/>
        </p:nvPicPr>
        <p:blipFill>
          <a:blip r:embed="rId10" cstate="print"/>
          <a:srcRect/>
          <a:stretch>
            <a:fillRect/>
          </a:stretch>
        </p:blipFill>
        <p:spPr bwMode="auto">
          <a:xfrm>
            <a:off x="3419475" y="4800600"/>
            <a:ext cx="847725" cy="504825"/>
          </a:xfrm>
          <a:prstGeom prst="rect">
            <a:avLst/>
          </a:prstGeom>
          <a:noFill/>
        </p:spPr>
      </p:pic>
      <p:pic>
        <p:nvPicPr>
          <p:cNvPr id="34857" name="Picture 41"/>
          <p:cNvPicPr>
            <a:picLocks noChangeAspect="1" noChangeArrowheads="1"/>
          </p:cNvPicPr>
          <p:nvPr/>
        </p:nvPicPr>
        <p:blipFill>
          <a:blip r:embed="rId11" cstate="print"/>
          <a:srcRect/>
          <a:stretch>
            <a:fillRect/>
          </a:stretch>
        </p:blipFill>
        <p:spPr bwMode="auto">
          <a:xfrm>
            <a:off x="5111750" y="3581400"/>
            <a:ext cx="1517650" cy="381000"/>
          </a:xfrm>
          <a:prstGeom prst="rect">
            <a:avLst/>
          </a:prstGeom>
          <a:noFill/>
        </p:spPr>
      </p:pic>
      <p:pic>
        <p:nvPicPr>
          <p:cNvPr id="34858" name="Picture 42"/>
          <p:cNvPicPr>
            <a:picLocks noChangeAspect="1" noChangeArrowheads="1"/>
          </p:cNvPicPr>
          <p:nvPr/>
        </p:nvPicPr>
        <p:blipFill>
          <a:blip r:embed="rId12" cstate="print"/>
          <a:srcRect/>
          <a:stretch>
            <a:fillRect/>
          </a:stretch>
        </p:blipFill>
        <p:spPr bwMode="auto">
          <a:xfrm>
            <a:off x="5029200" y="4191000"/>
            <a:ext cx="1677988" cy="381000"/>
          </a:xfrm>
          <a:prstGeom prst="rect">
            <a:avLst/>
          </a:prstGeom>
          <a:noFill/>
        </p:spPr>
      </p:pic>
      <p:pic>
        <p:nvPicPr>
          <p:cNvPr id="34859" name="Picture 43"/>
          <p:cNvPicPr>
            <a:picLocks noChangeAspect="1" noChangeArrowheads="1"/>
          </p:cNvPicPr>
          <p:nvPr/>
        </p:nvPicPr>
        <p:blipFill>
          <a:blip r:embed="rId13" cstate="print"/>
          <a:srcRect/>
          <a:stretch>
            <a:fillRect/>
          </a:stretch>
        </p:blipFill>
        <p:spPr bwMode="auto">
          <a:xfrm>
            <a:off x="5334000" y="4800600"/>
            <a:ext cx="1219200" cy="479425"/>
          </a:xfrm>
          <a:prstGeom prst="rect">
            <a:avLst/>
          </a:prstGeom>
          <a:noFill/>
        </p:spPr>
      </p:pic>
      <p:pic>
        <p:nvPicPr>
          <p:cNvPr id="34860" name="Picture 44"/>
          <p:cNvPicPr>
            <a:picLocks noChangeAspect="1" noChangeArrowheads="1"/>
          </p:cNvPicPr>
          <p:nvPr/>
        </p:nvPicPr>
        <p:blipFill>
          <a:blip r:embed="rId14" cstate="print"/>
          <a:srcRect/>
          <a:stretch>
            <a:fillRect/>
          </a:stretch>
        </p:blipFill>
        <p:spPr bwMode="auto">
          <a:xfrm>
            <a:off x="5257800" y="5486400"/>
            <a:ext cx="1371600" cy="427038"/>
          </a:xfrm>
          <a:prstGeom prst="rect">
            <a:avLst/>
          </a:prstGeom>
          <a:noFill/>
        </p:spPr>
      </p:pic>
      <p:pic>
        <p:nvPicPr>
          <p:cNvPr id="34861" name="Picture 45"/>
          <p:cNvPicPr>
            <a:picLocks noChangeAspect="1" noChangeArrowheads="1"/>
          </p:cNvPicPr>
          <p:nvPr/>
        </p:nvPicPr>
        <p:blipFill>
          <a:blip r:embed="rId15" cstate="print"/>
          <a:srcRect/>
          <a:stretch>
            <a:fillRect/>
          </a:stretch>
        </p:blipFill>
        <p:spPr bwMode="auto">
          <a:xfrm>
            <a:off x="5105400" y="6172200"/>
            <a:ext cx="1524000" cy="381000"/>
          </a:xfrm>
          <a:prstGeom prst="rect">
            <a:avLst/>
          </a:prstGeom>
          <a:noFill/>
        </p:spPr>
      </p:pic>
      <p:pic>
        <p:nvPicPr>
          <p:cNvPr id="34862" name="Picture 46"/>
          <p:cNvPicPr>
            <a:picLocks noChangeAspect="1" noChangeArrowheads="1"/>
          </p:cNvPicPr>
          <p:nvPr/>
        </p:nvPicPr>
        <p:blipFill>
          <a:blip r:embed="rId16" cstate="print"/>
          <a:srcRect/>
          <a:stretch>
            <a:fillRect/>
          </a:stretch>
        </p:blipFill>
        <p:spPr bwMode="auto">
          <a:xfrm>
            <a:off x="5257800" y="2297113"/>
            <a:ext cx="1295400" cy="369887"/>
          </a:xfrm>
          <a:prstGeom prst="rect">
            <a:avLst/>
          </a:prstGeom>
          <a:noFill/>
        </p:spPr>
      </p:pic>
      <p:pic>
        <p:nvPicPr>
          <p:cNvPr id="34863" name="Picture 47"/>
          <p:cNvPicPr>
            <a:picLocks noChangeAspect="1" noChangeArrowheads="1"/>
          </p:cNvPicPr>
          <p:nvPr/>
        </p:nvPicPr>
        <p:blipFill>
          <a:blip r:embed="rId17" cstate="print"/>
          <a:srcRect/>
          <a:stretch>
            <a:fillRect/>
          </a:stretch>
        </p:blipFill>
        <p:spPr bwMode="auto">
          <a:xfrm>
            <a:off x="4953000" y="1600200"/>
            <a:ext cx="1752600" cy="342900"/>
          </a:xfrm>
          <a:prstGeom prst="rect">
            <a:avLst/>
          </a:prstGeom>
          <a:noFill/>
        </p:spPr>
      </p:pic>
      <p:sp>
        <p:nvSpPr>
          <p:cNvPr id="23" name="Rectangle 22"/>
          <p:cNvSpPr>
            <a:spLocks noChangeArrowheads="1"/>
          </p:cNvSpPr>
          <p:nvPr/>
        </p:nvSpPr>
        <p:spPr bwMode="auto">
          <a:xfrm>
            <a:off x="457200" y="152400"/>
            <a:ext cx="8153400" cy="4572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Measured Turbulent Parameters</a:t>
            </a:r>
          </a:p>
          <a:p>
            <a:pPr marL="342900" indent="-342900">
              <a:lnSpc>
                <a:spcPct val="80000"/>
              </a:lnSpc>
              <a:spcBef>
                <a:spcPct val="20000"/>
              </a:spcBef>
            </a:pPr>
            <a:endParaRPr lang="en-US" sz="3200" dirty="0"/>
          </a:p>
        </p:txBody>
      </p:sp>
      <p:sp>
        <p:nvSpPr>
          <p:cNvPr id="24" name="Rectangle 23"/>
          <p:cNvSpPr>
            <a:spLocks noChangeArrowheads="1"/>
          </p:cNvSpPr>
          <p:nvPr/>
        </p:nvSpPr>
        <p:spPr bwMode="auto">
          <a:xfrm>
            <a:off x="7010400" y="2819400"/>
            <a:ext cx="2133600" cy="609600"/>
          </a:xfrm>
          <a:prstGeom prst="rect">
            <a:avLst/>
          </a:prstGeom>
          <a:noFill/>
          <a:ln w="9525">
            <a:noFill/>
            <a:miter lim="800000"/>
            <a:headEnd/>
            <a:tailEnd/>
          </a:ln>
          <a:effectLst/>
        </p:spPr>
        <p:txBody>
          <a:bodyPr/>
          <a:lstStyle/>
          <a:p>
            <a:pPr marL="342900" indent="-342900">
              <a:lnSpc>
                <a:spcPct val="80000"/>
              </a:lnSpc>
              <a:spcBef>
                <a:spcPct val="20000"/>
              </a:spcBef>
            </a:pPr>
            <a:r>
              <a:rPr lang="en-US" sz="1600" dirty="0" smtClean="0"/>
              <a:t>Smaller than Camera</a:t>
            </a:r>
          </a:p>
          <a:p>
            <a:pPr marL="342900" indent="-342900">
              <a:lnSpc>
                <a:spcPct val="80000"/>
              </a:lnSpc>
              <a:spcBef>
                <a:spcPct val="20000"/>
              </a:spcBef>
            </a:pPr>
            <a:r>
              <a:rPr lang="en-US" sz="1600" dirty="0" smtClean="0"/>
              <a:t>field of view: L=9cm</a:t>
            </a:r>
          </a:p>
        </p:txBody>
      </p:sp>
      <p:sp>
        <p:nvSpPr>
          <p:cNvPr id="25" name="Rectangle 24"/>
          <p:cNvSpPr>
            <a:spLocks noChangeArrowheads="1"/>
          </p:cNvSpPr>
          <p:nvPr/>
        </p:nvSpPr>
        <p:spPr bwMode="auto">
          <a:xfrm>
            <a:off x="7010400" y="4876800"/>
            <a:ext cx="2133600" cy="457200"/>
          </a:xfrm>
          <a:prstGeom prst="rect">
            <a:avLst/>
          </a:prstGeom>
          <a:noFill/>
          <a:ln w="9525">
            <a:noFill/>
            <a:miter lim="800000"/>
            <a:headEnd/>
            <a:tailEnd/>
          </a:ln>
          <a:effectLst/>
        </p:spPr>
        <p:txBody>
          <a:bodyPr/>
          <a:lstStyle/>
          <a:p>
            <a:pPr marL="342900" indent="-342900">
              <a:lnSpc>
                <a:spcPct val="80000"/>
              </a:lnSpc>
              <a:spcBef>
                <a:spcPct val="20000"/>
              </a:spcBef>
            </a:pPr>
            <a:r>
              <a:rPr lang="en-US" sz="1600" dirty="0" smtClean="0"/>
              <a:t>1 pixel~0.01cm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II. Particle Evolution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5233" name="Picture 1"/>
          <p:cNvPicPr>
            <a:picLocks noChangeAspect="1" noChangeArrowheads="1"/>
          </p:cNvPicPr>
          <p:nvPr/>
        </p:nvPicPr>
        <p:blipFill>
          <a:blip r:embed="rId3" cstate="print"/>
          <a:srcRect/>
          <a:stretch>
            <a:fillRect/>
          </a:stretch>
        </p:blipFill>
        <p:spPr bwMode="auto">
          <a:xfrm>
            <a:off x="490537" y="1143000"/>
            <a:ext cx="2024063" cy="838200"/>
          </a:xfrm>
          <a:prstGeom prst="rect">
            <a:avLst/>
          </a:prstGeom>
          <a:noFill/>
        </p:spPr>
      </p:pic>
      <p:sp>
        <p:nvSpPr>
          <p:cNvPr id="952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5237" name="Picture 5"/>
          <p:cNvPicPr>
            <a:picLocks noChangeAspect="1" noChangeArrowheads="1"/>
          </p:cNvPicPr>
          <p:nvPr/>
        </p:nvPicPr>
        <p:blipFill>
          <a:blip r:embed="rId4" cstate="print"/>
          <a:srcRect/>
          <a:stretch>
            <a:fillRect/>
          </a:stretch>
        </p:blipFill>
        <p:spPr bwMode="auto">
          <a:xfrm>
            <a:off x="5029200" y="1066800"/>
            <a:ext cx="4095750" cy="1514475"/>
          </a:xfrm>
          <a:prstGeom prst="rect">
            <a:avLst/>
          </a:prstGeom>
          <a:noFill/>
          <a:ln w="9525">
            <a:noFill/>
            <a:miter lim="800000"/>
            <a:headEnd/>
            <a:tailEnd/>
          </a:ln>
        </p:spPr>
      </p:pic>
      <p:pic>
        <p:nvPicPr>
          <p:cNvPr id="25" name="Movie.wmv">
            <a:hlinkClick r:id="" action="ppaction://media"/>
          </p:cNvPr>
          <p:cNvPicPr>
            <a:picLocks noRot="1" noChangeAspect="1"/>
          </p:cNvPicPr>
          <p:nvPr>
            <a:videoFile r:link="rId1"/>
          </p:nvPr>
        </p:nvPicPr>
        <p:blipFill>
          <a:blip r:embed="rId5" cstate="print"/>
          <a:stretch>
            <a:fillRect/>
          </a:stretch>
        </p:blipFill>
        <p:spPr>
          <a:xfrm>
            <a:off x="3886200" y="2743200"/>
            <a:ext cx="5638800" cy="4229100"/>
          </a:xfrm>
          <a:prstGeom prst="rect">
            <a:avLst/>
          </a:prstGeom>
        </p:spPr>
      </p:pic>
      <p:pic>
        <p:nvPicPr>
          <p:cNvPr id="26" name="Picture 3"/>
          <p:cNvPicPr>
            <a:picLocks noChangeAspect="1" noChangeArrowheads="1"/>
          </p:cNvPicPr>
          <p:nvPr/>
        </p:nvPicPr>
        <p:blipFill>
          <a:blip r:embed="rId6" cstate="print"/>
          <a:srcRect/>
          <a:stretch>
            <a:fillRect/>
          </a:stretch>
        </p:blipFill>
        <p:spPr bwMode="auto">
          <a:xfrm>
            <a:off x="685800" y="4495800"/>
            <a:ext cx="2822575" cy="533400"/>
          </a:xfrm>
          <a:prstGeom prst="rect">
            <a:avLst/>
          </a:prstGeom>
          <a:noFill/>
        </p:spPr>
      </p:pic>
      <p:sp>
        <p:nvSpPr>
          <p:cNvPr id="27" name="Rectangle 26"/>
          <p:cNvSpPr>
            <a:spLocks noChangeArrowheads="1"/>
          </p:cNvSpPr>
          <p:nvPr/>
        </p:nvSpPr>
        <p:spPr bwMode="auto">
          <a:xfrm>
            <a:off x="304800" y="2133600"/>
            <a:ext cx="4114800" cy="2209800"/>
          </a:xfrm>
          <a:prstGeom prst="rect">
            <a:avLst/>
          </a:prstGeom>
          <a:noFill/>
          <a:ln w="9525">
            <a:noFill/>
            <a:miter lim="800000"/>
            <a:headEnd/>
            <a:tailEnd/>
          </a:ln>
          <a:effectLst/>
        </p:spPr>
        <p:txBody>
          <a:bodyPr/>
          <a:lstStyle/>
          <a:p>
            <a:pPr marL="342900" indent="-342900">
              <a:lnSpc>
                <a:spcPct val="80000"/>
              </a:lnSpc>
              <a:spcBef>
                <a:spcPct val="20000"/>
              </a:spcBef>
              <a:buFont typeface="Arial" pitchFamily="34" charset="0"/>
              <a:buChar char="•"/>
            </a:pPr>
            <a:r>
              <a:rPr lang="en-US" sz="2000" dirty="0" smtClean="0"/>
              <a:t>Particles evolved using cubic interpolation scheme to achieve dissipative length resolution . </a:t>
            </a:r>
            <a:r>
              <a:rPr lang="en-US" sz="2000" b="1" dirty="0" smtClean="0"/>
              <a:t>Criteria: </a:t>
            </a:r>
            <a:r>
              <a:rPr lang="en-US" sz="2000" b="1" i="1" dirty="0" err="1" smtClean="0"/>
              <a:t>δx</a:t>
            </a:r>
            <a:r>
              <a:rPr lang="en-US" sz="2000" b="1" i="1" dirty="0" smtClean="0"/>
              <a:t>&lt;</a:t>
            </a:r>
            <a:r>
              <a:rPr lang="en-US" sz="2000" b="1" i="1" dirty="0" err="1" smtClean="0"/>
              <a:t>πη</a:t>
            </a:r>
            <a:endParaRPr lang="en-US" sz="2000" b="1" i="1" dirty="0" smtClean="0"/>
          </a:p>
          <a:p>
            <a:pPr marL="342900" indent="-342900">
              <a:lnSpc>
                <a:spcPct val="80000"/>
              </a:lnSpc>
              <a:spcBef>
                <a:spcPct val="20000"/>
              </a:spcBef>
            </a:pPr>
            <a:r>
              <a:rPr lang="en-US" sz="2000" i="1" dirty="0" smtClean="0"/>
              <a:t>-</a:t>
            </a:r>
            <a:r>
              <a:rPr lang="en-US" sz="2000" dirty="0" smtClean="0"/>
              <a:t> </a:t>
            </a:r>
            <a:r>
              <a:rPr lang="en-US" sz="2000" i="1" dirty="0" smtClean="0"/>
              <a:t>S. Pope, J. Comp. Phys. </a:t>
            </a:r>
            <a:r>
              <a:rPr lang="en-US" sz="2000" b="1" i="1" dirty="0" smtClean="0"/>
              <a:t>79</a:t>
            </a:r>
            <a:r>
              <a:rPr lang="en-US" sz="2000" i="1" dirty="0" smtClean="0"/>
              <a:t>, 373 (1988).</a:t>
            </a:r>
          </a:p>
          <a:p>
            <a:pPr marL="342900" indent="-342900">
              <a:lnSpc>
                <a:spcPct val="80000"/>
              </a:lnSpc>
              <a:spcBef>
                <a:spcPct val="20000"/>
              </a:spcBef>
              <a:buFont typeface="Arial" pitchFamily="34" charset="0"/>
              <a:buChar char="•"/>
            </a:pPr>
            <a:r>
              <a:rPr lang="en-US" sz="2000" b="1" dirty="0" smtClean="0"/>
              <a:t>Our data: </a:t>
            </a:r>
            <a:r>
              <a:rPr lang="el-GR" sz="2000" b="1" dirty="0" smtClean="0"/>
              <a:t>δ</a:t>
            </a:r>
            <a:r>
              <a:rPr lang="en-US" sz="2000" b="1" dirty="0" smtClean="0"/>
              <a:t>x=2.5</a:t>
            </a:r>
            <a:r>
              <a:rPr lang="el-GR" sz="2000" b="1" dirty="0" smtClean="0"/>
              <a:t>η</a:t>
            </a:r>
            <a:r>
              <a:rPr lang="en-US" sz="2000" dirty="0" smtClean="0"/>
              <a:t> </a:t>
            </a:r>
          </a:p>
          <a:p>
            <a:pPr marL="342900" indent="-342900">
              <a:lnSpc>
                <a:spcPct val="80000"/>
              </a:lnSpc>
              <a:spcBef>
                <a:spcPct val="20000"/>
              </a:spcBef>
            </a:pPr>
            <a:r>
              <a:rPr lang="en-US" sz="2000" dirty="0" smtClean="0"/>
              <a:t>-results insensitive using </a:t>
            </a:r>
            <a:r>
              <a:rPr lang="en-US" sz="2000" i="1" dirty="0" err="1" smtClean="0"/>
              <a:t>δx</a:t>
            </a:r>
            <a:r>
              <a:rPr lang="en-US" sz="2000" i="1" dirty="0" smtClean="0"/>
              <a:t>=</a:t>
            </a:r>
            <a:r>
              <a:rPr lang="en-US" sz="2000" dirty="0" smtClean="0"/>
              <a:t>4</a:t>
            </a:r>
            <a:r>
              <a:rPr lang="en-US" sz="2000" i="1" dirty="0" smtClean="0"/>
              <a:t>η.</a:t>
            </a:r>
            <a:endParaRPr lang="en-US" sz="2000" dirty="0" smtClean="0"/>
          </a:p>
          <a:p>
            <a:pPr marL="342900" indent="-342900">
              <a:lnSpc>
                <a:spcPct val="80000"/>
              </a:lnSpc>
              <a:spcBef>
                <a:spcPct val="20000"/>
              </a:spcBef>
            </a:pPr>
            <a:endParaRPr lang="en-US" sz="2000" dirty="0" smtClean="0"/>
          </a:p>
          <a:p>
            <a:pPr marL="342900" indent="-342900">
              <a:lnSpc>
                <a:spcPct val="80000"/>
              </a:lnSpc>
              <a:spcBef>
                <a:spcPct val="20000"/>
              </a:spcBef>
            </a:pPr>
            <a:endParaRPr lang="en-US" sz="3200" dirty="0"/>
          </a:p>
        </p:txBody>
      </p:sp>
      <p:sp>
        <p:nvSpPr>
          <p:cNvPr id="28" name="Rectangle 27"/>
          <p:cNvSpPr>
            <a:spLocks noChangeArrowheads="1"/>
          </p:cNvSpPr>
          <p:nvPr/>
        </p:nvSpPr>
        <p:spPr bwMode="auto">
          <a:xfrm>
            <a:off x="304800" y="5334000"/>
            <a:ext cx="4267200" cy="1371600"/>
          </a:xfrm>
          <a:prstGeom prst="rect">
            <a:avLst/>
          </a:prstGeom>
          <a:noFill/>
          <a:ln w="9525">
            <a:noFill/>
            <a:miter lim="800000"/>
            <a:headEnd/>
            <a:tailEnd/>
          </a:ln>
          <a:effectLst/>
        </p:spPr>
        <p:txBody>
          <a:bodyPr/>
          <a:lstStyle/>
          <a:p>
            <a:pPr marL="342900" indent="-342900">
              <a:lnSpc>
                <a:spcPct val="80000"/>
              </a:lnSpc>
              <a:spcBef>
                <a:spcPct val="20000"/>
              </a:spcBef>
              <a:buFont typeface="Arial" pitchFamily="34" charset="0"/>
              <a:buChar char="•"/>
            </a:pPr>
            <a:r>
              <a:rPr lang="en-US" sz="2000" dirty="0" smtClean="0"/>
              <a:t>Evolve 4x10</a:t>
            </a:r>
            <a:r>
              <a:rPr lang="en-US" sz="2000" baseline="30000" dirty="0" smtClean="0"/>
              <a:t>5</a:t>
            </a:r>
            <a:r>
              <a:rPr lang="en-US" sz="2000" dirty="0" smtClean="0"/>
              <a:t> homogeneous distribution at t=0s. Results insensitive using 10</a:t>
            </a:r>
            <a:r>
              <a:rPr lang="en-US" sz="2000" baseline="30000" dirty="0" smtClean="0"/>
              <a:t>5</a:t>
            </a:r>
            <a:r>
              <a:rPr lang="en-US" sz="2000" dirty="0" smtClean="0"/>
              <a:t> to 4x10</a:t>
            </a:r>
            <a:r>
              <a:rPr lang="en-US" sz="2000" baseline="30000" dirty="0" smtClean="0"/>
              <a:t>5</a:t>
            </a:r>
            <a:r>
              <a:rPr lang="en-US" sz="2000" dirty="0" smtClean="0"/>
              <a:t>.</a:t>
            </a:r>
          </a:p>
          <a:p>
            <a:pPr marL="342900" indent="-342900">
              <a:lnSpc>
                <a:spcPct val="80000"/>
              </a:lnSpc>
              <a:spcBef>
                <a:spcPct val="20000"/>
              </a:spcBef>
              <a:buFont typeface="Arial" pitchFamily="34" charset="0"/>
              <a:buChar char="•"/>
            </a:pPr>
            <a:r>
              <a:rPr lang="en-US" sz="2000" dirty="0" smtClean="0"/>
              <a:t>Steady-state reached in ~1s (2 LETTs).</a:t>
            </a:r>
          </a:p>
          <a:p>
            <a:pPr marL="342900" indent="-342900">
              <a:lnSpc>
                <a:spcPct val="80000"/>
              </a:lnSpc>
              <a:spcBef>
                <a:spcPct val="20000"/>
              </a:spcBef>
            </a:pPr>
            <a:endParaRPr lang="en-US" sz="3200" dirty="0"/>
          </a:p>
        </p:txBody>
      </p:sp>
      <p:sp>
        <p:nvSpPr>
          <p:cNvPr id="11" name="Rectangle 10"/>
          <p:cNvSpPr>
            <a:spLocks noChangeArrowheads="1"/>
          </p:cNvSpPr>
          <p:nvPr/>
        </p:nvSpPr>
        <p:spPr bwMode="auto">
          <a:xfrm>
            <a:off x="457200" y="838200"/>
            <a:ext cx="3276600" cy="3810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err="1" smtClean="0"/>
              <a:t>Lagrangian-Eulerian</a:t>
            </a:r>
            <a:r>
              <a:rPr lang="en-US" sz="2000" dirty="0" smtClean="0"/>
              <a:t> equation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nodeType="withEffect">
                                  <p:stCondLst>
                                    <p:cond delay="0"/>
                                  </p:stCondLst>
                                  <p:childTnLst>
                                    <p:set>
                                      <p:cBhvr>
                                        <p:cTn id="9" dur="1" fill="hold">
                                          <p:stCondLst>
                                            <p:cond delay="0"/>
                                          </p:stCondLst>
                                        </p:cTn>
                                        <p:tgtEl>
                                          <p:spTgt spid="95237"/>
                                        </p:tgtEl>
                                        <p:attrNameLst>
                                          <p:attrName>style.visibility</p:attrName>
                                        </p:attrNameLst>
                                      </p:cBhvr>
                                      <p:to>
                                        <p:strVal val="visible"/>
                                      </p:to>
                                    </p:set>
                                    <p:animEffect transition="in" filter="wipe(down)">
                                      <p:cBhvr>
                                        <p:cTn id="10" dur="500"/>
                                        <p:tgtEl>
                                          <p:spTgt spid="9523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down)">
                                      <p:cBhvr>
                                        <p:cTn id="18" dur="500"/>
                                        <p:tgtEl>
                                          <p:spTgt spid="28"/>
                                        </p:tgtEl>
                                      </p:cBhvr>
                                    </p:animEffect>
                                  </p:childTnLst>
                                </p:cTn>
                              </p:par>
                              <p:par>
                                <p:cTn id="19" presetID="2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Goldburg\thesis\word version\Re147_t=0.eps"/>
          <p:cNvPicPr>
            <a:picLocks noChangeAspect="1" noChangeArrowheads="1"/>
          </p:cNvPicPr>
          <p:nvPr/>
        </p:nvPicPr>
        <p:blipFill>
          <a:blip r:embed="rId2" cstate="print"/>
          <a:srcRect/>
          <a:stretch>
            <a:fillRect/>
          </a:stretch>
        </p:blipFill>
        <p:spPr bwMode="auto">
          <a:xfrm>
            <a:off x="228600" y="76200"/>
            <a:ext cx="4736722" cy="3352800"/>
          </a:xfrm>
          <a:prstGeom prst="rect">
            <a:avLst/>
          </a:prstGeom>
          <a:noFill/>
        </p:spPr>
      </p:pic>
      <p:pic>
        <p:nvPicPr>
          <p:cNvPr id="6" name="Picture 2" descr="D:\Goldburg\thesis\word version\Re147_t=15.jpg"/>
          <p:cNvPicPr>
            <a:picLocks noChangeAspect="1" noChangeArrowheads="1"/>
          </p:cNvPicPr>
          <p:nvPr/>
        </p:nvPicPr>
        <p:blipFill>
          <a:blip r:embed="rId3" cstate="print"/>
          <a:srcRect/>
          <a:stretch>
            <a:fillRect/>
          </a:stretch>
        </p:blipFill>
        <p:spPr bwMode="auto">
          <a:xfrm>
            <a:off x="533400" y="3428999"/>
            <a:ext cx="4114800" cy="3056709"/>
          </a:xfrm>
          <a:prstGeom prst="rect">
            <a:avLst/>
          </a:prstGeom>
          <a:noFill/>
        </p:spPr>
      </p:pic>
      <p:pic>
        <p:nvPicPr>
          <p:cNvPr id="7" name="Picture 1" descr="D:\Goldburg\thesis\word version\Re147_t=15_zoom.jpg"/>
          <p:cNvPicPr>
            <a:picLocks noChangeAspect="1" noChangeArrowheads="1"/>
          </p:cNvPicPr>
          <p:nvPr/>
        </p:nvPicPr>
        <p:blipFill>
          <a:blip r:embed="rId4" cstate="print"/>
          <a:srcRect/>
          <a:stretch>
            <a:fillRect/>
          </a:stretch>
        </p:blipFill>
        <p:spPr bwMode="auto">
          <a:xfrm>
            <a:off x="4953000" y="1219199"/>
            <a:ext cx="4191000" cy="3274219"/>
          </a:xfrm>
          <a:prstGeom prst="rect">
            <a:avLst/>
          </a:prstGeom>
          <a:noFill/>
        </p:spPr>
      </p:pic>
      <p:sp>
        <p:nvSpPr>
          <p:cNvPr id="8" name="Rectangle 7"/>
          <p:cNvSpPr/>
          <p:nvPr/>
        </p:nvSpPr>
        <p:spPr>
          <a:xfrm>
            <a:off x="2895600" y="5257800"/>
            <a:ext cx="381000" cy="3048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276600" y="3886200"/>
            <a:ext cx="1676400" cy="1371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a:spLocks noChangeArrowheads="1"/>
          </p:cNvSpPr>
          <p:nvPr/>
        </p:nvSpPr>
        <p:spPr bwMode="auto">
          <a:xfrm>
            <a:off x="4876800" y="4572000"/>
            <a:ext cx="4114800" cy="2209800"/>
          </a:xfrm>
          <a:prstGeom prst="rect">
            <a:avLst/>
          </a:prstGeom>
          <a:noFill/>
          <a:ln w="9525">
            <a:noFill/>
            <a:miter lim="800000"/>
            <a:headEnd/>
            <a:tailEnd/>
          </a:ln>
          <a:effectLst/>
        </p:spPr>
        <p:txBody>
          <a:bodyPr/>
          <a:lstStyle/>
          <a:p>
            <a:pPr marL="342900" indent="-342900">
              <a:lnSpc>
                <a:spcPct val="80000"/>
              </a:lnSpc>
              <a:spcBef>
                <a:spcPct val="20000"/>
              </a:spcBef>
              <a:buFont typeface="Arial" pitchFamily="34" charset="0"/>
              <a:buChar char="•"/>
            </a:pPr>
            <a:r>
              <a:rPr lang="en-US" sz="2000" dirty="0" smtClean="0"/>
              <a:t>Recall: integral scale ~70</a:t>
            </a:r>
            <a:r>
              <a:rPr lang="el-GR" sz="2000" dirty="0" smtClean="0"/>
              <a:t>η</a:t>
            </a:r>
            <a:endParaRPr lang="en-US" sz="2000" i="1" dirty="0" smtClean="0"/>
          </a:p>
          <a:p>
            <a:pPr marL="342900" indent="-342900">
              <a:lnSpc>
                <a:spcPct val="80000"/>
              </a:lnSpc>
              <a:spcBef>
                <a:spcPct val="20000"/>
              </a:spcBef>
              <a:buFont typeface="Arial" pitchFamily="34" charset="0"/>
              <a:buChar char="•"/>
            </a:pPr>
            <a:r>
              <a:rPr lang="en-US" sz="2000" dirty="0" smtClean="0"/>
              <a:t>Note finite particle concentration.</a:t>
            </a:r>
          </a:p>
          <a:p>
            <a:pPr marL="342900" indent="-342900">
              <a:lnSpc>
                <a:spcPct val="80000"/>
              </a:lnSpc>
              <a:spcBef>
                <a:spcPct val="20000"/>
              </a:spcBef>
            </a:pPr>
            <a:endParaRPr lang="en-US" sz="3200" dirty="0"/>
          </a:p>
        </p:txBody>
      </p:sp>
      <p:sp>
        <p:nvSpPr>
          <p:cNvPr id="13" name="Rectangle 12"/>
          <p:cNvSpPr>
            <a:spLocks noChangeArrowheads="1"/>
          </p:cNvSpPr>
          <p:nvPr/>
        </p:nvSpPr>
        <p:spPr bwMode="auto">
          <a:xfrm>
            <a:off x="4953000" y="152400"/>
            <a:ext cx="4114800" cy="2209800"/>
          </a:xfrm>
          <a:prstGeom prst="rect">
            <a:avLst/>
          </a:prstGeom>
          <a:noFill/>
          <a:ln w="9525">
            <a:noFill/>
            <a:miter lim="800000"/>
            <a:headEnd/>
            <a:tailEnd/>
          </a:ln>
          <a:effectLst/>
        </p:spPr>
        <p:txBody>
          <a:bodyPr/>
          <a:lstStyle/>
          <a:p>
            <a:pPr marL="342900" indent="-342900">
              <a:lnSpc>
                <a:spcPct val="80000"/>
              </a:lnSpc>
              <a:spcBef>
                <a:spcPct val="20000"/>
              </a:spcBef>
              <a:buFont typeface="Arial" pitchFamily="34" charset="0"/>
              <a:buChar char="•"/>
            </a:pPr>
            <a:r>
              <a:rPr lang="en-US" sz="2000" dirty="0" smtClean="0"/>
              <a:t>Particles initially uniform on grid spaced ~</a:t>
            </a:r>
            <a:r>
              <a:rPr lang="el-GR" sz="2000" dirty="0" smtClean="0"/>
              <a:t> η</a:t>
            </a:r>
            <a:endParaRPr lang="en-US" sz="2000" dirty="0" smtClean="0"/>
          </a:p>
          <a:p>
            <a:pPr marL="342900" indent="-342900">
              <a:lnSpc>
                <a:spcPct val="80000"/>
              </a:lnSpc>
              <a:spcBef>
                <a:spcPct val="20000"/>
              </a:spcBef>
            </a:pPr>
            <a:endParaRPr lang="en-US" sz="3200" dirty="0"/>
          </a:p>
        </p:txBody>
      </p:sp>
      <p:cxnSp>
        <p:nvCxnSpPr>
          <p:cNvPr id="14" name="Straight Arrow Connector 13"/>
          <p:cNvCxnSpPr/>
          <p:nvPr/>
        </p:nvCxnSpPr>
        <p:spPr>
          <a:xfrm rot="10800000" flipV="1">
            <a:off x="4648200" y="381000"/>
            <a:ext cx="3048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III. Coarse-Graining Procedure</a:t>
            </a:r>
            <a:endParaRPr lang="en-US" dirty="0"/>
          </a:p>
        </p:txBody>
      </p:sp>
      <p:graphicFrame>
        <p:nvGraphicFramePr>
          <p:cNvPr id="7237" name="Object 69"/>
          <p:cNvGraphicFramePr>
            <a:graphicFrameLocks noChangeAspect="1"/>
          </p:cNvGraphicFramePr>
          <p:nvPr/>
        </p:nvGraphicFramePr>
        <p:xfrm>
          <a:off x="4800600" y="838200"/>
          <a:ext cx="1371600" cy="957196"/>
        </p:xfrm>
        <a:graphic>
          <a:graphicData uri="http://schemas.openxmlformats.org/presentationml/2006/ole">
            <p:oleObj spid="_x0000_s7237" name="Equation" r:id="rId3" imgW="634680" imgH="444240" progId="Equation.3">
              <p:embed/>
            </p:oleObj>
          </a:graphicData>
        </a:graphic>
      </p:graphicFrame>
      <p:graphicFrame>
        <p:nvGraphicFramePr>
          <p:cNvPr id="7238" name="Object 70"/>
          <p:cNvGraphicFramePr>
            <a:graphicFrameLocks noChangeAspect="1"/>
          </p:cNvGraphicFramePr>
          <p:nvPr/>
        </p:nvGraphicFramePr>
        <p:xfrm>
          <a:off x="6781800" y="1676400"/>
          <a:ext cx="1973403" cy="914400"/>
        </p:xfrm>
        <a:graphic>
          <a:graphicData uri="http://schemas.openxmlformats.org/presentationml/2006/ole">
            <p:oleObj spid="_x0000_s7238" name="Equation" r:id="rId4" imgW="1091880" imgH="507960" progId="Equation.3">
              <p:embed/>
            </p:oleObj>
          </a:graphicData>
        </a:graphic>
      </p:graphicFrame>
      <p:cxnSp>
        <p:nvCxnSpPr>
          <p:cNvPr id="54" name="Straight Connector 53"/>
          <p:cNvCxnSpPr/>
          <p:nvPr/>
        </p:nvCxnSpPr>
        <p:spPr>
          <a:xfrm rot="5400000">
            <a:off x="4229894" y="6209506"/>
            <a:ext cx="685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705600" y="5991989"/>
            <a:ext cx="2590800" cy="6096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705600" y="6068189"/>
            <a:ext cx="2590800" cy="6096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a:off x="4724400" y="5839588"/>
            <a:ext cx="1828800" cy="8382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4724400" y="5915788"/>
            <a:ext cx="1828800" cy="8382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 Box 6"/>
          <p:cNvSpPr txBox="1">
            <a:spLocks noChangeArrowheads="1"/>
          </p:cNvSpPr>
          <p:nvPr/>
        </p:nvSpPr>
        <p:spPr bwMode="auto">
          <a:xfrm>
            <a:off x="152400" y="1066800"/>
            <a:ext cx="44958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Coarse-Grained (</a:t>
            </a:r>
            <a:r>
              <a:rPr lang="en-US" sz="2000" dirty="0" err="1" smtClean="0"/>
              <a:t>Eulerian</a:t>
            </a:r>
            <a:r>
              <a:rPr lang="en-US" sz="2000" dirty="0" smtClean="0"/>
              <a:t>) Concentration: # of particles in square of size </a:t>
            </a:r>
            <a:r>
              <a:rPr lang="en-US" sz="2000" i="1" dirty="0" smtClean="0"/>
              <a:t>s</a:t>
            </a:r>
            <a:endParaRPr lang="en-US" sz="2000" i="1" dirty="0"/>
          </a:p>
        </p:txBody>
      </p:sp>
      <p:pic>
        <p:nvPicPr>
          <p:cNvPr id="7264" name="Picture 96" descr="concentration"/>
          <p:cNvPicPr>
            <a:picLocks noChangeAspect="1" noChangeArrowheads="1"/>
          </p:cNvPicPr>
          <p:nvPr/>
        </p:nvPicPr>
        <p:blipFill>
          <a:blip r:embed="rId5" cstate="print"/>
          <a:srcRect/>
          <a:stretch>
            <a:fillRect/>
          </a:stretch>
        </p:blipFill>
        <p:spPr bwMode="auto">
          <a:xfrm>
            <a:off x="4267200" y="3124200"/>
            <a:ext cx="5181600" cy="3522215"/>
          </a:xfrm>
          <a:prstGeom prst="rect">
            <a:avLst/>
          </a:prstGeom>
          <a:noFill/>
          <a:ln w="9525">
            <a:noFill/>
            <a:miter lim="800000"/>
            <a:headEnd/>
            <a:tailEnd/>
          </a:ln>
        </p:spPr>
      </p:pic>
      <p:sp>
        <p:nvSpPr>
          <p:cNvPr id="7265" name="Rectangle 9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96"/>
          <p:cNvGraphicFramePr>
            <a:graphicFrameLocks noChangeAspect="1"/>
          </p:cNvGraphicFramePr>
          <p:nvPr/>
        </p:nvGraphicFramePr>
        <p:xfrm>
          <a:off x="6489700" y="990600"/>
          <a:ext cx="2654300" cy="533400"/>
        </p:xfrm>
        <a:graphic>
          <a:graphicData uri="http://schemas.openxmlformats.org/presentationml/2006/ole">
            <p:oleObj spid="_x0000_s7264" name="Equation" r:id="rId6" imgW="1282680" imgH="253800" progId="Equation.3">
              <p:embed/>
            </p:oleObj>
          </a:graphicData>
        </a:graphic>
      </p:graphicFrame>
      <p:pic>
        <p:nvPicPr>
          <p:cNvPr id="30" name="Picture 5" descr="D:\Goldburg\thesis\word version\Re147_t=15.jpg"/>
          <p:cNvPicPr>
            <a:picLocks noChangeAspect="1" noChangeArrowheads="1"/>
          </p:cNvPicPr>
          <p:nvPr/>
        </p:nvPicPr>
        <p:blipFill>
          <a:blip r:embed="rId7" cstate="print"/>
          <a:srcRect/>
          <a:stretch>
            <a:fillRect/>
          </a:stretch>
        </p:blipFill>
        <p:spPr bwMode="auto">
          <a:xfrm>
            <a:off x="-49994" y="3124200"/>
            <a:ext cx="4393394" cy="3733800"/>
          </a:xfrm>
          <a:prstGeom prst="rect">
            <a:avLst/>
          </a:prstGeom>
          <a:noFill/>
        </p:spPr>
      </p:pic>
      <p:graphicFrame>
        <p:nvGraphicFramePr>
          <p:cNvPr id="31" name="Object 71"/>
          <p:cNvGraphicFramePr>
            <a:graphicFrameLocks noChangeAspect="1"/>
          </p:cNvGraphicFramePr>
          <p:nvPr/>
        </p:nvGraphicFramePr>
        <p:xfrm>
          <a:off x="2693206" y="2349500"/>
          <a:ext cx="1370013" cy="546100"/>
        </p:xfrm>
        <a:graphic>
          <a:graphicData uri="http://schemas.openxmlformats.org/presentationml/2006/ole">
            <p:oleObj spid="_x0000_s7265" name="Equation" r:id="rId8" imgW="507960" imgH="203040" progId="Equation.3">
              <p:embed/>
            </p:oleObj>
          </a:graphicData>
        </a:graphic>
      </p:graphicFrame>
      <p:cxnSp>
        <p:nvCxnSpPr>
          <p:cNvPr id="33" name="Straight Connector 32"/>
          <p:cNvCxnSpPr/>
          <p:nvPr/>
        </p:nvCxnSpPr>
        <p:spPr>
          <a:xfrm rot="5400000">
            <a:off x="4153694" y="5877689"/>
            <a:ext cx="5334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73112" y="4838700"/>
            <a:ext cx="3124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07206" y="4800600"/>
            <a:ext cx="3733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07206" y="3276600"/>
            <a:ext cx="3733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07206" y="6399212"/>
            <a:ext cx="3733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2579700" y="4837906"/>
            <a:ext cx="3124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1154100" y="4837906"/>
            <a:ext cx="3124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Object 80"/>
          <p:cNvGraphicFramePr>
            <a:graphicFrameLocks noChangeAspect="1"/>
          </p:cNvGraphicFramePr>
          <p:nvPr/>
        </p:nvGraphicFramePr>
        <p:xfrm>
          <a:off x="1236048" y="2362200"/>
          <a:ext cx="314158" cy="381000"/>
        </p:xfrm>
        <a:graphic>
          <a:graphicData uri="http://schemas.openxmlformats.org/presentationml/2006/ole">
            <p:oleObj spid="_x0000_s7266" name="Equation" r:id="rId9" imgW="114120" imgH="139680" progId="Equation.3">
              <p:embed/>
            </p:oleObj>
          </a:graphicData>
        </a:graphic>
      </p:graphicFrame>
      <p:cxnSp>
        <p:nvCxnSpPr>
          <p:cNvPr id="43" name="Straight Connector 42"/>
          <p:cNvCxnSpPr/>
          <p:nvPr/>
        </p:nvCxnSpPr>
        <p:spPr>
          <a:xfrm rot="5400000" flipH="1" flipV="1">
            <a:off x="2030425" y="26662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88913" y="2780506"/>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191000" y="44196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191000" y="4800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par>
                                <p:cTn id="8" presetID="22" presetClass="entr" presetSubtype="4"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par>
                                <p:cTn id="11" presetID="22" presetClass="entr" presetSubtype="4"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down)">
                                      <p:cBhvr>
                                        <p:cTn id="13" dur="500"/>
                                        <p:tgtEl>
                                          <p:spTgt spid="43"/>
                                        </p:tgtEl>
                                      </p:cBhvr>
                                    </p:animEffect>
                                  </p:childTnLst>
                                </p:cTn>
                              </p:par>
                              <p:par>
                                <p:cTn id="14" presetID="22" presetClass="entr" presetSubtype="4"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500"/>
                                        <p:tgtEl>
                                          <p:spTgt spid="31"/>
                                        </p:tgtEl>
                                      </p:cBhvr>
                                    </p:animEffect>
                                  </p:childTnLst>
                                </p:cTn>
                              </p:par>
                              <p:par>
                                <p:cTn id="17" presetID="22" presetClass="entr" presetSubtype="4"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par>
                                <p:cTn id="20" presetID="22" presetClass="entr" presetSubtype="4"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par>
                                <p:cTn id="23" presetID="22" presetClass="entr" presetSubtype="4"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down)">
                                      <p:cBhvr>
                                        <p:cTn id="25" dur="500"/>
                                        <p:tgtEl>
                                          <p:spTgt spid="35"/>
                                        </p:tgtEl>
                                      </p:cBhvr>
                                    </p:animEffect>
                                  </p:childTnLst>
                                </p:cTn>
                              </p:par>
                              <p:par>
                                <p:cTn id="26" presetID="22" presetClass="entr" presetSubtype="4"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down)">
                                      <p:cBhvr>
                                        <p:cTn id="28" dur="500"/>
                                        <p:tgtEl>
                                          <p:spTgt spid="37"/>
                                        </p:tgtEl>
                                      </p:cBhvr>
                                    </p:animEffect>
                                  </p:childTnLst>
                                </p:cTn>
                              </p:par>
                              <p:par>
                                <p:cTn id="29" presetID="22" presetClass="entr" presetSubtype="4"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500"/>
                                        <p:tgtEl>
                                          <p:spTgt spid="38"/>
                                        </p:tgtEl>
                                      </p:cBhvr>
                                    </p:animEffect>
                                  </p:childTnLst>
                                </p:cTn>
                              </p:par>
                              <p:par>
                                <p:cTn id="32" presetID="22" presetClass="entr" presetSubtype="4"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par>
                                <p:cTn id="35" presetID="22" presetClass="entr" presetSubtype="4"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down)">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264"/>
                                        </p:tgtEl>
                                        <p:attrNameLst>
                                          <p:attrName>style.visibility</p:attrName>
                                        </p:attrNameLst>
                                      </p:cBhvr>
                                      <p:to>
                                        <p:strVal val="visible"/>
                                      </p:to>
                                    </p:set>
                                    <p:animEffect transition="in" filter="wipe(down)">
                                      <p:cBhvr>
                                        <p:cTn id="42" dur="500"/>
                                        <p:tgtEl>
                                          <p:spTgt spid="7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err="1" smtClean="0"/>
              <a:t>Lagrangian</a:t>
            </a:r>
            <a:r>
              <a:rPr lang="en-US" dirty="0" smtClean="0"/>
              <a:t> Coarse-Grained Concentration</a:t>
            </a:r>
            <a:endParaRPr lang="en-US" dirty="0"/>
          </a:p>
        </p:txBody>
      </p:sp>
      <p:pic>
        <p:nvPicPr>
          <p:cNvPr id="4" name="Picture 58"/>
          <p:cNvPicPr>
            <a:picLocks noChangeAspect="1" noChangeArrowheads="1"/>
          </p:cNvPicPr>
          <p:nvPr/>
        </p:nvPicPr>
        <p:blipFill>
          <a:blip r:embed="rId3" cstate="print"/>
          <a:srcRect/>
          <a:stretch>
            <a:fillRect/>
          </a:stretch>
        </p:blipFill>
        <p:spPr bwMode="auto">
          <a:xfrm>
            <a:off x="6477000" y="1524000"/>
            <a:ext cx="2209800" cy="2075153"/>
          </a:xfrm>
          <a:prstGeom prst="rect">
            <a:avLst/>
          </a:prstGeom>
          <a:noFill/>
        </p:spPr>
      </p:pic>
      <p:graphicFrame>
        <p:nvGraphicFramePr>
          <p:cNvPr id="35842" name="Object 2"/>
          <p:cNvGraphicFramePr>
            <a:graphicFrameLocks noChangeAspect="1"/>
          </p:cNvGraphicFramePr>
          <p:nvPr/>
        </p:nvGraphicFramePr>
        <p:xfrm>
          <a:off x="304800" y="1676400"/>
          <a:ext cx="2193925" cy="957263"/>
        </p:xfrm>
        <a:graphic>
          <a:graphicData uri="http://schemas.openxmlformats.org/presentationml/2006/ole">
            <p:oleObj spid="_x0000_s35842" name="Equation" r:id="rId4" imgW="1015920" imgH="444240" progId="Equation.3">
              <p:embed/>
            </p:oleObj>
          </a:graphicData>
        </a:graphic>
      </p:graphicFrame>
      <p:graphicFrame>
        <p:nvGraphicFramePr>
          <p:cNvPr id="7" name="Object 6"/>
          <p:cNvGraphicFramePr>
            <a:graphicFrameLocks noChangeAspect="1"/>
          </p:cNvGraphicFramePr>
          <p:nvPr/>
        </p:nvGraphicFramePr>
        <p:xfrm>
          <a:off x="4514850" y="2787650"/>
          <a:ext cx="114300" cy="215900"/>
        </p:xfrm>
        <a:graphic>
          <a:graphicData uri="http://schemas.openxmlformats.org/presentationml/2006/ole">
            <p:oleObj spid="_x0000_s35844" name="Equation" r:id="rId5" imgW="114120" imgH="215640" progId="Equation.3">
              <p:embed/>
            </p:oleObj>
          </a:graphicData>
        </a:graphic>
      </p:graphicFrame>
      <p:sp>
        <p:nvSpPr>
          <p:cNvPr id="358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845" name="Object 5"/>
          <p:cNvGraphicFramePr>
            <a:graphicFrameLocks noChangeAspect="1"/>
          </p:cNvGraphicFramePr>
          <p:nvPr/>
        </p:nvGraphicFramePr>
        <p:xfrm>
          <a:off x="3276600" y="1676400"/>
          <a:ext cx="2345094" cy="990600"/>
        </p:xfrm>
        <a:graphic>
          <a:graphicData uri="http://schemas.openxmlformats.org/presentationml/2006/ole">
            <p:oleObj spid="_x0000_s35845" name="Equation" r:id="rId6" imgW="1104900" imgH="469900" progId="Equation.3">
              <p:embed/>
            </p:oleObj>
          </a:graphicData>
        </a:graphic>
      </p:graphicFrame>
      <p:sp>
        <p:nvSpPr>
          <p:cNvPr id="358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847" name="Object 7"/>
          <p:cNvGraphicFramePr>
            <a:graphicFrameLocks noChangeAspect="1"/>
          </p:cNvGraphicFramePr>
          <p:nvPr/>
        </p:nvGraphicFramePr>
        <p:xfrm>
          <a:off x="152400" y="3962400"/>
          <a:ext cx="2514600" cy="838200"/>
        </p:xfrm>
        <a:graphic>
          <a:graphicData uri="http://schemas.openxmlformats.org/presentationml/2006/ole">
            <p:oleObj spid="_x0000_s35847" name="Equation" r:id="rId7" imgW="825500" imgH="279400" progId="Equation.3">
              <p:embed/>
            </p:oleObj>
          </a:graphicData>
        </a:graphic>
      </p:graphicFrame>
      <p:sp>
        <p:nvSpPr>
          <p:cNvPr id="358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 Box 6"/>
          <p:cNvSpPr txBox="1">
            <a:spLocks noChangeArrowheads="1"/>
          </p:cNvSpPr>
          <p:nvPr/>
        </p:nvSpPr>
        <p:spPr bwMode="auto">
          <a:xfrm>
            <a:off x="76200" y="1143000"/>
            <a:ext cx="5410200" cy="400110"/>
          </a:xfrm>
          <a:prstGeom prst="rect">
            <a:avLst/>
          </a:prstGeom>
          <a:noFill/>
          <a:ln w="9525">
            <a:noFill/>
            <a:miter lim="800000"/>
            <a:headEnd/>
            <a:tailEnd/>
          </a:ln>
          <a:effectLst/>
        </p:spPr>
        <p:txBody>
          <a:bodyPr wrap="square">
            <a:spAutoFit/>
          </a:bodyPr>
          <a:lstStyle/>
          <a:p>
            <a:pPr>
              <a:spcBef>
                <a:spcPct val="50000"/>
              </a:spcBef>
              <a:buFont typeface="Arial" pitchFamily="34" charset="0"/>
              <a:buChar char="•"/>
            </a:pPr>
            <a:r>
              <a:rPr lang="en-US" sz="2000" dirty="0" smtClean="0"/>
              <a:t> Coarse-Grained (</a:t>
            </a:r>
            <a:r>
              <a:rPr lang="en-US" sz="2000" dirty="0" err="1" smtClean="0"/>
              <a:t>Lagrangian</a:t>
            </a:r>
            <a:r>
              <a:rPr lang="en-US" sz="2000" dirty="0" smtClean="0"/>
              <a:t>) Concentration:</a:t>
            </a:r>
            <a:endParaRPr lang="en-US" sz="2000" dirty="0"/>
          </a:p>
        </p:txBody>
      </p:sp>
      <p:graphicFrame>
        <p:nvGraphicFramePr>
          <p:cNvPr id="3" name="Object 10"/>
          <p:cNvGraphicFramePr>
            <a:graphicFrameLocks noChangeAspect="1"/>
          </p:cNvGraphicFramePr>
          <p:nvPr/>
        </p:nvGraphicFramePr>
        <p:xfrm>
          <a:off x="6324600" y="1219200"/>
          <a:ext cx="307975" cy="341313"/>
        </p:xfrm>
        <a:graphic>
          <a:graphicData uri="http://schemas.openxmlformats.org/presentationml/2006/ole">
            <p:oleObj spid="_x0000_s35850" name="Equation" r:id="rId8" imgW="114120" imgH="126720" progId="Equation.3">
              <p:embed/>
            </p:oleObj>
          </a:graphicData>
        </a:graphic>
      </p:graphicFrame>
      <p:sp>
        <p:nvSpPr>
          <p:cNvPr id="14" name="Text Box 6"/>
          <p:cNvSpPr txBox="1">
            <a:spLocks noChangeArrowheads="1"/>
          </p:cNvSpPr>
          <p:nvPr/>
        </p:nvSpPr>
        <p:spPr bwMode="auto">
          <a:xfrm>
            <a:off x="76200" y="2743200"/>
            <a:ext cx="5257800" cy="1169551"/>
          </a:xfrm>
          <a:prstGeom prst="rect">
            <a:avLst/>
          </a:prstGeom>
          <a:noFill/>
          <a:ln w="9525">
            <a:noFill/>
            <a:miter lim="800000"/>
            <a:headEnd/>
            <a:tailEnd/>
          </a:ln>
          <a:effectLst/>
        </p:spPr>
        <p:txBody>
          <a:bodyPr wrap="square">
            <a:spAutoFit/>
          </a:bodyPr>
          <a:lstStyle/>
          <a:p>
            <a:pPr>
              <a:spcBef>
                <a:spcPct val="50000"/>
              </a:spcBef>
              <a:buFont typeface="Arial" pitchFamily="34" charset="0"/>
              <a:buChar char="•"/>
            </a:pPr>
            <a:r>
              <a:rPr lang="en-US" sz="2000" dirty="0" smtClean="0"/>
              <a:t>The </a:t>
            </a:r>
            <a:r>
              <a:rPr lang="en-US" sz="2000" dirty="0" err="1" smtClean="0"/>
              <a:t>Eulerian</a:t>
            </a:r>
            <a:r>
              <a:rPr lang="en-US" sz="2000" dirty="0" smtClean="0"/>
              <a:t> and </a:t>
            </a:r>
            <a:r>
              <a:rPr lang="en-US" sz="2000" dirty="0" err="1" smtClean="0"/>
              <a:t>Lagrangian</a:t>
            </a:r>
            <a:r>
              <a:rPr lang="en-US" sz="2000" dirty="0" smtClean="0"/>
              <a:t> frames are equivalent with a weighting:</a:t>
            </a:r>
          </a:p>
          <a:p>
            <a:pPr>
              <a:spcBef>
                <a:spcPct val="50000"/>
              </a:spcBef>
            </a:pPr>
            <a:r>
              <a:rPr lang="en-US" sz="2000" dirty="0" smtClean="0"/>
              <a:t>-</a:t>
            </a:r>
            <a:r>
              <a:rPr lang="en-US" sz="2000" i="1" dirty="0" smtClean="0"/>
              <a:t>P. </a:t>
            </a:r>
            <a:r>
              <a:rPr lang="en-US" sz="2000" i="1" dirty="0" err="1" smtClean="0"/>
              <a:t>Grassberger</a:t>
            </a:r>
            <a:r>
              <a:rPr lang="en-US" sz="2000" i="1" dirty="0" smtClean="0"/>
              <a:t>, Phys. Rev. </a:t>
            </a:r>
            <a:r>
              <a:rPr lang="en-US" sz="2000" i="1" dirty="0" err="1" smtClean="0"/>
              <a:t>Lett</a:t>
            </a:r>
            <a:r>
              <a:rPr lang="en-US" sz="2000" i="1" dirty="0" smtClean="0"/>
              <a:t>. </a:t>
            </a:r>
            <a:r>
              <a:rPr lang="en-US" sz="2000" b="1" i="1" dirty="0" smtClean="0"/>
              <a:t>50</a:t>
            </a:r>
            <a:r>
              <a:rPr lang="en-US" sz="2000" i="1" dirty="0" smtClean="0"/>
              <a:t>, 346 (1983).</a:t>
            </a:r>
            <a:endParaRPr lang="en-US" sz="2000" i="1" dirty="0"/>
          </a:p>
        </p:txBody>
      </p:sp>
      <p:sp>
        <p:nvSpPr>
          <p:cNvPr id="15" name="Text Box 6"/>
          <p:cNvSpPr txBox="1">
            <a:spLocks noChangeArrowheads="1"/>
          </p:cNvSpPr>
          <p:nvPr/>
        </p:nvSpPr>
        <p:spPr bwMode="auto">
          <a:xfrm>
            <a:off x="76200" y="4876800"/>
            <a:ext cx="8153400" cy="1938992"/>
          </a:xfrm>
          <a:prstGeom prst="rect">
            <a:avLst/>
          </a:prstGeom>
          <a:noFill/>
          <a:ln w="9525">
            <a:noFill/>
            <a:miter lim="800000"/>
            <a:headEnd/>
            <a:tailEnd/>
          </a:ln>
          <a:effectLst/>
        </p:spPr>
        <p:txBody>
          <a:bodyPr wrap="square">
            <a:spAutoFit/>
          </a:bodyPr>
          <a:lstStyle/>
          <a:p>
            <a:pPr>
              <a:spcBef>
                <a:spcPct val="50000"/>
              </a:spcBef>
              <a:buFont typeface="Arial" pitchFamily="34" charset="0"/>
              <a:buChar char="•"/>
            </a:pPr>
            <a:r>
              <a:rPr lang="en-US" sz="2000" dirty="0" smtClean="0"/>
              <a:t>Easier to obtain accurate results in </a:t>
            </a:r>
            <a:r>
              <a:rPr lang="en-US" sz="2000" dirty="0" err="1" smtClean="0"/>
              <a:t>Lagrangian</a:t>
            </a:r>
            <a:r>
              <a:rPr lang="en-US" sz="2000" dirty="0" smtClean="0"/>
              <a:t> frame, two frames checked to be equivalent.</a:t>
            </a:r>
          </a:p>
          <a:p>
            <a:pPr>
              <a:spcBef>
                <a:spcPct val="50000"/>
              </a:spcBef>
              <a:buFont typeface="Arial" pitchFamily="34" charset="0"/>
              <a:buChar char="•"/>
            </a:pPr>
            <a:r>
              <a:rPr lang="en-US" sz="2000" dirty="0" smtClean="0"/>
              <a:t>The moments evolve to a statistically steady state in approx. 1 s (2 LETTs). All analysis done on steady-state distributions!</a:t>
            </a:r>
          </a:p>
          <a:p>
            <a:pPr>
              <a:spcBef>
                <a:spcPct val="50000"/>
              </a:spcBef>
              <a:buFont typeface="Arial" pitchFamily="34" charset="0"/>
              <a:buChar char="•"/>
            </a:pPr>
            <a:r>
              <a:rPr lang="en-US" sz="2000" dirty="0" smtClean="0"/>
              <a:t>Concentration statistics averaged over 15 independent fields.</a:t>
            </a:r>
          </a:p>
        </p:txBody>
      </p:sp>
      <p:graphicFrame>
        <p:nvGraphicFramePr>
          <p:cNvPr id="35851" name="Object 11"/>
          <p:cNvGraphicFramePr>
            <a:graphicFrameLocks noChangeAspect="1"/>
          </p:cNvGraphicFramePr>
          <p:nvPr/>
        </p:nvGraphicFramePr>
        <p:xfrm>
          <a:off x="2965450" y="4114800"/>
          <a:ext cx="2597150" cy="533400"/>
        </p:xfrm>
        <a:graphic>
          <a:graphicData uri="http://schemas.openxmlformats.org/presentationml/2006/ole">
            <p:oleObj spid="_x0000_s35851" name="Equation" r:id="rId9" imgW="1066337" imgH="215806"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35847"/>
                                        </p:tgtEl>
                                        <p:attrNameLst>
                                          <p:attrName>style.visibility</p:attrName>
                                        </p:attrNameLst>
                                      </p:cBhvr>
                                      <p:to>
                                        <p:strVal val="visible"/>
                                      </p:to>
                                    </p:set>
                                    <p:animEffect transition="in" filter="wipe(down)">
                                      <p:cBhvr>
                                        <p:cTn id="10" dur="500"/>
                                        <p:tgtEl>
                                          <p:spTgt spid="35847"/>
                                        </p:tgtEl>
                                      </p:cBhvr>
                                    </p:animEffect>
                                  </p:childTnLst>
                                </p:cTn>
                              </p:par>
                              <p:par>
                                <p:cTn id="11" presetID="22" presetClass="entr" presetSubtype="4" fill="hold" nodeType="withEffect">
                                  <p:stCondLst>
                                    <p:cond delay="0"/>
                                  </p:stCondLst>
                                  <p:childTnLst>
                                    <p:set>
                                      <p:cBhvr>
                                        <p:cTn id="12" dur="1" fill="hold">
                                          <p:stCondLst>
                                            <p:cond delay="0"/>
                                          </p:stCondLst>
                                        </p:cTn>
                                        <p:tgtEl>
                                          <p:spTgt spid="35851"/>
                                        </p:tgtEl>
                                        <p:attrNameLst>
                                          <p:attrName>style.visibility</p:attrName>
                                        </p:attrNameLst>
                                      </p:cBhvr>
                                      <p:to>
                                        <p:strVal val="visible"/>
                                      </p:to>
                                    </p:set>
                                    <p:animEffect transition="in" filter="wipe(down)">
                                      <p:cBhvr>
                                        <p:cTn id="13" dur="500"/>
                                        <p:tgtEl>
                                          <p:spTgt spid="3585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wipe(down)">
                                      <p:cBhvr>
                                        <p:cTn id="18" dur="500"/>
                                        <p:tgtEl>
                                          <p:spTgt spid="15">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wipe(down)">
                                      <p:cBhvr>
                                        <p:cTn id="21" dur="500"/>
                                        <p:tgtEl>
                                          <p:spTgt spid="15">
                                            <p:txEl>
                                              <p:pRg st="1" end="1"/>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Effect transition="in" filter="wipe(down)">
                                      <p:cBhvr>
                                        <p:cTn id="24"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smtClean="0"/>
              <a:t>IV. Concentration Statistics</a:t>
            </a:r>
            <a:endParaRPr lang="en-US" dirty="0"/>
          </a:p>
        </p:txBody>
      </p:sp>
      <p:graphicFrame>
        <p:nvGraphicFramePr>
          <p:cNvPr id="3075" name="Object 2"/>
          <p:cNvGraphicFramePr>
            <a:graphicFrameLocks noChangeAspect="1"/>
          </p:cNvGraphicFramePr>
          <p:nvPr/>
        </p:nvGraphicFramePr>
        <p:xfrm>
          <a:off x="838200" y="3352800"/>
          <a:ext cx="1771650" cy="685800"/>
        </p:xfrm>
        <a:graphic>
          <a:graphicData uri="http://schemas.openxmlformats.org/presentationml/2006/ole">
            <p:oleObj spid="_x0000_s3075" name="Equation" r:id="rId3" imgW="787320" imgH="304560" progId="Equation.3">
              <p:embed/>
            </p:oleObj>
          </a:graphicData>
        </a:graphic>
      </p:graphicFrame>
      <p:sp>
        <p:nvSpPr>
          <p:cNvPr id="6" name="Text Box 6"/>
          <p:cNvSpPr txBox="1">
            <a:spLocks noChangeArrowheads="1"/>
          </p:cNvSpPr>
          <p:nvPr/>
        </p:nvSpPr>
        <p:spPr bwMode="auto">
          <a:xfrm>
            <a:off x="304800" y="2971800"/>
            <a:ext cx="2895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-For fractal distributions:</a:t>
            </a:r>
          </a:p>
        </p:txBody>
      </p:sp>
      <p:sp>
        <p:nvSpPr>
          <p:cNvPr id="12" name="Text Box 6"/>
          <p:cNvSpPr txBox="1">
            <a:spLocks noChangeArrowheads="1"/>
          </p:cNvSpPr>
          <p:nvPr/>
        </p:nvSpPr>
        <p:spPr bwMode="auto">
          <a:xfrm>
            <a:off x="6953250" y="2266890"/>
            <a:ext cx="15240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Surface:</a:t>
            </a:r>
          </a:p>
        </p:txBody>
      </p:sp>
      <p:sp>
        <p:nvSpPr>
          <p:cNvPr id="13" name="Text Box 6"/>
          <p:cNvSpPr txBox="1">
            <a:spLocks noChangeArrowheads="1"/>
          </p:cNvSpPr>
          <p:nvPr/>
        </p:nvSpPr>
        <p:spPr bwMode="auto">
          <a:xfrm>
            <a:off x="6934200" y="1676400"/>
            <a:ext cx="15240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Line:</a:t>
            </a:r>
          </a:p>
        </p:txBody>
      </p:sp>
      <p:sp>
        <p:nvSpPr>
          <p:cNvPr id="14" name="Text Box 6"/>
          <p:cNvSpPr txBox="1">
            <a:spLocks noChangeArrowheads="1"/>
          </p:cNvSpPr>
          <p:nvPr/>
        </p:nvSpPr>
        <p:spPr bwMode="auto">
          <a:xfrm>
            <a:off x="6934200" y="1143000"/>
            <a:ext cx="15240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Point:</a:t>
            </a:r>
          </a:p>
        </p:txBody>
      </p:sp>
      <p:graphicFrame>
        <p:nvGraphicFramePr>
          <p:cNvPr id="3081" name="Object 9"/>
          <p:cNvGraphicFramePr>
            <a:graphicFrameLocks noChangeAspect="1"/>
          </p:cNvGraphicFramePr>
          <p:nvPr/>
        </p:nvGraphicFramePr>
        <p:xfrm>
          <a:off x="8172450" y="2257425"/>
          <a:ext cx="971550" cy="485775"/>
        </p:xfrm>
        <a:graphic>
          <a:graphicData uri="http://schemas.openxmlformats.org/presentationml/2006/ole">
            <p:oleObj spid="_x0000_s3081" name="Equation" r:id="rId4" imgW="431640" imgH="215640" progId="Equation.3">
              <p:embed/>
            </p:oleObj>
          </a:graphicData>
        </a:graphic>
      </p:graphicFrame>
      <p:graphicFrame>
        <p:nvGraphicFramePr>
          <p:cNvPr id="3082" name="Object 10"/>
          <p:cNvGraphicFramePr>
            <a:graphicFrameLocks noChangeAspect="1"/>
          </p:cNvGraphicFramePr>
          <p:nvPr/>
        </p:nvGraphicFramePr>
        <p:xfrm>
          <a:off x="8153400" y="1666935"/>
          <a:ext cx="914400" cy="485775"/>
        </p:xfrm>
        <a:graphic>
          <a:graphicData uri="http://schemas.openxmlformats.org/presentationml/2006/ole">
            <p:oleObj spid="_x0000_s3082" name="Equation" r:id="rId5" imgW="406080" imgH="215640" progId="Equation.3">
              <p:embed/>
            </p:oleObj>
          </a:graphicData>
        </a:graphic>
      </p:graphicFrame>
      <p:graphicFrame>
        <p:nvGraphicFramePr>
          <p:cNvPr id="3083" name="Object 11"/>
          <p:cNvGraphicFramePr>
            <a:graphicFrameLocks noChangeAspect="1"/>
          </p:cNvGraphicFramePr>
          <p:nvPr/>
        </p:nvGraphicFramePr>
        <p:xfrm>
          <a:off x="8153400" y="1114425"/>
          <a:ext cx="971550" cy="485775"/>
        </p:xfrm>
        <a:graphic>
          <a:graphicData uri="http://schemas.openxmlformats.org/presentationml/2006/ole">
            <p:oleObj spid="_x0000_s3083" name="Equation" r:id="rId6" imgW="431640" imgH="215640" progId="Equation.3">
              <p:embed/>
            </p:oleObj>
          </a:graphicData>
        </a:graphic>
      </p:graphicFrame>
      <p:sp>
        <p:nvSpPr>
          <p:cNvPr id="27" name="Rectangle 26"/>
          <p:cNvSpPr/>
          <p:nvPr/>
        </p:nvSpPr>
        <p:spPr>
          <a:xfrm>
            <a:off x="152400" y="990600"/>
            <a:ext cx="13716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828800" y="990600"/>
            <a:ext cx="13716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rot="16200000" flipH="1">
            <a:off x="1905794" y="1599406"/>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1"/>
            <a:endCxn id="28" idx="3"/>
          </p:cNvCxnSpPr>
          <p:nvPr/>
        </p:nvCxnSpPr>
        <p:spPr>
          <a:xfrm rot="10800000" flipH="1">
            <a:off x="1828800" y="1600200"/>
            <a:ext cx="1371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28600" y="106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905000" y="106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88" name="Object 2"/>
          <p:cNvGraphicFramePr>
            <a:graphicFrameLocks noChangeAspect="1"/>
          </p:cNvGraphicFramePr>
          <p:nvPr/>
        </p:nvGraphicFramePr>
        <p:xfrm>
          <a:off x="152400" y="2286000"/>
          <a:ext cx="1228725" cy="685800"/>
        </p:xfrm>
        <a:graphic>
          <a:graphicData uri="http://schemas.openxmlformats.org/presentationml/2006/ole">
            <p:oleObj spid="_x0000_s3088" name="Equation" r:id="rId7" imgW="545760" imgH="304560" progId="Equation.3">
              <p:embed/>
            </p:oleObj>
          </a:graphicData>
        </a:graphic>
      </p:graphicFrame>
      <p:graphicFrame>
        <p:nvGraphicFramePr>
          <p:cNvPr id="3089" name="Object 2"/>
          <p:cNvGraphicFramePr>
            <a:graphicFrameLocks noChangeAspect="1"/>
          </p:cNvGraphicFramePr>
          <p:nvPr/>
        </p:nvGraphicFramePr>
        <p:xfrm>
          <a:off x="1828800" y="2286000"/>
          <a:ext cx="1285875" cy="685800"/>
        </p:xfrm>
        <a:graphic>
          <a:graphicData uri="http://schemas.openxmlformats.org/presentationml/2006/ole">
            <p:oleObj spid="_x0000_s3089" name="Equation" r:id="rId8" imgW="571320" imgH="304560" progId="Equation.3">
              <p:embed/>
            </p:oleObj>
          </a:graphicData>
        </a:graphic>
      </p:graphicFrame>
      <p:sp>
        <p:nvSpPr>
          <p:cNvPr id="38" name="Rectangle 37"/>
          <p:cNvSpPr/>
          <p:nvPr/>
        </p:nvSpPr>
        <p:spPr>
          <a:xfrm>
            <a:off x="3581400" y="990600"/>
            <a:ext cx="13716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8" idx="1"/>
            <a:endCxn id="38" idx="3"/>
          </p:cNvCxnSpPr>
          <p:nvPr/>
        </p:nvCxnSpPr>
        <p:spPr>
          <a:xfrm rot="10800000" flipH="1">
            <a:off x="3581400" y="1600200"/>
            <a:ext cx="1371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657600" y="106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rot="16200000" flipH="1">
            <a:off x="3658394" y="1599406"/>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flipH="1">
            <a:off x="3581400" y="1903411"/>
            <a:ext cx="1371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flipH="1">
            <a:off x="3581400" y="1293811"/>
            <a:ext cx="1371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4037806" y="1599406"/>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3277394" y="1599406"/>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090" name="Object 2"/>
          <p:cNvGraphicFramePr>
            <a:graphicFrameLocks noChangeAspect="1"/>
          </p:cNvGraphicFramePr>
          <p:nvPr/>
        </p:nvGraphicFramePr>
        <p:xfrm>
          <a:off x="3524250" y="2286000"/>
          <a:ext cx="1428750" cy="685800"/>
        </p:xfrm>
        <a:graphic>
          <a:graphicData uri="http://schemas.openxmlformats.org/presentationml/2006/ole">
            <p:oleObj spid="_x0000_s3090" name="Equation" r:id="rId9" imgW="634680" imgH="304560" progId="Equation.3">
              <p:embed/>
            </p:oleObj>
          </a:graphicData>
        </a:graphic>
      </p:graphicFrame>
      <p:graphicFrame>
        <p:nvGraphicFramePr>
          <p:cNvPr id="3103" name="Object 2"/>
          <p:cNvGraphicFramePr>
            <a:graphicFrameLocks noChangeAspect="1"/>
          </p:cNvGraphicFramePr>
          <p:nvPr/>
        </p:nvGraphicFramePr>
        <p:xfrm>
          <a:off x="5195888" y="1114425"/>
          <a:ext cx="1657350" cy="685800"/>
        </p:xfrm>
        <a:graphic>
          <a:graphicData uri="http://schemas.openxmlformats.org/presentationml/2006/ole">
            <p:oleObj spid="_x0000_s3103" name="Equation" r:id="rId10" imgW="736560" imgH="304560" progId="Equation.3">
              <p:embed/>
            </p:oleObj>
          </a:graphicData>
        </a:graphic>
      </p:graphicFrame>
      <p:sp>
        <p:nvSpPr>
          <p:cNvPr id="3108"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07" name="Object 35"/>
          <p:cNvGraphicFramePr>
            <a:graphicFrameLocks noChangeAspect="1"/>
          </p:cNvGraphicFramePr>
          <p:nvPr/>
        </p:nvGraphicFramePr>
        <p:xfrm>
          <a:off x="5243513" y="2068084"/>
          <a:ext cx="1538288" cy="598916"/>
        </p:xfrm>
        <a:graphic>
          <a:graphicData uri="http://schemas.openxmlformats.org/presentationml/2006/ole">
            <p:oleObj spid="_x0000_s3107" name="Equation" r:id="rId11" imgW="660240" imgH="253800" progId="Equation.3">
              <p:embed/>
            </p:oleObj>
          </a:graphicData>
        </a:graphic>
      </p:graphicFrame>
      <p:pic>
        <p:nvPicPr>
          <p:cNvPr id="3109" name="Picture 37" descr="cr_dlncr"/>
          <p:cNvPicPr>
            <a:picLocks noChangeAspect="1" noChangeArrowheads="1"/>
          </p:cNvPicPr>
          <p:nvPr/>
        </p:nvPicPr>
        <p:blipFill>
          <a:blip r:embed="rId12" cstate="print"/>
          <a:srcRect/>
          <a:stretch>
            <a:fillRect/>
          </a:stretch>
        </p:blipFill>
        <p:spPr bwMode="auto">
          <a:xfrm>
            <a:off x="3429000" y="3349191"/>
            <a:ext cx="6019800" cy="3204009"/>
          </a:xfrm>
          <a:prstGeom prst="rect">
            <a:avLst/>
          </a:prstGeom>
          <a:noFill/>
          <a:ln w="9525">
            <a:noFill/>
            <a:miter lim="800000"/>
            <a:headEnd/>
            <a:tailEnd/>
          </a:ln>
        </p:spPr>
      </p:pic>
      <p:sp>
        <p:nvSpPr>
          <p:cNvPr id="33" name="Text Box 6"/>
          <p:cNvSpPr txBox="1">
            <a:spLocks noChangeArrowheads="1"/>
          </p:cNvSpPr>
          <p:nvPr/>
        </p:nvSpPr>
        <p:spPr bwMode="auto">
          <a:xfrm>
            <a:off x="228600" y="4038600"/>
            <a:ext cx="3810000" cy="707886"/>
          </a:xfrm>
          <a:prstGeom prst="rect">
            <a:avLst/>
          </a:prstGeom>
          <a:noFill/>
          <a:ln w="9525">
            <a:noFill/>
            <a:miter lim="800000"/>
            <a:headEnd/>
            <a:tailEnd/>
          </a:ln>
          <a:effectLst/>
        </p:spPr>
        <p:txBody>
          <a:bodyPr wrap="square">
            <a:spAutoFit/>
          </a:bodyPr>
          <a:lstStyle/>
          <a:p>
            <a:pPr>
              <a:spcBef>
                <a:spcPct val="50000"/>
              </a:spcBef>
            </a:pPr>
            <a:r>
              <a:rPr lang="el-GR" sz="2000" dirty="0" smtClean="0"/>
              <a:t>α</a:t>
            </a:r>
            <a:r>
              <a:rPr lang="en-US" sz="2000" baseline="-25000" dirty="0" smtClean="0"/>
              <a:t>m</a:t>
            </a:r>
            <a:r>
              <a:rPr lang="en-US" sz="2000" dirty="0" smtClean="0"/>
              <a:t> is a non-</a:t>
            </a:r>
            <a:r>
              <a:rPr lang="en-US" sz="2000" dirty="0" err="1" smtClean="0"/>
              <a:t>interger</a:t>
            </a:r>
            <a:r>
              <a:rPr lang="en-US" sz="2000" dirty="0" smtClean="0"/>
              <a:t>: “Strange Attractor”</a:t>
            </a:r>
          </a:p>
        </p:txBody>
      </p:sp>
      <p:sp>
        <p:nvSpPr>
          <p:cNvPr id="36" name="Text Box 6"/>
          <p:cNvSpPr txBox="1">
            <a:spLocks noChangeArrowheads="1"/>
          </p:cNvSpPr>
          <p:nvPr/>
        </p:nvSpPr>
        <p:spPr bwMode="auto">
          <a:xfrm>
            <a:off x="304800" y="4800600"/>
            <a:ext cx="3200400" cy="2246769"/>
          </a:xfrm>
          <a:prstGeom prst="rect">
            <a:avLst/>
          </a:prstGeom>
          <a:noFill/>
          <a:ln w="9525">
            <a:noFill/>
            <a:miter lim="800000"/>
            <a:headEnd/>
            <a:tailEnd/>
          </a:ln>
          <a:effectLst/>
        </p:spPr>
        <p:txBody>
          <a:bodyPr wrap="square">
            <a:spAutoFit/>
          </a:bodyPr>
          <a:lstStyle/>
          <a:p>
            <a:pPr>
              <a:spcBef>
                <a:spcPct val="50000"/>
              </a:spcBef>
            </a:pPr>
            <a:r>
              <a:rPr lang="en-US" sz="2000" dirty="0" smtClean="0"/>
              <a:t>-2 unique scaling regimes in inertial/dissipative ranges consistent with:</a:t>
            </a:r>
          </a:p>
          <a:p>
            <a:pPr>
              <a:spcBef>
                <a:spcPct val="50000"/>
              </a:spcBef>
            </a:pPr>
            <a:r>
              <a:rPr lang="en-US" sz="2000" i="1" dirty="0" smtClean="0"/>
              <a:t>A. </a:t>
            </a:r>
            <a:r>
              <a:rPr lang="en-US" sz="2000" i="1" dirty="0" err="1" smtClean="0"/>
              <a:t>Pumir</a:t>
            </a:r>
            <a:r>
              <a:rPr lang="en-US" sz="2000" i="1" dirty="0" smtClean="0"/>
              <a:t>, Phys. Rev. E. 77, 066304 (2008). </a:t>
            </a:r>
          </a:p>
          <a:p>
            <a:pPr>
              <a:spcBef>
                <a:spcPct val="50000"/>
              </a:spcBef>
            </a:pPr>
            <a:endParaRPr lang="en-US" sz="2000" dirty="0" smtClean="0"/>
          </a:p>
        </p:txBody>
      </p:sp>
      <p:sp>
        <p:nvSpPr>
          <p:cNvPr id="3" name="Rectangle 3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6"/>
          <p:cNvGraphicFramePr>
            <a:graphicFrameLocks noChangeAspect="1"/>
          </p:cNvGraphicFramePr>
          <p:nvPr/>
        </p:nvGraphicFramePr>
        <p:xfrm>
          <a:off x="4800600" y="3886200"/>
          <a:ext cx="1079500" cy="381000"/>
        </p:xfrm>
        <a:graphic>
          <a:graphicData uri="http://schemas.openxmlformats.org/presentationml/2006/ole">
            <p:oleObj spid="_x0000_s3108" name="Equation" r:id="rId13" imgW="647700" imgH="228600" progId="Equation.3">
              <p:embed/>
            </p:oleObj>
          </a:graphicData>
        </a:graphic>
      </p:graphicFrame>
      <p:sp>
        <p:nvSpPr>
          <p:cNvPr id="3111" name="Rectangle 3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10" name="Object 38"/>
          <p:cNvGraphicFramePr>
            <a:graphicFrameLocks noChangeAspect="1"/>
          </p:cNvGraphicFramePr>
          <p:nvPr/>
        </p:nvGraphicFramePr>
        <p:xfrm>
          <a:off x="7350125" y="5257800"/>
          <a:ext cx="1031875" cy="381000"/>
        </p:xfrm>
        <a:graphic>
          <a:graphicData uri="http://schemas.openxmlformats.org/presentationml/2006/ole">
            <p:oleObj spid="_x0000_s3110" name="Equation" r:id="rId14" imgW="622030" imgH="228501" progId="Equation.3">
              <p:embed/>
            </p:oleObj>
          </a:graphicData>
        </a:graphic>
      </p:graphicFrame>
      <p:sp>
        <p:nvSpPr>
          <p:cNvPr id="46" name="Text Box 6"/>
          <p:cNvSpPr txBox="1">
            <a:spLocks noChangeArrowheads="1"/>
          </p:cNvSpPr>
          <p:nvPr/>
        </p:nvSpPr>
        <p:spPr bwMode="auto">
          <a:xfrm rot="5400000">
            <a:off x="5379110" y="1676714"/>
            <a:ext cx="371446" cy="523220"/>
          </a:xfrm>
          <a:prstGeom prst="rect">
            <a:avLst/>
          </a:prstGeom>
          <a:noFill/>
          <a:ln w="9525">
            <a:noFill/>
            <a:miter lim="800000"/>
            <a:headEnd/>
            <a:tailEnd/>
          </a:ln>
          <a:effectLst/>
        </p:spPr>
        <p:txBody>
          <a:bodyPr wrap="square">
            <a:spAutoFit/>
          </a:bodyPr>
          <a:lstStyle/>
          <a:p>
            <a:pPr>
              <a:spcBef>
                <a:spcPct val="50000"/>
              </a:spcBef>
            </a:pPr>
            <a:r>
              <a:rPr lang="en-US" sz="2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wipe(down)">
                                      <p:cBhvr>
                                        <p:cTn id="10" dur="500"/>
                                        <p:tgtEl>
                                          <p:spTgt spid="307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par>
                                <p:cTn id="19" presetID="22" presetClass="entr" presetSubtype="4" fill="hold" nodeType="withEffect">
                                  <p:stCondLst>
                                    <p:cond delay="0"/>
                                  </p:stCondLst>
                                  <p:childTnLst>
                                    <p:set>
                                      <p:cBhvr>
                                        <p:cTn id="20" dur="1" fill="hold">
                                          <p:stCondLst>
                                            <p:cond delay="0"/>
                                          </p:stCondLst>
                                        </p:cTn>
                                        <p:tgtEl>
                                          <p:spTgt spid="3109"/>
                                        </p:tgtEl>
                                        <p:attrNameLst>
                                          <p:attrName>style.visibility</p:attrName>
                                        </p:attrNameLst>
                                      </p:cBhvr>
                                      <p:to>
                                        <p:strVal val="visible"/>
                                      </p:to>
                                    </p:set>
                                    <p:animEffect transition="in" filter="wipe(down)">
                                      <p:cBhvr>
                                        <p:cTn id="21" dur="500"/>
                                        <p:tgtEl>
                                          <p:spTgt spid="3109"/>
                                        </p:tgtEl>
                                      </p:cBhvr>
                                    </p:animEffect>
                                  </p:childTnLst>
                                </p:cTn>
                              </p:par>
                              <p:par>
                                <p:cTn id="22" presetID="22" presetClass="entr" presetSubtype="4"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par>
                                <p:cTn id="25" presetID="22" presetClass="entr" presetSubtype="4" fill="hold" nodeType="withEffect">
                                  <p:stCondLst>
                                    <p:cond delay="0"/>
                                  </p:stCondLst>
                                  <p:childTnLst>
                                    <p:set>
                                      <p:cBhvr>
                                        <p:cTn id="26" dur="1" fill="hold">
                                          <p:stCondLst>
                                            <p:cond delay="0"/>
                                          </p:stCondLst>
                                        </p:cTn>
                                        <p:tgtEl>
                                          <p:spTgt spid="3110"/>
                                        </p:tgtEl>
                                        <p:attrNameLst>
                                          <p:attrName>style.visibility</p:attrName>
                                        </p:attrNameLst>
                                      </p:cBhvr>
                                      <p:to>
                                        <p:strVal val="visible"/>
                                      </p:to>
                                    </p:set>
                                    <p:animEffect transition="in" filter="wipe(down)">
                                      <p:cBhvr>
                                        <p:cTn id="27" dur="500"/>
                                        <p:tgtEl>
                                          <p:spTgt spid="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3"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Dissipative Range Concentration PDF</a:t>
            </a:r>
            <a:endParaRPr lang="en-US" dirty="0"/>
          </a:p>
        </p:txBody>
      </p:sp>
      <p:pic>
        <p:nvPicPr>
          <p:cNvPr id="2053" name="Picture 5" descr="Pi(cr)_Pi(cr)semilog_logbin_diss"/>
          <p:cNvPicPr>
            <a:picLocks noChangeAspect="1" noChangeArrowheads="1"/>
          </p:cNvPicPr>
          <p:nvPr/>
        </p:nvPicPr>
        <p:blipFill>
          <a:blip r:embed="rId3" cstate="print"/>
          <a:srcRect/>
          <a:stretch>
            <a:fillRect/>
          </a:stretch>
        </p:blipFill>
        <p:spPr bwMode="auto">
          <a:xfrm>
            <a:off x="4252913" y="2819400"/>
            <a:ext cx="5576887" cy="2982822"/>
          </a:xfrm>
          <a:prstGeom prst="rect">
            <a:avLst/>
          </a:prstGeom>
          <a:noFill/>
          <a:ln w="9525">
            <a:noFill/>
            <a:miter lim="800000"/>
            <a:headEnd/>
            <a:tailEnd/>
          </a:ln>
        </p:spPr>
      </p:pic>
      <p:sp>
        <p:nvSpPr>
          <p:cNvPr id="3"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7" name="Object 9"/>
          <p:cNvGraphicFramePr>
            <a:graphicFrameLocks noChangeAspect="1"/>
          </p:cNvGraphicFramePr>
          <p:nvPr/>
        </p:nvGraphicFramePr>
        <p:xfrm>
          <a:off x="5091113" y="3048000"/>
          <a:ext cx="1673087" cy="381000"/>
        </p:xfrm>
        <a:graphic>
          <a:graphicData uri="http://schemas.openxmlformats.org/presentationml/2006/ole">
            <p:oleObj spid="_x0000_s2057" name="Equation" r:id="rId4" imgW="964781" imgH="215806" progId="Equation.3">
              <p:embed/>
            </p:oleObj>
          </a:graphicData>
        </a:graphic>
      </p:graphicFrame>
      <p:graphicFrame>
        <p:nvGraphicFramePr>
          <p:cNvPr id="2059" name="Object 11"/>
          <p:cNvGraphicFramePr>
            <a:graphicFrameLocks noChangeAspect="1"/>
          </p:cNvGraphicFramePr>
          <p:nvPr/>
        </p:nvGraphicFramePr>
        <p:xfrm>
          <a:off x="1905000" y="1832696"/>
          <a:ext cx="1752600" cy="740435"/>
        </p:xfrm>
        <a:graphic>
          <a:graphicData uri="http://schemas.openxmlformats.org/presentationml/2006/ole">
            <p:oleObj spid="_x0000_s2059" name="Equation" r:id="rId5" imgW="1104900" imgH="469900" progId="Equation.3">
              <p:embed/>
            </p:oleObj>
          </a:graphicData>
        </a:graphic>
      </p:graphicFrame>
      <p:sp>
        <p:nvSpPr>
          <p:cNvPr id="22" name="Text Box 6"/>
          <p:cNvSpPr txBox="1">
            <a:spLocks noChangeArrowheads="1"/>
          </p:cNvSpPr>
          <p:nvPr/>
        </p:nvSpPr>
        <p:spPr bwMode="auto">
          <a:xfrm>
            <a:off x="0" y="4343400"/>
            <a:ext cx="41910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3) At large </a:t>
            </a:r>
            <a:r>
              <a:rPr lang="en-US" sz="2000" i="1" dirty="0" err="1" smtClean="0"/>
              <a:t>c</a:t>
            </a:r>
            <a:r>
              <a:rPr lang="en-US" sz="2000" i="1" baseline="-25000" dirty="0" err="1" smtClean="0"/>
              <a:t>r</a:t>
            </a:r>
            <a:r>
              <a:rPr lang="en-US" sz="2000" dirty="0" smtClean="0"/>
              <a:t>, observed fall-off is faster than algebraic:			</a:t>
            </a:r>
          </a:p>
        </p:txBody>
      </p:sp>
      <p:sp>
        <p:nvSpPr>
          <p:cNvPr id="206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61" name="Object 13"/>
          <p:cNvGraphicFramePr>
            <a:graphicFrameLocks noChangeAspect="1"/>
          </p:cNvGraphicFramePr>
          <p:nvPr/>
        </p:nvGraphicFramePr>
        <p:xfrm>
          <a:off x="1600200" y="5105400"/>
          <a:ext cx="585787" cy="534987"/>
        </p:xfrm>
        <a:graphic>
          <a:graphicData uri="http://schemas.openxmlformats.org/presentationml/2006/ole">
            <p:oleObj spid="_x0000_s2061" name="Equation" r:id="rId6" imgW="304560" imgH="279360" progId="Equation.3">
              <p:embed/>
            </p:oleObj>
          </a:graphicData>
        </a:graphic>
      </p:graphicFrame>
      <p:sp>
        <p:nvSpPr>
          <p:cNvPr id="206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63" name="Object 15"/>
          <p:cNvGraphicFramePr>
            <a:graphicFrameLocks noChangeAspect="1"/>
          </p:cNvGraphicFramePr>
          <p:nvPr/>
        </p:nvGraphicFramePr>
        <p:xfrm>
          <a:off x="2438400" y="5181600"/>
          <a:ext cx="671286" cy="381000"/>
        </p:xfrm>
        <a:graphic>
          <a:graphicData uri="http://schemas.openxmlformats.org/presentationml/2006/ole">
            <p:oleObj spid="_x0000_s2063" name="Equation" r:id="rId7" imgW="355292" imgH="203024" progId="Equation.3">
              <p:embed/>
            </p:oleObj>
          </a:graphicData>
        </a:graphic>
      </p:graphicFrame>
      <p:sp>
        <p:nvSpPr>
          <p:cNvPr id="24" name="Text Box 6"/>
          <p:cNvSpPr txBox="1">
            <a:spLocks noChangeArrowheads="1"/>
          </p:cNvSpPr>
          <p:nvPr/>
        </p:nvSpPr>
        <p:spPr bwMode="auto">
          <a:xfrm>
            <a:off x="0" y="1146896"/>
            <a:ext cx="39624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1) For intermediate concentrations:			</a:t>
            </a:r>
          </a:p>
        </p:txBody>
      </p:sp>
      <p:graphicFrame>
        <p:nvGraphicFramePr>
          <p:cNvPr id="5" name="Object 16"/>
          <p:cNvGraphicFramePr>
            <a:graphicFrameLocks noChangeAspect="1"/>
          </p:cNvGraphicFramePr>
          <p:nvPr/>
        </p:nvGraphicFramePr>
        <p:xfrm>
          <a:off x="7986713" y="5867400"/>
          <a:ext cx="976312" cy="534988"/>
        </p:xfrm>
        <a:graphic>
          <a:graphicData uri="http://schemas.openxmlformats.org/presentationml/2006/ole">
            <p:oleObj spid="_x0000_s2064" name="Equation" r:id="rId8" imgW="507960" imgH="279360" progId="Equation.3">
              <p:embed/>
            </p:oleObj>
          </a:graphicData>
        </a:graphic>
      </p:graphicFrame>
      <p:sp>
        <p:nvSpPr>
          <p:cNvPr id="26" name="Text Box 6"/>
          <p:cNvSpPr txBox="1">
            <a:spLocks noChangeArrowheads="1"/>
          </p:cNvSpPr>
          <p:nvPr/>
        </p:nvSpPr>
        <p:spPr bwMode="auto">
          <a:xfrm>
            <a:off x="4862513" y="5867400"/>
            <a:ext cx="39624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-Recall, in dissipative Range:			</a:t>
            </a:r>
          </a:p>
        </p:txBody>
      </p:sp>
      <p:sp>
        <p:nvSpPr>
          <p:cNvPr id="27" name="Text Box 6"/>
          <p:cNvSpPr txBox="1">
            <a:spLocks noChangeArrowheads="1"/>
          </p:cNvSpPr>
          <p:nvPr/>
        </p:nvSpPr>
        <p:spPr bwMode="auto">
          <a:xfrm>
            <a:off x="0" y="762000"/>
            <a:ext cx="3352800" cy="461665"/>
          </a:xfrm>
          <a:prstGeom prst="rect">
            <a:avLst/>
          </a:prstGeom>
          <a:noFill/>
          <a:ln w="9525">
            <a:noFill/>
            <a:miter lim="800000"/>
            <a:headEnd/>
            <a:tailEnd/>
          </a:ln>
          <a:effectLst/>
        </p:spPr>
        <p:txBody>
          <a:bodyPr wrap="square">
            <a:spAutoFit/>
          </a:bodyPr>
          <a:lstStyle/>
          <a:p>
            <a:pPr>
              <a:spcBef>
                <a:spcPct val="50000"/>
              </a:spcBef>
            </a:pPr>
            <a:r>
              <a:rPr lang="en-US" sz="2400" b="1" dirty="0" smtClean="0"/>
              <a:t>Main Results:</a:t>
            </a:r>
            <a:r>
              <a:rPr lang="en-US" sz="2000" dirty="0" smtClean="0"/>
              <a:t>		</a:t>
            </a:r>
          </a:p>
        </p:txBody>
      </p:sp>
      <p:sp>
        <p:nvSpPr>
          <p:cNvPr id="28" name="Text Box 6"/>
          <p:cNvSpPr txBox="1">
            <a:spLocks noChangeArrowheads="1"/>
          </p:cNvSpPr>
          <p:nvPr/>
        </p:nvSpPr>
        <p:spPr bwMode="auto">
          <a:xfrm>
            <a:off x="228600" y="1985096"/>
            <a:ext cx="1905000" cy="584775"/>
          </a:xfrm>
          <a:prstGeom prst="rect">
            <a:avLst/>
          </a:prstGeom>
          <a:noFill/>
          <a:ln w="9525">
            <a:noFill/>
            <a:miter lim="800000"/>
            <a:headEnd/>
            <a:tailEnd/>
          </a:ln>
          <a:effectLst/>
        </p:spPr>
        <p:txBody>
          <a:bodyPr wrap="square">
            <a:spAutoFit/>
          </a:bodyPr>
          <a:lstStyle/>
          <a:p>
            <a:pPr>
              <a:spcBef>
                <a:spcPct val="50000"/>
              </a:spcBef>
            </a:pPr>
            <a:r>
              <a:rPr lang="en-US" sz="1600" dirty="0" smtClean="0"/>
              <a:t>Smallest resolved concentration:</a:t>
            </a:r>
            <a:endParaRPr lang="en-US" sz="2000" dirty="0" smtClean="0"/>
          </a:p>
        </p:txBody>
      </p:sp>
      <p:graphicFrame>
        <p:nvGraphicFramePr>
          <p:cNvPr id="2065" name="Object 17"/>
          <p:cNvGraphicFramePr>
            <a:graphicFrameLocks noChangeAspect="1"/>
          </p:cNvGraphicFramePr>
          <p:nvPr/>
        </p:nvGraphicFramePr>
        <p:xfrm>
          <a:off x="5776913" y="6324600"/>
          <a:ext cx="1508125" cy="381000"/>
        </p:xfrm>
        <a:graphic>
          <a:graphicData uri="http://schemas.openxmlformats.org/presentationml/2006/ole">
            <p:oleObj spid="_x0000_s2065" name="Equation" r:id="rId9" imgW="863225" imgH="215806" progId="Equation.3">
              <p:embed/>
            </p:oleObj>
          </a:graphicData>
        </a:graphic>
      </p:graphicFrame>
      <p:sp>
        <p:nvSpPr>
          <p:cNvPr id="30" name="Text Box 6"/>
          <p:cNvSpPr txBox="1">
            <a:spLocks noChangeArrowheads="1"/>
          </p:cNvSpPr>
          <p:nvPr/>
        </p:nvSpPr>
        <p:spPr bwMode="auto">
          <a:xfrm>
            <a:off x="4862513" y="6305490"/>
            <a:ext cx="39624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-PDFs 			</a:t>
            </a:r>
          </a:p>
        </p:txBody>
      </p:sp>
      <p:sp>
        <p:nvSpPr>
          <p:cNvPr id="31" name="Text Box 6"/>
          <p:cNvSpPr txBox="1">
            <a:spLocks noChangeArrowheads="1"/>
          </p:cNvSpPr>
          <p:nvPr/>
        </p:nvSpPr>
        <p:spPr bwMode="auto">
          <a:xfrm>
            <a:off x="4267200" y="1219200"/>
            <a:ext cx="3352800" cy="584775"/>
          </a:xfrm>
          <a:prstGeom prst="rect">
            <a:avLst/>
          </a:prstGeom>
          <a:noFill/>
          <a:ln w="9525">
            <a:noFill/>
            <a:miter lim="800000"/>
            <a:headEnd/>
            <a:tailEnd/>
          </a:ln>
          <a:effectLst/>
        </p:spPr>
        <p:txBody>
          <a:bodyPr wrap="square">
            <a:spAutoFit/>
          </a:bodyPr>
          <a:lstStyle/>
          <a:p>
            <a:pPr>
              <a:spcBef>
                <a:spcPct val="50000"/>
              </a:spcBef>
            </a:pPr>
            <a:r>
              <a:rPr lang="en-US" sz="1600" dirty="0" smtClean="0"/>
              <a:t>-Power-laws seen in many physical contexts, issues of </a:t>
            </a:r>
            <a:r>
              <a:rPr lang="en-US" sz="1600" dirty="0" err="1" smtClean="0"/>
              <a:t>boundedness</a:t>
            </a:r>
            <a:r>
              <a:rPr lang="en-US" sz="1600" dirty="0" smtClean="0"/>
              <a:t>:</a:t>
            </a:r>
          </a:p>
        </p:txBody>
      </p:sp>
      <p:sp>
        <p:nvSpPr>
          <p:cNvPr id="33" name="Rectangle 32"/>
          <p:cNvSpPr/>
          <p:nvPr/>
        </p:nvSpPr>
        <p:spPr>
          <a:xfrm>
            <a:off x="4267200" y="1828800"/>
            <a:ext cx="3733800" cy="584775"/>
          </a:xfrm>
          <a:prstGeom prst="rect">
            <a:avLst/>
          </a:prstGeom>
        </p:spPr>
        <p:txBody>
          <a:bodyPr wrap="square">
            <a:spAutoFit/>
          </a:bodyPr>
          <a:lstStyle/>
          <a:p>
            <a:pPr>
              <a:spcBef>
                <a:spcPct val="50000"/>
              </a:spcBef>
            </a:pPr>
            <a:r>
              <a:rPr lang="en-US" sz="1600" i="1" dirty="0" smtClean="0"/>
              <a:t>M.E.J. Newman, Contemporary Phys. </a:t>
            </a:r>
            <a:r>
              <a:rPr lang="en-US" sz="1600" b="1" i="1" dirty="0" smtClean="0"/>
              <a:t>46</a:t>
            </a:r>
            <a:r>
              <a:rPr lang="en-US" sz="1600" i="1" dirty="0" smtClean="0"/>
              <a:t>, 323 (2005).</a:t>
            </a:r>
          </a:p>
        </p:txBody>
      </p:sp>
      <p:graphicFrame>
        <p:nvGraphicFramePr>
          <p:cNvPr id="34" name="Object 5"/>
          <p:cNvGraphicFramePr>
            <a:graphicFrameLocks noChangeAspect="1"/>
          </p:cNvGraphicFramePr>
          <p:nvPr/>
        </p:nvGraphicFramePr>
        <p:xfrm>
          <a:off x="609600" y="3070086"/>
          <a:ext cx="1408112" cy="381000"/>
        </p:xfrm>
        <a:graphic>
          <a:graphicData uri="http://schemas.openxmlformats.org/presentationml/2006/ole">
            <p:oleObj spid="_x0000_s2067" name="Equation" r:id="rId10" imgW="812520" imgH="215640" progId="Equation.3">
              <p:embed/>
            </p:oleObj>
          </a:graphicData>
        </a:graphic>
      </p:graphicFrame>
      <p:graphicFrame>
        <p:nvGraphicFramePr>
          <p:cNvPr id="35" name="Object 7"/>
          <p:cNvGraphicFramePr>
            <a:graphicFrameLocks noChangeAspect="1"/>
          </p:cNvGraphicFramePr>
          <p:nvPr/>
        </p:nvGraphicFramePr>
        <p:xfrm>
          <a:off x="2005012" y="3071673"/>
          <a:ext cx="1752600" cy="403098"/>
        </p:xfrm>
        <a:graphic>
          <a:graphicData uri="http://schemas.openxmlformats.org/presentationml/2006/ole">
            <p:oleObj spid="_x0000_s2068" name="Equation" r:id="rId11" imgW="952087" imgH="215806" progId="Equation.3">
              <p:embed/>
            </p:oleObj>
          </a:graphicData>
        </a:graphic>
      </p:graphicFrame>
      <p:sp>
        <p:nvSpPr>
          <p:cNvPr id="36" name="Rectangle 3"/>
          <p:cNvSpPr>
            <a:spLocks noChangeArrowheads="1"/>
          </p:cNvSpPr>
          <p:nvPr/>
        </p:nvSpPr>
        <p:spPr bwMode="auto">
          <a:xfrm>
            <a:off x="0" y="3429000"/>
            <a:ext cx="5029200" cy="457200"/>
          </a:xfrm>
          <a:prstGeom prst="rect">
            <a:avLst/>
          </a:prstGeom>
          <a:noFill/>
          <a:ln w="9525">
            <a:noFill/>
            <a:miter lim="800000"/>
            <a:headEnd/>
            <a:tailEnd/>
          </a:ln>
          <a:effectLst/>
        </p:spPr>
        <p:txBody>
          <a:bodyPr/>
          <a:lstStyle/>
          <a:p>
            <a:r>
              <a:rPr lang="en-US" i="1" dirty="0" smtClean="0"/>
              <a:t>E. </a:t>
            </a:r>
            <a:r>
              <a:rPr lang="en-US" i="1" dirty="0" err="1" smtClean="0"/>
              <a:t>Balkovsky</a:t>
            </a:r>
            <a:r>
              <a:rPr lang="en-US" i="1" dirty="0" smtClean="0"/>
              <a:t>, </a:t>
            </a:r>
            <a:r>
              <a:rPr lang="en-US" i="1" dirty="0" err="1" smtClean="0"/>
              <a:t>arXiv.chaodynp</a:t>
            </a:r>
            <a:r>
              <a:rPr lang="en-US" i="1" dirty="0" smtClean="0"/>
              <a:t>. 9912027 (1999).</a:t>
            </a:r>
          </a:p>
        </p:txBody>
      </p:sp>
      <p:sp>
        <p:nvSpPr>
          <p:cNvPr id="37" name="Text Box 6"/>
          <p:cNvSpPr txBox="1">
            <a:spLocks noChangeArrowheads="1"/>
          </p:cNvSpPr>
          <p:nvPr/>
        </p:nvSpPr>
        <p:spPr bwMode="auto">
          <a:xfrm>
            <a:off x="0" y="2667000"/>
            <a:ext cx="41910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2) At very small concentrations:			</a:t>
            </a:r>
          </a:p>
        </p:txBody>
      </p:sp>
      <p:sp>
        <p:nvSpPr>
          <p:cNvPr id="207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9" name="Picture 21"/>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381000" y="1524000"/>
            <a:ext cx="1666875" cy="438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wipe(down)">
                                      <p:cBhvr>
                                        <p:cTn id="7" dur="500"/>
                                        <p:tgtEl>
                                          <p:spTgt spid="205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57">
                                            <p:subSp spid="_x0000_s2057"/>
                                          </p:spTgt>
                                        </p:tgtEl>
                                        <p:attrNameLst>
                                          <p:attrName>style.visibility</p:attrName>
                                        </p:attrNameLst>
                                      </p:cBhvr>
                                      <p:to>
                                        <p:strVal val="visible"/>
                                      </p:to>
                                    </p:set>
                                    <p:animEffect transition="in" filter="wipe(down)">
                                      <p:cBhvr>
                                        <p:cTn id="11" dur="500"/>
                                        <p:tgtEl>
                                          <p:spTgt spid="2057">
                                            <p:subSp spid="_x0000_s2057"/>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subSp spid="_x0000_s2064"/>
                                          </p:spTgt>
                                        </p:tgtEl>
                                        <p:attrNameLst>
                                          <p:attrName>style.visibility</p:attrName>
                                        </p:attrNameLst>
                                      </p:cBhvr>
                                      <p:to>
                                        <p:strVal val="visible"/>
                                      </p:to>
                                    </p:set>
                                    <p:animEffect transition="in" filter="wipe(down)">
                                      <p:cBhvr>
                                        <p:cTn id="19" dur="500"/>
                                        <p:tgtEl>
                                          <p:spTgt spid="5">
                                            <p:subSp spid="_x0000_s2064"/>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2059">
                                            <p:subSp spid="_x0000_s2059"/>
                                          </p:spTgt>
                                        </p:tgtEl>
                                        <p:attrNameLst>
                                          <p:attrName>style.visibility</p:attrName>
                                        </p:attrNameLst>
                                      </p:cBhvr>
                                      <p:to>
                                        <p:strVal val="visible"/>
                                      </p:to>
                                    </p:set>
                                    <p:animEffect transition="in" filter="wipe(down)">
                                      <p:cBhvr>
                                        <p:cTn id="32" dur="500"/>
                                        <p:tgtEl>
                                          <p:spTgt spid="2059">
                                            <p:subSp spid="_x0000_s2059"/>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down)">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down)">
                                      <p:cBhvr>
                                        <p:cTn id="46" dur="500"/>
                                        <p:tgtEl>
                                          <p:spTgt spid="37"/>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34">
                                            <p:subSp spid="_x0000_s2067"/>
                                          </p:spTgt>
                                        </p:tgtEl>
                                        <p:attrNameLst>
                                          <p:attrName>style.visibility</p:attrName>
                                        </p:attrNameLst>
                                      </p:cBhvr>
                                      <p:to>
                                        <p:strVal val="visible"/>
                                      </p:to>
                                    </p:set>
                                    <p:animEffect transition="in" filter="wipe(down)">
                                      <p:cBhvr>
                                        <p:cTn id="50" dur="500"/>
                                        <p:tgtEl>
                                          <p:spTgt spid="34">
                                            <p:subSp spid="_x0000_s2067"/>
                                          </p:spTgt>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35">
                                            <p:subSp spid="_x0000_s2068"/>
                                          </p:spTgt>
                                        </p:tgtEl>
                                        <p:attrNameLst>
                                          <p:attrName>style.visibility</p:attrName>
                                        </p:attrNameLst>
                                      </p:cBhvr>
                                      <p:to>
                                        <p:strVal val="visible"/>
                                      </p:to>
                                    </p:set>
                                    <p:animEffect transition="in" filter="wipe(down)">
                                      <p:cBhvr>
                                        <p:cTn id="54" dur="500"/>
                                        <p:tgtEl>
                                          <p:spTgt spid="35">
                                            <p:subSp spid="_x0000_s2068"/>
                                          </p:spTgt>
                                        </p:tgtEl>
                                      </p:cBhvr>
                                    </p:animEffect>
                                  </p:childTnLst>
                                </p:cTn>
                              </p:par>
                            </p:childTnLst>
                          </p:cTn>
                        </p:par>
                        <p:par>
                          <p:cTn id="55" fill="hold">
                            <p:stCondLst>
                              <p:cond delay="1500"/>
                            </p:stCondLst>
                            <p:childTnLst>
                              <p:par>
                                <p:cTn id="56" presetID="22" presetClass="entr" presetSubtype="4"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down)">
                                      <p:cBhvr>
                                        <p:cTn id="63" dur="500"/>
                                        <p:tgtEl>
                                          <p:spTgt spid="22"/>
                                        </p:tgtEl>
                                      </p:cBhvr>
                                    </p:animEffect>
                                  </p:childTnLst>
                                </p:cTn>
                              </p:par>
                            </p:childTnLst>
                          </p:cTn>
                        </p:par>
                        <p:par>
                          <p:cTn id="64" fill="hold">
                            <p:stCondLst>
                              <p:cond delay="500"/>
                            </p:stCondLst>
                            <p:childTnLst>
                              <p:par>
                                <p:cTn id="65" presetID="22" presetClass="entr" presetSubtype="4" fill="hold" nodeType="afterEffect">
                                  <p:stCondLst>
                                    <p:cond delay="0"/>
                                  </p:stCondLst>
                                  <p:childTnLst>
                                    <p:set>
                                      <p:cBhvr>
                                        <p:cTn id="66" dur="1" fill="hold">
                                          <p:stCondLst>
                                            <p:cond delay="0"/>
                                          </p:stCondLst>
                                        </p:cTn>
                                        <p:tgtEl>
                                          <p:spTgt spid="2061">
                                            <p:subSp spid="_x0000_s2061"/>
                                          </p:spTgt>
                                        </p:tgtEl>
                                        <p:attrNameLst>
                                          <p:attrName>style.visibility</p:attrName>
                                        </p:attrNameLst>
                                      </p:cBhvr>
                                      <p:to>
                                        <p:strVal val="visible"/>
                                      </p:to>
                                    </p:set>
                                    <p:animEffect transition="in" filter="wipe(down)">
                                      <p:cBhvr>
                                        <p:cTn id="67" dur="500"/>
                                        <p:tgtEl>
                                          <p:spTgt spid="2061">
                                            <p:subSp spid="_x0000_s2061"/>
                                          </p:spTgt>
                                        </p:tgtEl>
                                      </p:cBhvr>
                                    </p:animEffect>
                                  </p:childTnLst>
                                </p:cTn>
                              </p:par>
                            </p:childTnLst>
                          </p:cTn>
                        </p:par>
                        <p:par>
                          <p:cTn id="68" fill="hold">
                            <p:stCondLst>
                              <p:cond delay="1000"/>
                            </p:stCondLst>
                            <p:childTnLst>
                              <p:par>
                                <p:cTn id="69" presetID="22" presetClass="entr" presetSubtype="4" fill="hold" nodeType="afterEffect">
                                  <p:stCondLst>
                                    <p:cond delay="0"/>
                                  </p:stCondLst>
                                  <p:childTnLst>
                                    <p:set>
                                      <p:cBhvr>
                                        <p:cTn id="70" dur="1" fill="hold">
                                          <p:stCondLst>
                                            <p:cond delay="0"/>
                                          </p:stCondLst>
                                        </p:cTn>
                                        <p:tgtEl>
                                          <p:spTgt spid="2063">
                                            <p:subSp spid="_x0000_s2063"/>
                                          </p:spTgt>
                                        </p:tgtEl>
                                        <p:attrNameLst>
                                          <p:attrName>style.visibility</p:attrName>
                                        </p:attrNameLst>
                                      </p:cBhvr>
                                      <p:to>
                                        <p:strVal val="visible"/>
                                      </p:to>
                                    </p:set>
                                    <p:animEffect transition="in" filter="wipe(down)">
                                      <p:cBhvr>
                                        <p:cTn id="71" dur="500"/>
                                        <p:tgtEl>
                                          <p:spTgt spid="2063">
                                            <p:subSp spid="_x0000_s2063"/>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down)">
                                      <p:cBhvr>
                                        <p:cTn id="76" dur="500"/>
                                        <p:tgtEl>
                                          <p:spTgt spid="30"/>
                                        </p:tgtEl>
                                      </p:cBhvr>
                                    </p:animEffect>
                                  </p:childTnLst>
                                </p:cTn>
                              </p:par>
                            </p:childTnLst>
                          </p:cTn>
                        </p:par>
                        <p:par>
                          <p:cTn id="77" fill="hold">
                            <p:stCondLst>
                              <p:cond delay="500"/>
                            </p:stCondLst>
                            <p:childTnLst>
                              <p:par>
                                <p:cTn id="78" presetID="22" presetClass="entr" presetSubtype="4" fill="hold" nodeType="afterEffect">
                                  <p:stCondLst>
                                    <p:cond delay="0"/>
                                  </p:stCondLst>
                                  <p:childTnLst>
                                    <p:set>
                                      <p:cBhvr>
                                        <p:cTn id="79" dur="1" fill="hold">
                                          <p:stCondLst>
                                            <p:cond delay="0"/>
                                          </p:stCondLst>
                                        </p:cTn>
                                        <p:tgtEl>
                                          <p:spTgt spid="2065">
                                            <p:subSp spid="_x0000_s2065"/>
                                          </p:spTgt>
                                        </p:tgtEl>
                                        <p:attrNameLst>
                                          <p:attrName>style.visibility</p:attrName>
                                        </p:attrNameLst>
                                      </p:cBhvr>
                                      <p:to>
                                        <p:strVal val="visible"/>
                                      </p:to>
                                    </p:set>
                                    <p:animEffect transition="in" filter="wipe(down)">
                                      <p:cBhvr>
                                        <p:cTn id="80" dur="500"/>
                                        <p:tgtEl>
                                          <p:spTgt spid="2065">
                                            <p:subSp spid="_x0000_s2065"/>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4" grpId="0" autoUpdateAnimBg="0"/>
      <p:bldP spid="26" grpId="0" autoUpdateAnimBg="0"/>
      <p:bldP spid="28" grpId="0" autoUpdateAnimBg="0"/>
      <p:bldP spid="30" grpId="0" autoUpdateAnimBg="0"/>
      <p:bldP spid="31" grpId="0" autoUpdateAnimBg="0"/>
      <p:bldP spid="33" grpId="0" autoUpdateAnimBg="0"/>
      <p:bldP spid="36" grpId="0" autoUpdateAnimBg="0"/>
      <p:bldP spid="3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7" name="Picture 1" descr="D:\Goldburg\Concentration\paper\Jason New\correlation\beta(r).eps"/>
          <p:cNvPicPr>
            <a:picLocks noChangeAspect="1" noChangeArrowheads="1"/>
          </p:cNvPicPr>
          <p:nvPr/>
        </p:nvPicPr>
        <p:blipFill>
          <a:blip r:embed="rId3" cstate="print"/>
          <a:srcRect/>
          <a:stretch>
            <a:fillRect/>
          </a:stretch>
        </p:blipFill>
        <p:spPr bwMode="auto">
          <a:xfrm>
            <a:off x="4724400" y="3746500"/>
            <a:ext cx="4267200" cy="3111500"/>
          </a:xfrm>
          <a:prstGeom prst="rect">
            <a:avLst/>
          </a:prstGeom>
          <a:noFill/>
        </p:spPr>
      </p:pic>
      <p:pic>
        <p:nvPicPr>
          <p:cNvPr id="6" name="Picture 6" descr="Pi(cr)_Pi(cr)semilog_logbin_inertial"/>
          <p:cNvPicPr>
            <a:picLocks noChangeAspect="1" noChangeArrowheads="1"/>
          </p:cNvPicPr>
          <p:nvPr/>
        </p:nvPicPr>
        <p:blipFill>
          <a:blip r:embed="rId4" cstate="print"/>
          <a:srcRect/>
          <a:stretch>
            <a:fillRect/>
          </a:stretch>
        </p:blipFill>
        <p:spPr bwMode="auto">
          <a:xfrm>
            <a:off x="3756025" y="1066800"/>
            <a:ext cx="5387975" cy="2789539"/>
          </a:xfrm>
          <a:prstGeom prst="rect">
            <a:avLst/>
          </a:prstGeom>
          <a:noFill/>
          <a:ln w="9525">
            <a:noFill/>
            <a:miter lim="800000"/>
            <a:headEnd/>
            <a:tailEnd/>
          </a:ln>
        </p:spPr>
      </p:pic>
      <p:sp>
        <p:nvSpPr>
          <p:cNvPr id="7" name="Text Box 6"/>
          <p:cNvSpPr txBox="1">
            <a:spLocks noChangeArrowheads="1"/>
          </p:cNvSpPr>
          <p:nvPr/>
        </p:nvSpPr>
        <p:spPr bwMode="auto">
          <a:xfrm>
            <a:off x="0" y="1371600"/>
            <a:ext cx="38862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1) Again see power-law, exponent varies with scale </a:t>
            </a:r>
            <a:r>
              <a:rPr lang="en-US" sz="2000" i="1" dirty="0" smtClean="0"/>
              <a:t>r</a:t>
            </a:r>
            <a:r>
              <a:rPr lang="en-US" sz="2000" dirty="0" smtClean="0"/>
              <a:t>:</a:t>
            </a:r>
          </a:p>
        </p:txBody>
      </p:sp>
      <p:sp>
        <p:nvSpPr>
          <p:cNvPr id="10" name="Title 1"/>
          <p:cNvSpPr>
            <a:spLocks noGrp="1"/>
          </p:cNvSpPr>
          <p:nvPr>
            <p:ph type="title"/>
          </p:nvPr>
        </p:nvSpPr>
        <p:spPr>
          <a:xfrm>
            <a:off x="457200" y="-76200"/>
            <a:ext cx="8229600" cy="1143000"/>
          </a:xfrm>
        </p:spPr>
        <p:txBody>
          <a:bodyPr>
            <a:normAutofit/>
          </a:bodyPr>
          <a:lstStyle/>
          <a:p>
            <a:r>
              <a:rPr lang="en-US" dirty="0" smtClean="0"/>
              <a:t>Inertial Range Concentration PDF</a:t>
            </a:r>
            <a:endParaRPr lang="en-US" dirty="0"/>
          </a:p>
        </p:txBody>
      </p:sp>
      <p:sp>
        <p:nvSpPr>
          <p:cNvPr id="8" name="Text Box 6"/>
          <p:cNvSpPr txBox="1">
            <a:spLocks noChangeArrowheads="1"/>
          </p:cNvSpPr>
          <p:nvPr/>
        </p:nvSpPr>
        <p:spPr bwMode="auto">
          <a:xfrm>
            <a:off x="0" y="3967371"/>
            <a:ext cx="35052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3) At large </a:t>
            </a:r>
            <a:r>
              <a:rPr lang="en-US" sz="2000" i="1" dirty="0" err="1" smtClean="0"/>
              <a:t>c</a:t>
            </a:r>
            <a:r>
              <a:rPr lang="en-US" sz="2000" i="1" baseline="-25000" dirty="0" err="1" smtClean="0"/>
              <a:t>r</a:t>
            </a:r>
            <a:r>
              <a:rPr lang="en-US" sz="2000" dirty="0" smtClean="0"/>
              <a:t>, observed fall-off is faster than algebraic.	</a:t>
            </a:r>
          </a:p>
        </p:txBody>
      </p:sp>
      <p:graphicFrame>
        <p:nvGraphicFramePr>
          <p:cNvPr id="9" name="Object 13"/>
          <p:cNvGraphicFramePr>
            <a:graphicFrameLocks noChangeAspect="1"/>
          </p:cNvGraphicFramePr>
          <p:nvPr/>
        </p:nvGraphicFramePr>
        <p:xfrm>
          <a:off x="1066800" y="4645891"/>
          <a:ext cx="609600" cy="535709"/>
        </p:xfrm>
        <a:graphic>
          <a:graphicData uri="http://schemas.openxmlformats.org/presentationml/2006/ole">
            <p:oleObj spid="_x0000_s106500" name="Equation" r:id="rId5" imgW="317362" imgH="279279" progId="Equation.3">
              <p:embed/>
            </p:oleObj>
          </a:graphicData>
        </a:graphic>
      </p:graphicFrame>
      <p:graphicFrame>
        <p:nvGraphicFramePr>
          <p:cNvPr id="11" name="Object 15"/>
          <p:cNvGraphicFramePr>
            <a:graphicFrameLocks noChangeAspect="1"/>
          </p:cNvGraphicFramePr>
          <p:nvPr/>
        </p:nvGraphicFramePr>
        <p:xfrm>
          <a:off x="1843314" y="4717120"/>
          <a:ext cx="671286" cy="381000"/>
        </p:xfrm>
        <a:graphic>
          <a:graphicData uri="http://schemas.openxmlformats.org/presentationml/2006/ole">
            <p:oleObj spid="_x0000_s106501" name="Equation" r:id="rId6" imgW="355292" imgH="203024" progId="Equation.3">
              <p:embed/>
            </p:oleObj>
          </a:graphicData>
        </a:graphic>
      </p:graphicFrame>
      <p:sp>
        <p:nvSpPr>
          <p:cNvPr id="12" name="Rectangle 11"/>
          <p:cNvSpPr/>
          <p:nvPr/>
        </p:nvSpPr>
        <p:spPr>
          <a:xfrm>
            <a:off x="38198" y="2722563"/>
            <a:ext cx="3771802" cy="369332"/>
          </a:xfrm>
          <a:prstGeom prst="rect">
            <a:avLst/>
          </a:prstGeom>
        </p:spPr>
        <p:txBody>
          <a:bodyPr wrap="none">
            <a:spAutoFit/>
          </a:bodyPr>
          <a:lstStyle/>
          <a:p>
            <a:r>
              <a:rPr lang="en-US" dirty="0" smtClean="0"/>
              <a:t>2) Very small </a:t>
            </a:r>
            <a:r>
              <a:rPr lang="en-US" i="1" dirty="0" err="1" smtClean="0"/>
              <a:t>c</a:t>
            </a:r>
            <a:r>
              <a:rPr lang="en-US" i="1" baseline="-25000" dirty="0" err="1" smtClean="0"/>
              <a:t>r</a:t>
            </a:r>
            <a:r>
              <a:rPr lang="en-US" dirty="0" smtClean="0"/>
              <a:t> wing is observed with:</a:t>
            </a:r>
            <a:endParaRPr lang="en-US" dirty="0"/>
          </a:p>
        </p:txBody>
      </p:sp>
      <p:sp>
        <p:nvSpPr>
          <p:cNvPr id="13" name="Rectangle 12"/>
          <p:cNvSpPr/>
          <p:nvPr/>
        </p:nvSpPr>
        <p:spPr>
          <a:xfrm>
            <a:off x="0" y="5110371"/>
            <a:ext cx="4800600" cy="1061829"/>
          </a:xfrm>
          <a:prstGeom prst="rect">
            <a:avLst/>
          </a:prstGeom>
        </p:spPr>
        <p:txBody>
          <a:bodyPr wrap="square">
            <a:spAutoFit/>
          </a:bodyPr>
          <a:lstStyle/>
          <a:p>
            <a:pPr>
              <a:spcBef>
                <a:spcPct val="50000"/>
              </a:spcBef>
            </a:pPr>
            <a:r>
              <a:rPr lang="en-US" dirty="0" smtClean="0"/>
              <a:t>4) Inertial range results qualitatively consistent with:</a:t>
            </a:r>
          </a:p>
          <a:p>
            <a:pPr>
              <a:spcBef>
                <a:spcPct val="50000"/>
              </a:spcBef>
            </a:pPr>
            <a:r>
              <a:rPr lang="en-US" i="1" dirty="0" smtClean="0"/>
              <a:t>A. </a:t>
            </a:r>
            <a:r>
              <a:rPr lang="en-US" i="1" dirty="0" err="1" smtClean="0"/>
              <a:t>Pumir</a:t>
            </a:r>
            <a:r>
              <a:rPr lang="en-US" i="1" dirty="0" smtClean="0"/>
              <a:t>, Phys. Rev. E. 77, 066304 (2008). </a:t>
            </a:r>
            <a:r>
              <a:rPr lang="en-US" dirty="0" smtClean="0"/>
              <a:t>	</a:t>
            </a:r>
          </a:p>
        </p:txBody>
      </p:sp>
      <p:sp>
        <p:nvSpPr>
          <p:cNvPr id="14" name="Text Box 6"/>
          <p:cNvSpPr txBox="1">
            <a:spLocks noChangeArrowheads="1"/>
          </p:cNvSpPr>
          <p:nvPr/>
        </p:nvSpPr>
        <p:spPr bwMode="auto">
          <a:xfrm>
            <a:off x="0" y="838200"/>
            <a:ext cx="3352800" cy="461665"/>
          </a:xfrm>
          <a:prstGeom prst="rect">
            <a:avLst/>
          </a:prstGeom>
          <a:noFill/>
          <a:ln w="9525">
            <a:noFill/>
            <a:miter lim="800000"/>
            <a:headEnd/>
            <a:tailEnd/>
          </a:ln>
          <a:effectLst/>
        </p:spPr>
        <p:txBody>
          <a:bodyPr wrap="square">
            <a:spAutoFit/>
          </a:bodyPr>
          <a:lstStyle/>
          <a:p>
            <a:pPr>
              <a:spcBef>
                <a:spcPct val="50000"/>
              </a:spcBef>
            </a:pPr>
            <a:r>
              <a:rPr lang="en-US" sz="2400" b="1" dirty="0" smtClean="0"/>
              <a:t>Main Results:</a:t>
            </a:r>
            <a:r>
              <a:rPr lang="en-US" sz="2000" dirty="0" smtClean="0"/>
              <a:t>		</a:t>
            </a:r>
          </a:p>
        </p:txBody>
      </p:sp>
      <p:graphicFrame>
        <p:nvGraphicFramePr>
          <p:cNvPr id="106502" name="Object 6"/>
          <p:cNvGraphicFramePr>
            <a:graphicFrameLocks noChangeAspect="1"/>
          </p:cNvGraphicFramePr>
          <p:nvPr/>
        </p:nvGraphicFramePr>
        <p:xfrm>
          <a:off x="395385" y="3254375"/>
          <a:ext cx="1408113" cy="381000"/>
        </p:xfrm>
        <a:graphic>
          <a:graphicData uri="http://schemas.openxmlformats.org/presentationml/2006/ole">
            <p:oleObj spid="_x0000_s106502" name="Equation" r:id="rId7" imgW="812520" imgH="215640" progId="Equation.3">
              <p:embed/>
            </p:oleObj>
          </a:graphicData>
        </a:graphic>
      </p:graphicFrame>
      <p:graphicFrame>
        <p:nvGraphicFramePr>
          <p:cNvPr id="106503" name="Object 7"/>
          <p:cNvGraphicFramePr>
            <a:graphicFrameLocks noChangeAspect="1"/>
          </p:cNvGraphicFramePr>
          <p:nvPr/>
        </p:nvGraphicFramePr>
        <p:xfrm>
          <a:off x="1790798" y="3255963"/>
          <a:ext cx="1752600" cy="401637"/>
        </p:xfrm>
        <a:graphic>
          <a:graphicData uri="http://schemas.openxmlformats.org/presentationml/2006/ole">
            <p:oleObj spid="_x0000_s106503" name="Equation" r:id="rId8" imgW="952087" imgH="215806" progId="Equation.3">
              <p:embed/>
            </p:oleObj>
          </a:graphicData>
        </a:graphic>
      </p:graphicFrame>
      <p:pic>
        <p:nvPicPr>
          <p:cNvPr id="15" name="Picture 21"/>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1152525" y="2152650"/>
            <a:ext cx="1666875" cy="438150"/>
          </a:xfrm>
          <a:prstGeom prst="rect">
            <a:avLst/>
          </a:prstGeom>
          <a:noFill/>
        </p:spPr>
      </p:pic>
      <p:cxnSp>
        <p:nvCxnSpPr>
          <p:cNvPr id="17" name="Straight Connector 16"/>
          <p:cNvCxnSpPr/>
          <p:nvPr/>
        </p:nvCxnSpPr>
        <p:spPr>
          <a:xfrm rot="5400000" flipH="1" flipV="1">
            <a:off x="5905499" y="5219700"/>
            <a:ext cx="25146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64841" y="3962400"/>
            <a:ext cx="1169359" cy="646331"/>
          </a:xfrm>
          <a:prstGeom prst="rect">
            <a:avLst/>
          </a:prstGeom>
        </p:spPr>
        <p:txBody>
          <a:bodyPr wrap="none">
            <a:spAutoFit/>
          </a:bodyPr>
          <a:lstStyle/>
          <a:p>
            <a:r>
              <a:rPr lang="en-US" dirty="0" smtClean="0"/>
              <a:t>dissipative</a:t>
            </a:r>
          </a:p>
          <a:p>
            <a:r>
              <a:rPr lang="en-US" dirty="0" smtClean="0"/>
              <a:t>range</a:t>
            </a:r>
            <a:endParaRPr lang="en-US" dirty="0"/>
          </a:p>
        </p:txBody>
      </p:sp>
      <p:sp>
        <p:nvSpPr>
          <p:cNvPr id="19" name="Rectangle 18"/>
          <p:cNvSpPr/>
          <p:nvPr/>
        </p:nvSpPr>
        <p:spPr>
          <a:xfrm>
            <a:off x="7457491" y="3962400"/>
            <a:ext cx="848309" cy="646331"/>
          </a:xfrm>
          <a:prstGeom prst="rect">
            <a:avLst/>
          </a:prstGeom>
        </p:spPr>
        <p:txBody>
          <a:bodyPr wrap="none">
            <a:spAutoFit/>
          </a:bodyPr>
          <a:lstStyle/>
          <a:p>
            <a:r>
              <a:rPr lang="en-US" dirty="0" smtClean="0"/>
              <a:t>inertial</a:t>
            </a:r>
          </a:p>
          <a:p>
            <a:r>
              <a:rPr lang="en-US" dirty="0" smtClean="0"/>
              <a:t>range</a:t>
            </a:r>
            <a:endParaRPr lang="en-US" dirty="0"/>
          </a:p>
        </p:txBody>
      </p:sp>
      <p:graphicFrame>
        <p:nvGraphicFramePr>
          <p:cNvPr id="20" name="Object 17"/>
          <p:cNvGraphicFramePr>
            <a:graphicFrameLocks noChangeAspect="1"/>
          </p:cNvGraphicFramePr>
          <p:nvPr/>
        </p:nvGraphicFramePr>
        <p:xfrm>
          <a:off x="1066800" y="6267510"/>
          <a:ext cx="1508125" cy="381000"/>
        </p:xfrm>
        <a:graphic>
          <a:graphicData uri="http://schemas.openxmlformats.org/presentationml/2006/ole">
            <p:oleObj spid="_x0000_s106504" name="Equation" r:id="rId10" imgW="863225" imgH="215806" progId="Equation.3">
              <p:embed/>
            </p:oleObj>
          </a:graphicData>
        </a:graphic>
      </p:graphicFrame>
      <p:sp>
        <p:nvSpPr>
          <p:cNvPr id="21" name="Text Box 6"/>
          <p:cNvSpPr txBox="1">
            <a:spLocks noChangeArrowheads="1"/>
          </p:cNvSpPr>
          <p:nvPr/>
        </p:nvSpPr>
        <p:spPr bwMode="auto">
          <a:xfrm>
            <a:off x="152400" y="6248400"/>
            <a:ext cx="39624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-PDFs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6497"/>
                                        </p:tgtEl>
                                        <p:attrNameLst>
                                          <p:attrName>style.visibility</p:attrName>
                                        </p:attrNameLst>
                                      </p:cBhvr>
                                      <p:to>
                                        <p:strVal val="visible"/>
                                      </p:to>
                                    </p:set>
                                    <p:animEffect transition="in" filter="wipe(down)">
                                      <p:cBhvr>
                                        <p:cTn id="18" dur="500"/>
                                        <p:tgtEl>
                                          <p:spTgt spid="10649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par>
                                <p:cTn id="33" presetID="22" presetClass="entr" presetSubtype="4" fill="hold" nodeType="withEffect">
                                  <p:stCondLst>
                                    <p:cond delay="0"/>
                                  </p:stCondLst>
                                  <p:childTnLst>
                                    <p:set>
                                      <p:cBhvr>
                                        <p:cTn id="34" dur="1" fill="hold">
                                          <p:stCondLst>
                                            <p:cond delay="0"/>
                                          </p:stCondLst>
                                        </p:cTn>
                                        <p:tgtEl>
                                          <p:spTgt spid="106502"/>
                                        </p:tgtEl>
                                        <p:attrNameLst>
                                          <p:attrName>style.visibility</p:attrName>
                                        </p:attrNameLst>
                                      </p:cBhvr>
                                      <p:to>
                                        <p:strVal val="visible"/>
                                      </p:to>
                                    </p:set>
                                    <p:animEffect transition="in" filter="wipe(down)">
                                      <p:cBhvr>
                                        <p:cTn id="35" dur="500"/>
                                        <p:tgtEl>
                                          <p:spTgt spid="106502"/>
                                        </p:tgtEl>
                                      </p:cBhvr>
                                    </p:animEffect>
                                  </p:childTnLst>
                                </p:cTn>
                              </p:par>
                              <p:par>
                                <p:cTn id="36" presetID="22" presetClass="entr" presetSubtype="4" fill="hold" nodeType="withEffect">
                                  <p:stCondLst>
                                    <p:cond delay="0"/>
                                  </p:stCondLst>
                                  <p:childTnLst>
                                    <p:set>
                                      <p:cBhvr>
                                        <p:cTn id="37" dur="1" fill="hold">
                                          <p:stCondLst>
                                            <p:cond delay="0"/>
                                          </p:stCondLst>
                                        </p:cTn>
                                        <p:tgtEl>
                                          <p:spTgt spid="106503"/>
                                        </p:tgtEl>
                                        <p:attrNameLst>
                                          <p:attrName>style.visibility</p:attrName>
                                        </p:attrNameLst>
                                      </p:cBhvr>
                                      <p:to>
                                        <p:strVal val="visible"/>
                                      </p:to>
                                    </p:set>
                                    <p:animEffect transition="in" filter="wipe(down)">
                                      <p:cBhvr>
                                        <p:cTn id="38" dur="500"/>
                                        <p:tgtEl>
                                          <p:spTgt spid="10650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par>
                                <p:cTn id="47" presetID="22" presetClass="entr" presetSubtype="4"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down)">
                                      <p:cBhvr>
                                        <p:cTn id="54" dur="500"/>
                                        <p:tgtEl>
                                          <p:spTgt spid="13">
                                            <p:txEl>
                                              <p:pRg st="0" end="0"/>
                                            </p:tx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3">
                                            <p:txEl>
                                              <p:pRg st="1" end="1"/>
                                            </p:txEl>
                                          </p:spTgt>
                                        </p:tgtEl>
                                        <p:attrNameLst>
                                          <p:attrName>style.visibility</p:attrName>
                                        </p:attrNameLst>
                                      </p:cBhvr>
                                      <p:to>
                                        <p:strVal val="visible"/>
                                      </p:to>
                                    </p:set>
                                    <p:animEffect transition="in" filter="wipe(down)">
                                      <p:cBhvr>
                                        <p:cTn id="57" dur="500"/>
                                        <p:tgtEl>
                                          <p:spTgt spid="13">
                                            <p:txEl>
                                              <p:pRg st="1" end="1"/>
                                            </p:txEl>
                                          </p:spTgt>
                                        </p:tgtEl>
                                      </p:cBhvr>
                                    </p:animEffect>
                                  </p:childTnLst>
                                </p:cTn>
                              </p:par>
                            </p:childTnLst>
                          </p:cTn>
                        </p:par>
                        <p:par>
                          <p:cTn id="58" fill="hold">
                            <p:stCondLst>
                              <p:cond delay="500"/>
                            </p:stCondLst>
                            <p:childTnLst>
                              <p:par>
                                <p:cTn id="59" presetID="22" presetClass="entr" presetSubtype="4" fill="hold" nodeType="afterEffect">
                                  <p:stCondLst>
                                    <p:cond delay="0"/>
                                  </p:stCondLst>
                                  <p:childTnLst>
                                    <p:set>
                                      <p:cBhvr>
                                        <p:cTn id="60" dur="1" fill="hold">
                                          <p:stCondLst>
                                            <p:cond delay="0"/>
                                          </p:stCondLst>
                                        </p:cTn>
                                        <p:tgtEl>
                                          <p:spTgt spid="20">
                                            <p:subSp spid="_x0000_s106504"/>
                                          </p:spTgt>
                                        </p:tgtEl>
                                        <p:attrNameLst>
                                          <p:attrName>style.visibility</p:attrName>
                                        </p:attrNameLst>
                                      </p:cBhvr>
                                      <p:to>
                                        <p:strVal val="visible"/>
                                      </p:to>
                                    </p:set>
                                    <p:animEffect transition="in" filter="wipe(down)">
                                      <p:cBhvr>
                                        <p:cTn id="61" dur="500"/>
                                        <p:tgtEl>
                                          <p:spTgt spid="20">
                                            <p:subSp spid="_x0000_s106504"/>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down)">
                                      <p:cBhvr>
                                        <p:cTn id="66" dur="500"/>
                                        <p:tgtEl>
                                          <p:spTgt spid="2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down)">
                                      <p:cBhvr>
                                        <p:cTn id="6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3" grpId="0" build="allAtOnce"/>
      <p:bldP spid="18" grpId="0"/>
      <p:bldP spid="19"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normAutofit fontScale="90000"/>
          </a:bodyPr>
          <a:lstStyle/>
          <a:p>
            <a:r>
              <a:rPr lang="en-US" dirty="0" smtClean="0"/>
              <a:t>VI. Discussion: Multi-Fractal Distributions</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65" name="Object 1"/>
          <p:cNvGraphicFramePr>
            <a:graphicFrameLocks noChangeAspect="1"/>
          </p:cNvGraphicFramePr>
          <p:nvPr/>
        </p:nvGraphicFramePr>
        <p:xfrm>
          <a:off x="2209800" y="1524000"/>
          <a:ext cx="1453055" cy="533400"/>
        </p:xfrm>
        <a:graphic>
          <a:graphicData uri="http://schemas.openxmlformats.org/presentationml/2006/ole">
            <p:oleObj spid="_x0000_s36865" name="Equation" r:id="rId3" imgW="749300" imgH="279400" progId="Equation.3">
              <p:embed/>
            </p:oleObj>
          </a:graphicData>
        </a:graphic>
      </p:graphicFrame>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67" name="Object 3"/>
          <p:cNvGraphicFramePr>
            <a:graphicFrameLocks noChangeAspect="1"/>
          </p:cNvGraphicFramePr>
          <p:nvPr/>
        </p:nvGraphicFramePr>
        <p:xfrm>
          <a:off x="2459038" y="6477000"/>
          <a:ext cx="1117600" cy="381000"/>
        </p:xfrm>
        <a:graphic>
          <a:graphicData uri="http://schemas.openxmlformats.org/presentationml/2006/ole">
            <p:oleObj spid="_x0000_s36867" name="Equation" r:id="rId4" imgW="698400" imgH="241200" progId="Equation.3">
              <p:embed/>
            </p:oleObj>
          </a:graphicData>
        </a:graphic>
      </p:graphicFrame>
      <p:sp>
        <p:nvSpPr>
          <p:cNvPr id="3687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69" name="Object 5"/>
          <p:cNvGraphicFramePr>
            <a:graphicFrameLocks noChangeAspect="1"/>
          </p:cNvGraphicFramePr>
          <p:nvPr/>
        </p:nvGraphicFramePr>
        <p:xfrm>
          <a:off x="2077278" y="3048000"/>
          <a:ext cx="1808922" cy="457200"/>
        </p:xfrm>
        <a:graphic>
          <a:graphicData uri="http://schemas.openxmlformats.org/presentationml/2006/ole">
            <p:oleObj spid="_x0000_s36869" name="Equation" r:id="rId5" imgW="863225" imgH="215806" progId="Equation.3">
              <p:embed/>
            </p:oleObj>
          </a:graphicData>
        </a:graphic>
      </p:graphicFrame>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71" name="Object 7"/>
          <p:cNvGraphicFramePr>
            <a:graphicFrameLocks noChangeAspect="1"/>
          </p:cNvGraphicFramePr>
          <p:nvPr/>
        </p:nvGraphicFramePr>
        <p:xfrm>
          <a:off x="2286000" y="3886200"/>
          <a:ext cx="1471448" cy="533400"/>
        </p:xfrm>
        <a:graphic>
          <a:graphicData uri="http://schemas.openxmlformats.org/presentationml/2006/ole">
            <p:oleObj spid="_x0000_s36871" name="Equation" r:id="rId6" imgW="761669" imgH="279279" progId="Equation.3">
              <p:embed/>
            </p:oleObj>
          </a:graphicData>
        </a:graphic>
      </p:graphicFrame>
      <p:sp>
        <p:nvSpPr>
          <p:cNvPr id="368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73" name="Object 9"/>
          <p:cNvGraphicFramePr>
            <a:graphicFrameLocks noChangeAspect="1"/>
          </p:cNvGraphicFramePr>
          <p:nvPr/>
        </p:nvGraphicFramePr>
        <p:xfrm>
          <a:off x="1524000" y="4800600"/>
          <a:ext cx="1434662" cy="457200"/>
        </p:xfrm>
        <a:graphic>
          <a:graphicData uri="http://schemas.openxmlformats.org/presentationml/2006/ole">
            <p:oleObj spid="_x0000_s36873" name="Equation" r:id="rId7" imgW="863225" imgH="279279" progId="Equation.3">
              <p:embed/>
            </p:oleObj>
          </a:graphicData>
        </a:graphic>
      </p:graphicFrame>
      <p:sp>
        <p:nvSpPr>
          <p:cNvPr id="36876"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75" name="Object 11"/>
          <p:cNvGraphicFramePr>
            <a:graphicFrameLocks noChangeAspect="1"/>
          </p:cNvGraphicFramePr>
          <p:nvPr/>
        </p:nvGraphicFramePr>
        <p:xfrm>
          <a:off x="2226365" y="5715000"/>
          <a:ext cx="1507435" cy="381000"/>
        </p:xfrm>
        <a:graphic>
          <a:graphicData uri="http://schemas.openxmlformats.org/presentationml/2006/ole">
            <p:oleObj spid="_x0000_s36875" name="Equation" r:id="rId8" imgW="863225" imgH="215806" progId="Equation.3">
              <p:embed/>
            </p:oleObj>
          </a:graphicData>
        </a:graphic>
      </p:graphicFrame>
      <p:sp>
        <p:nvSpPr>
          <p:cNvPr id="368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 name="Text Box 6"/>
          <p:cNvSpPr txBox="1">
            <a:spLocks noChangeArrowheads="1"/>
          </p:cNvSpPr>
          <p:nvPr/>
        </p:nvSpPr>
        <p:spPr bwMode="auto">
          <a:xfrm>
            <a:off x="0" y="2667000"/>
            <a:ext cx="5562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Consider an </a:t>
            </a:r>
            <a:r>
              <a:rPr lang="en-US" sz="2000" dirty="0" err="1" smtClean="0"/>
              <a:t>Eulerian</a:t>
            </a:r>
            <a:r>
              <a:rPr lang="en-US" sz="2000" dirty="0" smtClean="0"/>
              <a:t> concentration PDF:	</a:t>
            </a:r>
          </a:p>
        </p:txBody>
      </p:sp>
      <p:sp>
        <p:nvSpPr>
          <p:cNvPr id="20" name="Text Box 6"/>
          <p:cNvSpPr txBox="1">
            <a:spLocks noChangeArrowheads="1"/>
          </p:cNvSpPr>
          <p:nvPr/>
        </p:nvSpPr>
        <p:spPr bwMode="auto">
          <a:xfrm>
            <a:off x="0" y="3505200"/>
            <a:ext cx="5562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One can then show, if one moment has scaling:</a:t>
            </a:r>
          </a:p>
        </p:txBody>
      </p:sp>
      <p:sp>
        <p:nvSpPr>
          <p:cNvPr id="21" name="Text Box 6"/>
          <p:cNvSpPr txBox="1">
            <a:spLocks noChangeArrowheads="1"/>
          </p:cNvSpPr>
          <p:nvPr/>
        </p:nvSpPr>
        <p:spPr bwMode="auto">
          <a:xfrm>
            <a:off x="0" y="1143000"/>
            <a:ext cx="6705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Imagine we have scaling of the concentration moment(s):</a:t>
            </a:r>
          </a:p>
        </p:txBody>
      </p:sp>
      <p:sp>
        <p:nvSpPr>
          <p:cNvPr id="22" name="Text Box 6"/>
          <p:cNvSpPr txBox="1">
            <a:spLocks noChangeArrowheads="1"/>
          </p:cNvSpPr>
          <p:nvPr/>
        </p:nvSpPr>
        <p:spPr bwMode="auto">
          <a:xfrm>
            <a:off x="0" y="2035314"/>
            <a:ext cx="6705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A </a:t>
            </a:r>
            <a:r>
              <a:rPr lang="en-US" sz="2000" dirty="0" err="1" smtClean="0"/>
              <a:t>multifractal</a:t>
            </a:r>
            <a:r>
              <a:rPr lang="en-US" sz="2000" dirty="0" smtClean="0"/>
              <a:t> is defined as:		</a:t>
            </a:r>
          </a:p>
        </p:txBody>
      </p:sp>
      <p:graphicFrame>
        <p:nvGraphicFramePr>
          <p:cNvPr id="3" name="Object 16"/>
          <p:cNvGraphicFramePr>
            <a:graphicFrameLocks noChangeAspect="1"/>
          </p:cNvGraphicFramePr>
          <p:nvPr/>
        </p:nvGraphicFramePr>
        <p:xfrm>
          <a:off x="2346325" y="2286000"/>
          <a:ext cx="1158875" cy="381000"/>
        </p:xfrm>
        <a:graphic>
          <a:graphicData uri="http://schemas.openxmlformats.org/presentationml/2006/ole">
            <p:oleObj spid="_x0000_s36880" name="Equation" r:id="rId9" imgW="723600" imgH="241200" progId="Equation.3">
              <p:embed/>
            </p:oleObj>
          </a:graphicData>
        </a:graphic>
      </p:graphicFrame>
      <p:pic>
        <p:nvPicPr>
          <p:cNvPr id="36883" name="Picture 19"/>
          <p:cNvPicPr>
            <a:picLocks noChangeAspect="1" noChangeArrowheads="1"/>
          </p:cNvPicPr>
          <p:nvPr/>
        </p:nvPicPr>
        <p:blipFill>
          <a:blip r:embed="rId10" cstate="print"/>
          <a:srcRect/>
          <a:stretch>
            <a:fillRect/>
          </a:stretch>
        </p:blipFill>
        <p:spPr bwMode="auto">
          <a:xfrm>
            <a:off x="5516944" y="1676400"/>
            <a:ext cx="3627056" cy="3810000"/>
          </a:xfrm>
          <a:prstGeom prst="rect">
            <a:avLst/>
          </a:prstGeom>
          <a:noFill/>
          <a:ln w="9525">
            <a:noFill/>
            <a:miter lim="800000"/>
            <a:headEnd/>
            <a:tailEnd/>
          </a:ln>
        </p:spPr>
      </p:pic>
      <p:sp>
        <p:nvSpPr>
          <p:cNvPr id="27" name="Text Box 6"/>
          <p:cNvSpPr txBox="1">
            <a:spLocks noChangeArrowheads="1"/>
          </p:cNvSpPr>
          <p:nvPr/>
        </p:nvSpPr>
        <p:spPr bwMode="auto">
          <a:xfrm>
            <a:off x="0" y="4419600"/>
            <a:ext cx="5562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The other moments are related:</a:t>
            </a:r>
          </a:p>
        </p:txBody>
      </p:sp>
      <p:sp>
        <p:nvSpPr>
          <p:cNvPr id="28" name="Text Box 6"/>
          <p:cNvSpPr txBox="1">
            <a:spLocks noChangeArrowheads="1"/>
          </p:cNvSpPr>
          <p:nvPr/>
        </p:nvSpPr>
        <p:spPr bwMode="auto">
          <a:xfrm>
            <a:off x="0" y="5257800"/>
            <a:ext cx="5562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Alternatively, if the PDF </a:t>
            </a:r>
            <a:r>
              <a:rPr lang="en-US" sz="2000" i="1" dirty="0" smtClean="0"/>
              <a:t>does</a:t>
            </a:r>
            <a:r>
              <a:rPr lang="en-US" sz="2000" dirty="0" smtClean="0"/>
              <a:t> depend on </a:t>
            </a:r>
            <a:r>
              <a:rPr lang="en-US" sz="2000" i="1" dirty="0" smtClean="0"/>
              <a:t>r</a:t>
            </a:r>
            <a:r>
              <a:rPr lang="en-US" sz="2000" dirty="0" smtClean="0"/>
              <a:t>:</a:t>
            </a:r>
          </a:p>
        </p:txBody>
      </p:sp>
      <p:sp>
        <p:nvSpPr>
          <p:cNvPr id="29" name="Text Box 6"/>
          <p:cNvSpPr txBox="1">
            <a:spLocks noChangeArrowheads="1"/>
          </p:cNvSpPr>
          <p:nvPr/>
        </p:nvSpPr>
        <p:spPr bwMode="auto">
          <a:xfrm>
            <a:off x="0" y="6096000"/>
            <a:ext cx="5562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And one moment has scaling, then:</a:t>
            </a:r>
          </a:p>
        </p:txBody>
      </p:sp>
      <p:sp>
        <p:nvSpPr>
          <p:cNvPr id="30" name="Text Box 6"/>
          <p:cNvSpPr txBox="1">
            <a:spLocks noChangeArrowheads="1"/>
          </p:cNvSpPr>
          <p:nvPr/>
        </p:nvSpPr>
        <p:spPr bwMode="auto">
          <a:xfrm>
            <a:off x="5257800" y="5997714"/>
            <a:ext cx="38862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Cantor Set: a fractal, but not </a:t>
            </a:r>
            <a:r>
              <a:rPr lang="en-US" sz="2000" dirty="0" err="1" smtClean="0"/>
              <a:t>multifractal</a:t>
            </a:r>
            <a:r>
              <a:rPr lang="en-US" sz="2000" dirty="0" smtClean="0"/>
              <a:t>!</a:t>
            </a:r>
          </a:p>
        </p:txBody>
      </p:sp>
      <p:cxnSp>
        <p:nvCxnSpPr>
          <p:cNvPr id="32" name="Straight Arrow Connector 31"/>
          <p:cNvCxnSpPr/>
          <p:nvPr/>
        </p:nvCxnSpPr>
        <p:spPr>
          <a:xfrm rot="5400000" flipH="1" flipV="1">
            <a:off x="6858000" y="5769114"/>
            <a:ext cx="304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8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1" name="Picture 17"/>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276600" y="4800600"/>
            <a:ext cx="1228725" cy="4476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nodeType="withEffect">
                                  <p:stCondLst>
                                    <p:cond delay="0"/>
                                  </p:stCondLst>
                                  <p:childTnLst>
                                    <p:set>
                                      <p:cBhvr>
                                        <p:cTn id="9" dur="1" fill="hold">
                                          <p:stCondLst>
                                            <p:cond delay="0"/>
                                          </p:stCondLst>
                                        </p:cTn>
                                        <p:tgtEl>
                                          <p:spTgt spid="36865"/>
                                        </p:tgtEl>
                                        <p:attrNameLst>
                                          <p:attrName>style.visibility</p:attrName>
                                        </p:attrNameLst>
                                      </p:cBhvr>
                                      <p:to>
                                        <p:strVal val="visible"/>
                                      </p:to>
                                    </p:set>
                                    <p:animEffect transition="in" filter="wipe(down)">
                                      <p:cBhvr>
                                        <p:cTn id="10" dur="500"/>
                                        <p:tgtEl>
                                          <p:spTgt spid="3686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par>
                                <p:cTn id="16" presetID="22" presetClass="entr" presetSubtype="4"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nodeType="withEffect">
                                  <p:stCondLst>
                                    <p:cond delay="0"/>
                                  </p:stCondLst>
                                  <p:childTnLst>
                                    <p:set>
                                      <p:cBhvr>
                                        <p:cTn id="25" dur="1" fill="hold">
                                          <p:stCondLst>
                                            <p:cond delay="0"/>
                                          </p:stCondLst>
                                        </p:cTn>
                                        <p:tgtEl>
                                          <p:spTgt spid="36869"/>
                                        </p:tgtEl>
                                        <p:attrNameLst>
                                          <p:attrName>style.visibility</p:attrName>
                                        </p:attrNameLst>
                                      </p:cBhvr>
                                      <p:to>
                                        <p:strVal val="visible"/>
                                      </p:to>
                                    </p:set>
                                    <p:animEffect transition="in" filter="wipe(down)">
                                      <p:cBhvr>
                                        <p:cTn id="26" dur="500"/>
                                        <p:tgtEl>
                                          <p:spTgt spid="3686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par>
                                <p:cTn id="32" presetID="22" presetClass="entr" presetSubtype="4" fill="hold" nodeType="withEffect">
                                  <p:stCondLst>
                                    <p:cond delay="0"/>
                                  </p:stCondLst>
                                  <p:childTnLst>
                                    <p:set>
                                      <p:cBhvr>
                                        <p:cTn id="33" dur="1" fill="hold">
                                          <p:stCondLst>
                                            <p:cond delay="0"/>
                                          </p:stCondLst>
                                        </p:cTn>
                                        <p:tgtEl>
                                          <p:spTgt spid="36871"/>
                                        </p:tgtEl>
                                        <p:attrNameLst>
                                          <p:attrName>style.visibility</p:attrName>
                                        </p:attrNameLst>
                                      </p:cBhvr>
                                      <p:to>
                                        <p:strVal val="visible"/>
                                      </p:to>
                                    </p:set>
                                    <p:animEffect transition="in" filter="wipe(down)">
                                      <p:cBhvr>
                                        <p:cTn id="34" dur="500"/>
                                        <p:tgtEl>
                                          <p:spTgt spid="3687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par>
                                <p:cTn id="40" presetID="22" presetClass="entr" presetSubtype="4" fill="hold" nodeType="withEffect">
                                  <p:stCondLst>
                                    <p:cond delay="0"/>
                                  </p:stCondLst>
                                  <p:childTnLst>
                                    <p:set>
                                      <p:cBhvr>
                                        <p:cTn id="41" dur="1" fill="hold">
                                          <p:stCondLst>
                                            <p:cond delay="0"/>
                                          </p:stCondLst>
                                        </p:cTn>
                                        <p:tgtEl>
                                          <p:spTgt spid="36873"/>
                                        </p:tgtEl>
                                        <p:attrNameLst>
                                          <p:attrName>style.visibility</p:attrName>
                                        </p:attrNameLst>
                                      </p:cBhvr>
                                      <p:to>
                                        <p:strVal val="visible"/>
                                      </p:to>
                                    </p:set>
                                    <p:animEffect transition="in" filter="wipe(down)">
                                      <p:cBhvr>
                                        <p:cTn id="42" dur="500"/>
                                        <p:tgtEl>
                                          <p:spTgt spid="36873"/>
                                        </p:tgtEl>
                                      </p:cBhvr>
                                    </p:animEffect>
                                  </p:childTnLst>
                                </p:cTn>
                              </p:par>
                              <p:par>
                                <p:cTn id="43" presetID="22" presetClass="entr" presetSubtype="4" fill="hold" nodeType="withEffect">
                                  <p:stCondLst>
                                    <p:cond delay="0"/>
                                  </p:stCondLst>
                                  <p:childTnLst>
                                    <p:set>
                                      <p:cBhvr>
                                        <p:cTn id="44" dur="1" fill="hold">
                                          <p:stCondLst>
                                            <p:cond delay="0"/>
                                          </p:stCondLst>
                                        </p:cTn>
                                        <p:tgtEl>
                                          <p:spTgt spid="36881"/>
                                        </p:tgtEl>
                                        <p:attrNameLst>
                                          <p:attrName>style.visibility</p:attrName>
                                        </p:attrNameLst>
                                      </p:cBhvr>
                                      <p:to>
                                        <p:strVal val="visible"/>
                                      </p:to>
                                    </p:set>
                                    <p:animEffect transition="in" filter="wipe(down)">
                                      <p:cBhvr>
                                        <p:cTn id="45" dur="500"/>
                                        <p:tgtEl>
                                          <p:spTgt spid="3688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par>
                                <p:cTn id="51" presetID="22" presetClass="entr" presetSubtype="4" fill="hold" nodeType="withEffect">
                                  <p:stCondLst>
                                    <p:cond delay="0"/>
                                  </p:stCondLst>
                                  <p:childTnLst>
                                    <p:set>
                                      <p:cBhvr>
                                        <p:cTn id="52" dur="1" fill="hold">
                                          <p:stCondLst>
                                            <p:cond delay="0"/>
                                          </p:stCondLst>
                                        </p:cTn>
                                        <p:tgtEl>
                                          <p:spTgt spid="36875"/>
                                        </p:tgtEl>
                                        <p:attrNameLst>
                                          <p:attrName>style.visibility</p:attrName>
                                        </p:attrNameLst>
                                      </p:cBhvr>
                                      <p:to>
                                        <p:strVal val="visible"/>
                                      </p:to>
                                    </p:set>
                                    <p:animEffect transition="in" filter="wipe(down)">
                                      <p:cBhvr>
                                        <p:cTn id="53" dur="500"/>
                                        <p:tgtEl>
                                          <p:spTgt spid="3687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down)">
                                      <p:cBhvr>
                                        <p:cTn id="58" dur="500"/>
                                        <p:tgtEl>
                                          <p:spTgt spid="29"/>
                                        </p:tgtEl>
                                      </p:cBhvr>
                                    </p:animEffect>
                                  </p:childTnLst>
                                </p:cTn>
                              </p:par>
                              <p:par>
                                <p:cTn id="59" presetID="22" presetClass="entr" presetSubtype="4" fill="hold" nodeType="withEffect">
                                  <p:stCondLst>
                                    <p:cond delay="0"/>
                                  </p:stCondLst>
                                  <p:childTnLst>
                                    <p:set>
                                      <p:cBhvr>
                                        <p:cTn id="60" dur="1" fill="hold">
                                          <p:stCondLst>
                                            <p:cond delay="0"/>
                                          </p:stCondLst>
                                        </p:cTn>
                                        <p:tgtEl>
                                          <p:spTgt spid="36867"/>
                                        </p:tgtEl>
                                        <p:attrNameLst>
                                          <p:attrName>style.visibility</p:attrName>
                                        </p:attrNameLst>
                                      </p:cBhvr>
                                      <p:to>
                                        <p:strVal val="visible"/>
                                      </p:to>
                                    </p:set>
                                    <p:animEffect transition="in" filter="wipe(down)">
                                      <p:cBhvr>
                                        <p:cTn id="61" dur="500"/>
                                        <p:tgtEl>
                                          <p:spTgt spid="3686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down)">
                                      <p:cBhvr>
                                        <p:cTn id="66" dur="500"/>
                                        <p:tgtEl>
                                          <p:spTgt spid="32"/>
                                        </p:tgtEl>
                                      </p:cBhvr>
                                    </p:animEffect>
                                  </p:childTnLst>
                                </p:cTn>
                              </p:par>
                              <p:par>
                                <p:cTn id="67" presetID="22" presetClass="entr" presetSubtype="4" fill="hold" nodeType="withEffect">
                                  <p:stCondLst>
                                    <p:cond delay="0"/>
                                  </p:stCondLst>
                                  <p:childTnLst>
                                    <p:set>
                                      <p:cBhvr>
                                        <p:cTn id="68" dur="1" fill="hold">
                                          <p:stCondLst>
                                            <p:cond delay="0"/>
                                          </p:stCondLst>
                                        </p:cTn>
                                        <p:tgtEl>
                                          <p:spTgt spid="36883"/>
                                        </p:tgtEl>
                                        <p:attrNameLst>
                                          <p:attrName>style.visibility</p:attrName>
                                        </p:attrNameLst>
                                      </p:cBhvr>
                                      <p:to>
                                        <p:strVal val="visible"/>
                                      </p:to>
                                    </p:set>
                                    <p:animEffect transition="in" filter="wipe(down)">
                                      <p:cBhvr>
                                        <p:cTn id="69" dur="500"/>
                                        <p:tgtEl>
                                          <p:spTgt spid="3688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7" grpId="0"/>
      <p:bldP spid="28"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57200" y="533400"/>
            <a:ext cx="8382000" cy="2954655"/>
          </a:xfrm>
          <a:prstGeom prst="rect">
            <a:avLst/>
          </a:prstGeom>
          <a:noFill/>
          <a:ln w="9525">
            <a:noFill/>
            <a:miter lim="800000"/>
            <a:headEnd/>
            <a:tailEnd/>
          </a:ln>
        </p:spPr>
        <p:txBody>
          <a:bodyPr>
            <a:spAutoFit/>
          </a:bodyPr>
          <a:lstStyle/>
          <a:p>
            <a:r>
              <a:rPr lang="en-US" sz="2400" b="1" i="1" dirty="0" smtClean="0"/>
              <a:t>Collaborators:</a:t>
            </a:r>
          </a:p>
          <a:p>
            <a:r>
              <a:rPr lang="en-US" sz="2400" b="1" i="1" dirty="0" smtClean="0"/>
              <a:t>Walter </a:t>
            </a:r>
            <a:r>
              <a:rPr lang="en-US" sz="2400" b="1" i="1" dirty="0" err="1" smtClean="0"/>
              <a:t>Goldburg</a:t>
            </a:r>
            <a:endParaRPr lang="en-US" sz="2400" b="1" i="1" dirty="0" smtClean="0"/>
          </a:p>
          <a:p>
            <a:r>
              <a:rPr lang="en-US" dirty="0" smtClean="0"/>
              <a:t>Department of Physics &amp; Astronomy, University of Pittsburgh</a:t>
            </a:r>
          </a:p>
          <a:p>
            <a:r>
              <a:rPr lang="en-US" sz="2400" b="1" i="1" dirty="0" smtClean="0"/>
              <a:t>Mahesh </a:t>
            </a:r>
            <a:r>
              <a:rPr lang="en-US" sz="2400" b="1" i="1" dirty="0"/>
              <a:t>M. </a:t>
            </a:r>
            <a:r>
              <a:rPr lang="en-US" sz="2400" b="1" i="1" dirty="0" err="1"/>
              <a:t>Bandi</a:t>
            </a:r>
            <a:endParaRPr lang="en-US" dirty="0"/>
          </a:p>
          <a:p>
            <a:r>
              <a:rPr lang="en-US" dirty="0" smtClean="0"/>
              <a:t>Center </a:t>
            </a:r>
            <a:r>
              <a:rPr lang="en-US" dirty="0"/>
              <a:t>for Nonlinear Studies and Condensed Matter &amp; Thermal Physics Division,</a:t>
            </a:r>
          </a:p>
          <a:p>
            <a:r>
              <a:rPr lang="en-US" dirty="0"/>
              <a:t>Los Alamos National Lab</a:t>
            </a:r>
            <a:r>
              <a:rPr lang="en-US" dirty="0" smtClean="0"/>
              <a:t>.</a:t>
            </a:r>
          </a:p>
          <a:p>
            <a:r>
              <a:rPr lang="en-US" sz="2400" b="1" i="1" dirty="0" smtClean="0"/>
              <a:t>Alain </a:t>
            </a:r>
            <a:r>
              <a:rPr lang="en-US" sz="2400" b="1" i="1" dirty="0" err="1" smtClean="0"/>
              <a:t>Pumir</a:t>
            </a:r>
            <a:endParaRPr lang="en-US" sz="2400" b="1" i="1" dirty="0" smtClean="0"/>
          </a:p>
          <a:p>
            <a:r>
              <a:rPr lang="en-US" dirty="0" err="1" smtClean="0"/>
              <a:t>Institut</a:t>
            </a:r>
            <a:r>
              <a:rPr lang="en-US" dirty="0" smtClean="0"/>
              <a:t> </a:t>
            </a:r>
            <a:r>
              <a:rPr lang="en-US" dirty="0" err="1" smtClean="0"/>
              <a:t>Nonline´aire</a:t>
            </a:r>
            <a:r>
              <a:rPr lang="en-US" dirty="0" smtClean="0"/>
              <a:t> de Nice, CNRS, France</a:t>
            </a:r>
          </a:p>
          <a:p>
            <a:endParaRPr lang="en-US" dirty="0" smtClean="0"/>
          </a:p>
        </p:txBody>
      </p:sp>
      <p:sp>
        <p:nvSpPr>
          <p:cNvPr id="3" name="Rectangle 2"/>
          <p:cNvSpPr/>
          <p:nvPr/>
        </p:nvSpPr>
        <p:spPr>
          <a:xfrm>
            <a:off x="609600" y="4590871"/>
            <a:ext cx="7924800" cy="1200329"/>
          </a:xfrm>
          <a:prstGeom prst="rect">
            <a:avLst/>
          </a:prstGeom>
        </p:spPr>
        <p:txBody>
          <a:bodyPr wrap="square">
            <a:spAutoFit/>
          </a:bodyPr>
          <a:lstStyle/>
          <a:p>
            <a:r>
              <a:rPr lang="en-US" dirty="0" smtClean="0"/>
              <a:t>Thanks to thesis committee:</a:t>
            </a:r>
          </a:p>
          <a:p>
            <a:r>
              <a:rPr lang="en-US" dirty="0" smtClean="0"/>
              <a:t>Dr. Walter </a:t>
            </a:r>
            <a:r>
              <a:rPr lang="en-US" dirty="0" err="1" smtClean="0"/>
              <a:t>I.Goldburg</a:t>
            </a:r>
            <a:r>
              <a:rPr lang="en-US" dirty="0" smtClean="0"/>
              <a:t> </a:t>
            </a:r>
          </a:p>
          <a:p>
            <a:r>
              <a:rPr lang="en-US" dirty="0" smtClean="0"/>
              <a:t>Dr. Sung K. Cho </a:t>
            </a:r>
          </a:p>
          <a:p>
            <a:r>
              <a:rPr lang="en-US" dirty="0" smtClean="0"/>
              <a:t>Dr. Bong J. Lee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Caustics</a:t>
            </a:r>
            <a:endParaRPr lang="en-US" dirty="0"/>
          </a:p>
        </p:txBody>
      </p:sp>
      <p:sp>
        <p:nvSpPr>
          <p:cNvPr id="1136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3677" name="Picture 13"/>
          <p:cNvPicPr>
            <a:picLocks noChangeAspect="1" noChangeArrowheads="1"/>
          </p:cNvPicPr>
          <p:nvPr/>
        </p:nvPicPr>
        <p:blipFill>
          <a:blip r:embed="rId3" cstate="print"/>
          <a:srcRect/>
          <a:stretch>
            <a:fillRect/>
          </a:stretch>
        </p:blipFill>
        <p:spPr bwMode="auto">
          <a:xfrm>
            <a:off x="5943600" y="838200"/>
            <a:ext cx="2590800" cy="2590800"/>
          </a:xfrm>
          <a:prstGeom prst="rect">
            <a:avLst/>
          </a:prstGeom>
          <a:noFill/>
          <a:ln w="9525">
            <a:noFill/>
            <a:miter lim="800000"/>
            <a:headEnd/>
            <a:tailEnd/>
          </a:ln>
        </p:spPr>
      </p:pic>
      <p:sp>
        <p:nvSpPr>
          <p:cNvPr id="1136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3681" name="Picture 17" descr="D:\Goldburg\thesis\word version\rho(x)_caustic.eps"/>
          <p:cNvPicPr>
            <a:picLocks noChangeAspect="1" noChangeArrowheads="1"/>
          </p:cNvPicPr>
          <p:nvPr/>
        </p:nvPicPr>
        <p:blipFill>
          <a:blip r:embed="rId4" cstate="print"/>
          <a:srcRect/>
          <a:stretch>
            <a:fillRect/>
          </a:stretch>
        </p:blipFill>
        <p:spPr bwMode="auto">
          <a:xfrm>
            <a:off x="4953000" y="3657600"/>
            <a:ext cx="4433047" cy="2659857"/>
          </a:xfrm>
          <a:prstGeom prst="rect">
            <a:avLst/>
          </a:prstGeom>
          <a:noFill/>
        </p:spPr>
      </p:pic>
      <p:sp>
        <p:nvSpPr>
          <p:cNvPr id="11368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85"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87"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8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 name="Text Box 6"/>
          <p:cNvSpPr txBox="1">
            <a:spLocks noChangeArrowheads="1"/>
          </p:cNvSpPr>
          <p:nvPr/>
        </p:nvSpPr>
        <p:spPr bwMode="auto">
          <a:xfrm>
            <a:off x="0" y="990600"/>
            <a:ext cx="5257800" cy="1015663"/>
          </a:xfrm>
          <a:prstGeom prst="rect">
            <a:avLst/>
          </a:prstGeom>
          <a:noFill/>
          <a:ln w="9525">
            <a:noFill/>
            <a:miter lim="800000"/>
            <a:headEnd/>
            <a:tailEnd/>
          </a:ln>
          <a:effectLst/>
        </p:spPr>
        <p:txBody>
          <a:bodyPr wrap="square">
            <a:spAutoFit/>
          </a:bodyPr>
          <a:lstStyle/>
          <a:p>
            <a:pPr>
              <a:spcBef>
                <a:spcPct val="50000"/>
              </a:spcBef>
            </a:pPr>
            <a:r>
              <a:rPr lang="en-US" sz="2000" dirty="0" smtClean="0"/>
              <a:t>-Caustics are divergences of light intensity produced by focused rays: Patterns at bottom of pool on sunny day</a:t>
            </a:r>
          </a:p>
        </p:txBody>
      </p:sp>
      <p:sp>
        <p:nvSpPr>
          <p:cNvPr id="30" name="Text Box 6"/>
          <p:cNvSpPr txBox="1">
            <a:spLocks noChangeArrowheads="1"/>
          </p:cNvSpPr>
          <p:nvPr/>
        </p:nvSpPr>
        <p:spPr bwMode="auto">
          <a:xfrm>
            <a:off x="0" y="2419350"/>
            <a:ext cx="38862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-Simplest caustic divergence:</a:t>
            </a:r>
          </a:p>
        </p:txBody>
      </p:sp>
      <p:sp>
        <p:nvSpPr>
          <p:cNvPr id="1116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 name="Text Box 6"/>
          <p:cNvSpPr txBox="1">
            <a:spLocks noChangeArrowheads="1"/>
          </p:cNvSpPr>
          <p:nvPr/>
        </p:nvSpPr>
        <p:spPr bwMode="auto">
          <a:xfrm>
            <a:off x="76200" y="3200400"/>
            <a:ext cx="25908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-Which produces:</a:t>
            </a:r>
          </a:p>
        </p:txBody>
      </p:sp>
      <p:sp>
        <p:nvSpPr>
          <p:cNvPr id="42" name="Text Box 6"/>
          <p:cNvSpPr txBox="1">
            <a:spLocks noChangeArrowheads="1"/>
          </p:cNvSpPr>
          <p:nvPr/>
        </p:nvSpPr>
        <p:spPr bwMode="auto">
          <a:xfrm>
            <a:off x="76200" y="4267200"/>
            <a:ext cx="25908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-In general:</a:t>
            </a:r>
          </a:p>
        </p:txBody>
      </p:sp>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 name="Text Box 6"/>
          <p:cNvSpPr txBox="1">
            <a:spLocks noChangeArrowheads="1"/>
          </p:cNvSpPr>
          <p:nvPr/>
        </p:nvSpPr>
        <p:spPr bwMode="auto">
          <a:xfrm>
            <a:off x="95250" y="5029200"/>
            <a:ext cx="25908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-Produces:</a:t>
            </a:r>
          </a:p>
        </p:txBody>
      </p:sp>
      <p:sp>
        <p:nvSpPr>
          <p:cNvPr id="1116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cxnSp>
        <p:nvCxnSpPr>
          <p:cNvPr id="38" name="Straight Arrow Connector 37"/>
          <p:cNvCxnSpPr/>
          <p:nvPr/>
        </p:nvCxnSpPr>
        <p:spPr>
          <a:xfrm rot="5400000">
            <a:off x="6248400" y="3276600"/>
            <a:ext cx="1143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00600" y="52578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800600" y="59436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143500" y="58293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7162803" y="6172199"/>
            <a:ext cx="457199" cy="3"/>
          </a:xfrm>
          <a:prstGeom prst="line">
            <a:avLst/>
          </a:prstGeom>
        </p:spPr>
        <p:style>
          <a:lnRef idx="1">
            <a:schemeClr val="accent1"/>
          </a:lnRef>
          <a:fillRef idx="0">
            <a:schemeClr val="accent1"/>
          </a:fillRef>
          <a:effectRef idx="0">
            <a:schemeClr val="accent1"/>
          </a:effectRef>
          <a:fontRef idx="minor">
            <a:schemeClr val="tx1"/>
          </a:fontRef>
        </p:style>
      </p:cxnSp>
      <p:pic>
        <p:nvPicPr>
          <p:cNvPr id="80"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353175" y="6248400"/>
            <a:ext cx="352425" cy="409575"/>
          </a:xfrm>
          <a:prstGeom prst="rect">
            <a:avLst/>
          </a:prstGeom>
          <a:noFill/>
        </p:spPr>
      </p:pic>
      <p:sp>
        <p:nvSpPr>
          <p:cNvPr id="1105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05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1617"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505200" y="2209800"/>
            <a:ext cx="1552575" cy="933450"/>
          </a:xfrm>
          <a:prstGeom prst="rect">
            <a:avLst/>
          </a:prstGeom>
          <a:noFill/>
        </p:spPr>
      </p:pic>
      <p:sp>
        <p:nvSpPr>
          <p:cNvPr id="43" name="Rectangle 42"/>
          <p:cNvSpPr/>
          <p:nvPr/>
        </p:nvSpPr>
        <p:spPr>
          <a:xfrm>
            <a:off x="5334000" y="4953000"/>
            <a:ext cx="45719" cy="76200"/>
          </a:xfrm>
          <a:prstGeom prst="rect">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1619" name="Picture 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600200" y="3657600"/>
            <a:ext cx="2647950" cy="419100"/>
          </a:xfrm>
          <a:prstGeom prst="rect">
            <a:avLst/>
          </a:prstGeom>
          <a:noFill/>
        </p:spPr>
      </p:pic>
      <p:sp>
        <p:nvSpPr>
          <p:cNvPr id="7"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5"/>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752600" y="4114800"/>
            <a:ext cx="1381125" cy="838200"/>
          </a:xfrm>
          <a:prstGeom prst="rect">
            <a:avLst/>
          </a:prstGeom>
          <a:noFill/>
        </p:spPr>
      </p:pic>
      <p:sp>
        <p:nvSpPr>
          <p:cNvPr id="9"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7"/>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1600200" y="4876800"/>
            <a:ext cx="1847850" cy="581025"/>
          </a:xfrm>
          <a:prstGeom prst="rect">
            <a:avLst/>
          </a:prstGeom>
          <a:noFill/>
        </p:spPr>
      </p:pic>
      <p:sp>
        <p:nvSpPr>
          <p:cNvPr id="1116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1625" name="Picture 9"/>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962400" y="5381625"/>
            <a:ext cx="895350" cy="4095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4" fill="hold" nodeType="withEffect">
                                  <p:stCondLst>
                                    <p:cond delay="0"/>
                                  </p:stCondLst>
                                  <p:childTnLst>
                                    <p:set>
                                      <p:cBhvr>
                                        <p:cTn id="9" dur="1" fill="hold">
                                          <p:stCondLst>
                                            <p:cond delay="0"/>
                                          </p:stCondLst>
                                        </p:cTn>
                                        <p:tgtEl>
                                          <p:spTgt spid="113677"/>
                                        </p:tgtEl>
                                        <p:attrNameLst>
                                          <p:attrName>style.visibility</p:attrName>
                                        </p:attrNameLst>
                                      </p:cBhvr>
                                      <p:to>
                                        <p:strVal val="visible"/>
                                      </p:to>
                                    </p:set>
                                    <p:animEffect transition="in" filter="wipe(down)">
                                      <p:cBhvr>
                                        <p:cTn id="10" dur="500"/>
                                        <p:tgtEl>
                                          <p:spTgt spid="11367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3681"/>
                                        </p:tgtEl>
                                        <p:attrNameLst>
                                          <p:attrName>style.visibility</p:attrName>
                                        </p:attrNameLst>
                                      </p:cBhvr>
                                      <p:to>
                                        <p:strVal val="visible"/>
                                      </p:to>
                                    </p:set>
                                    <p:animEffect transition="in" filter="wipe(down)">
                                      <p:cBhvr>
                                        <p:cTn id="15" dur="500"/>
                                        <p:tgtEl>
                                          <p:spTgt spid="113681"/>
                                        </p:tgtEl>
                                      </p:cBhvr>
                                    </p:animEffect>
                                  </p:childTnLst>
                                </p:cTn>
                              </p:par>
                              <p:par>
                                <p:cTn id="16" presetID="22" presetClass="entr" presetSubtype="4" fill="hold" nodeType="withEffect">
                                  <p:stCondLst>
                                    <p:cond delay="0"/>
                                  </p:stCondLst>
                                  <p:childTnLst>
                                    <p:set>
                                      <p:cBhvr>
                                        <p:cTn id="17" dur="1" fill="hold">
                                          <p:stCondLst>
                                            <p:cond delay="0"/>
                                          </p:stCondLst>
                                        </p:cTn>
                                        <p:tgtEl>
                                          <p:spTgt spid="111617"/>
                                        </p:tgtEl>
                                        <p:attrNameLst>
                                          <p:attrName>style.visibility</p:attrName>
                                        </p:attrNameLst>
                                      </p:cBhvr>
                                      <p:to>
                                        <p:strVal val="visible"/>
                                      </p:to>
                                    </p:set>
                                    <p:animEffect transition="in" filter="wipe(down)">
                                      <p:cBhvr>
                                        <p:cTn id="18" dur="500"/>
                                        <p:tgtEl>
                                          <p:spTgt spid="1116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par>
                                <p:cTn id="22" presetID="22" presetClass="entr" presetSubtype="4"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down)">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down)">
                                      <p:cBhvr>
                                        <p:cTn id="29" dur="500"/>
                                        <p:tgtEl>
                                          <p:spTgt spid="57"/>
                                        </p:tgtEl>
                                      </p:cBhvr>
                                    </p:animEffect>
                                  </p:childTnLst>
                                </p:cTn>
                              </p:par>
                              <p:par>
                                <p:cTn id="30" presetID="22" presetClass="entr" presetSubtype="4" fill="hold" nodeType="withEffect">
                                  <p:stCondLst>
                                    <p:cond delay="0"/>
                                  </p:stCondLst>
                                  <p:childTnLst>
                                    <p:set>
                                      <p:cBhvr>
                                        <p:cTn id="31" dur="1" fill="hold">
                                          <p:stCondLst>
                                            <p:cond delay="0"/>
                                          </p:stCondLst>
                                        </p:cTn>
                                        <p:tgtEl>
                                          <p:spTgt spid="111625"/>
                                        </p:tgtEl>
                                        <p:attrNameLst>
                                          <p:attrName>style.visibility</p:attrName>
                                        </p:attrNameLst>
                                      </p:cBhvr>
                                      <p:to>
                                        <p:strVal val="visible"/>
                                      </p:to>
                                    </p:set>
                                    <p:animEffect transition="in" filter="wipe(down)">
                                      <p:cBhvr>
                                        <p:cTn id="32" dur="500"/>
                                        <p:tgtEl>
                                          <p:spTgt spid="111625"/>
                                        </p:tgtEl>
                                      </p:cBhvr>
                                    </p:animEffect>
                                  </p:childTnLst>
                                </p:cTn>
                              </p:par>
                              <p:par>
                                <p:cTn id="33" presetID="22" presetClass="entr" presetSubtype="4"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down)">
                                      <p:cBhvr>
                                        <p:cTn id="35" dur="500"/>
                                        <p:tgtEl>
                                          <p:spTgt spid="60"/>
                                        </p:tgtEl>
                                      </p:cBhvr>
                                    </p:animEffect>
                                  </p:childTnLst>
                                </p:cTn>
                              </p:par>
                              <p:par>
                                <p:cTn id="36" presetID="22" presetClass="entr" presetSubtype="4" fill="hold"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par>
                                <p:cTn id="39" presetID="22" presetClass="entr" presetSubtype="4"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wipe(down)">
                                      <p:cBhvr>
                                        <p:cTn id="41" dur="500"/>
                                        <p:tgtEl>
                                          <p:spTgt spid="80"/>
                                        </p:tgtEl>
                                      </p:cBhvr>
                                    </p:animEffect>
                                  </p:childTnLst>
                                </p:cTn>
                              </p:par>
                              <p:par>
                                <p:cTn id="42" presetID="22" presetClass="entr" presetSubtype="4" fill="hold"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down)">
                                      <p:cBhvr>
                                        <p:cTn id="44" dur="500"/>
                                        <p:tgtEl>
                                          <p:spTgt spid="7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down)">
                                      <p:cBhvr>
                                        <p:cTn id="47" dur="500"/>
                                        <p:tgtEl>
                                          <p:spTgt spid="41"/>
                                        </p:tgtEl>
                                      </p:cBhvr>
                                    </p:animEffect>
                                  </p:childTnLst>
                                </p:cTn>
                              </p:par>
                              <p:par>
                                <p:cTn id="48" presetID="22" presetClass="entr" presetSubtype="4" fill="hold" nodeType="withEffect">
                                  <p:stCondLst>
                                    <p:cond delay="0"/>
                                  </p:stCondLst>
                                  <p:childTnLst>
                                    <p:set>
                                      <p:cBhvr>
                                        <p:cTn id="49" dur="1" fill="hold">
                                          <p:stCondLst>
                                            <p:cond delay="0"/>
                                          </p:stCondLst>
                                        </p:cTn>
                                        <p:tgtEl>
                                          <p:spTgt spid="111619"/>
                                        </p:tgtEl>
                                        <p:attrNameLst>
                                          <p:attrName>style.visibility</p:attrName>
                                        </p:attrNameLst>
                                      </p:cBhvr>
                                      <p:to>
                                        <p:strVal val="visible"/>
                                      </p:to>
                                    </p:set>
                                    <p:animEffect transition="in" filter="wipe(down)">
                                      <p:cBhvr>
                                        <p:cTn id="50" dur="500"/>
                                        <p:tgtEl>
                                          <p:spTgt spid="1116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500"/>
                                        <p:tgtEl>
                                          <p:spTgt spid="42"/>
                                        </p:tgtEl>
                                      </p:cBhvr>
                                    </p:animEffect>
                                  </p:childTnLst>
                                </p:cTn>
                              </p:par>
                              <p:par>
                                <p:cTn id="56" presetID="22" presetClass="entr" presetSubtype="4" fill="hold"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down)">
                                      <p:cBhvr>
                                        <p:cTn id="58" dur="500"/>
                                        <p:tgtEl>
                                          <p:spTgt spid="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down)">
                                      <p:cBhvr>
                                        <p:cTn id="61" dur="500"/>
                                        <p:tgtEl>
                                          <p:spTgt spid="48"/>
                                        </p:tgtEl>
                                      </p:cBhvr>
                                    </p:animEffect>
                                  </p:childTnLst>
                                </p:cTn>
                              </p:par>
                              <p:par>
                                <p:cTn id="62" presetID="22" presetClass="entr" presetSubtype="4" fill="hold"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down)">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41" grpId="0"/>
      <p:bldP spid="42"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Caustics in Fluid Dynamics</a:t>
            </a:r>
            <a:endParaRPr lang="en-US" dirty="0"/>
          </a:p>
        </p:txBody>
      </p:sp>
      <p:pic>
        <p:nvPicPr>
          <p:cNvPr id="4"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86400" y="2362200"/>
            <a:ext cx="1619250" cy="419100"/>
          </a:xfrm>
          <a:prstGeom prst="rect">
            <a:avLst/>
          </a:prstGeom>
          <a:noFill/>
        </p:spPr>
      </p:pic>
      <p:pic>
        <p:nvPicPr>
          <p:cNvPr id="5"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2362200"/>
            <a:ext cx="1619250" cy="419100"/>
          </a:xfrm>
          <a:prstGeom prst="rect">
            <a:avLst/>
          </a:prstGeom>
          <a:noFill/>
        </p:spPr>
      </p:pic>
      <p:sp>
        <p:nvSpPr>
          <p:cNvPr id="7" name="Text Box 6"/>
          <p:cNvSpPr txBox="1">
            <a:spLocks noChangeArrowheads="1"/>
          </p:cNvSpPr>
          <p:nvPr/>
        </p:nvSpPr>
        <p:spPr bwMode="auto">
          <a:xfrm>
            <a:off x="152400" y="1524000"/>
            <a:ext cx="83058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-In fluid dynamics, solution to Burger’s Equation(simplified </a:t>
            </a:r>
            <a:r>
              <a:rPr lang="en-US" sz="2000" dirty="0" err="1" smtClean="0"/>
              <a:t>Navier</a:t>
            </a:r>
            <a:r>
              <a:rPr lang="en-US" sz="2000" dirty="0" smtClean="0"/>
              <a:t>-Stokes) can produce shocks. These shocks will produce “caustics” of a passive scalar:</a:t>
            </a:r>
          </a:p>
        </p:txBody>
      </p:sp>
      <p:sp>
        <p:nvSpPr>
          <p:cNvPr id="9" name="Rectangle 8"/>
          <p:cNvSpPr/>
          <p:nvPr/>
        </p:nvSpPr>
        <p:spPr>
          <a:xfrm>
            <a:off x="762000" y="3239869"/>
            <a:ext cx="3429000" cy="646331"/>
          </a:xfrm>
          <a:prstGeom prst="rect">
            <a:avLst/>
          </a:prstGeom>
        </p:spPr>
        <p:txBody>
          <a:bodyPr wrap="square">
            <a:spAutoFit/>
          </a:bodyPr>
          <a:lstStyle/>
          <a:p>
            <a:pPr>
              <a:spcBef>
                <a:spcPct val="50000"/>
              </a:spcBef>
            </a:pPr>
            <a:r>
              <a:rPr lang="en-US" dirty="0" smtClean="0"/>
              <a:t>Caustic Aerosols: </a:t>
            </a:r>
            <a:r>
              <a:rPr lang="en-US" i="1" dirty="0" smtClean="0"/>
              <a:t>M. Wilkinson, </a:t>
            </a:r>
            <a:r>
              <a:rPr lang="en-US" i="1" dirty="0" err="1" smtClean="0"/>
              <a:t>Europhys</a:t>
            </a:r>
            <a:r>
              <a:rPr lang="en-US" i="1" dirty="0" smtClean="0"/>
              <a:t>. </a:t>
            </a:r>
            <a:r>
              <a:rPr lang="en-US" i="1" dirty="0" err="1" smtClean="0"/>
              <a:t>Lett</a:t>
            </a:r>
            <a:r>
              <a:rPr lang="en-US" i="1" dirty="0" smtClean="0"/>
              <a:t>. </a:t>
            </a:r>
            <a:r>
              <a:rPr lang="en-US" b="1" i="1" dirty="0" smtClean="0"/>
              <a:t>71</a:t>
            </a:r>
            <a:r>
              <a:rPr lang="en-US" i="1" dirty="0" smtClean="0"/>
              <a:t>, 186 (2005)</a:t>
            </a:r>
          </a:p>
        </p:txBody>
      </p:sp>
      <p:sp>
        <p:nvSpPr>
          <p:cNvPr id="10" name="Text Box 6"/>
          <p:cNvSpPr txBox="1">
            <a:spLocks noChangeArrowheads="1"/>
          </p:cNvSpPr>
          <p:nvPr/>
        </p:nvSpPr>
        <p:spPr bwMode="auto">
          <a:xfrm>
            <a:off x="228600" y="4171890"/>
            <a:ext cx="5486400" cy="400110"/>
          </a:xfrm>
          <a:prstGeom prst="rect">
            <a:avLst/>
          </a:prstGeom>
          <a:noFill/>
          <a:ln w="9525">
            <a:noFill/>
            <a:miter lim="800000"/>
            <a:headEnd/>
            <a:tailEnd/>
          </a:ln>
          <a:effectLst/>
        </p:spPr>
        <p:txBody>
          <a:bodyPr wrap="square">
            <a:spAutoFit/>
          </a:bodyPr>
          <a:lstStyle/>
          <a:p>
            <a:pPr>
              <a:spcBef>
                <a:spcPct val="50000"/>
              </a:spcBef>
            </a:pPr>
            <a:r>
              <a:rPr lang="en-US" sz="2000" b="1" dirty="0" smtClean="0"/>
              <a:t>-This is likely NOT what is seen in this experiment: </a:t>
            </a:r>
          </a:p>
        </p:txBody>
      </p:sp>
      <p:pic>
        <p:nvPicPr>
          <p:cNvPr id="11" name="Picture 2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57200" y="4719936"/>
            <a:ext cx="1809750" cy="438150"/>
          </a:xfrm>
          <a:prstGeom prst="rect">
            <a:avLst/>
          </a:prstGeom>
          <a:noFill/>
        </p:spPr>
      </p:pic>
      <p:pic>
        <p:nvPicPr>
          <p:cNvPr id="12" name="Picture 2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886200" y="4719936"/>
            <a:ext cx="762000" cy="409575"/>
          </a:xfrm>
          <a:prstGeom prst="rect">
            <a:avLst/>
          </a:prstGeom>
          <a:noFill/>
        </p:spPr>
      </p:pic>
      <p:pic>
        <p:nvPicPr>
          <p:cNvPr id="13" name="Picture 2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362200" y="4719936"/>
            <a:ext cx="1171575" cy="409575"/>
          </a:xfrm>
          <a:prstGeom prst="rect">
            <a:avLst/>
          </a:prstGeom>
          <a:noFill/>
        </p:spPr>
      </p:pic>
      <p:sp>
        <p:nvSpPr>
          <p:cNvPr id="14" name="Text Box 6"/>
          <p:cNvSpPr txBox="1">
            <a:spLocks noChangeArrowheads="1"/>
          </p:cNvSpPr>
          <p:nvPr/>
        </p:nvSpPr>
        <p:spPr bwMode="auto">
          <a:xfrm>
            <a:off x="228600" y="5234226"/>
            <a:ext cx="8915400" cy="861774"/>
          </a:xfrm>
          <a:prstGeom prst="rect">
            <a:avLst/>
          </a:prstGeom>
          <a:noFill/>
          <a:ln w="9525">
            <a:noFill/>
            <a:miter lim="800000"/>
            <a:headEnd/>
            <a:tailEnd/>
          </a:ln>
          <a:effectLst/>
        </p:spPr>
        <p:txBody>
          <a:bodyPr wrap="square">
            <a:spAutoFit/>
          </a:bodyPr>
          <a:lstStyle/>
          <a:p>
            <a:pPr marL="457200" indent="-457200">
              <a:spcBef>
                <a:spcPct val="50000"/>
              </a:spcBef>
              <a:buAutoNum type="arabicParenR"/>
            </a:pPr>
            <a:r>
              <a:rPr lang="en-US" sz="2000" dirty="0" smtClean="0"/>
              <a:t>Particles follow fluid flow “exactly”, surface flow governed by 3D </a:t>
            </a:r>
            <a:r>
              <a:rPr lang="en-US" sz="2000" dirty="0" err="1" smtClean="0"/>
              <a:t>Navier</a:t>
            </a:r>
            <a:r>
              <a:rPr lang="en-US" sz="2000" dirty="0" smtClean="0"/>
              <a:t>-Stokes.</a:t>
            </a:r>
          </a:p>
          <a:p>
            <a:pPr marL="457200" indent="-457200">
              <a:spcBef>
                <a:spcPct val="50000"/>
              </a:spcBef>
              <a:buAutoNum type="arabicParenR"/>
            </a:pPr>
            <a:r>
              <a:rPr lang="en-US" sz="2000" dirty="0" smtClean="0"/>
              <a:t>Surface waves are minimized. </a:t>
            </a:r>
          </a:p>
        </p:txBody>
      </p:sp>
      <p:sp>
        <p:nvSpPr>
          <p:cNvPr id="15" name="Rectangle 14"/>
          <p:cNvSpPr/>
          <p:nvPr/>
        </p:nvSpPr>
        <p:spPr>
          <a:xfrm>
            <a:off x="5486400" y="3200400"/>
            <a:ext cx="3429000" cy="646331"/>
          </a:xfrm>
          <a:prstGeom prst="rect">
            <a:avLst/>
          </a:prstGeom>
        </p:spPr>
        <p:txBody>
          <a:bodyPr wrap="square">
            <a:spAutoFit/>
          </a:bodyPr>
          <a:lstStyle/>
          <a:p>
            <a:r>
              <a:rPr lang="en-US" dirty="0" smtClean="0"/>
              <a:t>Wave Coagulation:</a:t>
            </a:r>
            <a:r>
              <a:rPr lang="en-US" i="1" dirty="0" smtClean="0"/>
              <a:t> P. </a:t>
            </a:r>
            <a:r>
              <a:rPr lang="en-US" i="1" dirty="0" err="1" smtClean="0"/>
              <a:t>Denissenko</a:t>
            </a:r>
            <a:r>
              <a:rPr lang="en-US" i="1" dirty="0" smtClean="0"/>
              <a:t>, Phys. Rev. </a:t>
            </a:r>
            <a:r>
              <a:rPr lang="en-US" i="1" dirty="0" err="1" smtClean="0"/>
              <a:t>Lett</a:t>
            </a:r>
            <a:r>
              <a:rPr lang="en-US" i="1" dirty="0" smtClean="0"/>
              <a:t>. </a:t>
            </a:r>
            <a:r>
              <a:rPr lang="en-US" b="1" i="1" dirty="0" smtClean="0"/>
              <a:t>97</a:t>
            </a:r>
            <a:r>
              <a:rPr lang="en-US" i="1" dirty="0" smtClean="0"/>
              <a:t>, 244501 (2006).</a:t>
            </a:r>
            <a:endParaRPr lang="en-US" dirty="0"/>
          </a:p>
        </p:txBody>
      </p:sp>
      <p:cxnSp>
        <p:nvCxnSpPr>
          <p:cNvPr id="17" name="Straight Arrow Connector 16"/>
          <p:cNvCxnSpPr/>
          <p:nvPr/>
        </p:nvCxnSpPr>
        <p:spPr>
          <a:xfrm rot="10800000">
            <a:off x="3124200" y="2819400"/>
            <a:ext cx="838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962400" y="2819400"/>
            <a:ext cx="13716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6934200" y="2819400"/>
            <a:ext cx="4572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59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par>
                                <p:cTn id="19" presetID="2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par>
                                <p:cTn id="30" presetID="22" presetClass="entr" presetSubtype="4"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52400" y="609600"/>
            <a:ext cx="8305800" cy="304800"/>
          </a:xfrm>
          <a:prstGeom prst="rect">
            <a:avLst/>
          </a:prstGeom>
          <a:noFill/>
          <a:ln w="9525">
            <a:noFill/>
            <a:miter lim="800000"/>
            <a:headEnd/>
            <a:tailEnd/>
          </a:ln>
          <a:effectLst/>
        </p:spPr>
        <p:txBody>
          <a:bodyPr/>
          <a:lstStyle/>
          <a:p>
            <a:pPr marL="342900" indent="-342900">
              <a:lnSpc>
                <a:spcPct val="80000"/>
              </a:lnSpc>
              <a:spcBef>
                <a:spcPct val="20000"/>
              </a:spcBef>
            </a:pPr>
            <a:r>
              <a:rPr lang="en-US" sz="2400" b="1" dirty="0" smtClean="0"/>
              <a:t>Major results of this work:</a:t>
            </a:r>
          </a:p>
        </p:txBody>
      </p:sp>
      <p:sp>
        <p:nvSpPr>
          <p:cNvPr id="3" name="Title 1"/>
          <p:cNvSpPr txBox="1">
            <a:spLocks/>
          </p:cNvSpPr>
          <p:nvPr/>
        </p:nvSpPr>
        <p:spPr>
          <a:xfrm>
            <a:off x="457200" y="0"/>
            <a:ext cx="82296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VI. Conclusion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3"/>
          <p:cNvSpPr/>
          <p:nvPr/>
        </p:nvSpPr>
        <p:spPr>
          <a:xfrm>
            <a:off x="381000" y="3519166"/>
            <a:ext cx="8001000" cy="2653034"/>
          </a:xfrm>
          <a:prstGeom prst="rect">
            <a:avLst/>
          </a:prstGeom>
        </p:spPr>
        <p:txBody>
          <a:bodyPr wrap="square">
            <a:spAutoFit/>
          </a:bodyPr>
          <a:lstStyle/>
          <a:p>
            <a:pPr marL="342900" indent="-342900">
              <a:lnSpc>
                <a:spcPct val="80000"/>
              </a:lnSpc>
              <a:spcBef>
                <a:spcPct val="20000"/>
              </a:spcBef>
            </a:pPr>
            <a:r>
              <a:rPr lang="en-US" dirty="0" smtClean="0"/>
              <a:t>-Results in dissipative range in (qualitative) agreement with:</a:t>
            </a:r>
          </a:p>
          <a:p>
            <a:pPr marL="342900" indent="-342900">
              <a:lnSpc>
                <a:spcPct val="80000"/>
              </a:lnSpc>
              <a:spcBef>
                <a:spcPct val="20000"/>
              </a:spcBef>
            </a:pPr>
            <a:r>
              <a:rPr lang="en-US" sz="1600" i="1" dirty="0" smtClean="0"/>
              <a:t>J. </a:t>
            </a:r>
            <a:r>
              <a:rPr lang="en-US" sz="1600" i="1" dirty="0" err="1" smtClean="0"/>
              <a:t>Bec</a:t>
            </a:r>
            <a:r>
              <a:rPr lang="en-US" sz="1600" i="1" dirty="0" smtClean="0"/>
              <a:t>, Phys. Rev. </a:t>
            </a:r>
            <a:r>
              <a:rPr lang="en-US" sz="1600" i="1" dirty="0" err="1" smtClean="0"/>
              <a:t>Lett</a:t>
            </a:r>
            <a:r>
              <a:rPr lang="en-US" sz="1600" i="1" dirty="0" smtClean="0"/>
              <a:t>. 92, 224501 (2004).</a:t>
            </a:r>
          </a:p>
          <a:p>
            <a:pPr marL="342900" indent="-342900">
              <a:lnSpc>
                <a:spcPct val="80000"/>
              </a:lnSpc>
              <a:spcBef>
                <a:spcPct val="20000"/>
              </a:spcBef>
            </a:pPr>
            <a:r>
              <a:rPr lang="en-US" sz="1600" i="1" dirty="0" smtClean="0"/>
              <a:t>E. </a:t>
            </a:r>
            <a:r>
              <a:rPr lang="en-US" sz="1600" i="1" dirty="0" err="1" smtClean="0"/>
              <a:t>Balkovsky</a:t>
            </a:r>
            <a:r>
              <a:rPr lang="en-US" sz="1600" i="1" dirty="0" smtClean="0"/>
              <a:t>, </a:t>
            </a:r>
            <a:r>
              <a:rPr lang="en-US" sz="1600" i="1" dirty="0" err="1" smtClean="0"/>
              <a:t>arXiv.chaodynp</a:t>
            </a:r>
            <a:r>
              <a:rPr lang="en-US" sz="1600" i="1" dirty="0" smtClean="0"/>
              <a:t>. 9912027 (1999).</a:t>
            </a:r>
          </a:p>
          <a:p>
            <a:pPr marL="342900" indent="-342900">
              <a:lnSpc>
                <a:spcPct val="80000"/>
              </a:lnSpc>
              <a:spcBef>
                <a:spcPct val="20000"/>
              </a:spcBef>
            </a:pPr>
            <a:r>
              <a:rPr lang="en-US" sz="1600" i="1" dirty="0" smtClean="0"/>
              <a:t>A. </a:t>
            </a:r>
            <a:r>
              <a:rPr lang="en-US" sz="1600" i="1" dirty="0" err="1" smtClean="0"/>
              <a:t>Pumir</a:t>
            </a:r>
            <a:r>
              <a:rPr lang="en-US" sz="1600" i="1" dirty="0" smtClean="0"/>
              <a:t>, Phys. Rev. E. 77, 066304 (2008). </a:t>
            </a:r>
          </a:p>
          <a:p>
            <a:pPr marL="342900" indent="-342900">
              <a:lnSpc>
                <a:spcPct val="80000"/>
              </a:lnSpc>
              <a:spcBef>
                <a:spcPct val="20000"/>
              </a:spcBef>
            </a:pPr>
            <a:endParaRPr lang="en-US" i="1" dirty="0" smtClean="0"/>
          </a:p>
          <a:p>
            <a:pPr marL="342900" indent="-342900">
              <a:lnSpc>
                <a:spcPct val="80000"/>
              </a:lnSpc>
              <a:spcBef>
                <a:spcPct val="20000"/>
              </a:spcBef>
            </a:pPr>
            <a:r>
              <a:rPr lang="en-US" dirty="0" smtClean="0"/>
              <a:t>-Results in inertial range in (qualitative) agreement with: </a:t>
            </a:r>
          </a:p>
          <a:p>
            <a:pPr marL="342900" indent="-342900">
              <a:lnSpc>
                <a:spcPct val="80000"/>
              </a:lnSpc>
              <a:spcBef>
                <a:spcPct val="20000"/>
              </a:spcBef>
            </a:pPr>
            <a:r>
              <a:rPr lang="en-US" sz="1600" i="1" dirty="0" smtClean="0"/>
              <a:t>A. </a:t>
            </a:r>
            <a:r>
              <a:rPr lang="en-US" sz="1600" i="1" dirty="0" err="1" smtClean="0"/>
              <a:t>Pumir</a:t>
            </a:r>
            <a:r>
              <a:rPr lang="en-US" sz="1600" i="1" dirty="0" smtClean="0"/>
              <a:t>, Phys. Rev. E. 77, 066304 (2008). </a:t>
            </a:r>
          </a:p>
          <a:p>
            <a:pPr marL="342900" indent="-342900">
              <a:lnSpc>
                <a:spcPct val="80000"/>
              </a:lnSpc>
              <a:spcBef>
                <a:spcPct val="20000"/>
              </a:spcBef>
            </a:pPr>
            <a:r>
              <a:rPr lang="en-US" dirty="0" smtClean="0"/>
              <a:t>-Results most likely NOT due to caustics (or waves), as in:</a:t>
            </a:r>
          </a:p>
          <a:p>
            <a:pPr marL="342900" indent="-342900">
              <a:lnSpc>
                <a:spcPct val="80000"/>
              </a:lnSpc>
              <a:spcBef>
                <a:spcPct val="20000"/>
              </a:spcBef>
            </a:pPr>
            <a:r>
              <a:rPr lang="en-US" sz="1600" i="1" dirty="0" smtClean="0"/>
              <a:t>M. Wilkinson, </a:t>
            </a:r>
            <a:r>
              <a:rPr lang="en-US" sz="1600" i="1" dirty="0" err="1" smtClean="0"/>
              <a:t>Europhys</a:t>
            </a:r>
            <a:r>
              <a:rPr lang="en-US" sz="1600" i="1" dirty="0" smtClean="0"/>
              <a:t>. </a:t>
            </a:r>
            <a:r>
              <a:rPr lang="en-US" sz="1600" i="1" dirty="0" err="1" smtClean="0"/>
              <a:t>Lett</a:t>
            </a:r>
            <a:r>
              <a:rPr lang="en-US" sz="1600" i="1" dirty="0" smtClean="0"/>
              <a:t>. </a:t>
            </a:r>
            <a:r>
              <a:rPr lang="en-US" sz="1600" b="1" i="1" dirty="0" smtClean="0"/>
              <a:t>71</a:t>
            </a:r>
            <a:r>
              <a:rPr lang="en-US" sz="1600" i="1" dirty="0" smtClean="0"/>
              <a:t>, 186 (2005) </a:t>
            </a:r>
          </a:p>
          <a:p>
            <a:pPr marL="342900" indent="-342900">
              <a:lnSpc>
                <a:spcPct val="80000"/>
              </a:lnSpc>
              <a:spcBef>
                <a:spcPct val="20000"/>
              </a:spcBef>
            </a:pPr>
            <a:r>
              <a:rPr lang="en-US" sz="1600" i="1" dirty="0" smtClean="0"/>
              <a:t>P. </a:t>
            </a:r>
            <a:r>
              <a:rPr lang="en-US" sz="1600" i="1" dirty="0" err="1" smtClean="0"/>
              <a:t>Denissenko</a:t>
            </a:r>
            <a:r>
              <a:rPr lang="en-US" sz="1600" i="1" dirty="0" smtClean="0"/>
              <a:t>, Phys. Rev. </a:t>
            </a:r>
            <a:r>
              <a:rPr lang="en-US" sz="1600" i="1" dirty="0" err="1" smtClean="0"/>
              <a:t>Lett</a:t>
            </a:r>
            <a:r>
              <a:rPr lang="en-US" sz="1600" i="1" dirty="0" smtClean="0"/>
              <a:t>. </a:t>
            </a:r>
            <a:r>
              <a:rPr lang="en-US" sz="1600" b="1" i="1" dirty="0" smtClean="0"/>
              <a:t>97</a:t>
            </a:r>
            <a:r>
              <a:rPr lang="en-US" sz="1600" i="1" dirty="0" smtClean="0"/>
              <a:t>, 244501 (2006).</a:t>
            </a:r>
          </a:p>
        </p:txBody>
      </p:sp>
      <p:sp>
        <p:nvSpPr>
          <p:cNvPr id="5" name="Rectangle 4"/>
          <p:cNvSpPr/>
          <p:nvPr/>
        </p:nvSpPr>
        <p:spPr>
          <a:xfrm>
            <a:off x="0" y="1091386"/>
            <a:ext cx="9144000" cy="2185214"/>
          </a:xfrm>
          <a:prstGeom prst="rect">
            <a:avLst/>
          </a:prstGeom>
        </p:spPr>
        <p:txBody>
          <a:bodyPr wrap="square">
            <a:spAutoFit/>
          </a:bodyPr>
          <a:lstStyle/>
          <a:p>
            <a:pPr marL="342900" indent="-342900">
              <a:lnSpc>
                <a:spcPct val="80000"/>
              </a:lnSpc>
              <a:spcBef>
                <a:spcPct val="20000"/>
              </a:spcBef>
              <a:buFontTx/>
              <a:buChar char="•"/>
            </a:pPr>
            <a:r>
              <a:rPr lang="en-US" sz="2400" dirty="0" smtClean="0"/>
              <a:t>Particles coagulate into string-like structures. </a:t>
            </a:r>
          </a:p>
          <a:p>
            <a:pPr marL="342900" indent="-342900">
              <a:lnSpc>
                <a:spcPct val="80000"/>
              </a:lnSpc>
              <a:spcBef>
                <a:spcPct val="20000"/>
              </a:spcBef>
            </a:pPr>
            <a:r>
              <a:rPr lang="en-US" sz="1600" dirty="0" smtClean="0"/>
              <a:t>	- Particles concentrate on </a:t>
            </a:r>
            <a:r>
              <a:rPr lang="en-US" sz="1600" dirty="0" err="1" smtClean="0"/>
              <a:t>multifractal</a:t>
            </a:r>
            <a:r>
              <a:rPr lang="en-US" sz="1600" dirty="0" smtClean="0"/>
              <a:t> in both inertial and dissipative ranges.</a:t>
            </a:r>
            <a:endParaRPr lang="en-US" sz="2400" b="1" dirty="0" smtClean="0"/>
          </a:p>
          <a:p>
            <a:pPr marL="342900" indent="-342900">
              <a:lnSpc>
                <a:spcPct val="80000"/>
              </a:lnSpc>
              <a:spcBef>
                <a:spcPct val="20000"/>
              </a:spcBef>
              <a:buFontTx/>
              <a:buChar char="•"/>
            </a:pPr>
            <a:r>
              <a:rPr lang="en-US" sz="2400" dirty="0" smtClean="0"/>
              <a:t>Inertial and dissipative range concentrations </a:t>
            </a:r>
            <a:r>
              <a:rPr lang="en-US" sz="2400" i="1" dirty="0" smtClean="0"/>
              <a:t>quantitatively</a:t>
            </a:r>
            <a:r>
              <a:rPr lang="en-US" sz="2400" dirty="0" smtClean="0"/>
              <a:t> different.</a:t>
            </a:r>
          </a:p>
          <a:p>
            <a:pPr marL="342900" indent="-342900">
              <a:lnSpc>
                <a:spcPct val="80000"/>
              </a:lnSpc>
              <a:spcBef>
                <a:spcPct val="20000"/>
              </a:spcBef>
            </a:pPr>
            <a:r>
              <a:rPr lang="en-US" sz="1600" dirty="0" smtClean="0"/>
              <a:t>	- First moment of the (</a:t>
            </a:r>
            <a:r>
              <a:rPr lang="en-US" sz="1600" dirty="0" err="1" smtClean="0"/>
              <a:t>Lagrangian</a:t>
            </a:r>
            <a:r>
              <a:rPr lang="en-US" sz="1600" dirty="0" smtClean="0"/>
              <a:t>) coarse-grained concentration exhibits unique scale-free behavior in inertial and dissipative ranges.</a:t>
            </a:r>
          </a:p>
          <a:p>
            <a:pPr marL="342900" indent="-342900">
              <a:lnSpc>
                <a:spcPct val="80000"/>
              </a:lnSpc>
              <a:spcBef>
                <a:spcPct val="20000"/>
              </a:spcBef>
              <a:buFontTx/>
              <a:buChar char="•"/>
            </a:pPr>
            <a:r>
              <a:rPr lang="en-US" sz="2400" dirty="0" smtClean="0"/>
              <a:t>PDFs behave algebraically (very broad) over range of concentrations.</a:t>
            </a:r>
          </a:p>
          <a:p>
            <a:pPr marL="342900" indent="-342900">
              <a:lnSpc>
                <a:spcPct val="80000"/>
              </a:lnSpc>
              <a:spcBef>
                <a:spcPct val="20000"/>
              </a:spcBef>
            </a:pPr>
            <a:r>
              <a:rPr lang="en-US" sz="2400" dirty="0" smtClean="0"/>
              <a:t>	</a:t>
            </a:r>
            <a:r>
              <a:rPr lang="en-US" sz="1600" dirty="0" smtClean="0"/>
              <a:t>- Power-law describes regions of particle expulsion instead of line structures.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Text Box 6"/>
          <p:cNvSpPr txBox="1">
            <a:spLocks noChangeArrowheads="1"/>
          </p:cNvSpPr>
          <p:nvPr/>
        </p:nvSpPr>
        <p:spPr bwMode="auto">
          <a:xfrm>
            <a:off x="533400" y="3998655"/>
            <a:ext cx="7924800" cy="2554545"/>
          </a:xfrm>
          <a:prstGeom prst="rect">
            <a:avLst/>
          </a:prstGeom>
          <a:noFill/>
          <a:ln w="9525">
            <a:noFill/>
            <a:miter lim="800000"/>
            <a:headEnd/>
            <a:tailEnd/>
          </a:ln>
          <a:effectLst/>
        </p:spPr>
        <p:txBody>
          <a:bodyPr wrap="square">
            <a:spAutoFit/>
          </a:bodyPr>
          <a:lstStyle/>
          <a:p>
            <a:r>
              <a:rPr lang="en-US" sz="2000" dirty="0" smtClean="0"/>
              <a:t>Collaborator’s (Dr.’s W.I. </a:t>
            </a:r>
            <a:r>
              <a:rPr lang="en-US" sz="2000" dirty="0" err="1" smtClean="0"/>
              <a:t>Goldburg</a:t>
            </a:r>
            <a:r>
              <a:rPr lang="en-US" sz="2000" dirty="0" smtClean="0"/>
              <a:t>, M.M. </a:t>
            </a:r>
            <a:r>
              <a:rPr lang="en-US" sz="2000" dirty="0" err="1" smtClean="0"/>
              <a:t>Bandi</a:t>
            </a:r>
            <a:r>
              <a:rPr lang="en-US" sz="2000" dirty="0" smtClean="0"/>
              <a:t>, and A. </a:t>
            </a:r>
            <a:r>
              <a:rPr lang="en-US" sz="2000" dirty="0" err="1" smtClean="0"/>
              <a:t>Pumir</a:t>
            </a:r>
            <a:r>
              <a:rPr lang="en-US" sz="2000" dirty="0" smtClean="0"/>
              <a:t>) would like to thank G. </a:t>
            </a:r>
            <a:r>
              <a:rPr lang="en-US" sz="2000" dirty="0" err="1" smtClean="0"/>
              <a:t>Falkovich</a:t>
            </a:r>
            <a:r>
              <a:rPr lang="en-US" sz="2000" dirty="0" smtClean="0"/>
              <a:t> and K. </a:t>
            </a:r>
            <a:r>
              <a:rPr lang="en-US" sz="2000" dirty="0" err="1" smtClean="0"/>
              <a:t>Gawedzki</a:t>
            </a:r>
            <a:r>
              <a:rPr lang="en-US" sz="2000" dirty="0" smtClean="0"/>
              <a:t> for very helpful discussions. Funding was provided by the US National Science Foundation grant # DMR-0604477 and by the French ANR (contract DSPET) and by IDRIS. This work was partially carried out under the auspices of the National Nuclear Security Administration of the U.S. Department of Energy at Los Alamos National Laboratory under Contract No. DE-AC52-06NA25396. Dr. A. </a:t>
            </a:r>
            <a:r>
              <a:rPr lang="en-US" sz="2000" dirty="0" err="1" smtClean="0"/>
              <a:t>Pumir</a:t>
            </a:r>
            <a:r>
              <a:rPr lang="en-US" sz="2000" dirty="0" smtClean="0"/>
              <a:t> thanks the French ANR (contract DSPET), and IDRIS for support.</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457200" y="1524000"/>
            <a:ext cx="8382000" cy="4739759"/>
          </a:xfrm>
          <a:prstGeom prst="rect">
            <a:avLst/>
          </a:prstGeom>
          <a:noFill/>
          <a:ln w="9525">
            <a:noFill/>
            <a:miter lim="800000"/>
            <a:headEnd/>
            <a:tailEnd/>
          </a:ln>
          <a:effectLst/>
        </p:spPr>
        <p:txBody>
          <a:bodyPr wrap="square">
            <a:spAutoFit/>
          </a:bodyPr>
          <a:lstStyle/>
          <a:p>
            <a:pPr>
              <a:spcBef>
                <a:spcPct val="50000"/>
              </a:spcBef>
            </a:pPr>
            <a:r>
              <a:rPr lang="en-US" sz="3200" dirty="0" smtClean="0"/>
              <a:t>I.  Experiment Description/Overview </a:t>
            </a:r>
          </a:p>
          <a:p>
            <a:pPr>
              <a:spcBef>
                <a:spcPct val="50000"/>
              </a:spcBef>
            </a:pPr>
            <a:r>
              <a:rPr lang="en-US" sz="3200" dirty="0" smtClean="0"/>
              <a:t>II. Particle Evolution</a:t>
            </a:r>
          </a:p>
          <a:p>
            <a:pPr>
              <a:spcBef>
                <a:spcPct val="50000"/>
              </a:spcBef>
            </a:pPr>
            <a:r>
              <a:rPr lang="en-US" sz="3200" dirty="0" smtClean="0"/>
              <a:t>III. Coarse-graining Procedure</a:t>
            </a:r>
          </a:p>
          <a:p>
            <a:pPr>
              <a:spcBef>
                <a:spcPct val="50000"/>
              </a:spcBef>
            </a:pPr>
            <a:r>
              <a:rPr lang="en-US" sz="3200" dirty="0" smtClean="0"/>
              <a:t>IV. Concentration Statistics</a:t>
            </a:r>
          </a:p>
          <a:p>
            <a:pPr>
              <a:spcBef>
                <a:spcPct val="50000"/>
              </a:spcBef>
            </a:pPr>
            <a:r>
              <a:rPr lang="en-US" sz="3200" dirty="0" smtClean="0"/>
              <a:t>V. Discussion</a:t>
            </a:r>
          </a:p>
          <a:p>
            <a:pPr>
              <a:spcBef>
                <a:spcPct val="50000"/>
              </a:spcBef>
            </a:pPr>
            <a:r>
              <a:rPr lang="en-US" sz="3200" dirty="0" smtClean="0"/>
              <a:t>VI. Conclusion</a:t>
            </a:r>
          </a:p>
          <a:p>
            <a:pPr>
              <a:spcBef>
                <a:spcPct val="50000"/>
              </a:spcBef>
            </a:pPr>
            <a:endParaRPr lang="en-US" sz="2000" dirty="0" smtClean="0"/>
          </a:p>
        </p:txBody>
      </p:sp>
      <p:sp>
        <p:nvSpPr>
          <p:cNvPr id="3"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Outline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6"/>
          <p:cNvSpPr txBox="1">
            <a:spLocks noChangeArrowheads="1"/>
          </p:cNvSpPr>
          <p:nvPr/>
        </p:nvSpPr>
        <p:spPr bwMode="auto">
          <a:xfrm>
            <a:off x="-1143000" y="609600"/>
            <a:ext cx="533400" cy="641350"/>
          </a:xfrm>
          <a:prstGeom prst="rect">
            <a:avLst/>
          </a:prstGeom>
          <a:noFill/>
          <a:ln w="9525" algn="ctr">
            <a:noFill/>
            <a:miter lim="800000"/>
            <a:headEnd/>
            <a:tailEnd/>
          </a:ln>
        </p:spPr>
        <p:txBody>
          <a:bodyPr>
            <a:spAutoFit/>
          </a:bodyPr>
          <a:lstStyle/>
          <a:p>
            <a:pPr>
              <a:spcBef>
                <a:spcPct val="50000"/>
              </a:spcBef>
            </a:pPr>
            <a:endParaRPr lang="en-US" sz="3600"/>
          </a:p>
        </p:txBody>
      </p:sp>
      <p:pic>
        <p:nvPicPr>
          <p:cNvPr id="32772" name="Picture 2" descr="pic3"/>
          <p:cNvPicPr>
            <a:picLocks noChangeAspect="1" noChangeArrowheads="1"/>
          </p:cNvPicPr>
          <p:nvPr/>
        </p:nvPicPr>
        <p:blipFill>
          <a:blip r:embed="rId3" cstate="print"/>
          <a:srcRect/>
          <a:stretch>
            <a:fillRect/>
          </a:stretch>
        </p:blipFill>
        <p:spPr bwMode="auto">
          <a:xfrm>
            <a:off x="304800" y="2971800"/>
            <a:ext cx="4470400" cy="3352800"/>
          </a:xfrm>
          <a:prstGeom prst="rect">
            <a:avLst/>
          </a:prstGeom>
          <a:noFill/>
          <a:ln w="9525">
            <a:noFill/>
            <a:miter lim="800000"/>
            <a:headEnd/>
            <a:tailEnd/>
          </a:ln>
        </p:spPr>
      </p:pic>
      <p:sp>
        <p:nvSpPr>
          <p:cNvPr id="32776" name="Rectangle 3"/>
          <p:cNvSpPr>
            <a:spLocks noChangeArrowheads="1"/>
          </p:cNvSpPr>
          <p:nvPr/>
        </p:nvSpPr>
        <p:spPr bwMode="auto">
          <a:xfrm>
            <a:off x="0" y="914400"/>
            <a:ext cx="9144000" cy="16002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Experiment: track floating particles on the surface of a turbulent sea.</a:t>
            </a:r>
          </a:p>
          <a:p>
            <a:pPr marL="342900" indent="-342900">
              <a:lnSpc>
                <a:spcPct val="80000"/>
              </a:lnSpc>
              <a:spcBef>
                <a:spcPct val="20000"/>
              </a:spcBef>
              <a:buFontTx/>
              <a:buChar char="•"/>
            </a:pPr>
            <a:r>
              <a:rPr lang="en-US" sz="2000" dirty="0" smtClean="0"/>
              <a:t>Models transport of pollutants, chemical species, etc. which are </a:t>
            </a:r>
            <a:r>
              <a:rPr lang="en-US" sz="2000" b="1" dirty="0" smtClean="0"/>
              <a:t>PASSIVE</a:t>
            </a:r>
            <a:r>
              <a:rPr lang="en-US" sz="2000" dirty="0" smtClean="0"/>
              <a:t> and </a:t>
            </a:r>
            <a:r>
              <a:rPr lang="en-US" sz="2000" b="1" dirty="0" smtClean="0"/>
              <a:t>BOUYANT</a:t>
            </a:r>
            <a:r>
              <a:rPr lang="en-US" sz="2000" dirty="0" smtClean="0"/>
              <a:t>.</a:t>
            </a:r>
          </a:p>
          <a:p>
            <a:pPr marL="342900" indent="-342900">
              <a:lnSpc>
                <a:spcPct val="80000"/>
              </a:lnSpc>
              <a:spcBef>
                <a:spcPct val="20000"/>
              </a:spcBef>
              <a:buFontTx/>
              <a:buChar char="•"/>
            </a:pPr>
            <a:r>
              <a:rPr lang="en-US" sz="2000" dirty="0" smtClean="0"/>
              <a:t>Floaters flee fluid </a:t>
            </a:r>
            <a:r>
              <a:rPr lang="en-US" sz="2000" dirty="0" err="1" smtClean="0"/>
              <a:t>upwellings</a:t>
            </a:r>
            <a:r>
              <a:rPr lang="en-US" sz="2000" dirty="0" smtClean="0"/>
              <a:t> (sources) and cluster around fluid </a:t>
            </a:r>
            <a:r>
              <a:rPr lang="en-US" sz="2000" dirty="0" err="1" smtClean="0"/>
              <a:t>downwellings</a:t>
            </a:r>
            <a:r>
              <a:rPr lang="en-US" sz="2000" dirty="0" smtClean="0"/>
              <a:t> (sinks).</a:t>
            </a:r>
            <a:r>
              <a:rPr lang="en-US" sz="3200" dirty="0" smtClean="0"/>
              <a:t> </a:t>
            </a:r>
            <a:endParaRPr lang="en-US" sz="3200" dirty="0"/>
          </a:p>
        </p:txBody>
      </p:sp>
      <p:pic>
        <p:nvPicPr>
          <p:cNvPr id="32790" name="Picture 1026" descr="fourclouds"/>
          <p:cNvPicPr>
            <a:picLocks noChangeAspect="1" noChangeArrowheads="1"/>
          </p:cNvPicPr>
          <p:nvPr/>
        </p:nvPicPr>
        <p:blipFill>
          <a:blip r:embed="rId4" cstate="print"/>
          <a:srcRect/>
          <a:stretch>
            <a:fillRect/>
          </a:stretch>
        </p:blipFill>
        <p:spPr bwMode="auto">
          <a:xfrm>
            <a:off x="4876800" y="2743200"/>
            <a:ext cx="3886200" cy="3790058"/>
          </a:xfrm>
          <a:prstGeom prst="rect">
            <a:avLst/>
          </a:prstGeom>
          <a:noFill/>
          <a:ln w="9525">
            <a:noFill/>
            <a:miter lim="800000"/>
            <a:headEnd/>
            <a:tailEnd/>
          </a:ln>
        </p:spPr>
      </p:pic>
      <p:sp>
        <p:nvSpPr>
          <p:cNvPr id="10" name="Text Box 2"/>
          <p:cNvSpPr txBox="1">
            <a:spLocks noChangeArrowheads="1"/>
          </p:cNvSpPr>
          <p:nvPr/>
        </p:nvSpPr>
        <p:spPr bwMode="auto">
          <a:xfrm>
            <a:off x="0" y="0"/>
            <a:ext cx="9144000" cy="769441"/>
          </a:xfrm>
          <a:prstGeom prst="rect">
            <a:avLst/>
          </a:prstGeom>
          <a:noFill/>
          <a:ln w="9525">
            <a:noFill/>
            <a:miter lim="800000"/>
            <a:headEnd/>
            <a:tailEnd/>
          </a:ln>
        </p:spPr>
        <p:txBody>
          <a:bodyPr>
            <a:spAutoFit/>
          </a:bodyPr>
          <a:lstStyle/>
          <a:p>
            <a:pPr marL="457200" indent="-457200" algn="ctr"/>
            <a:r>
              <a:rPr lang="en-US" sz="4400" b="1" dirty="0" smtClean="0"/>
              <a:t>  </a:t>
            </a:r>
            <a:r>
              <a:rPr lang="en-US" sz="4400" dirty="0" smtClean="0"/>
              <a:t>I. Experiment Overview</a:t>
            </a:r>
            <a:endParaRPr lang="en-US" sz="4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790"/>
                                        </p:tgtEl>
                                        <p:attrNameLst>
                                          <p:attrName>style.visibility</p:attrName>
                                        </p:attrNameLst>
                                      </p:cBhvr>
                                      <p:to>
                                        <p:strVal val="visible"/>
                                      </p:to>
                                    </p:set>
                                    <p:animEffect transition="in" filter="wipe(down)">
                                      <p:cBhvr>
                                        <p:cTn id="7" dur="500"/>
                                        <p:tgtEl>
                                          <p:spTgt spid="32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1295400" y="1143000"/>
            <a:ext cx="1588" cy="2590800"/>
          </a:xfrm>
          <a:prstGeom prst="line">
            <a:avLst/>
          </a:prstGeom>
          <a:noFill/>
          <a:ln w="9525">
            <a:solidFill>
              <a:schemeClr val="tx1"/>
            </a:solidFill>
            <a:round/>
            <a:headEnd/>
            <a:tailEnd/>
          </a:ln>
        </p:spPr>
        <p:txBody>
          <a:bodyPr/>
          <a:lstStyle/>
          <a:p>
            <a:endParaRPr lang="en-US"/>
          </a:p>
        </p:txBody>
      </p:sp>
      <p:sp>
        <p:nvSpPr>
          <p:cNvPr id="3" name="Line 4"/>
          <p:cNvSpPr>
            <a:spLocks noChangeShapeType="1"/>
          </p:cNvSpPr>
          <p:nvPr/>
        </p:nvSpPr>
        <p:spPr bwMode="auto">
          <a:xfrm>
            <a:off x="1295400" y="3733800"/>
            <a:ext cx="6400800" cy="1588"/>
          </a:xfrm>
          <a:prstGeom prst="line">
            <a:avLst/>
          </a:prstGeom>
          <a:noFill/>
          <a:ln w="9525">
            <a:solidFill>
              <a:schemeClr val="tx1"/>
            </a:solidFill>
            <a:round/>
            <a:headEnd/>
            <a:tailEnd/>
          </a:ln>
        </p:spPr>
        <p:txBody>
          <a:bodyPr/>
          <a:lstStyle/>
          <a:p>
            <a:endParaRPr lang="en-US"/>
          </a:p>
        </p:txBody>
      </p:sp>
      <p:sp>
        <p:nvSpPr>
          <p:cNvPr id="4" name="Line 5"/>
          <p:cNvSpPr>
            <a:spLocks noChangeShapeType="1"/>
          </p:cNvSpPr>
          <p:nvPr/>
        </p:nvSpPr>
        <p:spPr bwMode="auto">
          <a:xfrm flipV="1">
            <a:off x="7696200" y="1066800"/>
            <a:ext cx="1588" cy="2667000"/>
          </a:xfrm>
          <a:prstGeom prst="line">
            <a:avLst/>
          </a:prstGeom>
          <a:noFill/>
          <a:ln w="9525">
            <a:solidFill>
              <a:schemeClr val="tx1"/>
            </a:solidFill>
            <a:round/>
            <a:headEnd/>
            <a:tailEnd/>
          </a:ln>
        </p:spPr>
        <p:txBody>
          <a:bodyPr/>
          <a:lstStyle/>
          <a:p>
            <a:endParaRPr lang="en-US"/>
          </a:p>
        </p:txBody>
      </p:sp>
      <p:sp>
        <p:nvSpPr>
          <p:cNvPr id="5" name="Line 6"/>
          <p:cNvSpPr>
            <a:spLocks noChangeShapeType="1"/>
          </p:cNvSpPr>
          <p:nvPr/>
        </p:nvSpPr>
        <p:spPr bwMode="auto">
          <a:xfrm>
            <a:off x="1295400" y="1676400"/>
            <a:ext cx="6400800" cy="1588"/>
          </a:xfrm>
          <a:prstGeom prst="line">
            <a:avLst/>
          </a:prstGeom>
          <a:noFill/>
          <a:ln w="9525">
            <a:solidFill>
              <a:schemeClr val="tx1"/>
            </a:solidFill>
            <a:prstDash val="sysDot"/>
            <a:round/>
            <a:headEnd/>
            <a:tailEnd/>
          </a:ln>
        </p:spPr>
        <p:txBody>
          <a:bodyPr/>
          <a:lstStyle/>
          <a:p>
            <a:endParaRPr lang="en-US"/>
          </a:p>
        </p:txBody>
      </p:sp>
      <p:grpSp>
        <p:nvGrpSpPr>
          <p:cNvPr id="6" name="Group 7"/>
          <p:cNvGrpSpPr>
            <a:grpSpLocks/>
          </p:cNvGrpSpPr>
          <p:nvPr/>
        </p:nvGrpSpPr>
        <p:grpSpPr bwMode="auto">
          <a:xfrm>
            <a:off x="1752600" y="1905000"/>
            <a:ext cx="1676400" cy="1676400"/>
            <a:chOff x="1104" y="2448"/>
            <a:chExt cx="1056" cy="1056"/>
          </a:xfrm>
        </p:grpSpPr>
        <p:sp>
          <p:nvSpPr>
            <p:cNvPr id="7" name="Oval 8"/>
            <p:cNvSpPr>
              <a:spLocks noChangeArrowheads="1"/>
            </p:cNvSpPr>
            <p:nvPr/>
          </p:nvSpPr>
          <p:spPr bwMode="auto">
            <a:xfrm>
              <a:off x="1104" y="2448"/>
              <a:ext cx="1056" cy="1056"/>
            </a:xfrm>
            <a:prstGeom prst="ellipse">
              <a:avLst/>
            </a:prstGeom>
            <a:noFill/>
            <a:ln w="9525">
              <a:solidFill>
                <a:schemeClr val="tx1"/>
              </a:solidFill>
              <a:round/>
              <a:headEnd/>
              <a:tailEnd/>
            </a:ln>
          </p:spPr>
          <p:txBody>
            <a:bodyPr wrap="none" anchor="ctr"/>
            <a:lstStyle/>
            <a:p>
              <a:endParaRPr lang="en-US"/>
            </a:p>
          </p:txBody>
        </p:sp>
        <p:sp>
          <p:nvSpPr>
            <p:cNvPr id="8" name="Line 9"/>
            <p:cNvSpPr>
              <a:spLocks noChangeShapeType="1"/>
            </p:cNvSpPr>
            <p:nvPr/>
          </p:nvSpPr>
          <p:spPr bwMode="auto">
            <a:xfrm>
              <a:off x="1584" y="2448"/>
              <a:ext cx="144" cy="0"/>
            </a:xfrm>
            <a:prstGeom prst="line">
              <a:avLst/>
            </a:prstGeom>
            <a:noFill/>
            <a:ln w="9525">
              <a:solidFill>
                <a:schemeClr val="tx1"/>
              </a:solidFill>
              <a:round/>
              <a:headEnd/>
              <a:tailEnd type="triangle" w="med" len="med"/>
            </a:ln>
          </p:spPr>
          <p:txBody>
            <a:bodyPr/>
            <a:lstStyle/>
            <a:p>
              <a:endParaRPr lang="en-US"/>
            </a:p>
          </p:txBody>
        </p:sp>
        <p:sp>
          <p:nvSpPr>
            <p:cNvPr id="9" name="Line 10"/>
            <p:cNvSpPr>
              <a:spLocks noChangeShapeType="1"/>
            </p:cNvSpPr>
            <p:nvPr/>
          </p:nvSpPr>
          <p:spPr bwMode="auto">
            <a:xfrm flipV="1">
              <a:off x="1104" y="2880"/>
              <a:ext cx="0" cy="96"/>
            </a:xfrm>
            <a:prstGeom prst="line">
              <a:avLst/>
            </a:prstGeom>
            <a:noFill/>
            <a:ln w="9525">
              <a:solidFill>
                <a:schemeClr val="tx1"/>
              </a:solidFill>
              <a:round/>
              <a:headEnd/>
              <a:tailEnd type="triangle" w="med" len="med"/>
            </a:ln>
          </p:spPr>
          <p:txBody>
            <a:bodyPr/>
            <a:lstStyle/>
            <a:p>
              <a:endParaRPr lang="en-US"/>
            </a:p>
          </p:txBody>
        </p:sp>
        <p:sp>
          <p:nvSpPr>
            <p:cNvPr id="10" name="Line 11"/>
            <p:cNvSpPr>
              <a:spLocks noChangeShapeType="1"/>
            </p:cNvSpPr>
            <p:nvPr/>
          </p:nvSpPr>
          <p:spPr bwMode="auto">
            <a:xfrm>
              <a:off x="2160" y="2928"/>
              <a:ext cx="0" cy="96"/>
            </a:xfrm>
            <a:prstGeom prst="line">
              <a:avLst/>
            </a:prstGeom>
            <a:noFill/>
            <a:ln w="9525">
              <a:solidFill>
                <a:schemeClr val="tx1"/>
              </a:solidFill>
              <a:round/>
              <a:headEnd/>
              <a:tailEnd type="triangle" w="med" len="med"/>
            </a:ln>
          </p:spPr>
          <p:txBody>
            <a:bodyPr/>
            <a:lstStyle/>
            <a:p>
              <a:endParaRPr lang="en-US"/>
            </a:p>
          </p:txBody>
        </p:sp>
        <p:sp>
          <p:nvSpPr>
            <p:cNvPr id="11" name="Line 12"/>
            <p:cNvSpPr>
              <a:spLocks noChangeShapeType="1"/>
            </p:cNvSpPr>
            <p:nvPr/>
          </p:nvSpPr>
          <p:spPr bwMode="auto">
            <a:xfrm flipH="1">
              <a:off x="1584" y="3504"/>
              <a:ext cx="96" cy="0"/>
            </a:xfrm>
            <a:prstGeom prst="line">
              <a:avLst/>
            </a:prstGeom>
            <a:noFill/>
            <a:ln w="9525">
              <a:solidFill>
                <a:schemeClr val="tx1"/>
              </a:solidFill>
              <a:round/>
              <a:headEnd/>
              <a:tailEnd type="triangle" w="med" len="med"/>
            </a:ln>
          </p:spPr>
          <p:txBody>
            <a:bodyPr/>
            <a:lstStyle/>
            <a:p>
              <a:endParaRPr lang="en-US"/>
            </a:p>
          </p:txBody>
        </p:sp>
      </p:grpSp>
      <p:grpSp>
        <p:nvGrpSpPr>
          <p:cNvPr id="12" name="Group 13"/>
          <p:cNvGrpSpPr>
            <a:grpSpLocks/>
          </p:cNvGrpSpPr>
          <p:nvPr/>
        </p:nvGrpSpPr>
        <p:grpSpPr bwMode="auto">
          <a:xfrm flipH="1">
            <a:off x="3733800" y="1905000"/>
            <a:ext cx="1676400" cy="1676400"/>
            <a:chOff x="1104" y="2448"/>
            <a:chExt cx="1056" cy="1056"/>
          </a:xfrm>
        </p:grpSpPr>
        <p:sp>
          <p:nvSpPr>
            <p:cNvPr id="13" name="Oval 14"/>
            <p:cNvSpPr>
              <a:spLocks noChangeArrowheads="1"/>
            </p:cNvSpPr>
            <p:nvPr/>
          </p:nvSpPr>
          <p:spPr bwMode="auto">
            <a:xfrm>
              <a:off x="1104" y="2448"/>
              <a:ext cx="1056" cy="1056"/>
            </a:xfrm>
            <a:prstGeom prst="ellipse">
              <a:avLst/>
            </a:prstGeom>
            <a:noFill/>
            <a:ln w="9525">
              <a:solidFill>
                <a:schemeClr val="tx1"/>
              </a:solidFill>
              <a:round/>
              <a:headEnd/>
              <a:tailEnd/>
            </a:ln>
          </p:spPr>
          <p:txBody>
            <a:bodyPr wrap="none" anchor="ctr"/>
            <a:lstStyle/>
            <a:p>
              <a:endParaRPr lang="en-US"/>
            </a:p>
          </p:txBody>
        </p:sp>
        <p:sp>
          <p:nvSpPr>
            <p:cNvPr id="14" name="Line 15"/>
            <p:cNvSpPr>
              <a:spLocks noChangeShapeType="1"/>
            </p:cNvSpPr>
            <p:nvPr/>
          </p:nvSpPr>
          <p:spPr bwMode="auto">
            <a:xfrm>
              <a:off x="1584" y="2448"/>
              <a:ext cx="144" cy="0"/>
            </a:xfrm>
            <a:prstGeom prst="line">
              <a:avLst/>
            </a:prstGeom>
            <a:noFill/>
            <a:ln w="9525">
              <a:solidFill>
                <a:schemeClr val="tx1"/>
              </a:solidFill>
              <a:round/>
              <a:headEnd/>
              <a:tailEnd type="triangle" w="med" len="med"/>
            </a:ln>
          </p:spPr>
          <p:txBody>
            <a:bodyPr/>
            <a:lstStyle/>
            <a:p>
              <a:endParaRPr lang="en-US"/>
            </a:p>
          </p:txBody>
        </p:sp>
        <p:sp>
          <p:nvSpPr>
            <p:cNvPr id="15" name="Line 16"/>
            <p:cNvSpPr>
              <a:spLocks noChangeShapeType="1"/>
            </p:cNvSpPr>
            <p:nvPr/>
          </p:nvSpPr>
          <p:spPr bwMode="auto">
            <a:xfrm flipV="1">
              <a:off x="1104" y="2880"/>
              <a:ext cx="0" cy="96"/>
            </a:xfrm>
            <a:prstGeom prst="line">
              <a:avLst/>
            </a:prstGeom>
            <a:noFill/>
            <a:ln w="9525">
              <a:solidFill>
                <a:schemeClr val="tx1"/>
              </a:solidFill>
              <a:round/>
              <a:headEnd/>
              <a:tailEnd type="triangle" w="med" len="med"/>
            </a:ln>
          </p:spPr>
          <p:txBody>
            <a:bodyPr/>
            <a:lstStyle/>
            <a:p>
              <a:endParaRPr lang="en-US"/>
            </a:p>
          </p:txBody>
        </p:sp>
        <p:sp>
          <p:nvSpPr>
            <p:cNvPr id="16" name="Line 17"/>
            <p:cNvSpPr>
              <a:spLocks noChangeShapeType="1"/>
            </p:cNvSpPr>
            <p:nvPr/>
          </p:nvSpPr>
          <p:spPr bwMode="auto">
            <a:xfrm>
              <a:off x="2160" y="2928"/>
              <a:ext cx="0" cy="96"/>
            </a:xfrm>
            <a:prstGeom prst="line">
              <a:avLst/>
            </a:prstGeom>
            <a:noFill/>
            <a:ln w="9525">
              <a:solidFill>
                <a:schemeClr val="tx1"/>
              </a:solidFill>
              <a:round/>
              <a:headEnd/>
              <a:tailEnd type="triangle" w="med" len="med"/>
            </a:ln>
          </p:spPr>
          <p:txBody>
            <a:bodyPr/>
            <a:lstStyle/>
            <a:p>
              <a:endParaRPr lang="en-US"/>
            </a:p>
          </p:txBody>
        </p:sp>
        <p:sp>
          <p:nvSpPr>
            <p:cNvPr id="17" name="Line 18"/>
            <p:cNvSpPr>
              <a:spLocks noChangeShapeType="1"/>
            </p:cNvSpPr>
            <p:nvPr/>
          </p:nvSpPr>
          <p:spPr bwMode="auto">
            <a:xfrm flipH="1">
              <a:off x="1584" y="3504"/>
              <a:ext cx="96" cy="0"/>
            </a:xfrm>
            <a:prstGeom prst="line">
              <a:avLst/>
            </a:prstGeom>
            <a:noFill/>
            <a:ln w="9525">
              <a:solidFill>
                <a:schemeClr val="tx1"/>
              </a:solidFill>
              <a:round/>
              <a:headEnd/>
              <a:tailEnd type="triangle" w="med" len="med"/>
            </a:ln>
          </p:spPr>
          <p:txBody>
            <a:bodyPr/>
            <a:lstStyle/>
            <a:p>
              <a:endParaRPr lang="en-US"/>
            </a:p>
          </p:txBody>
        </p:sp>
      </p:grpSp>
      <p:grpSp>
        <p:nvGrpSpPr>
          <p:cNvPr id="18" name="Group 19"/>
          <p:cNvGrpSpPr>
            <a:grpSpLocks/>
          </p:cNvGrpSpPr>
          <p:nvPr/>
        </p:nvGrpSpPr>
        <p:grpSpPr bwMode="auto">
          <a:xfrm>
            <a:off x="5715000" y="1905000"/>
            <a:ext cx="1676400" cy="1676400"/>
            <a:chOff x="1104" y="2448"/>
            <a:chExt cx="1056" cy="1056"/>
          </a:xfrm>
        </p:grpSpPr>
        <p:sp>
          <p:nvSpPr>
            <p:cNvPr id="19" name="Oval 20"/>
            <p:cNvSpPr>
              <a:spLocks noChangeArrowheads="1"/>
            </p:cNvSpPr>
            <p:nvPr/>
          </p:nvSpPr>
          <p:spPr bwMode="auto">
            <a:xfrm>
              <a:off x="1104" y="2448"/>
              <a:ext cx="1056" cy="1056"/>
            </a:xfrm>
            <a:prstGeom prst="ellipse">
              <a:avLst/>
            </a:prstGeom>
            <a:noFill/>
            <a:ln w="9525">
              <a:solidFill>
                <a:schemeClr val="tx1"/>
              </a:solidFill>
              <a:round/>
              <a:headEnd/>
              <a:tailEnd/>
            </a:ln>
          </p:spPr>
          <p:txBody>
            <a:bodyPr wrap="none" anchor="ctr"/>
            <a:lstStyle/>
            <a:p>
              <a:endParaRPr lang="en-US"/>
            </a:p>
          </p:txBody>
        </p:sp>
        <p:sp>
          <p:nvSpPr>
            <p:cNvPr id="20" name="Line 21"/>
            <p:cNvSpPr>
              <a:spLocks noChangeShapeType="1"/>
            </p:cNvSpPr>
            <p:nvPr/>
          </p:nvSpPr>
          <p:spPr bwMode="auto">
            <a:xfrm>
              <a:off x="1584" y="2448"/>
              <a:ext cx="144" cy="0"/>
            </a:xfrm>
            <a:prstGeom prst="line">
              <a:avLst/>
            </a:prstGeom>
            <a:noFill/>
            <a:ln w="9525">
              <a:solidFill>
                <a:schemeClr val="tx1"/>
              </a:solidFill>
              <a:round/>
              <a:headEnd/>
              <a:tailEnd type="triangle" w="med" len="med"/>
            </a:ln>
          </p:spPr>
          <p:txBody>
            <a:bodyPr/>
            <a:lstStyle/>
            <a:p>
              <a:endParaRPr lang="en-US"/>
            </a:p>
          </p:txBody>
        </p:sp>
        <p:sp>
          <p:nvSpPr>
            <p:cNvPr id="21" name="Line 22"/>
            <p:cNvSpPr>
              <a:spLocks noChangeShapeType="1"/>
            </p:cNvSpPr>
            <p:nvPr/>
          </p:nvSpPr>
          <p:spPr bwMode="auto">
            <a:xfrm flipV="1">
              <a:off x="1104" y="2880"/>
              <a:ext cx="0" cy="96"/>
            </a:xfrm>
            <a:prstGeom prst="line">
              <a:avLst/>
            </a:prstGeom>
            <a:noFill/>
            <a:ln w="9525">
              <a:solidFill>
                <a:schemeClr val="tx1"/>
              </a:solidFill>
              <a:round/>
              <a:headEnd/>
              <a:tailEnd type="triangle" w="med" len="med"/>
            </a:ln>
          </p:spPr>
          <p:txBody>
            <a:bodyPr/>
            <a:lstStyle/>
            <a:p>
              <a:endParaRPr lang="en-US"/>
            </a:p>
          </p:txBody>
        </p:sp>
        <p:sp>
          <p:nvSpPr>
            <p:cNvPr id="22" name="Line 23"/>
            <p:cNvSpPr>
              <a:spLocks noChangeShapeType="1"/>
            </p:cNvSpPr>
            <p:nvPr/>
          </p:nvSpPr>
          <p:spPr bwMode="auto">
            <a:xfrm>
              <a:off x="2160" y="2928"/>
              <a:ext cx="0" cy="96"/>
            </a:xfrm>
            <a:prstGeom prst="line">
              <a:avLst/>
            </a:prstGeom>
            <a:noFill/>
            <a:ln w="9525">
              <a:solidFill>
                <a:schemeClr val="tx1"/>
              </a:solidFill>
              <a:round/>
              <a:headEnd/>
              <a:tailEnd type="triangle" w="med" len="med"/>
            </a:ln>
          </p:spPr>
          <p:txBody>
            <a:bodyPr/>
            <a:lstStyle/>
            <a:p>
              <a:endParaRPr lang="en-US"/>
            </a:p>
          </p:txBody>
        </p:sp>
        <p:sp>
          <p:nvSpPr>
            <p:cNvPr id="23" name="Line 24"/>
            <p:cNvSpPr>
              <a:spLocks noChangeShapeType="1"/>
            </p:cNvSpPr>
            <p:nvPr/>
          </p:nvSpPr>
          <p:spPr bwMode="auto">
            <a:xfrm flipH="1">
              <a:off x="1584" y="3504"/>
              <a:ext cx="96" cy="0"/>
            </a:xfrm>
            <a:prstGeom prst="line">
              <a:avLst/>
            </a:prstGeom>
            <a:noFill/>
            <a:ln w="9525">
              <a:solidFill>
                <a:schemeClr val="tx1"/>
              </a:solidFill>
              <a:round/>
              <a:headEnd/>
              <a:tailEnd type="triangle" w="med" len="med"/>
            </a:ln>
          </p:spPr>
          <p:txBody>
            <a:bodyPr/>
            <a:lstStyle/>
            <a:p>
              <a:endParaRPr lang="en-US"/>
            </a:p>
          </p:txBody>
        </p:sp>
      </p:grpSp>
      <p:sp>
        <p:nvSpPr>
          <p:cNvPr id="24" name="Oval 25"/>
          <p:cNvSpPr>
            <a:spLocks noChangeArrowheads="1"/>
          </p:cNvSpPr>
          <p:nvPr/>
        </p:nvSpPr>
        <p:spPr bwMode="auto">
          <a:xfrm>
            <a:off x="16764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 name="Oval 26"/>
          <p:cNvSpPr>
            <a:spLocks noChangeArrowheads="1"/>
          </p:cNvSpPr>
          <p:nvPr/>
        </p:nvSpPr>
        <p:spPr bwMode="auto">
          <a:xfrm>
            <a:off x="54102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 name="Oval 27"/>
          <p:cNvSpPr>
            <a:spLocks noChangeArrowheads="1"/>
          </p:cNvSpPr>
          <p:nvPr/>
        </p:nvSpPr>
        <p:spPr bwMode="auto">
          <a:xfrm>
            <a:off x="44196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Oval 28"/>
          <p:cNvSpPr>
            <a:spLocks noChangeArrowheads="1"/>
          </p:cNvSpPr>
          <p:nvPr/>
        </p:nvSpPr>
        <p:spPr bwMode="auto">
          <a:xfrm>
            <a:off x="34290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 name="Oval 29"/>
          <p:cNvSpPr>
            <a:spLocks noChangeArrowheads="1"/>
          </p:cNvSpPr>
          <p:nvPr/>
        </p:nvSpPr>
        <p:spPr bwMode="auto">
          <a:xfrm>
            <a:off x="23622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 name="Oval 30"/>
          <p:cNvSpPr>
            <a:spLocks noChangeArrowheads="1"/>
          </p:cNvSpPr>
          <p:nvPr/>
        </p:nvSpPr>
        <p:spPr bwMode="auto">
          <a:xfrm>
            <a:off x="64008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 name="Oval 31"/>
          <p:cNvSpPr>
            <a:spLocks noChangeArrowheads="1"/>
          </p:cNvSpPr>
          <p:nvPr/>
        </p:nvSpPr>
        <p:spPr bwMode="auto">
          <a:xfrm>
            <a:off x="73914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 name="Rectangle 32"/>
          <p:cNvSpPr>
            <a:spLocks noChangeArrowheads="1"/>
          </p:cNvSpPr>
          <p:nvPr/>
        </p:nvSpPr>
        <p:spPr bwMode="auto">
          <a:xfrm>
            <a:off x="1295400" y="1676400"/>
            <a:ext cx="6400800" cy="2057400"/>
          </a:xfrm>
          <a:prstGeom prst="rect">
            <a:avLst/>
          </a:prstGeom>
          <a:solidFill>
            <a:schemeClr val="hlink">
              <a:alpha val="30196"/>
            </a:schemeClr>
          </a:solidFill>
          <a:ln w="9525">
            <a:solidFill>
              <a:schemeClr val="tx1"/>
            </a:solidFill>
            <a:miter lim="800000"/>
            <a:headEnd/>
            <a:tailEnd/>
          </a:ln>
        </p:spPr>
        <p:txBody>
          <a:bodyPr wrap="none" anchor="ctr"/>
          <a:lstStyle/>
          <a:p>
            <a:endParaRPr lang="en-US"/>
          </a:p>
        </p:txBody>
      </p:sp>
      <p:sp>
        <p:nvSpPr>
          <p:cNvPr id="32" name="Rectangle 3"/>
          <p:cNvSpPr>
            <a:spLocks noChangeArrowheads="1"/>
          </p:cNvSpPr>
          <p:nvPr/>
        </p:nvSpPr>
        <p:spPr bwMode="auto">
          <a:xfrm>
            <a:off x="0" y="5105400"/>
            <a:ext cx="9144000" cy="12192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200" dirty="0" smtClean="0"/>
              <a:t>Naïve model of surface flow: Floaters flee fluid </a:t>
            </a:r>
            <a:r>
              <a:rPr lang="en-US" sz="2200" dirty="0" err="1" smtClean="0"/>
              <a:t>upwellings</a:t>
            </a:r>
            <a:r>
              <a:rPr lang="en-US" sz="2200" dirty="0" smtClean="0"/>
              <a:t> (sources) and cluster around fluid </a:t>
            </a:r>
            <a:r>
              <a:rPr lang="en-US" sz="2200" dirty="0" err="1" smtClean="0"/>
              <a:t>downwellings</a:t>
            </a:r>
            <a:r>
              <a:rPr lang="en-US" sz="2200" dirty="0" smtClean="0"/>
              <a:t> (sinks). </a:t>
            </a:r>
          </a:p>
          <a:p>
            <a:pPr marL="342900" indent="-342900">
              <a:lnSpc>
                <a:spcPct val="80000"/>
              </a:lnSpc>
              <a:spcBef>
                <a:spcPct val="20000"/>
              </a:spcBef>
              <a:buFontTx/>
              <a:buChar char="•"/>
            </a:pPr>
            <a:r>
              <a:rPr lang="en-US" sz="2200" dirty="0" smtClean="0"/>
              <a:t>This would tend to produce line-like concentrations.</a:t>
            </a:r>
          </a:p>
          <a:p>
            <a:pPr marL="342900" indent="-342900">
              <a:lnSpc>
                <a:spcPct val="80000"/>
              </a:lnSpc>
              <a:spcBef>
                <a:spcPct val="20000"/>
              </a:spcBef>
            </a:pPr>
            <a:endParaRPr lang="en-US" sz="3200" dirty="0"/>
          </a:p>
        </p:txBody>
      </p:sp>
      <p:sp>
        <p:nvSpPr>
          <p:cNvPr id="33" name="Text Box 2"/>
          <p:cNvSpPr txBox="1">
            <a:spLocks noChangeArrowheads="1"/>
          </p:cNvSpPr>
          <p:nvPr/>
        </p:nvSpPr>
        <p:spPr bwMode="auto">
          <a:xfrm>
            <a:off x="0" y="0"/>
            <a:ext cx="9144000" cy="769441"/>
          </a:xfrm>
          <a:prstGeom prst="rect">
            <a:avLst/>
          </a:prstGeom>
          <a:noFill/>
          <a:ln w="9525">
            <a:noFill/>
            <a:miter lim="800000"/>
            <a:headEnd/>
            <a:tailEnd/>
          </a:ln>
        </p:spPr>
        <p:txBody>
          <a:bodyPr>
            <a:spAutoFit/>
          </a:bodyPr>
          <a:lstStyle/>
          <a:p>
            <a:pPr marL="457200" indent="-457200" algn="ctr"/>
            <a:r>
              <a:rPr lang="en-US" sz="4400" b="1" dirty="0" smtClean="0"/>
              <a:t>  </a:t>
            </a:r>
            <a:r>
              <a:rPr lang="en-US" sz="4400" dirty="0" smtClean="0"/>
              <a:t>Simple Model</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77556E-17 -2.22222E-6 L 0.15417 -2.22222E-6 " pathEditMode="relative" rAng="0" ptsTypes="AA">
                                      <p:cBhvr>
                                        <p:cTn id="6" dur="3000" fill="hold"/>
                                        <p:tgtEl>
                                          <p:spTgt spid="24"/>
                                        </p:tgtEl>
                                        <p:attrNameLst>
                                          <p:attrName>ppt_x</p:attrName>
                                          <p:attrName>ppt_y</p:attrName>
                                        </p:attrNameLst>
                                      </p:cBhvr>
                                      <p:rCtr x="77" y="0"/>
                                    </p:animMotion>
                                  </p:childTnLst>
                                </p:cTn>
                              </p:par>
                              <p:par>
                                <p:cTn id="7" presetID="63" presetClass="path" presetSubtype="0" accel="50000" decel="50000" fill="hold" grpId="0" nodeType="withEffect">
                                  <p:stCondLst>
                                    <p:cond delay="0"/>
                                  </p:stCondLst>
                                  <p:childTnLst>
                                    <p:animMotion origin="layout" path="M 0.0 -2.22222E-6 L 0.10417 -2.22222E-6 " pathEditMode="relative" rAng="0" ptsTypes="AA">
                                      <p:cBhvr>
                                        <p:cTn id="8" dur="3000" fill="hold"/>
                                        <p:tgtEl>
                                          <p:spTgt spid="28"/>
                                        </p:tgtEl>
                                        <p:attrNameLst>
                                          <p:attrName>ppt_x</p:attrName>
                                          <p:attrName>ppt_y</p:attrName>
                                        </p:attrNameLst>
                                      </p:cBhvr>
                                      <p:rCtr x="52" y="0"/>
                                    </p:animMotion>
                                  </p:childTnLst>
                                </p:cTn>
                              </p:par>
                              <p:par>
                                <p:cTn id="9" presetID="35" presetClass="path" presetSubtype="0" accel="50000" decel="50000" fill="hold" grpId="0" nodeType="withEffect">
                                  <p:stCondLst>
                                    <p:cond delay="0"/>
                                  </p:stCondLst>
                                  <p:childTnLst>
                                    <p:animMotion origin="layout" path="M -3.33333E-6 3.33333E-6 L -0.09166 3.33333E-6 " pathEditMode="relative" rAng="0" ptsTypes="AA">
                                      <p:cBhvr>
                                        <p:cTn id="10" dur="3000" fill="hold"/>
                                        <p:tgtEl>
                                          <p:spTgt spid="26"/>
                                        </p:tgtEl>
                                        <p:attrNameLst>
                                          <p:attrName>ppt_x</p:attrName>
                                          <p:attrName>ppt_y</p:attrName>
                                        </p:attrNameLst>
                                      </p:cBhvr>
                                      <p:rCtr x="-46" y="0"/>
                                    </p:animMotion>
                                  </p:childTnLst>
                                </p:cTn>
                              </p:par>
                              <p:par>
                                <p:cTn id="11" presetID="35" presetClass="path" presetSubtype="0" accel="50000" decel="50000" fill="hold" grpId="0" nodeType="withEffect">
                                  <p:stCondLst>
                                    <p:cond delay="0"/>
                                  </p:stCondLst>
                                  <p:childTnLst>
                                    <p:animMotion origin="layout" path="M 1.11022E-16 2.22222E-6 L -0.20833 2.22222E-6 " pathEditMode="relative" rAng="0" ptsTypes="AA">
                                      <p:cBhvr>
                                        <p:cTn id="12" dur="3000" fill="hold"/>
                                        <p:tgtEl>
                                          <p:spTgt spid="25"/>
                                        </p:tgtEl>
                                        <p:attrNameLst>
                                          <p:attrName>ppt_x</p:attrName>
                                          <p:attrName>ppt_y</p:attrName>
                                        </p:attrNameLst>
                                      </p:cBhvr>
                                      <p:rCtr x="-104" y="0"/>
                                    </p:animMotion>
                                  </p:childTnLst>
                                </p:cTn>
                              </p:par>
                              <p:par>
                                <p:cTn id="13" presetID="63" presetClass="path" presetSubtype="0" accel="50000" decel="50000" fill="hold" grpId="0" nodeType="withEffect">
                                  <p:stCondLst>
                                    <p:cond delay="0"/>
                                  </p:stCondLst>
                                  <p:childTnLst>
                                    <p:animMotion origin="layout" path="M 3.33333E-6 -2.22222E-6 L 0.09583 -2.22222E-6 " pathEditMode="relative" rAng="0" ptsTypes="AA">
                                      <p:cBhvr>
                                        <p:cTn id="14" dur="3000" fill="hold"/>
                                        <p:tgtEl>
                                          <p:spTgt spid="29"/>
                                        </p:tgtEl>
                                        <p:attrNameLst>
                                          <p:attrName>ppt_x</p:attrName>
                                          <p:attrName>ppt_y</p:attrName>
                                        </p:attrNameLst>
                                      </p:cBhvr>
                                      <p:rCtr x="48" y="0"/>
                                    </p:animMotion>
                                  </p:childTnLst>
                                </p:cTn>
                              </p:par>
                              <p:par>
                                <p:cTn id="15" presetID="8" presetClass="emph" presetSubtype="0" fill="hold" nodeType="withEffect">
                                  <p:stCondLst>
                                    <p:cond delay="0"/>
                                  </p:stCondLst>
                                  <p:childTnLst>
                                    <p:animRot by="21600000">
                                      <p:cBhvr>
                                        <p:cTn id="16" dur="3000" fill="hold"/>
                                        <p:tgtEl>
                                          <p:spTgt spid="6"/>
                                        </p:tgtEl>
                                        <p:attrNameLst>
                                          <p:attrName>r</p:attrName>
                                        </p:attrNameLst>
                                      </p:cBhvr>
                                    </p:animRot>
                                  </p:childTnLst>
                                </p:cTn>
                              </p:par>
                              <p:par>
                                <p:cTn id="17" presetID="8" presetClass="emph" presetSubtype="0" fill="hold" nodeType="withEffect">
                                  <p:stCondLst>
                                    <p:cond delay="0"/>
                                  </p:stCondLst>
                                  <p:childTnLst>
                                    <p:animRot by="-21600000">
                                      <p:cBhvr>
                                        <p:cTn id="18" dur="3000" fill="hold"/>
                                        <p:tgtEl>
                                          <p:spTgt spid="12"/>
                                        </p:tgtEl>
                                        <p:attrNameLst>
                                          <p:attrName>r</p:attrName>
                                        </p:attrNameLst>
                                      </p:cBhvr>
                                    </p:animRot>
                                  </p:childTnLst>
                                </p:cTn>
                              </p:par>
                              <p:par>
                                <p:cTn id="19" presetID="8" presetClass="emph" presetSubtype="0" fill="hold" nodeType="withEffect">
                                  <p:stCondLst>
                                    <p:cond delay="0"/>
                                  </p:stCondLst>
                                  <p:childTnLst>
                                    <p:animRot by="21600000">
                                      <p:cBhvr>
                                        <p:cTn id="20" dur="3000" fill="hold"/>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1" name="Object 3"/>
          <p:cNvGraphicFramePr>
            <a:graphicFrameLocks noChangeAspect="1"/>
          </p:cNvGraphicFramePr>
          <p:nvPr/>
        </p:nvGraphicFramePr>
        <p:xfrm>
          <a:off x="2590800" y="4114800"/>
          <a:ext cx="2525713" cy="609600"/>
        </p:xfrm>
        <a:graphic>
          <a:graphicData uri="http://schemas.openxmlformats.org/presentationml/2006/ole">
            <p:oleObj spid="_x0000_s63491" name="Equation" r:id="rId3" imgW="1485720" imgH="355320" progId="Equation.3">
              <p:embed/>
            </p:oleObj>
          </a:graphicData>
        </a:graphic>
      </p:graphicFrame>
      <p:sp>
        <p:nvSpPr>
          <p:cNvPr id="5" name="Rectangle 3"/>
          <p:cNvSpPr>
            <a:spLocks noChangeArrowheads="1"/>
          </p:cNvSpPr>
          <p:nvPr/>
        </p:nvSpPr>
        <p:spPr bwMode="auto">
          <a:xfrm>
            <a:off x="76200" y="3581400"/>
            <a:ext cx="5715000" cy="3810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Floaters cluster due to effective compressibility:</a:t>
            </a:r>
            <a:endParaRPr lang="en-US" sz="1600" dirty="0"/>
          </a:p>
          <a:p>
            <a:pPr marL="342900" indent="-342900">
              <a:lnSpc>
                <a:spcPct val="80000"/>
              </a:lnSpc>
              <a:spcBef>
                <a:spcPct val="20000"/>
              </a:spcBef>
              <a:buFontTx/>
              <a:buChar char="•"/>
            </a:pPr>
            <a:endParaRPr lang="en-US" sz="1600" dirty="0"/>
          </a:p>
          <a:p>
            <a:pPr marL="342900" indent="-342900" algn="r">
              <a:lnSpc>
                <a:spcPct val="80000"/>
              </a:lnSpc>
              <a:spcBef>
                <a:spcPct val="20000"/>
              </a:spcBef>
            </a:pPr>
            <a:r>
              <a:rPr lang="en-US" sz="3200" dirty="0"/>
              <a:t> </a:t>
            </a:r>
          </a:p>
        </p:txBody>
      </p:sp>
      <p:sp>
        <p:nvSpPr>
          <p:cNvPr id="6" name="Rectangle 3"/>
          <p:cNvSpPr>
            <a:spLocks noChangeArrowheads="1"/>
          </p:cNvSpPr>
          <p:nvPr/>
        </p:nvSpPr>
        <p:spPr bwMode="auto">
          <a:xfrm>
            <a:off x="76200" y="2209800"/>
            <a:ext cx="8382000" cy="3810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In same spirit, one may then write velocity of the floaters:</a:t>
            </a:r>
            <a:endParaRPr lang="en-US" sz="1600" dirty="0"/>
          </a:p>
          <a:p>
            <a:pPr marL="342900" indent="-342900">
              <a:lnSpc>
                <a:spcPct val="80000"/>
              </a:lnSpc>
              <a:spcBef>
                <a:spcPct val="20000"/>
              </a:spcBef>
              <a:buFontTx/>
              <a:buChar char="•"/>
            </a:pPr>
            <a:endParaRPr lang="en-US" sz="1600" dirty="0"/>
          </a:p>
          <a:p>
            <a:pPr marL="342900" indent="-342900" algn="r">
              <a:lnSpc>
                <a:spcPct val="80000"/>
              </a:lnSpc>
              <a:spcBef>
                <a:spcPct val="20000"/>
              </a:spcBef>
            </a:pPr>
            <a:r>
              <a:rPr lang="en-US" sz="3200" dirty="0"/>
              <a:t> </a:t>
            </a:r>
          </a:p>
        </p:txBody>
      </p:sp>
      <p:sp>
        <p:nvSpPr>
          <p:cNvPr id="6349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3"/>
          <p:cNvSpPr>
            <a:spLocks noChangeArrowheads="1"/>
          </p:cNvSpPr>
          <p:nvPr/>
        </p:nvSpPr>
        <p:spPr bwMode="auto">
          <a:xfrm>
            <a:off x="76200" y="685800"/>
            <a:ext cx="8305800" cy="3810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Inertial particles cluster in 3D incompressible turbulence because:</a:t>
            </a:r>
            <a:endParaRPr lang="en-US" sz="3200" dirty="0"/>
          </a:p>
        </p:txBody>
      </p:sp>
      <p:sp>
        <p:nvSpPr>
          <p:cNvPr id="6350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50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3502" name="Picture 1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57400" y="2819400"/>
            <a:ext cx="3733800" cy="447675"/>
          </a:xfrm>
          <a:prstGeom prst="rect">
            <a:avLst/>
          </a:prstGeom>
          <a:noFill/>
        </p:spPr>
      </p:pic>
      <p:sp>
        <p:nvSpPr>
          <p:cNvPr id="20" name="Rectangle 3"/>
          <p:cNvSpPr>
            <a:spLocks noChangeArrowheads="1"/>
          </p:cNvSpPr>
          <p:nvPr/>
        </p:nvSpPr>
        <p:spPr bwMode="auto">
          <a:xfrm>
            <a:off x="228600" y="5029200"/>
            <a:ext cx="2971800" cy="914400"/>
          </a:xfrm>
          <a:prstGeom prst="rect">
            <a:avLst/>
          </a:prstGeom>
          <a:noFill/>
          <a:ln w="9525">
            <a:noFill/>
            <a:miter lim="800000"/>
            <a:headEnd/>
            <a:tailEnd/>
          </a:ln>
          <a:effectLst/>
        </p:spPr>
        <p:txBody>
          <a:bodyPr/>
          <a:lstStyle/>
          <a:p>
            <a:pPr marL="342900" indent="-342900">
              <a:lnSpc>
                <a:spcPct val="80000"/>
              </a:lnSpc>
              <a:spcBef>
                <a:spcPct val="20000"/>
              </a:spcBef>
            </a:pPr>
            <a:r>
              <a:rPr lang="en-US" sz="2000" i="1" dirty="0" smtClean="0"/>
              <a:t>C</a:t>
            </a:r>
            <a:r>
              <a:rPr lang="en-US" sz="2000" dirty="0" smtClean="0"/>
              <a:t>=0 (incompressible)</a:t>
            </a:r>
          </a:p>
          <a:p>
            <a:pPr marL="342900" indent="-342900">
              <a:lnSpc>
                <a:spcPct val="80000"/>
              </a:lnSpc>
              <a:spcBef>
                <a:spcPct val="20000"/>
              </a:spcBef>
            </a:pPr>
            <a:r>
              <a:rPr lang="en-US" sz="2000" i="1" dirty="0" smtClean="0"/>
              <a:t>C</a:t>
            </a:r>
            <a:r>
              <a:rPr lang="en-US" sz="2000" dirty="0" smtClean="0"/>
              <a:t>=1 (</a:t>
            </a:r>
            <a:r>
              <a:rPr lang="en-US" sz="2000" dirty="0" err="1" smtClean="0"/>
              <a:t>irroational</a:t>
            </a:r>
            <a:r>
              <a:rPr lang="en-US" sz="2000" dirty="0" smtClean="0"/>
              <a:t>)</a:t>
            </a:r>
          </a:p>
          <a:p>
            <a:pPr marL="342900" indent="-342900">
              <a:lnSpc>
                <a:spcPct val="80000"/>
              </a:lnSpc>
              <a:spcBef>
                <a:spcPct val="20000"/>
              </a:spcBef>
            </a:pPr>
            <a:r>
              <a:rPr lang="en-US" sz="2000" i="1" dirty="0" smtClean="0"/>
              <a:t>C</a:t>
            </a:r>
            <a:r>
              <a:rPr lang="en-US" sz="2000" dirty="0" smtClean="0"/>
              <a:t>≈0.5 (experiment)</a:t>
            </a:r>
            <a:endParaRPr lang="en-US" sz="2000" dirty="0"/>
          </a:p>
          <a:p>
            <a:pPr marL="342900" indent="-342900" algn="r">
              <a:lnSpc>
                <a:spcPct val="80000"/>
              </a:lnSpc>
              <a:spcBef>
                <a:spcPct val="20000"/>
              </a:spcBef>
            </a:pPr>
            <a:r>
              <a:rPr lang="en-US" sz="3200" dirty="0"/>
              <a:t> </a:t>
            </a:r>
          </a:p>
        </p:txBody>
      </p:sp>
      <p:sp>
        <p:nvSpPr>
          <p:cNvPr id="6350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3504" name="Picture 1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1143000"/>
            <a:ext cx="2324100" cy="447675"/>
          </a:xfrm>
          <a:prstGeom prst="rect">
            <a:avLst/>
          </a:prstGeom>
          <a:noFill/>
        </p:spPr>
      </p:pic>
      <p:sp>
        <p:nvSpPr>
          <p:cNvPr id="23" name="Rectangle 3"/>
          <p:cNvSpPr>
            <a:spLocks noChangeArrowheads="1"/>
          </p:cNvSpPr>
          <p:nvPr/>
        </p:nvSpPr>
        <p:spPr bwMode="auto">
          <a:xfrm>
            <a:off x="76200" y="1676400"/>
            <a:ext cx="8382000" cy="381000"/>
          </a:xfrm>
          <a:prstGeom prst="rect">
            <a:avLst/>
          </a:prstGeom>
          <a:noFill/>
          <a:ln w="9525">
            <a:noFill/>
            <a:miter lim="800000"/>
            <a:headEnd/>
            <a:tailEnd/>
          </a:ln>
          <a:effectLst/>
        </p:spPr>
        <p:txBody>
          <a:bodyPr/>
          <a:lstStyle/>
          <a:p>
            <a:r>
              <a:rPr lang="en-US" sz="1600" i="1" dirty="0" smtClean="0"/>
              <a:t>G. </a:t>
            </a:r>
            <a:r>
              <a:rPr lang="en-US" sz="1600" i="1" dirty="0" err="1" smtClean="0"/>
              <a:t>Falkovich</a:t>
            </a:r>
            <a:r>
              <a:rPr lang="en-US" sz="1600" i="1" dirty="0" smtClean="0"/>
              <a:t>, Nature 419, 151 (2002).</a:t>
            </a:r>
            <a:endParaRPr lang="en-US" sz="1600" i="1" dirty="0"/>
          </a:p>
          <a:p>
            <a:pPr marL="342900" indent="-342900" algn="r">
              <a:lnSpc>
                <a:spcPct val="80000"/>
              </a:lnSpc>
              <a:spcBef>
                <a:spcPct val="20000"/>
              </a:spcBef>
            </a:pPr>
            <a:r>
              <a:rPr lang="en-US" sz="3200" dirty="0"/>
              <a:t> </a:t>
            </a:r>
          </a:p>
        </p:txBody>
      </p:sp>
      <p:pic>
        <p:nvPicPr>
          <p:cNvPr id="63492" name="Picture 4"/>
          <p:cNvPicPr>
            <a:picLocks noChangeAspect="1" noChangeArrowheads="1"/>
          </p:cNvPicPr>
          <p:nvPr/>
        </p:nvPicPr>
        <p:blipFill>
          <a:blip r:embed="rId6" cstate="print"/>
          <a:srcRect/>
          <a:stretch>
            <a:fillRect/>
          </a:stretch>
        </p:blipFill>
        <p:spPr bwMode="auto">
          <a:xfrm>
            <a:off x="6172200" y="3429000"/>
            <a:ext cx="2733675" cy="2733675"/>
          </a:xfrm>
          <a:prstGeom prst="rect">
            <a:avLst/>
          </a:prstGeom>
          <a:noFill/>
          <a:ln w="9525">
            <a:noFill/>
            <a:miter lim="800000"/>
            <a:headEnd/>
            <a:tailEnd/>
          </a:ln>
        </p:spPr>
      </p:pic>
      <p:sp>
        <p:nvSpPr>
          <p:cNvPr id="18" name="Rectangle 3"/>
          <p:cNvSpPr>
            <a:spLocks noChangeArrowheads="1"/>
          </p:cNvSpPr>
          <p:nvPr/>
        </p:nvSpPr>
        <p:spPr bwMode="auto">
          <a:xfrm>
            <a:off x="4419600" y="6248400"/>
            <a:ext cx="6934200" cy="914400"/>
          </a:xfrm>
          <a:prstGeom prst="rect">
            <a:avLst/>
          </a:prstGeom>
          <a:noFill/>
          <a:ln w="9525">
            <a:noFill/>
            <a:miter lim="800000"/>
            <a:headEnd/>
            <a:tailEnd/>
          </a:ln>
          <a:effectLst/>
        </p:spPr>
        <p:txBody>
          <a:bodyPr/>
          <a:lstStyle/>
          <a:p>
            <a:pPr marL="342900" indent="-342900">
              <a:lnSpc>
                <a:spcPct val="80000"/>
              </a:lnSpc>
              <a:spcBef>
                <a:spcPct val="20000"/>
              </a:spcBef>
            </a:pPr>
            <a:r>
              <a:rPr lang="en-US" sz="1600" dirty="0" err="1" smtClean="0"/>
              <a:t>Intertial</a:t>
            </a:r>
            <a:r>
              <a:rPr lang="en-US" sz="1600" dirty="0" smtClean="0"/>
              <a:t> particles in 3d incompressible flow, J. </a:t>
            </a:r>
            <a:r>
              <a:rPr lang="en-US" sz="1600" dirty="0" err="1" smtClean="0"/>
              <a:t>Bec</a:t>
            </a:r>
            <a:r>
              <a:rPr lang="en-US" sz="1600" dirty="0" smtClean="0"/>
              <a:t> et al. </a:t>
            </a:r>
            <a:endParaRPr lang="en-US" sz="1600" dirty="0"/>
          </a:p>
        </p:txBody>
      </p:sp>
      <p:sp>
        <p:nvSpPr>
          <p:cNvPr id="19" name="Text Box 2"/>
          <p:cNvSpPr txBox="1">
            <a:spLocks noChangeArrowheads="1"/>
          </p:cNvSpPr>
          <p:nvPr/>
        </p:nvSpPr>
        <p:spPr bwMode="auto">
          <a:xfrm>
            <a:off x="0" y="0"/>
            <a:ext cx="9144000" cy="769441"/>
          </a:xfrm>
          <a:prstGeom prst="rect">
            <a:avLst/>
          </a:prstGeom>
          <a:noFill/>
          <a:ln w="9525">
            <a:noFill/>
            <a:miter lim="800000"/>
            <a:headEnd/>
            <a:tailEnd/>
          </a:ln>
        </p:spPr>
        <p:txBody>
          <a:bodyPr>
            <a:spAutoFit/>
          </a:bodyPr>
          <a:lstStyle/>
          <a:p>
            <a:pPr marL="457200" indent="-457200" algn="ctr"/>
            <a:r>
              <a:rPr lang="en-US" sz="4400" b="1" dirty="0" smtClean="0"/>
              <a:t>  </a:t>
            </a:r>
            <a:r>
              <a:rPr lang="en-US" sz="4400" dirty="0" smtClean="0"/>
              <a:t>Effectively Compressible Flows</a:t>
            </a:r>
            <a:endParaRPr lang="en-US" sz="4400" dirty="0"/>
          </a:p>
        </p:txBody>
      </p:sp>
      <p:pic>
        <p:nvPicPr>
          <p:cNvPr id="2" name="Picture 4"/>
          <p:cNvPicPr>
            <a:picLocks noChangeAspect="1" noChangeArrowheads="1"/>
          </p:cNvPicPr>
          <p:nvPr/>
        </p:nvPicPr>
        <p:blipFill>
          <a:blip r:embed="rId7" cstate="print"/>
          <a:srcRect/>
          <a:stretch>
            <a:fillRect/>
          </a:stretch>
        </p:blipFill>
        <p:spPr bwMode="auto">
          <a:xfrm>
            <a:off x="7543800" y="762000"/>
            <a:ext cx="1228725" cy="1638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63502"/>
                                        </p:tgtEl>
                                        <p:attrNameLst>
                                          <p:attrName>style.visibility</p:attrName>
                                        </p:attrNameLst>
                                      </p:cBhvr>
                                      <p:to>
                                        <p:strVal val="visible"/>
                                      </p:to>
                                    </p:set>
                                    <p:animEffect transition="in" filter="wipe(down)">
                                      <p:cBhvr>
                                        <p:cTn id="10" dur="500"/>
                                        <p:tgtEl>
                                          <p:spTgt spid="6350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nodeType="withEffect">
                                  <p:stCondLst>
                                    <p:cond delay="0"/>
                                  </p:stCondLst>
                                  <p:childTnLst>
                                    <p:set>
                                      <p:cBhvr>
                                        <p:cTn id="17" dur="1" fill="hold">
                                          <p:stCondLst>
                                            <p:cond delay="0"/>
                                          </p:stCondLst>
                                        </p:cTn>
                                        <p:tgtEl>
                                          <p:spTgt spid="63491"/>
                                        </p:tgtEl>
                                        <p:attrNameLst>
                                          <p:attrName>style.visibility</p:attrName>
                                        </p:attrNameLst>
                                      </p:cBhvr>
                                      <p:to>
                                        <p:strVal val="visible"/>
                                      </p:to>
                                    </p:set>
                                    <p:animEffect transition="in" filter="wipe(down)">
                                      <p:cBhvr>
                                        <p:cTn id="18" dur="500"/>
                                        <p:tgtEl>
                                          <p:spTgt spid="6349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22" presetClass="entr" presetSubtype="4" fill="hold" nodeType="withEffect">
                                  <p:stCondLst>
                                    <p:cond delay="0"/>
                                  </p:stCondLst>
                                  <p:childTnLst>
                                    <p:set>
                                      <p:cBhvr>
                                        <p:cTn id="28" dur="1" fill="hold">
                                          <p:stCondLst>
                                            <p:cond delay="0"/>
                                          </p:stCondLst>
                                        </p:cTn>
                                        <p:tgtEl>
                                          <p:spTgt spid="63492"/>
                                        </p:tgtEl>
                                        <p:attrNameLst>
                                          <p:attrName>style.visibility</p:attrName>
                                        </p:attrNameLst>
                                      </p:cBhvr>
                                      <p:to>
                                        <p:strVal val="visible"/>
                                      </p:to>
                                    </p:set>
                                    <p:animEffect transition="in" filter="wipe(down)">
                                      <p:cBhvr>
                                        <p:cTn id="29"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0"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20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20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20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 name="Table 21"/>
          <p:cNvGraphicFramePr>
            <a:graphicFrameLocks noGrp="1"/>
          </p:cNvGraphicFramePr>
          <p:nvPr/>
        </p:nvGraphicFramePr>
        <p:xfrm>
          <a:off x="228600" y="990600"/>
          <a:ext cx="4648200" cy="5555674"/>
        </p:xfrm>
        <a:graphic>
          <a:graphicData uri="http://schemas.openxmlformats.org/drawingml/2006/table">
            <a:tbl>
              <a:tblPr/>
              <a:tblGrid>
                <a:gridCol w="2590800"/>
                <a:gridCol w="2057400"/>
              </a:tblGrid>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Integral Scale: </a:t>
                      </a:r>
                    </a:p>
                    <a:p>
                      <a:pPr marL="0" marR="0" indent="0" algn="l">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Dissipative (</a:t>
                      </a:r>
                      <a:r>
                        <a:rPr lang="en-US" sz="1200" dirty="0" err="1" smtClean="0">
                          <a:latin typeface="Times New Roman"/>
                          <a:ea typeface="Times New Roman"/>
                          <a:cs typeface="Times New Roman"/>
                        </a:rPr>
                        <a:t>Kolmogorov</a:t>
                      </a:r>
                      <a:r>
                        <a:rPr lang="en-US" sz="1200" dirty="0" smtClean="0">
                          <a:latin typeface="Times New Roman"/>
                          <a:ea typeface="Times New Roman"/>
                          <a:cs typeface="Times New Roman"/>
                        </a:rPr>
                        <a:t>) length scale: </a:t>
                      </a:r>
                    </a:p>
                    <a:p>
                      <a:pPr marL="0" marR="0" indent="0" algn="l">
                        <a:lnSpc>
                          <a:spcPct val="200000"/>
                        </a:lnSpc>
                        <a:spcBef>
                          <a:spcPts val="0"/>
                        </a:spcBef>
                        <a:spcAft>
                          <a:spcPts val="0"/>
                        </a:spcAft>
                      </a:pPr>
                      <a:endParaRPr lang="en-US" sz="1200" dirty="0" smtClean="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Energy Dissipation Rate: </a:t>
                      </a:r>
                    </a:p>
                    <a:p>
                      <a:pPr marL="0" marR="0" indent="0" algn="l">
                        <a:lnSpc>
                          <a:spcPct val="200000"/>
                        </a:lnSpc>
                        <a:spcBef>
                          <a:spcPts val="0"/>
                        </a:spcBef>
                        <a:spcAft>
                          <a:spcPts val="0"/>
                        </a:spcAft>
                      </a:pPr>
                      <a:endParaRPr lang="en-US" sz="1200" dirty="0" smtClean="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Taylor </a:t>
                      </a:r>
                      <a:r>
                        <a:rPr lang="en-US" sz="1200" dirty="0" err="1" smtClean="0">
                          <a:latin typeface="Times New Roman"/>
                          <a:ea typeface="Times New Roman"/>
                          <a:cs typeface="Times New Roman"/>
                        </a:rPr>
                        <a:t>microscale</a:t>
                      </a:r>
                      <a:r>
                        <a:rPr lang="en-US" sz="1200" dirty="0" smtClean="0">
                          <a:latin typeface="Times New Roman"/>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Taylor </a:t>
                      </a:r>
                      <a:r>
                        <a:rPr lang="en-US" sz="1200" dirty="0" err="1" smtClean="0">
                          <a:latin typeface="Times New Roman"/>
                          <a:ea typeface="Times New Roman"/>
                          <a:cs typeface="Times New Roman"/>
                        </a:rPr>
                        <a:t>microscale</a:t>
                      </a:r>
                      <a:r>
                        <a:rPr lang="en-US" sz="1200" dirty="0" smtClean="0">
                          <a:latin typeface="Times New Roman"/>
                          <a:ea typeface="Times New Roman"/>
                          <a:cs typeface="Times New Roman"/>
                        </a:rPr>
                        <a:t> Reynolds: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RMS Velocity: </a:t>
                      </a:r>
                    </a:p>
                    <a:p>
                      <a:pPr marL="0" marR="0" indent="0" algn="l">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Large Eddy Turnover time: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6911">
                <a:tc>
                  <a:txBody>
                    <a:bodyPr/>
                    <a:lstStyle/>
                    <a:p>
                      <a:pPr marL="0" marR="0" indent="0" algn="l">
                        <a:lnSpc>
                          <a:spcPct val="200000"/>
                        </a:lnSpc>
                        <a:spcBef>
                          <a:spcPts val="0"/>
                        </a:spcBef>
                        <a:spcAft>
                          <a:spcPts val="0"/>
                        </a:spcAft>
                      </a:pPr>
                      <a:r>
                        <a:rPr lang="en-US" sz="1200" dirty="0">
                          <a:latin typeface="Times New Roman"/>
                          <a:ea typeface="Times New Roman"/>
                          <a:cs typeface="Times New Roman"/>
                        </a:rPr>
                        <a:t>Compressibility: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3205" name="Picture 21"/>
          <p:cNvPicPr>
            <a:picLocks noChangeAspect="1" noChangeArrowheads="1"/>
          </p:cNvPicPr>
          <p:nvPr/>
        </p:nvPicPr>
        <p:blipFill>
          <a:blip r:embed="rId3" cstate="print"/>
          <a:srcRect/>
          <a:stretch>
            <a:fillRect/>
          </a:stretch>
        </p:blipFill>
        <p:spPr bwMode="auto">
          <a:xfrm>
            <a:off x="2895600" y="1066800"/>
            <a:ext cx="1571625" cy="571500"/>
          </a:xfrm>
          <a:prstGeom prst="rect">
            <a:avLst/>
          </a:prstGeom>
          <a:noFill/>
        </p:spPr>
      </p:pic>
      <p:pic>
        <p:nvPicPr>
          <p:cNvPr id="93207" name="Picture 23"/>
          <p:cNvPicPr>
            <a:picLocks noChangeAspect="1" noChangeArrowheads="1"/>
          </p:cNvPicPr>
          <p:nvPr/>
        </p:nvPicPr>
        <p:blipFill>
          <a:blip r:embed="rId4" cstate="print"/>
          <a:srcRect/>
          <a:stretch>
            <a:fillRect/>
          </a:stretch>
        </p:blipFill>
        <p:spPr bwMode="auto">
          <a:xfrm>
            <a:off x="2962275" y="1949450"/>
            <a:ext cx="847725" cy="504825"/>
          </a:xfrm>
          <a:prstGeom prst="rect">
            <a:avLst/>
          </a:prstGeom>
          <a:noFill/>
        </p:spPr>
      </p:pic>
      <p:pic>
        <p:nvPicPr>
          <p:cNvPr id="93208" name="Picture 24"/>
          <p:cNvPicPr>
            <a:picLocks noChangeAspect="1" noChangeArrowheads="1"/>
          </p:cNvPicPr>
          <p:nvPr/>
        </p:nvPicPr>
        <p:blipFill>
          <a:blip r:embed="rId5" cstate="print"/>
          <a:srcRect/>
          <a:stretch>
            <a:fillRect/>
          </a:stretch>
        </p:blipFill>
        <p:spPr bwMode="auto">
          <a:xfrm>
            <a:off x="2971800" y="2635250"/>
            <a:ext cx="1304925" cy="533400"/>
          </a:xfrm>
          <a:prstGeom prst="rect">
            <a:avLst/>
          </a:prstGeom>
          <a:noFill/>
        </p:spPr>
      </p:pic>
      <p:pic>
        <p:nvPicPr>
          <p:cNvPr id="93209" name="Picture 25"/>
          <p:cNvPicPr>
            <a:picLocks noChangeAspect="1" noChangeArrowheads="1"/>
          </p:cNvPicPr>
          <p:nvPr/>
        </p:nvPicPr>
        <p:blipFill>
          <a:blip r:embed="rId6" cstate="print"/>
          <a:srcRect/>
          <a:stretch>
            <a:fillRect/>
          </a:stretch>
        </p:blipFill>
        <p:spPr bwMode="auto">
          <a:xfrm>
            <a:off x="2971800" y="3321050"/>
            <a:ext cx="1181100" cy="571500"/>
          </a:xfrm>
          <a:prstGeom prst="rect">
            <a:avLst/>
          </a:prstGeom>
          <a:noFill/>
        </p:spPr>
      </p:pic>
      <p:pic>
        <p:nvPicPr>
          <p:cNvPr id="93210" name="Picture 26"/>
          <p:cNvPicPr>
            <a:picLocks noChangeAspect="1" noChangeArrowheads="1"/>
          </p:cNvPicPr>
          <p:nvPr/>
        </p:nvPicPr>
        <p:blipFill>
          <a:blip r:embed="rId7" cstate="print"/>
          <a:srcRect/>
          <a:stretch>
            <a:fillRect/>
          </a:stretch>
        </p:blipFill>
        <p:spPr bwMode="auto">
          <a:xfrm>
            <a:off x="3048000" y="4083050"/>
            <a:ext cx="800100" cy="409575"/>
          </a:xfrm>
          <a:prstGeom prst="rect">
            <a:avLst/>
          </a:prstGeom>
          <a:noFill/>
        </p:spPr>
      </p:pic>
      <p:pic>
        <p:nvPicPr>
          <p:cNvPr id="93211" name="Picture 27"/>
          <p:cNvPicPr>
            <a:picLocks noChangeAspect="1" noChangeArrowheads="1"/>
          </p:cNvPicPr>
          <p:nvPr/>
        </p:nvPicPr>
        <p:blipFill>
          <a:blip r:embed="rId8" cstate="print"/>
          <a:srcRect/>
          <a:stretch>
            <a:fillRect/>
          </a:stretch>
        </p:blipFill>
        <p:spPr bwMode="auto">
          <a:xfrm>
            <a:off x="3048000" y="4692650"/>
            <a:ext cx="1219200" cy="342900"/>
          </a:xfrm>
          <a:prstGeom prst="rect">
            <a:avLst/>
          </a:prstGeom>
          <a:noFill/>
        </p:spPr>
      </p:pic>
      <p:pic>
        <p:nvPicPr>
          <p:cNvPr id="93212" name="Picture 28"/>
          <p:cNvPicPr>
            <a:picLocks noChangeAspect="1" noChangeArrowheads="1"/>
          </p:cNvPicPr>
          <p:nvPr/>
        </p:nvPicPr>
        <p:blipFill>
          <a:blip r:embed="rId9" cstate="print"/>
          <a:srcRect/>
          <a:stretch>
            <a:fillRect/>
          </a:stretch>
        </p:blipFill>
        <p:spPr bwMode="auto">
          <a:xfrm>
            <a:off x="3136900" y="5384800"/>
            <a:ext cx="574675" cy="434975"/>
          </a:xfrm>
          <a:prstGeom prst="rect">
            <a:avLst/>
          </a:prstGeom>
          <a:noFill/>
        </p:spPr>
      </p:pic>
      <p:pic>
        <p:nvPicPr>
          <p:cNvPr id="93213" name="Picture 29"/>
          <p:cNvPicPr>
            <a:picLocks noChangeAspect="1" noChangeArrowheads="1"/>
          </p:cNvPicPr>
          <p:nvPr/>
        </p:nvPicPr>
        <p:blipFill>
          <a:blip r:embed="rId10" cstate="print"/>
          <a:srcRect/>
          <a:stretch>
            <a:fillRect/>
          </a:stretch>
        </p:blipFill>
        <p:spPr bwMode="auto">
          <a:xfrm>
            <a:off x="3048000" y="5911850"/>
            <a:ext cx="962025" cy="714375"/>
          </a:xfrm>
          <a:prstGeom prst="rect">
            <a:avLst/>
          </a:prstGeom>
          <a:noFill/>
        </p:spPr>
      </p:pic>
      <p:sp>
        <p:nvSpPr>
          <p:cNvPr id="93215"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217"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3216" name="Picture 32"/>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334000" y="3665756"/>
            <a:ext cx="3629025" cy="414913"/>
          </a:xfrm>
          <a:prstGeom prst="rect">
            <a:avLst/>
          </a:prstGeom>
          <a:noFill/>
        </p:spPr>
      </p:pic>
      <p:sp>
        <p:nvSpPr>
          <p:cNvPr id="9321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3218" name="Picture 34"/>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248400" y="6018431"/>
            <a:ext cx="1619250" cy="419100"/>
          </a:xfrm>
          <a:prstGeom prst="rect">
            <a:avLst/>
          </a:prstGeom>
          <a:noFill/>
        </p:spPr>
      </p:pic>
      <p:sp>
        <p:nvSpPr>
          <p:cNvPr id="38" name="Rectangle 3"/>
          <p:cNvSpPr>
            <a:spLocks noChangeArrowheads="1"/>
          </p:cNvSpPr>
          <p:nvPr/>
        </p:nvSpPr>
        <p:spPr bwMode="auto">
          <a:xfrm>
            <a:off x="5181600" y="2514600"/>
            <a:ext cx="4114800" cy="4572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dirty="0" smtClean="0"/>
              <a:t>Results from K41: Energy flows from large to small “eddies”, dissipated by viscosity</a:t>
            </a:r>
            <a:endParaRPr lang="en-US" dirty="0"/>
          </a:p>
          <a:p>
            <a:pPr marL="342900" indent="-342900">
              <a:lnSpc>
                <a:spcPct val="80000"/>
              </a:lnSpc>
              <a:spcBef>
                <a:spcPct val="20000"/>
              </a:spcBef>
              <a:buFontTx/>
              <a:buChar char="•"/>
            </a:pPr>
            <a:endParaRPr lang="en-US" sz="1600" dirty="0"/>
          </a:p>
          <a:p>
            <a:pPr marL="342900" indent="-342900" algn="r">
              <a:lnSpc>
                <a:spcPct val="80000"/>
              </a:lnSpc>
              <a:spcBef>
                <a:spcPct val="20000"/>
              </a:spcBef>
            </a:pPr>
            <a:r>
              <a:rPr lang="en-US" sz="3200" dirty="0"/>
              <a:t> </a:t>
            </a:r>
          </a:p>
        </p:txBody>
      </p:sp>
      <p:sp>
        <p:nvSpPr>
          <p:cNvPr id="39" name="Rectangle 3"/>
          <p:cNvSpPr>
            <a:spLocks noChangeArrowheads="1"/>
          </p:cNvSpPr>
          <p:nvPr/>
        </p:nvSpPr>
        <p:spPr bwMode="auto">
          <a:xfrm>
            <a:off x="5181600" y="3209925"/>
            <a:ext cx="1066800" cy="3810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For: </a:t>
            </a:r>
            <a:r>
              <a:rPr lang="en-US" sz="3200" dirty="0" smtClean="0"/>
              <a:t> </a:t>
            </a:r>
            <a:endParaRPr lang="en-US" sz="3200" dirty="0"/>
          </a:p>
        </p:txBody>
      </p:sp>
      <p:sp>
        <p:nvSpPr>
          <p:cNvPr id="93221" name="Rectangle 3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3220" name="Picture 36"/>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5943600" y="3200400"/>
            <a:ext cx="1409700" cy="466725"/>
          </a:xfrm>
          <a:prstGeom prst="rect">
            <a:avLst/>
          </a:prstGeom>
          <a:noFill/>
        </p:spPr>
      </p:pic>
      <p:sp>
        <p:nvSpPr>
          <p:cNvPr id="42" name="Rectangle 41"/>
          <p:cNvSpPr/>
          <p:nvPr/>
        </p:nvSpPr>
        <p:spPr>
          <a:xfrm>
            <a:off x="5029200" y="4724400"/>
            <a:ext cx="4038600" cy="646331"/>
          </a:xfrm>
          <a:prstGeom prst="rect">
            <a:avLst/>
          </a:prstGeom>
        </p:spPr>
        <p:txBody>
          <a:bodyPr wrap="square">
            <a:spAutoFit/>
          </a:bodyPr>
          <a:lstStyle/>
          <a:p>
            <a:r>
              <a:rPr lang="en-US" dirty="0" smtClean="0"/>
              <a:t>This is seen at the surface: </a:t>
            </a:r>
            <a:r>
              <a:rPr lang="en-US" i="1" dirty="0" smtClean="0"/>
              <a:t>J.R. </a:t>
            </a:r>
            <a:r>
              <a:rPr lang="en-US" i="1" dirty="0" err="1" smtClean="0"/>
              <a:t>Cressman</a:t>
            </a:r>
            <a:r>
              <a:rPr lang="en-US" i="1" dirty="0" smtClean="0"/>
              <a:t> et al., New J. Phys. </a:t>
            </a:r>
            <a:r>
              <a:rPr lang="en-US" b="1" i="1" dirty="0" smtClean="0"/>
              <a:t>6</a:t>
            </a:r>
            <a:r>
              <a:rPr lang="en-US" i="1" dirty="0" smtClean="0"/>
              <a:t>, 53 (2004).</a:t>
            </a:r>
          </a:p>
        </p:txBody>
      </p:sp>
      <p:sp>
        <p:nvSpPr>
          <p:cNvPr id="43" name="Rectangle 3"/>
          <p:cNvSpPr>
            <a:spLocks noChangeArrowheads="1"/>
          </p:cNvSpPr>
          <p:nvPr/>
        </p:nvSpPr>
        <p:spPr bwMode="auto">
          <a:xfrm>
            <a:off x="5105400" y="5486400"/>
            <a:ext cx="685800" cy="3810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For: </a:t>
            </a:r>
            <a:r>
              <a:rPr lang="en-US" sz="3200" dirty="0" smtClean="0"/>
              <a:t> </a:t>
            </a:r>
            <a:endParaRPr lang="en-US" sz="3200" dirty="0"/>
          </a:p>
        </p:txBody>
      </p:sp>
      <p:sp>
        <p:nvSpPr>
          <p:cNvPr id="44" name="Rectangle 3"/>
          <p:cNvSpPr>
            <a:spLocks noChangeArrowheads="1"/>
          </p:cNvSpPr>
          <p:nvPr/>
        </p:nvSpPr>
        <p:spPr bwMode="auto">
          <a:xfrm>
            <a:off x="7315200" y="3286125"/>
            <a:ext cx="1905000" cy="4572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“Inertial range”</a:t>
            </a:r>
            <a:endParaRPr lang="en-US" sz="3200" dirty="0"/>
          </a:p>
        </p:txBody>
      </p:sp>
      <p:sp>
        <p:nvSpPr>
          <p:cNvPr id="93223"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3222" name="Picture 38"/>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5943600" y="5562600"/>
            <a:ext cx="714375" cy="409575"/>
          </a:xfrm>
          <a:prstGeom prst="rect">
            <a:avLst/>
          </a:prstGeom>
          <a:noFill/>
        </p:spPr>
      </p:pic>
      <p:sp>
        <p:nvSpPr>
          <p:cNvPr id="47" name="Rectangle 3"/>
          <p:cNvSpPr>
            <a:spLocks noChangeArrowheads="1"/>
          </p:cNvSpPr>
          <p:nvPr/>
        </p:nvSpPr>
        <p:spPr bwMode="auto">
          <a:xfrm>
            <a:off x="6858000" y="5562600"/>
            <a:ext cx="2438400" cy="4572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“Dissipative range”</a:t>
            </a:r>
            <a:endParaRPr lang="en-US" sz="3200" dirty="0"/>
          </a:p>
        </p:txBody>
      </p:sp>
      <p:sp>
        <p:nvSpPr>
          <p:cNvPr id="48" name="Rectangle 47"/>
          <p:cNvSpPr/>
          <p:nvPr/>
        </p:nvSpPr>
        <p:spPr>
          <a:xfrm>
            <a:off x="5105400" y="6440269"/>
            <a:ext cx="4038600" cy="369332"/>
          </a:xfrm>
          <a:prstGeom prst="rect">
            <a:avLst/>
          </a:prstGeom>
        </p:spPr>
        <p:txBody>
          <a:bodyPr wrap="square">
            <a:spAutoFit/>
          </a:bodyPr>
          <a:lstStyle/>
          <a:p>
            <a:r>
              <a:rPr lang="en-US" dirty="0" smtClean="0"/>
              <a:t>Flow is viscous (laminar).</a:t>
            </a:r>
            <a:endParaRPr lang="en-US" i="1" dirty="0" smtClean="0"/>
          </a:p>
        </p:txBody>
      </p:sp>
      <p:sp>
        <p:nvSpPr>
          <p:cNvPr id="37" name="Rectangle 3"/>
          <p:cNvSpPr>
            <a:spLocks noChangeArrowheads="1"/>
          </p:cNvSpPr>
          <p:nvPr/>
        </p:nvSpPr>
        <p:spPr bwMode="auto">
          <a:xfrm>
            <a:off x="5105400" y="609600"/>
            <a:ext cx="4800600" cy="45474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Main idea from </a:t>
            </a:r>
            <a:r>
              <a:rPr lang="en-US" sz="2000" dirty="0" err="1" smtClean="0"/>
              <a:t>Kolmogorov</a:t>
            </a:r>
            <a:r>
              <a:rPr lang="en-US" sz="2000" dirty="0" smtClean="0"/>
              <a:t> 1941:</a:t>
            </a:r>
            <a:r>
              <a:rPr lang="en-US" sz="3200" dirty="0" smtClean="0"/>
              <a:t> </a:t>
            </a:r>
            <a:endParaRPr lang="en-US" sz="3200" dirty="0"/>
          </a:p>
        </p:txBody>
      </p:sp>
      <p:pic>
        <p:nvPicPr>
          <p:cNvPr id="93214" name="Picture 30"/>
          <p:cNvPicPr>
            <a:picLocks noChangeAspect="1" noChangeArrowheads="1"/>
          </p:cNvPicPr>
          <p:nvPr/>
        </p:nvPicPr>
        <p:blipFill>
          <a:blip r:embed="rId15" cstate="print"/>
          <a:srcRect/>
          <a:stretch>
            <a:fillRect/>
          </a:stretch>
        </p:blipFill>
        <p:spPr bwMode="auto">
          <a:xfrm>
            <a:off x="5715000" y="1219200"/>
            <a:ext cx="1047750" cy="1247775"/>
          </a:xfrm>
          <a:prstGeom prst="rect">
            <a:avLst/>
          </a:prstGeom>
          <a:noFill/>
          <a:ln w="9525">
            <a:noFill/>
            <a:miter lim="800000"/>
            <a:headEnd/>
            <a:tailEnd/>
          </a:ln>
        </p:spPr>
      </p:pic>
      <p:pic>
        <p:nvPicPr>
          <p:cNvPr id="2" name="Picture 31"/>
          <p:cNvPicPr>
            <a:picLocks noChangeAspect="1" noChangeArrowheads="1"/>
          </p:cNvPicPr>
          <p:nvPr/>
        </p:nvPicPr>
        <p:blipFill>
          <a:blip r:embed="rId16" cstate="print"/>
          <a:srcRect/>
          <a:stretch>
            <a:fillRect/>
          </a:stretch>
        </p:blipFill>
        <p:spPr bwMode="auto">
          <a:xfrm>
            <a:off x="7310582" y="1143000"/>
            <a:ext cx="309418" cy="319087"/>
          </a:xfrm>
          <a:prstGeom prst="rect">
            <a:avLst/>
          </a:prstGeom>
          <a:noFill/>
          <a:ln w="9525">
            <a:noFill/>
            <a:miter lim="800000"/>
            <a:headEnd/>
            <a:tailEnd/>
          </a:ln>
        </p:spPr>
      </p:pic>
      <p:pic>
        <p:nvPicPr>
          <p:cNvPr id="52" name="Picture 31"/>
          <p:cNvPicPr>
            <a:picLocks noChangeAspect="1" noChangeArrowheads="1"/>
          </p:cNvPicPr>
          <p:nvPr/>
        </p:nvPicPr>
        <p:blipFill>
          <a:blip r:embed="rId16" cstate="print"/>
          <a:srcRect/>
          <a:stretch>
            <a:fillRect/>
          </a:stretch>
        </p:blipFill>
        <p:spPr bwMode="auto">
          <a:xfrm>
            <a:off x="7310582" y="1585913"/>
            <a:ext cx="309418" cy="319087"/>
          </a:xfrm>
          <a:prstGeom prst="rect">
            <a:avLst/>
          </a:prstGeom>
          <a:noFill/>
          <a:ln w="9525">
            <a:noFill/>
            <a:miter lim="800000"/>
            <a:headEnd/>
            <a:tailEnd/>
          </a:ln>
        </p:spPr>
      </p:pic>
      <p:pic>
        <p:nvPicPr>
          <p:cNvPr id="53" name="Picture 31"/>
          <p:cNvPicPr>
            <a:picLocks noChangeAspect="1" noChangeArrowheads="1"/>
          </p:cNvPicPr>
          <p:nvPr/>
        </p:nvPicPr>
        <p:blipFill>
          <a:blip r:embed="rId16" cstate="print"/>
          <a:srcRect/>
          <a:stretch>
            <a:fillRect/>
          </a:stretch>
        </p:blipFill>
        <p:spPr bwMode="auto">
          <a:xfrm>
            <a:off x="7310582" y="2057400"/>
            <a:ext cx="309418" cy="319087"/>
          </a:xfrm>
          <a:prstGeom prst="rect">
            <a:avLst/>
          </a:prstGeom>
          <a:noFill/>
          <a:ln w="9525">
            <a:noFill/>
            <a:miter lim="800000"/>
            <a:headEnd/>
            <a:tailEnd/>
          </a:ln>
        </p:spPr>
      </p:pic>
      <p:pic>
        <p:nvPicPr>
          <p:cNvPr id="54" name="Picture 32"/>
          <p:cNvPicPr>
            <a:picLocks noChangeAspect="1" noChangeArrowheads="1"/>
          </p:cNvPicPr>
          <p:nvPr/>
        </p:nvPicPr>
        <p:blipFill>
          <a:blip r:embed="rId17" cstate="print"/>
          <a:srcRect/>
          <a:stretch>
            <a:fillRect/>
          </a:stretch>
        </p:blipFill>
        <p:spPr bwMode="auto">
          <a:xfrm>
            <a:off x="8193833" y="1066800"/>
            <a:ext cx="188167" cy="152400"/>
          </a:xfrm>
          <a:prstGeom prst="rect">
            <a:avLst/>
          </a:prstGeom>
          <a:noFill/>
          <a:ln w="9525">
            <a:noFill/>
            <a:miter lim="800000"/>
            <a:headEnd/>
            <a:tailEnd/>
          </a:ln>
        </p:spPr>
      </p:pic>
      <p:pic>
        <p:nvPicPr>
          <p:cNvPr id="55" name="Picture 32"/>
          <p:cNvPicPr>
            <a:picLocks noChangeAspect="1" noChangeArrowheads="1"/>
          </p:cNvPicPr>
          <p:nvPr/>
        </p:nvPicPr>
        <p:blipFill>
          <a:blip r:embed="rId17" cstate="print"/>
          <a:srcRect/>
          <a:stretch>
            <a:fillRect/>
          </a:stretch>
        </p:blipFill>
        <p:spPr bwMode="auto">
          <a:xfrm>
            <a:off x="8193833" y="1295400"/>
            <a:ext cx="188167" cy="152400"/>
          </a:xfrm>
          <a:prstGeom prst="rect">
            <a:avLst/>
          </a:prstGeom>
          <a:noFill/>
          <a:ln w="9525">
            <a:noFill/>
            <a:miter lim="800000"/>
            <a:headEnd/>
            <a:tailEnd/>
          </a:ln>
        </p:spPr>
      </p:pic>
      <p:pic>
        <p:nvPicPr>
          <p:cNvPr id="56" name="Picture 32"/>
          <p:cNvPicPr>
            <a:picLocks noChangeAspect="1" noChangeArrowheads="1"/>
          </p:cNvPicPr>
          <p:nvPr/>
        </p:nvPicPr>
        <p:blipFill>
          <a:blip r:embed="rId17" cstate="print"/>
          <a:srcRect/>
          <a:stretch>
            <a:fillRect/>
          </a:stretch>
        </p:blipFill>
        <p:spPr bwMode="auto">
          <a:xfrm>
            <a:off x="8193833" y="1524000"/>
            <a:ext cx="188167" cy="152400"/>
          </a:xfrm>
          <a:prstGeom prst="rect">
            <a:avLst/>
          </a:prstGeom>
          <a:noFill/>
          <a:ln w="9525">
            <a:noFill/>
            <a:miter lim="800000"/>
            <a:headEnd/>
            <a:tailEnd/>
          </a:ln>
        </p:spPr>
      </p:pic>
      <p:pic>
        <p:nvPicPr>
          <p:cNvPr id="57" name="Picture 32"/>
          <p:cNvPicPr>
            <a:picLocks noChangeAspect="1" noChangeArrowheads="1"/>
          </p:cNvPicPr>
          <p:nvPr/>
        </p:nvPicPr>
        <p:blipFill>
          <a:blip r:embed="rId17" cstate="print"/>
          <a:srcRect/>
          <a:stretch>
            <a:fillRect/>
          </a:stretch>
        </p:blipFill>
        <p:spPr bwMode="auto">
          <a:xfrm>
            <a:off x="8193833" y="1752600"/>
            <a:ext cx="188167" cy="152400"/>
          </a:xfrm>
          <a:prstGeom prst="rect">
            <a:avLst/>
          </a:prstGeom>
          <a:noFill/>
          <a:ln w="9525">
            <a:noFill/>
            <a:miter lim="800000"/>
            <a:headEnd/>
            <a:tailEnd/>
          </a:ln>
        </p:spPr>
      </p:pic>
      <p:pic>
        <p:nvPicPr>
          <p:cNvPr id="58" name="Picture 32"/>
          <p:cNvPicPr>
            <a:picLocks noChangeAspect="1" noChangeArrowheads="1"/>
          </p:cNvPicPr>
          <p:nvPr/>
        </p:nvPicPr>
        <p:blipFill>
          <a:blip r:embed="rId17" cstate="print"/>
          <a:srcRect/>
          <a:stretch>
            <a:fillRect/>
          </a:stretch>
        </p:blipFill>
        <p:spPr bwMode="auto">
          <a:xfrm>
            <a:off x="8193833" y="1981200"/>
            <a:ext cx="188167" cy="152400"/>
          </a:xfrm>
          <a:prstGeom prst="rect">
            <a:avLst/>
          </a:prstGeom>
          <a:noFill/>
          <a:ln w="9525">
            <a:noFill/>
            <a:miter lim="800000"/>
            <a:headEnd/>
            <a:tailEnd/>
          </a:ln>
        </p:spPr>
      </p:pic>
      <p:pic>
        <p:nvPicPr>
          <p:cNvPr id="59" name="Picture 32"/>
          <p:cNvPicPr>
            <a:picLocks noChangeAspect="1" noChangeArrowheads="1"/>
          </p:cNvPicPr>
          <p:nvPr/>
        </p:nvPicPr>
        <p:blipFill>
          <a:blip r:embed="rId17" cstate="print"/>
          <a:srcRect/>
          <a:stretch>
            <a:fillRect/>
          </a:stretch>
        </p:blipFill>
        <p:spPr bwMode="auto">
          <a:xfrm>
            <a:off x="8193833" y="2209800"/>
            <a:ext cx="188167" cy="152400"/>
          </a:xfrm>
          <a:prstGeom prst="rect">
            <a:avLst/>
          </a:prstGeom>
          <a:noFill/>
          <a:ln w="9525">
            <a:noFill/>
            <a:miter lim="800000"/>
            <a:headEnd/>
            <a:tailEnd/>
          </a:ln>
        </p:spPr>
      </p:pic>
      <p:cxnSp>
        <p:nvCxnSpPr>
          <p:cNvPr id="62" name="Straight Arrow Connector 61"/>
          <p:cNvCxnSpPr/>
          <p:nvPr/>
        </p:nvCxnSpPr>
        <p:spPr>
          <a:xfrm flipV="1">
            <a:off x="6781800" y="13716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781800" y="19812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7696200" y="11430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7696200" y="21336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Rectangle 3"/>
          <p:cNvSpPr>
            <a:spLocks noChangeArrowheads="1"/>
          </p:cNvSpPr>
          <p:nvPr/>
        </p:nvSpPr>
        <p:spPr bwMode="auto">
          <a:xfrm>
            <a:off x="5105400" y="4122956"/>
            <a:ext cx="3810000" cy="685800"/>
          </a:xfrm>
          <a:prstGeom prst="rect">
            <a:avLst/>
          </a:prstGeom>
          <a:noFill/>
          <a:ln w="9525">
            <a:noFill/>
            <a:miter lim="800000"/>
            <a:headEnd/>
            <a:tailEnd/>
          </a:ln>
          <a:effectLst/>
        </p:spPr>
        <p:txBody>
          <a:bodyPr/>
          <a:lstStyle/>
          <a:p>
            <a:pPr marL="342900" indent="-342900">
              <a:lnSpc>
                <a:spcPct val="80000"/>
              </a:lnSpc>
              <a:spcBef>
                <a:spcPct val="20000"/>
              </a:spcBef>
            </a:pPr>
            <a:r>
              <a:rPr lang="en-US" dirty="0" smtClean="0"/>
              <a:t>-Isotropic, homogeneous, 3D incompressible flow.  </a:t>
            </a:r>
            <a:endParaRPr lang="en-US" dirty="0"/>
          </a:p>
        </p:txBody>
      </p:sp>
      <p:sp>
        <p:nvSpPr>
          <p:cNvPr id="69" name="Text Box 2"/>
          <p:cNvSpPr txBox="1">
            <a:spLocks noChangeArrowheads="1"/>
          </p:cNvSpPr>
          <p:nvPr/>
        </p:nvSpPr>
        <p:spPr bwMode="auto">
          <a:xfrm>
            <a:off x="-1600200" y="-769441"/>
            <a:ext cx="9144000" cy="769441"/>
          </a:xfrm>
          <a:prstGeom prst="rect">
            <a:avLst/>
          </a:prstGeom>
          <a:noFill/>
          <a:ln w="9525">
            <a:noFill/>
            <a:miter lim="800000"/>
            <a:headEnd/>
            <a:tailEnd/>
          </a:ln>
        </p:spPr>
        <p:txBody>
          <a:bodyPr>
            <a:spAutoFit/>
          </a:bodyPr>
          <a:lstStyle/>
          <a:p>
            <a:pPr marL="457200" indent="-457200" algn="ctr"/>
            <a:r>
              <a:rPr lang="en-US" sz="4400" b="1" dirty="0" smtClean="0"/>
              <a:t>  </a:t>
            </a:r>
            <a:r>
              <a:rPr lang="en-US" sz="4400" dirty="0" smtClean="0"/>
              <a:t>Turbulent Phenomenology</a:t>
            </a:r>
            <a:endParaRPr lang="en-US" sz="4400" dirty="0"/>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0113" name="Object 1"/>
          <p:cNvGraphicFramePr>
            <a:graphicFrameLocks noChangeAspect="1"/>
          </p:cNvGraphicFramePr>
          <p:nvPr/>
        </p:nvGraphicFramePr>
        <p:xfrm>
          <a:off x="5029200" y="1447800"/>
          <a:ext cx="474133" cy="609600"/>
        </p:xfrm>
        <a:graphic>
          <a:graphicData uri="http://schemas.openxmlformats.org/presentationml/2006/ole">
            <p:oleObj spid="_x0000_s90113" name="Equation" r:id="rId18" imgW="177480" imgH="228600" progId="Equation.3">
              <p:embed/>
            </p:oleObj>
          </a:graphicData>
        </a:graphic>
      </p:graphicFrame>
      <p:sp>
        <p:nvSpPr>
          <p:cNvPr id="901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0115" name="Object 3"/>
          <p:cNvGraphicFramePr>
            <a:graphicFrameLocks noChangeAspect="1"/>
          </p:cNvGraphicFramePr>
          <p:nvPr/>
        </p:nvGraphicFramePr>
        <p:xfrm>
          <a:off x="8686800" y="1524000"/>
          <a:ext cx="325437" cy="418999"/>
        </p:xfrm>
        <a:graphic>
          <a:graphicData uri="http://schemas.openxmlformats.org/presentationml/2006/ole">
            <p:oleObj spid="_x0000_s90115" name="Equation" r:id="rId19" imgW="126720" imgH="1648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3205"/>
                                        </p:tgtEl>
                                        <p:attrNameLst>
                                          <p:attrName>style.visibility</p:attrName>
                                        </p:attrNameLst>
                                      </p:cBhvr>
                                      <p:to>
                                        <p:strVal val="visible"/>
                                      </p:to>
                                    </p:set>
                                    <p:animEffect transition="in" filter="wipe(down)">
                                      <p:cBhvr>
                                        <p:cTn id="7" dur="500"/>
                                        <p:tgtEl>
                                          <p:spTgt spid="932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3207"/>
                                        </p:tgtEl>
                                        <p:attrNameLst>
                                          <p:attrName>style.visibility</p:attrName>
                                        </p:attrNameLst>
                                      </p:cBhvr>
                                      <p:to>
                                        <p:strVal val="visible"/>
                                      </p:to>
                                    </p:set>
                                    <p:animEffect transition="in" filter="wipe(down)">
                                      <p:cBhvr>
                                        <p:cTn id="12" dur="500"/>
                                        <p:tgtEl>
                                          <p:spTgt spid="932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3208"/>
                                        </p:tgtEl>
                                        <p:attrNameLst>
                                          <p:attrName>style.visibility</p:attrName>
                                        </p:attrNameLst>
                                      </p:cBhvr>
                                      <p:to>
                                        <p:strVal val="visible"/>
                                      </p:to>
                                    </p:set>
                                    <p:animEffect transition="in" filter="wipe(down)">
                                      <p:cBhvr>
                                        <p:cTn id="17" dur="500"/>
                                        <p:tgtEl>
                                          <p:spTgt spid="932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3209"/>
                                        </p:tgtEl>
                                        <p:attrNameLst>
                                          <p:attrName>style.visibility</p:attrName>
                                        </p:attrNameLst>
                                      </p:cBhvr>
                                      <p:to>
                                        <p:strVal val="visible"/>
                                      </p:to>
                                    </p:set>
                                    <p:animEffect transition="in" filter="wipe(down)">
                                      <p:cBhvr>
                                        <p:cTn id="22" dur="500"/>
                                        <p:tgtEl>
                                          <p:spTgt spid="932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3210"/>
                                        </p:tgtEl>
                                        <p:attrNameLst>
                                          <p:attrName>style.visibility</p:attrName>
                                        </p:attrNameLst>
                                      </p:cBhvr>
                                      <p:to>
                                        <p:strVal val="visible"/>
                                      </p:to>
                                    </p:set>
                                    <p:animEffect transition="in" filter="wipe(down)">
                                      <p:cBhvr>
                                        <p:cTn id="27" dur="500"/>
                                        <p:tgtEl>
                                          <p:spTgt spid="932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3211"/>
                                        </p:tgtEl>
                                        <p:attrNameLst>
                                          <p:attrName>style.visibility</p:attrName>
                                        </p:attrNameLst>
                                      </p:cBhvr>
                                      <p:to>
                                        <p:strVal val="visible"/>
                                      </p:to>
                                    </p:set>
                                    <p:animEffect transition="in" filter="wipe(down)">
                                      <p:cBhvr>
                                        <p:cTn id="32" dur="500"/>
                                        <p:tgtEl>
                                          <p:spTgt spid="932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3212"/>
                                        </p:tgtEl>
                                        <p:attrNameLst>
                                          <p:attrName>style.visibility</p:attrName>
                                        </p:attrNameLst>
                                      </p:cBhvr>
                                      <p:to>
                                        <p:strVal val="visible"/>
                                      </p:to>
                                    </p:set>
                                    <p:animEffect transition="in" filter="wipe(down)">
                                      <p:cBhvr>
                                        <p:cTn id="37" dur="500"/>
                                        <p:tgtEl>
                                          <p:spTgt spid="932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3213"/>
                                        </p:tgtEl>
                                        <p:attrNameLst>
                                          <p:attrName>style.visibility</p:attrName>
                                        </p:attrNameLst>
                                      </p:cBhvr>
                                      <p:to>
                                        <p:strVal val="visible"/>
                                      </p:to>
                                    </p:set>
                                    <p:animEffect transition="in" filter="wipe(down)">
                                      <p:cBhvr>
                                        <p:cTn id="42" dur="500"/>
                                        <p:tgtEl>
                                          <p:spTgt spid="932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3214"/>
                                        </p:tgtEl>
                                        <p:attrNameLst>
                                          <p:attrName>style.visibility</p:attrName>
                                        </p:attrNameLst>
                                      </p:cBhvr>
                                      <p:to>
                                        <p:strVal val="visible"/>
                                      </p:to>
                                    </p:set>
                                    <p:animEffect transition="in" filter="wipe(down)">
                                      <p:cBhvr>
                                        <p:cTn id="47" dur="500"/>
                                        <p:tgtEl>
                                          <p:spTgt spid="93214"/>
                                        </p:tgtEl>
                                      </p:cBhvr>
                                    </p:animEffect>
                                  </p:childTnLst>
                                </p:cTn>
                              </p:par>
                              <p:par>
                                <p:cTn id="48" presetID="22" presetClass="entr" presetSubtype="4" fill="hold"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down)">
                                      <p:cBhvr>
                                        <p:cTn id="50" dur="500"/>
                                        <p:tgtEl>
                                          <p:spTgt spid="2"/>
                                        </p:tgtEl>
                                      </p:cBhvr>
                                    </p:animEffect>
                                  </p:childTnLst>
                                </p:cTn>
                              </p:par>
                              <p:par>
                                <p:cTn id="51" presetID="22" presetClass="entr" presetSubtype="4"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down)">
                                      <p:cBhvr>
                                        <p:cTn id="53" dur="500"/>
                                        <p:tgtEl>
                                          <p:spTgt spid="52"/>
                                        </p:tgtEl>
                                      </p:cBhvr>
                                    </p:animEffect>
                                  </p:childTnLst>
                                </p:cTn>
                              </p:par>
                              <p:par>
                                <p:cTn id="54" presetID="22" presetClass="entr" presetSubtype="4" fill="hold" nodeType="with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par>
                                <p:cTn id="57" presetID="22" presetClass="entr" presetSubtype="4"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wipe(down)">
                                      <p:cBhvr>
                                        <p:cTn id="59" dur="500"/>
                                        <p:tgtEl>
                                          <p:spTgt spid="54"/>
                                        </p:tgtEl>
                                      </p:cBhvr>
                                    </p:animEffect>
                                  </p:childTnLst>
                                </p:cTn>
                              </p:par>
                              <p:par>
                                <p:cTn id="60" presetID="22" presetClass="entr" presetSubtype="4"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down)">
                                      <p:cBhvr>
                                        <p:cTn id="62" dur="500"/>
                                        <p:tgtEl>
                                          <p:spTgt spid="55"/>
                                        </p:tgtEl>
                                      </p:cBhvr>
                                    </p:animEffect>
                                  </p:childTnLst>
                                </p:cTn>
                              </p:par>
                              <p:par>
                                <p:cTn id="63" presetID="22" presetClass="entr" presetSubtype="4"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ipe(down)">
                                      <p:cBhvr>
                                        <p:cTn id="65" dur="500"/>
                                        <p:tgtEl>
                                          <p:spTgt spid="56"/>
                                        </p:tgtEl>
                                      </p:cBhvr>
                                    </p:animEffect>
                                  </p:childTnLst>
                                </p:cTn>
                              </p:par>
                              <p:par>
                                <p:cTn id="66" presetID="22" presetClass="entr" presetSubtype="4" fill="hold"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down)">
                                      <p:cBhvr>
                                        <p:cTn id="68" dur="500"/>
                                        <p:tgtEl>
                                          <p:spTgt spid="57"/>
                                        </p:tgtEl>
                                      </p:cBhvr>
                                    </p:animEffect>
                                  </p:childTnLst>
                                </p:cTn>
                              </p:par>
                              <p:par>
                                <p:cTn id="69" presetID="22" presetClass="entr" presetSubtype="4"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down)">
                                      <p:cBhvr>
                                        <p:cTn id="71" dur="500"/>
                                        <p:tgtEl>
                                          <p:spTgt spid="58"/>
                                        </p:tgtEl>
                                      </p:cBhvr>
                                    </p:animEffect>
                                  </p:childTnLst>
                                </p:cTn>
                              </p:par>
                              <p:par>
                                <p:cTn id="72" presetID="22" presetClass="entr" presetSubtype="4"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wipe(down)">
                                      <p:cBhvr>
                                        <p:cTn id="74" dur="500"/>
                                        <p:tgtEl>
                                          <p:spTgt spid="59"/>
                                        </p:tgtEl>
                                      </p:cBhvr>
                                    </p:animEffect>
                                  </p:childTnLst>
                                </p:cTn>
                              </p:par>
                              <p:par>
                                <p:cTn id="75" presetID="22" presetClass="entr" presetSubtype="4" fill="hold" nodeType="with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down)">
                                      <p:cBhvr>
                                        <p:cTn id="77" dur="500"/>
                                        <p:tgtEl>
                                          <p:spTgt spid="62"/>
                                        </p:tgtEl>
                                      </p:cBhvr>
                                    </p:animEffect>
                                  </p:childTnLst>
                                </p:cTn>
                              </p:par>
                              <p:par>
                                <p:cTn id="78" presetID="22" presetClass="entr" presetSubtype="4"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wipe(down)">
                                      <p:cBhvr>
                                        <p:cTn id="80" dur="500"/>
                                        <p:tgtEl>
                                          <p:spTgt spid="63"/>
                                        </p:tgtEl>
                                      </p:cBhvr>
                                    </p:animEffect>
                                  </p:childTnLst>
                                </p:cTn>
                              </p:par>
                              <p:par>
                                <p:cTn id="81" presetID="22" presetClass="entr" presetSubtype="4" fill="hold"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down)">
                                      <p:cBhvr>
                                        <p:cTn id="83" dur="500"/>
                                        <p:tgtEl>
                                          <p:spTgt spid="65"/>
                                        </p:tgtEl>
                                      </p:cBhvr>
                                    </p:animEffect>
                                  </p:childTnLst>
                                </p:cTn>
                              </p:par>
                              <p:par>
                                <p:cTn id="84" presetID="22" presetClass="entr" presetSubtype="4" fill="hold" nodeType="with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wipe(down)">
                                      <p:cBhvr>
                                        <p:cTn id="86" dur="500"/>
                                        <p:tgtEl>
                                          <p:spTgt spid="66"/>
                                        </p:tgtEl>
                                      </p:cBhvr>
                                    </p:animEffect>
                                  </p:childTnLst>
                                </p:cTn>
                              </p:par>
                              <p:par>
                                <p:cTn id="87" presetID="22" presetClass="entr" presetSubtype="4" fill="hold" nodeType="withEffect">
                                  <p:stCondLst>
                                    <p:cond delay="0"/>
                                  </p:stCondLst>
                                  <p:childTnLst>
                                    <p:set>
                                      <p:cBhvr>
                                        <p:cTn id="88" dur="1" fill="hold">
                                          <p:stCondLst>
                                            <p:cond delay="0"/>
                                          </p:stCondLst>
                                        </p:cTn>
                                        <p:tgtEl>
                                          <p:spTgt spid="90113"/>
                                        </p:tgtEl>
                                        <p:attrNameLst>
                                          <p:attrName>style.visibility</p:attrName>
                                        </p:attrNameLst>
                                      </p:cBhvr>
                                      <p:to>
                                        <p:strVal val="visible"/>
                                      </p:to>
                                    </p:set>
                                    <p:animEffect transition="in" filter="wipe(down)">
                                      <p:cBhvr>
                                        <p:cTn id="89" dur="500"/>
                                        <p:tgtEl>
                                          <p:spTgt spid="90113"/>
                                        </p:tgtEl>
                                      </p:cBhvr>
                                    </p:animEffect>
                                  </p:childTnLst>
                                </p:cTn>
                              </p:par>
                              <p:par>
                                <p:cTn id="90" presetID="22" presetClass="entr" presetSubtype="4" fill="hold" nodeType="withEffect">
                                  <p:stCondLst>
                                    <p:cond delay="0"/>
                                  </p:stCondLst>
                                  <p:childTnLst>
                                    <p:set>
                                      <p:cBhvr>
                                        <p:cTn id="91" dur="1" fill="hold">
                                          <p:stCondLst>
                                            <p:cond delay="0"/>
                                          </p:stCondLst>
                                        </p:cTn>
                                        <p:tgtEl>
                                          <p:spTgt spid="90115"/>
                                        </p:tgtEl>
                                        <p:attrNameLst>
                                          <p:attrName>style.visibility</p:attrName>
                                        </p:attrNameLst>
                                      </p:cBhvr>
                                      <p:to>
                                        <p:strVal val="visible"/>
                                      </p:to>
                                    </p:set>
                                    <p:animEffect transition="in" filter="wipe(down)">
                                      <p:cBhvr>
                                        <p:cTn id="92" dur="500"/>
                                        <p:tgtEl>
                                          <p:spTgt spid="9011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down)">
                                      <p:cBhvr>
                                        <p:cTn id="95" dur="500"/>
                                        <p:tgtEl>
                                          <p:spTgt spid="38"/>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down)">
                                      <p:cBhvr>
                                        <p:cTn id="103" dur="500"/>
                                        <p:tgtEl>
                                          <p:spTgt spid="39"/>
                                        </p:tgtEl>
                                      </p:cBhvr>
                                    </p:animEffect>
                                  </p:childTnLst>
                                </p:cTn>
                              </p:par>
                              <p:par>
                                <p:cTn id="104" presetID="22" presetClass="entr" presetSubtype="4" fill="hold" nodeType="withEffect">
                                  <p:stCondLst>
                                    <p:cond delay="0"/>
                                  </p:stCondLst>
                                  <p:childTnLst>
                                    <p:set>
                                      <p:cBhvr>
                                        <p:cTn id="105" dur="1" fill="hold">
                                          <p:stCondLst>
                                            <p:cond delay="0"/>
                                          </p:stCondLst>
                                        </p:cTn>
                                        <p:tgtEl>
                                          <p:spTgt spid="93220"/>
                                        </p:tgtEl>
                                        <p:attrNameLst>
                                          <p:attrName>style.visibility</p:attrName>
                                        </p:attrNameLst>
                                      </p:cBhvr>
                                      <p:to>
                                        <p:strVal val="visible"/>
                                      </p:to>
                                    </p:set>
                                    <p:animEffect transition="in" filter="wipe(down)">
                                      <p:cBhvr>
                                        <p:cTn id="106" dur="500"/>
                                        <p:tgtEl>
                                          <p:spTgt spid="93220"/>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wipe(down)">
                                      <p:cBhvr>
                                        <p:cTn id="109" dur="500"/>
                                        <p:tgtEl>
                                          <p:spTgt spid="44"/>
                                        </p:tgtEl>
                                      </p:cBhvr>
                                    </p:animEffect>
                                  </p:childTnLst>
                                </p:cTn>
                              </p:par>
                              <p:par>
                                <p:cTn id="110" presetID="22" presetClass="entr" presetSubtype="4" fill="hold" nodeType="withEffect">
                                  <p:stCondLst>
                                    <p:cond delay="0"/>
                                  </p:stCondLst>
                                  <p:childTnLst>
                                    <p:set>
                                      <p:cBhvr>
                                        <p:cTn id="111" dur="1" fill="hold">
                                          <p:stCondLst>
                                            <p:cond delay="0"/>
                                          </p:stCondLst>
                                        </p:cTn>
                                        <p:tgtEl>
                                          <p:spTgt spid="93216"/>
                                        </p:tgtEl>
                                        <p:attrNameLst>
                                          <p:attrName>style.visibility</p:attrName>
                                        </p:attrNameLst>
                                      </p:cBhvr>
                                      <p:to>
                                        <p:strVal val="visible"/>
                                      </p:to>
                                    </p:set>
                                    <p:animEffect transition="in" filter="wipe(down)">
                                      <p:cBhvr>
                                        <p:cTn id="112" dur="500"/>
                                        <p:tgtEl>
                                          <p:spTgt spid="93216"/>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wipe(down)">
                                      <p:cBhvr>
                                        <p:cTn id="115" dur="500"/>
                                        <p:tgtEl>
                                          <p:spTgt spid="68"/>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wipe(down)">
                                      <p:cBhvr>
                                        <p:cTn id="118" dur="500"/>
                                        <p:tgtEl>
                                          <p:spTgt spid="4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wipe(down)">
                                      <p:cBhvr>
                                        <p:cTn id="123" dur="500"/>
                                        <p:tgtEl>
                                          <p:spTgt spid="43"/>
                                        </p:tgtEl>
                                      </p:cBhvr>
                                    </p:animEffect>
                                  </p:childTnLst>
                                </p:cTn>
                              </p:par>
                              <p:par>
                                <p:cTn id="124" presetID="22" presetClass="entr" presetSubtype="4" fill="hold" nodeType="withEffect">
                                  <p:stCondLst>
                                    <p:cond delay="0"/>
                                  </p:stCondLst>
                                  <p:childTnLst>
                                    <p:set>
                                      <p:cBhvr>
                                        <p:cTn id="125" dur="1" fill="hold">
                                          <p:stCondLst>
                                            <p:cond delay="0"/>
                                          </p:stCondLst>
                                        </p:cTn>
                                        <p:tgtEl>
                                          <p:spTgt spid="93222"/>
                                        </p:tgtEl>
                                        <p:attrNameLst>
                                          <p:attrName>style.visibility</p:attrName>
                                        </p:attrNameLst>
                                      </p:cBhvr>
                                      <p:to>
                                        <p:strVal val="visible"/>
                                      </p:to>
                                    </p:set>
                                    <p:animEffect transition="in" filter="wipe(down)">
                                      <p:cBhvr>
                                        <p:cTn id="126" dur="500"/>
                                        <p:tgtEl>
                                          <p:spTgt spid="93222"/>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wipe(down)">
                                      <p:cBhvr>
                                        <p:cTn id="129" dur="500"/>
                                        <p:tgtEl>
                                          <p:spTgt spid="47"/>
                                        </p:tgtEl>
                                      </p:cBhvr>
                                    </p:animEffect>
                                  </p:childTnLst>
                                </p:cTn>
                              </p:par>
                              <p:par>
                                <p:cTn id="130" presetID="22" presetClass="entr" presetSubtype="4" fill="hold" nodeType="withEffect">
                                  <p:stCondLst>
                                    <p:cond delay="0"/>
                                  </p:stCondLst>
                                  <p:childTnLst>
                                    <p:set>
                                      <p:cBhvr>
                                        <p:cTn id="131" dur="1" fill="hold">
                                          <p:stCondLst>
                                            <p:cond delay="0"/>
                                          </p:stCondLst>
                                        </p:cTn>
                                        <p:tgtEl>
                                          <p:spTgt spid="93218"/>
                                        </p:tgtEl>
                                        <p:attrNameLst>
                                          <p:attrName>style.visibility</p:attrName>
                                        </p:attrNameLst>
                                      </p:cBhvr>
                                      <p:to>
                                        <p:strVal val="visible"/>
                                      </p:to>
                                    </p:set>
                                    <p:animEffect transition="in" filter="wipe(down)">
                                      <p:cBhvr>
                                        <p:cTn id="132" dur="500"/>
                                        <p:tgtEl>
                                          <p:spTgt spid="93218"/>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48"/>
                                        </p:tgtEl>
                                        <p:attrNameLst>
                                          <p:attrName>style.visibility</p:attrName>
                                        </p:attrNameLst>
                                      </p:cBhvr>
                                      <p:to>
                                        <p:strVal val="visible"/>
                                      </p:to>
                                    </p:set>
                                    <p:animEffect transition="in" filter="wipe(down)">
                                      <p:cBhvr>
                                        <p:cTn id="1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2" grpId="0"/>
      <p:bldP spid="43" grpId="0"/>
      <p:bldP spid="44" grpId="0"/>
      <p:bldP spid="47" grpId="0"/>
      <p:bldP spid="48" grpId="0"/>
      <p:bldP spid="37" grpId="0"/>
      <p:bldP spid="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81000" y="1515070"/>
            <a:ext cx="8305800" cy="6096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In dissipative range:</a:t>
            </a:r>
            <a:endParaRPr lang="en-US" sz="3200"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7" name="Picture 1"/>
          <p:cNvPicPr>
            <a:picLocks noChangeAspect="1" noChangeArrowheads="1"/>
          </p:cNvPicPr>
          <p:nvPr/>
        </p:nvPicPr>
        <p:blipFill>
          <a:blip r:embed="rId2" cstate="print"/>
          <a:srcRect/>
          <a:stretch>
            <a:fillRect/>
          </a:stretch>
        </p:blipFill>
        <p:spPr bwMode="auto">
          <a:xfrm>
            <a:off x="3703638" y="1438870"/>
            <a:ext cx="1443037" cy="488950"/>
          </a:xfrm>
          <a:prstGeom prst="rect">
            <a:avLst/>
          </a:prstGeom>
          <a:noFill/>
        </p:spPr>
      </p:pic>
      <p:sp>
        <p:nvSpPr>
          <p:cNvPr id="5" name="Rectangle 3"/>
          <p:cNvSpPr>
            <a:spLocks noChangeArrowheads="1"/>
          </p:cNvSpPr>
          <p:nvPr/>
        </p:nvSpPr>
        <p:spPr bwMode="auto">
          <a:xfrm>
            <a:off x="381000" y="1896070"/>
            <a:ext cx="8305800" cy="609600"/>
          </a:xfrm>
          <a:prstGeom prst="rect">
            <a:avLst/>
          </a:prstGeom>
          <a:noFill/>
          <a:ln w="9525">
            <a:noFill/>
            <a:miter lim="800000"/>
            <a:headEnd/>
            <a:tailEnd/>
          </a:ln>
          <a:effectLst/>
        </p:spPr>
        <p:txBody>
          <a:bodyPr/>
          <a:lstStyle/>
          <a:p>
            <a:r>
              <a:rPr lang="en-US" i="1" dirty="0" smtClean="0"/>
              <a:t>E. </a:t>
            </a:r>
            <a:r>
              <a:rPr lang="en-US" i="1" dirty="0" err="1" smtClean="0"/>
              <a:t>Balkovsky</a:t>
            </a:r>
            <a:r>
              <a:rPr lang="en-US" i="1" dirty="0" smtClean="0"/>
              <a:t>, </a:t>
            </a:r>
            <a:r>
              <a:rPr lang="en-US" i="1" dirty="0" err="1" smtClean="0"/>
              <a:t>arXiv.chaodynp</a:t>
            </a:r>
            <a:r>
              <a:rPr lang="en-US" i="1" dirty="0" smtClean="0"/>
              <a:t>. 9912027 (1999).</a:t>
            </a:r>
          </a:p>
          <a:p>
            <a:r>
              <a:rPr lang="en-US" dirty="0" smtClean="0"/>
              <a:t>-Predicts a power-law behavior  of the PDF of concentration in dissipative range:</a:t>
            </a:r>
          </a:p>
          <a:p>
            <a:endParaRPr lang="en-US" i="1" dirty="0" smtClean="0"/>
          </a:p>
          <a:p>
            <a:endParaRPr lang="en-US" dirty="0" smtClean="0"/>
          </a:p>
          <a:p>
            <a:endParaRPr lang="en-US" i="1" dirty="0"/>
          </a:p>
        </p:txBody>
      </p:sp>
      <p:sp>
        <p:nvSpPr>
          <p:cNvPr id="6" name="Rectangle 3"/>
          <p:cNvSpPr>
            <a:spLocks noChangeArrowheads="1"/>
          </p:cNvSpPr>
          <p:nvPr/>
        </p:nvSpPr>
        <p:spPr bwMode="auto">
          <a:xfrm>
            <a:off x="304800" y="4410670"/>
            <a:ext cx="8305800" cy="3810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In inertial range:</a:t>
            </a:r>
            <a:endParaRPr lang="en-US" sz="3200" dirty="0"/>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9" name="Picture 3"/>
          <p:cNvPicPr>
            <a:picLocks noChangeAspect="1" noChangeArrowheads="1"/>
          </p:cNvPicPr>
          <p:nvPr/>
        </p:nvPicPr>
        <p:blipFill>
          <a:blip r:embed="rId3" cstate="print"/>
          <a:srcRect/>
          <a:stretch>
            <a:fillRect/>
          </a:stretch>
        </p:blipFill>
        <p:spPr bwMode="auto">
          <a:xfrm>
            <a:off x="3657600" y="4715470"/>
            <a:ext cx="1600200" cy="488950"/>
          </a:xfrm>
          <a:prstGeom prst="rect">
            <a:avLst/>
          </a:prstGeom>
          <a:noFill/>
        </p:spPr>
      </p:pic>
      <p:sp>
        <p:nvSpPr>
          <p:cNvPr id="9" name="Rectangle 3"/>
          <p:cNvSpPr>
            <a:spLocks noChangeArrowheads="1"/>
          </p:cNvSpPr>
          <p:nvPr/>
        </p:nvSpPr>
        <p:spPr bwMode="auto">
          <a:xfrm>
            <a:off x="304800" y="5325070"/>
            <a:ext cx="8305800" cy="3810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Field is rough, and not amicable to analytical techniques.</a:t>
            </a:r>
            <a:endParaRPr lang="en-US" sz="3200" dirty="0"/>
          </a:p>
        </p:txBody>
      </p:sp>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p:cNvSpPr/>
          <p:nvPr/>
        </p:nvSpPr>
        <p:spPr>
          <a:xfrm>
            <a:off x="457200" y="3191470"/>
            <a:ext cx="7391400" cy="646331"/>
          </a:xfrm>
          <a:prstGeom prst="rect">
            <a:avLst/>
          </a:prstGeom>
        </p:spPr>
        <p:txBody>
          <a:bodyPr wrap="square">
            <a:spAutoFit/>
          </a:bodyPr>
          <a:lstStyle/>
          <a:p>
            <a:r>
              <a:rPr lang="en-US" i="1" dirty="0" smtClean="0"/>
              <a:t>J. </a:t>
            </a:r>
            <a:r>
              <a:rPr lang="en-US" i="1" dirty="0" err="1" smtClean="0"/>
              <a:t>Bec</a:t>
            </a:r>
            <a:r>
              <a:rPr lang="en-US" i="1" dirty="0" smtClean="0"/>
              <a:t>, Phys. Rev. </a:t>
            </a:r>
            <a:r>
              <a:rPr lang="en-US" i="1" dirty="0" err="1" smtClean="0"/>
              <a:t>Lett</a:t>
            </a:r>
            <a:r>
              <a:rPr lang="en-US" i="1" dirty="0" smtClean="0"/>
              <a:t>. 92, 224501 (2004).</a:t>
            </a:r>
          </a:p>
          <a:p>
            <a:r>
              <a:rPr lang="en-US" dirty="0" smtClean="0"/>
              <a:t>-Predicts a multi-fractal distribution of particles in dissipative range:</a:t>
            </a:r>
          </a:p>
        </p:txBody>
      </p:sp>
      <p:sp>
        <p:nvSpPr>
          <p:cNvPr id="655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800600" y="2658070"/>
            <a:ext cx="762000" cy="409575"/>
          </a:xfrm>
          <a:prstGeom prst="rect">
            <a:avLst/>
          </a:prstGeom>
          <a:noFill/>
        </p:spPr>
      </p:pic>
      <p:sp>
        <p:nvSpPr>
          <p:cNvPr id="6554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5"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90800" y="2658070"/>
            <a:ext cx="1657350" cy="438150"/>
          </a:xfrm>
          <a:prstGeom prst="rect">
            <a:avLst/>
          </a:prstGeom>
          <a:noFill/>
        </p:spPr>
      </p:pic>
      <p:sp>
        <p:nvSpPr>
          <p:cNvPr id="6554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5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9"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286000" y="3877270"/>
            <a:ext cx="1219200" cy="438150"/>
          </a:xfrm>
          <a:prstGeom prst="rect">
            <a:avLst/>
          </a:prstGeom>
          <a:noFill/>
        </p:spPr>
      </p:pic>
      <p:sp>
        <p:nvSpPr>
          <p:cNvPr id="6555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51" name="Picture 1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191000" y="3877270"/>
            <a:ext cx="1228725" cy="447675"/>
          </a:xfrm>
          <a:prstGeom prst="rect">
            <a:avLst/>
          </a:prstGeom>
          <a:noFill/>
        </p:spPr>
      </p:pic>
      <p:sp>
        <p:nvSpPr>
          <p:cNvPr id="23" name="Rectangle 22"/>
          <p:cNvSpPr/>
          <p:nvPr/>
        </p:nvSpPr>
        <p:spPr>
          <a:xfrm>
            <a:off x="533400" y="5706070"/>
            <a:ext cx="8763000" cy="923330"/>
          </a:xfrm>
          <a:prstGeom prst="rect">
            <a:avLst/>
          </a:prstGeom>
        </p:spPr>
        <p:txBody>
          <a:bodyPr wrap="square">
            <a:spAutoFit/>
          </a:bodyPr>
          <a:lstStyle/>
          <a:p>
            <a:r>
              <a:rPr lang="en-US" i="1" dirty="0" smtClean="0"/>
              <a:t>A. </a:t>
            </a:r>
            <a:r>
              <a:rPr lang="en-US" i="1" dirty="0" err="1" smtClean="0"/>
              <a:t>Pumir</a:t>
            </a:r>
            <a:r>
              <a:rPr lang="en-US" i="1" dirty="0" smtClean="0"/>
              <a:t>, Phys. Rev. E. 77, 066304 (2008). </a:t>
            </a:r>
          </a:p>
          <a:p>
            <a:r>
              <a:rPr lang="en-US" dirty="0" smtClean="0"/>
              <a:t>-DNS of 2D compressible turbulence which shows particles concentrate on </a:t>
            </a:r>
            <a:r>
              <a:rPr lang="en-US" dirty="0" err="1" smtClean="0"/>
              <a:t>multifractal</a:t>
            </a:r>
            <a:r>
              <a:rPr lang="en-US" dirty="0" smtClean="0"/>
              <a:t>  in BOTH dissipative and inertial range. This may or may not apply to this experiment!</a:t>
            </a:r>
          </a:p>
        </p:txBody>
      </p:sp>
      <p:sp>
        <p:nvSpPr>
          <p:cNvPr id="22" name="Rectangle 21"/>
          <p:cNvSpPr/>
          <p:nvPr/>
        </p:nvSpPr>
        <p:spPr>
          <a:xfrm>
            <a:off x="228600" y="905470"/>
            <a:ext cx="8915400" cy="430887"/>
          </a:xfrm>
          <a:prstGeom prst="rect">
            <a:avLst/>
          </a:prstGeom>
        </p:spPr>
        <p:txBody>
          <a:bodyPr wrap="square">
            <a:spAutoFit/>
          </a:bodyPr>
          <a:lstStyle/>
          <a:p>
            <a:r>
              <a:rPr lang="en-US" sz="2200" dirty="0" smtClean="0"/>
              <a:t>Free-surface clustering and </a:t>
            </a:r>
            <a:r>
              <a:rPr lang="en-US" sz="2200" dirty="0" err="1" smtClean="0"/>
              <a:t>intertial</a:t>
            </a:r>
            <a:r>
              <a:rPr lang="en-US" sz="2200" dirty="0" smtClean="0"/>
              <a:t> clustering share many similarities:</a:t>
            </a:r>
            <a:endParaRPr lang="en-US" sz="2200" dirty="0"/>
          </a:p>
        </p:txBody>
      </p:sp>
      <p:sp>
        <p:nvSpPr>
          <p:cNvPr id="24" name="Text Box 2"/>
          <p:cNvSpPr txBox="1">
            <a:spLocks noChangeArrowheads="1"/>
          </p:cNvSpPr>
          <p:nvPr/>
        </p:nvSpPr>
        <p:spPr bwMode="auto">
          <a:xfrm>
            <a:off x="0" y="0"/>
            <a:ext cx="9144000" cy="769441"/>
          </a:xfrm>
          <a:prstGeom prst="rect">
            <a:avLst/>
          </a:prstGeom>
          <a:noFill/>
          <a:ln w="9525">
            <a:noFill/>
            <a:miter lim="800000"/>
            <a:headEnd/>
            <a:tailEnd/>
          </a:ln>
        </p:spPr>
        <p:txBody>
          <a:bodyPr>
            <a:spAutoFit/>
          </a:bodyPr>
          <a:lstStyle/>
          <a:p>
            <a:pPr marL="457200" indent="-457200" algn="ctr"/>
            <a:r>
              <a:rPr lang="en-US" sz="4400" b="1" dirty="0" smtClean="0"/>
              <a:t>  </a:t>
            </a:r>
            <a:r>
              <a:rPr lang="en-US" sz="4400" dirty="0" smtClean="0"/>
              <a:t>Theoretical/Numerical Predictions</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65537"/>
                                        </p:tgtEl>
                                        <p:attrNameLst>
                                          <p:attrName>style.visibility</p:attrName>
                                        </p:attrNameLst>
                                      </p:cBhvr>
                                      <p:to>
                                        <p:strVal val="visible"/>
                                      </p:to>
                                    </p:set>
                                    <p:animEffect transition="in" filter="wipe(down)">
                                      <p:cBhvr>
                                        <p:cTn id="10" dur="500"/>
                                        <p:tgtEl>
                                          <p:spTgt spid="6553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nodeType="withEffect">
                                  <p:stCondLst>
                                    <p:cond delay="0"/>
                                  </p:stCondLst>
                                  <p:childTnLst>
                                    <p:set>
                                      <p:cBhvr>
                                        <p:cTn id="15" dur="1" fill="hold">
                                          <p:stCondLst>
                                            <p:cond delay="0"/>
                                          </p:stCondLst>
                                        </p:cTn>
                                        <p:tgtEl>
                                          <p:spTgt spid="65545"/>
                                        </p:tgtEl>
                                        <p:attrNameLst>
                                          <p:attrName>style.visibility</p:attrName>
                                        </p:attrNameLst>
                                      </p:cBhvr>
                                      <p:to>
                                        <p:strVal val="visible"/>
                                      </p:to>
                                    </p:set>
                                    <p:animEffect transition="in" filter="wipe(down)">
                                      <p:cBhvr>
                                        <p:cTn id="16" dur="500"/>
                                        <p:tgtEl>
                                          <p:spTgt spid="65545"/>
                                        </p:tgtEl>
                                      </p:cBhvr>
                                    </p:animEffect>
                                  </p:childTnLst>
                                </p:cTn>
                              </p:par>
                              <p:par>
                                <p:cTn id="17" presetID="22" presetClass="entr" presetSubtype="4" fill="hold" nodeType="withEffect">
                                  <p:stCondLst>
                                    <p:cond delay="0"/>
                                  </p:stCondLst>
                                  <p:childTnLst>
                                    <p:set>
                                      <p:cBhvr>
                                        <p:cTn id="18" dur="1" fill="hold">
                                          <p:stCondLst>
                                            <p:cond delay="0"/>
                                          </p:stCondLst>
                                        </p:cTn>
                                        <p:tgtEl>
                                          <p:spTgt spid="65543"/>
                                        </p:tgtEl>
                                        <p:attrNameLst>
                                          <p:attrName>style.visibility</p:attrName>
                                        </p:attrNameLst>
                                      </p:cBhvr>
                                      <p:to>
                                        <p:strVal val="visible"/>
                                      </p:to>
                                    </p:set>
                                    <p:animEffect transition="in" filter="wipe(down)">
                                      <p:cBhvr>
                                        <p:cTn id="19" dur="500"/>
                                        <p:tgtEl>
                                          <p:spTgt spid="6554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nodeType="withEffect">
                                  <p:stCondLst>
                                    <p:cond delay="0"/>
                                  </p:stCondLst>
                                  <p:childTnLst>
                                    <p:set>
                                      <p:cBhvr>
                                        <p:cTn id="26" dur="1" fill="hold">
                                          <p:stCondLst>
                                            <p:cond delay="0"/>
                                          </p:stCondLst>
                                        </p:cTn>
                                        <p:tgtEl>
                                          <p:spTgt spid="65549"/>
                                        </p:tgtEl>
                                        <p:attrNameLst>
                                          <p:attrName>style.visibility</p:attrName>
                                        </p:attrNameLst>
                                      </p:cBhvr>
                                      <p:to>
                                        <p:strVal val="visible"/>
                                      </p:to>
                                    </p:set>
                                    <p:animEffect transition="in" filter="wipe(down)">
                                      <p:cBhvr>
                                        <p:cTn id="27" dur="500"/>
                                        <p:tgtEl>
                                          <p:spTgt spid="65549"/>
                                        </p:tgtEl>
                                      </p:cBhvr>
                                    </p:animEffect>
                                  </p:childTnLst>
                                </p:cTn>
                              </p:par>
                              <p:par>
                                <p:cTn id="28" presetID="22" presetClass="entr" presetSubtype="4" fill="hold" nodeType="withEffect">
                                  <p:stCondLst>
                                    <p:cond delay="0"/>
                                  </p:stCondLst>
                                  <p:childTnLst>
                                    <p:set>
                                      <p:cBhvr>
                                        <p:cTn id="29" dur="1" fill="hold">
                                          <p:stCondLst>
                                            <p:cond delay="0"/>
                                          </p:stCondLst>
                                        </p:cTn>
                                        <p:tgtEl>
                                          <p:spTgt spid="65551"/>
                                        </p:tgtEl>
                                        <p:attrNameLst>
                                          <p:attrName>style.visibility</p:attrName>
                                        </p:attrNameLst>
                                      </p:cBhvr>
                                      <p:to>
                                        <p:strVal val="visible"/>
                                      </p:to>
                                    </p:set>
                                    <p:animEffect transition="in" filter="wipe(down)">
                                      <p:cBhvr>
                                        <p:cTn id="30" dur="500"/>
                                        <p:tgtEl>
                                          <p:spTgt spid="6555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4" fill="hold" nodeType="withEffect">
                                  <p:stCondLst>
                                    <p:cond delay="0"/>
                                  </p:stCondLst>
                                  <p:childTnLst>
                                    <p:set>
                                      <p:cBhvr>
                                        <p:cTn id="37" dur="1" fill="hold">
                                          <p:stCondLst>
                                            <p:cond delay="0"/>
                                          </p:stCondLst>
                                        </p:cTn>
                                        <p:tgtEl>
                                          <p:spTgt spid="65539"/>
                                        </p:tgtEl>
                                        <p:attrNameLst>
                                          <p:attrName>style.visibility</p:attrName>
                                        </p:attrNameLst>
                                      </p:cBhvr>
                                      <p:to>
                                        <p:strVal val="visible"/>
                                      </p:to>
                                    </p:set>
                                    <p:animEffect transition="in" filter="wipe(down)">
                                      <p:cBhvr>
                                        <p:cTn id="38" dur="500"/>
                                        <p:tgtEl>
                                          <p:spTgt spid="6553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down)">
                                      <p:cBhvr>
                                        <p:cTn id="41" dur="500"/>
                                        <p:tgtEl>
                                          <p:spTgt spid="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9" grpId="0"/>
      <p:bldP spid="1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609600" y="76200"/>
            <a:ext cx="3129287" cy="2590800"/>
          </a:xfrm>
          <a:prstGeom prst="rect">
            <a:avLst/>
          </a:prstGeom>
          <a:noFill/>
          <a:ln w="9525">
            <a:noFill/>
            <a:miter lim="800000"/>
            <a:headEnd/>
            <a:tailEnd/>
          </a:ln>
        </p:spPr>
      </p:pic>
      <p:pic>
        <p:nvPicPr>
          <p:cNvPr id="32771" name="Picture 3" descr="Figure 3"/>
          <p:cNvPicPr>
            <a:picLocks noChangeAspect="1" noChangeArrowheads="1"/>
          </p:cNvPicPr>
          <p:nvPr/>
        </p:nvPicPr>
        <p:blipFill>
          <a:blip r:embed="rId3" cstate="print"/>
          <a:srcRect/>
          <a:stretch>
            <a:fillRect/>
          </a:stretch>
        </p:blipFill>
        <p:spPr bwMode="auto">
          <a:xfrm>
            <a:off x="4724400" y="76201"/>
            <a:ext cx="3128631" cy="2667000"/>
          </a:xfrm>
          <a:prstGeom prst="rect">
            <a:avLst/>
          </a:prstGeom>
          <a:noFill/>
          <a:ln w="9525">
            <a:noFill/>
            <a:miter lim="800000"/>
            <a:headEnd/>
            <a:tailEnd/>
          </a:ln>
        </p:spPr>
      </p:pic>
      <p:sp>
        <p:nvSpPr>
          <p:cNvPr id="4" name="Rectangle 3"/>
          <p:cNvSpPr>
            <a:spLocks noChangeArrowheads="1"/>
          </p:cNvSpPr>
          <p:nvPr/>
        </p:nvSpPr>
        <p:spPr bwMode="auto">
          <a:xfrm>
            <a:off x="228600" y="2743200"/>
            <a:ext cx="8915400" cy="13716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Turbulence generated in tank of water (</a:t>
            </a:r>
            <a:r>
              <a:rPr lang="en-US" sz="2000" i="1" dirty="0" smtClean="0"/>
              <a:t>ν=0.01 cm</a:t>
            </a:r>
            <a:r>
              <a:rPr lang="en-US" sz="2000" i="1" baseline="30000" dirty="0" smtClean="0"/>
              <a:t>2</a:t>
            </a:r>
            <a:r>
              <a:rPr lang="en-US" sz="2000" i="1" dirty="0" smtClean="0"/>
              <a:t>/s)</a:t>
            </a:r>
            <a:r>
              <a:rPr lang="en-US" sz="2000" dirty="0" smtClean="0"/>
              <a:t> 1mx1mx30cm</a:t>
            </a:r>
          </a:p>
          <a:p>
            <a:pPr marL="342900" indent="-342900">
              <a:lnSpc>
                <a:spcPct val="80000"/>
              </a:lnSpc>
              <a:spcBef>
                <a:spcPct val="20000"/>
              </a:spcBef>
            </a:pPr>
            <a:r>
              <a:rPr lang="en-US" sz="2000" dirty="0" smtClean="0"/>
              <a:t>-Injection source far from surface, waves do not exceed 0.5mm.</a:t>
            </a:r>
          </a:p>
          <a:p>
            <a:pPr marL="342900" indent="-342900">
              <a:lnSpc>
                <a:spcPct val="80000"/>
              </a:lnSpc>
              <a:spcBef>
                <a:spcPct val="20000"/>
              </a:spcBef>
            </a:pPr>
            <a:r>
              <a:rPr lang="en-US" sz="2000" i="1" dirty="0" smtClean="0"/>
              <a:t>J.R. </a:t>
            </a:r>
            <a:r>
              <a:rPr lang="en-US" sz="2000" i="1" dirty="0" err="1" smtClean="0"/>
              <a:t>Cressman</a:t>
            </a:r>
            <a:r>
              <a:rPr lang="en-US" sz="2000" i="1" dirty="0" smtClean="0"/>
              <a:t> et al., New J. Phys. </a:t>
            </a:r>
            <a:r>
              <a:rPr lang="en-US" sz="2000" b="1" i="1" dirty="0" smtClean="0"/>
              <a:t>6</a:t>
            </a:r>
            <a:r>
              <a:rPr lang="en-US" sz="2000" i="1" dirty="0" smtClean="0"/>
              <a:t>, 53 (2004)</a:t>
            </a:r>
          </a:p>
          <a:p>
            <a:pPr marL="342900" indent="-342900">
              <a:lnSpc>
                <a:spcPct val="80000"/>
              </a:lnSpc>
              <a:spcBef>
                <a:spcPct val="20000"/>
              </a:spcBef>
            </a:pPr>
            <a:r>
              <a:rPr lang="en-US" sz="2000" i="1" dirty="0" smtClean="0"/>
              <a:t>Studied in: </a:t>
            </a:r>
            <a:r>
              <a:rPr lang="en-US" sz="2000" dirty="0" smtClean="0"/>
              <a:t>P. </a:t>
            </a:r>
            <a:r>
              <a:rPr lang="en-US" sz="2000" dirty="0" err="1" smtClean="0"/>
              <a:t>Denissenko</a:t>
            </a:r>
            <a:r>
              <a:rPr lang="en-US" sz="2000" dirty="0" smtClean="0"/>
              <a:t>, Phys. Rev. </a:t>
            </a:r>
            <a:r>
              <a:rPr lang="en-US" sz="2000" dirty="0" err="1" smtClean="0"/>
              <a:t>Lett</a:t>
            </a:r>
            <a:r>
              <a:rPr lang="en-US" sz="2000" dirty="0" smtClean="0"/>
              <a:t>. </a:t>
            </a:r>
            <a:r>
              <a:rPr lang="en-US" sz="2000" b="1" dirty="0" smtClean="0"/>
              <a:t>97</a:t>
            </a:r>
            <a:r>
              <a:rPr lang="en-US" sz="2000" dirty="0" smtClean="0"/>
              <a:t>, 244501 (2006).</a:t>
            </a:r>
            <a:endParaRPr lang="en-US" sz="2000" i="1" dirty="0" smtClean="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396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934075" y="4114800"/>
            <a:ext cx="2676525" cy="409575"/>
          </a:xfrm>
          <a:prstGeom prst="rect">
            <a:avLst/>
          </a:prstGeom>
          <a:noFill/>
        </p:spPr>
      </p:pic>
      <p:sp>
        <p:nvSpPr>
          <p:cNvPr id="7" name="Rectangle 6"/>
          <p:cNvSpPr/>
          <p:nvPr/>
        </p:nvSpPr>
        <p:spPr>
          <a:xfrm>
            <a:off x="304800" y="4147876"/>
            <a:ext cx="8610600" cy="867930"/>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dirty="0" smtClean="0"/>
              <a:t>Use </a:t>
            </a:r>
            <a:r>
              <a:rPr lang="en-US" dirty="0" err="1" smtClean="0"/>
              <a:t>bouyant</a:t>
            </a:r>
            <a:r>
              <a:rPr lang="en-US" dirty="0" smtClean="0"/>
              <a:t> (</a:t>
            </a:r>
            <a:r>
              <a:rPr lang="en-US" dirty="0" err="1" smtClean="0"/>
              <a:t>s.g</a:t>
            </a:r>
            <a:r>
              <a:rPr lang="en-US" dirty="0" smtClean="0"/>
              <a:t>. 0.25) non-inertial (0.05mm) particles:</a:t>
            </a:r>
          </a:p>
          <a:p>
            <a:pPr marL="342900" indent="-342900">
              <a:lnSpc>
                <a:spcPct val="80000"/>
              </a:lnSpc>
              <a:spcBef>
                <a:spcPct val="20000"/>
              </a:spcBef>
              <a:buFont typeface="Arial" pitchFamily="34" charset="0"/>
              <a:buChar char="•"/>
            </a:pPr>
            <a:endParaRPr lang="en-US" dirty="0" smtClean="0"/>
          </a:p>
          <a:p>
            <a:pPr marL="342900" indent="-342900">
              <a:lnSpc>
                <a:spcPct val="80000"/>
              </a:lnSpc>
              <a:spcBef>
                <a:spcPct val="20000"/>
              </a:spcBef>
            </a:pPr>
            <a:r>
              <a:rPr lang="en-US" dirty="0" smtClean="0"/>
              <a:t>-Particles are </a:t>
            </a:r>
            <a:r>
              <a:rPr lang="en-US" dirty="0" err="1" smtClean="0"/>
              <a:t>hydrophillic</a:t>
            </a:r>
            <a:r>
              <a:rPr lang="en-US" dirty="0" smtClean="0"/>
              <a:t>: they do not cluster on a quiescent tank.</a:t>
            </a:r>
          </a:p>
        </p:txBody>
      </p:sp>
      <p:sp>
        <p:nvSpPr>
          <p:cNvPr id="8" name="Rectangle 7"/>
          <p:cNvSpPr/>
          <p:nvPr/>
        </p:nvSpPr>
        <p:spPr>
          <a:xfrm>
            <a:off x="304800" y="5428869"/>
            <a:ext cx="8382000" cy="590931"/>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dirty="0" smtClean="0"/>
              <a:t>Camera speed set at 100Hz, Images processed using special PIV program.</a:t>
            </a:r>
          </a:p>
          <a:p>
            <a:pPr marL="342900" indent="-342900">
              <a:lnSpc>
                <a:spcPct val="80000"/>
              </a:lnSpc>
              <a:spcBef>
                <a:spcPct val="20000"/>
              </a:spcBef>
            </a:pPr>
            <a:r>
              <a:rPr lang="en-US" dirty="0" smtClean="0"/>
              <a:t>-Typically data taken for 5-10s, producing 500-1000 unique velocity vector fields.</a:t>
            </a:r>
            <a:endParaRPr lang="en-US"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69"/>
                                        </p:tgtEl>
                                        <p:attrNameLst>
                                          <p:attrName>style.visibility</p:attrName>
                                        </p:attrNameLst>
                                      </p:cBhvr>
                                      <p:to>
                                        <p:strVal val="visible"/>
                                      </p:to>
                                    </p:set>
                                    <p:animEffect transition="in" filter="wipe(down)">
                                      <p:cBhvr>
                                        <p:cTn id="7" dur="500"/>
                                        <p:tgtEl>
                                          <p:spTgt spid="8396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down)">
                                      <p:cBhvr>
                                        <p:cTn id="15" dur="500"/>
                                        <p:tgtEl>
                                          <p:spTgt spid="8">
                                            <p:txEl>
                                              <p:pRg st="0" end="0"/>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wipe(down)">
                                      <p:cBhvr>
                                        <p:cTn id="18"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11560</TotalTime>
  <Words>1594</Words>
  <Application>Microsoft Office PowerPoint</Application>
  <PresentationFormat>On-screen Show (4:3)</PresentationFormat>
  <Paragraphs>209</Paragraphs>
  <Slides>23</Slides>
  <Notes>2</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Equation</vt:lpstr>
      <vt:lpstr>Power-Law Distributions of Particle Concentration in Free-Surface Turbulence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III. Coarse-Graining Procedure</vt:lpstr>
      <vt:lpstr>Lagrangian Coarse-Grained Concentration</vt:lpstr>
      <vt:lpstr>IV. Concentration Statistics</vt:lpstr>
      <vt:lpstr>Dissipative Range Concentration PDF</vt:lpstr>
      <vt:lpstr>Inertial Range Concentration PDF</vt:lpstr>
      <vt:lpstr>VI. Discussion: Multi-Fractal Distributions</vt:lpstr>
      <vt:lpstr>Caustics</vt:lpstr>
      <vt:lpstr>Caustics in Fluid Dynamics</vt:lpstr>
      <vt:lpstr>Slide 22</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Jason</dc:creator>
  <cp:lastModifiedBy>Jason</cp:lastModifiedBy>
  <cp:revision>335</cp:revision>
  <dcterms:created xsi:type="dcterms:W3CDTF">2009-03-11T20:13:13Z</dcterms:created>
  <dcterms:modified xsi:type="dcterms:W3CDTF">2009-07-21T18:31:46Z</dcterms:modified>
</cp:coreProperties>
</file>